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8" r:id="rId22"/>
    <p:sldId id="285" r:id="rId23"/>
    <p:sldId id="286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52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44" r:id="rId48"/>
    <p:sldId id="332" r:id="rId49"/>
    <p:sldId id="345" r:id="rId50"/>
    <p:sldId id="333" r:id="rId51"/>
    <p:sldId id="346" r:id="rId52"/>
    <p:sldId id="347" r:id="rId53"/>
    <p:sldId id="334" r:id="rId54"/>
    <p:sldId id="348" r:id="rId55"/>
    <p:sldId id="349" r:id="rId56"/>
    <p:sldId id="350" r:id="rId57"/>
    <p:sldId id="351" r:id="rId58"/>
    <p:sldId id="353" r:id="rId59"/>
    <p:sldId id="355" r:id="rId60"/>
    <p:sldId id="354" r:id="rId61"/>
    <p:sldId id="356" r:id="rId62"/>
    <p:sldId id="359" r:id="rId63"/>
    <p:sldId id="358" r:id="rId64"/>
    <p:sldId id="357" r:id="rId6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April 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April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April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April 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5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April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April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April 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April 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April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April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April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April 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1E1695-7941-961D-539E-95EF55E02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800" dirty="0"/>
              <a:t>Mini Project 3</a:t>
            </a:r>
            <a:br>
              <a:rPr lang="en-US" altLang="zh-TW" sz="4800" dirty="0"/>
            </a:br>
            <a:r>
              <a:rPr lang="en-US" altLang="zh-TW" sz="4800" dirty="0"/>
              <a:t>Mini Chess AI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559218-0A51-73F5-0D6E-1F32FB9B1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200" dirty="0"/>
              <a:t>Due: …</a:t>
            </a:r>
            <a:endParaRPr lang="zh-TW" altLang="en-US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418AB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點狀網">
            <a:extLst>
              <a:ext uri="{FF2B5EF4-FFF2-40B4-BE49-F238E27FC236}">
                <a16:creationId xmlns:a16="http://schemas.microsoft.com/office/drawing/2014/main" id="{40EEBE54-33A5-E0D1-ACCA-287BC783E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78" r="-1" b="2352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0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330AF3-BF70-3A68-1AB8-F33CFF61E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1538" y="23651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EF8D51F-E06A-EF03-653E-39A685BB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3426" y="230981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Rook and Bishop</a:t>
            </a:r>
          </a:p>
        </p:txBody>
      </p:sp>
    </p:spTree>
    <p:extLst>
      <p:ext uri="{BB962C8B-B14F-4D97-AF65-F5344CB8AC3E}">
        <p14:creationId xmlns:p14="http://schemas.microsoft.com/office/powerpoint/2010/main" val="56674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330AF3-BF70-3A68-1AB8-F33CFF61E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23651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Knight</a:t>
            </a:r>
          </a:p>
          <a:p>
            <a:r>
              <a:rPr lang="en-US" altLang="zh-TW" dirty="0"/>
              <a:t>Knight can “jump over pieces”</a:t>
            </a:r>
          </a:p>
          <a:p>
            <a:pPr lvl="1"/>
            <a:r>
              <a:rPr lang="en-US" altLang="zh-TW" dirty="0"/>
              <a:t>It cannot be blocked</a:t>
            </a:r>
          </a:p>
        </p:txBody>
      </p:sp>
    </p:spTree>
    <p:extLst>
      <p:ext uri="{BB962C8B-B14F-4D97-AF65-F5344CB8AC3E}">
        <p14:creationId xmlns:p14="http://schemas.microsoft.com/office/powerpoint/2010/main" val="325675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1623209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Pawn</a:t>
            </a:r>
          </a:p>
          <a:p>
            <a:r>
              <a:rPr lang="en-US" altLang="zh-TW" dirty="0"/>
              <a:t>Every turn, pawn can move forward one step.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Even in the first move of that pawn.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With </a:t>
            </a:r>
            <a:r>
              <a:rPr lang="zh-TW" altLang="en-US" dirty="0">
                <a:solidFill>
                  <a:srgbClr val="FF0000"/>
                </a:solidFill>
              </a:rPr>
              <a:t>↑ </a:t>
            </a:r>
            <a:r>
              <a:rPr lang="en-US" altLang="zh-TW" dirty="0">
                <a:solidFill>
                  <a:srgbClr val="FF0000"/>
                </a:solidFill>
              </a:rPr>
              <a:t>this rule, there is no En passant.</a:t>
            </a:r>
          </a:p>
          <a:p>
            <a:r>
              <a:rPr lang="en-US" altLang="zh-TW" dirty="0"/>
              <a:t>If left/right forward is opponent’s piece, you can catch it.</a:t>
            </a:r>
          </a:p>
          <a:p>
            <a:r>
              <a:rPr lang="en-US" altLang="zh-TW" dirty="0"/>
              <a:t>When a pawn move to the last row (6 for white, 1 for black), </a:t>
            </a:r>
            <a:r>
              <a:rPr lang="en-US" altLang="zh-TW" dirty="0">
                <a:solidFill>
                  <a:srgbClr val="FF0000"/>
                </a:solidFill>
              </a:rPr>
              <a:t>it become Queen</a:t>
            </a:r>
            <a:r>
              <a:rPr lang="en-US" altLang="zh-TW" dirty="0"/>
              <a:t> (promotion).</a:t>
            </a:r>
          </a:p>
          <a:p>
            <a:pPr lvl="1"/>
            <a:r>
              <a:rPr lang="en-US" altLang="zh-TW" dirty="0"/>
              <a:t>Promotion and Move to Last Row will happened simultaneously.</a:t>
            </a:r>
          </a:p>
        </p:txBody>
      </p:sp>
      <p:pic>
        <p:nvPicPr>
          <p:cNvPr id="3074" name="Picture 2" descr="Pawn Capture">
            <a:extLst>
              <a:ext uri="{FF2B5EF4-FFF2-40B4-BE49-F238E27FC236}">
                <a16:creationId xmlns:a16="http://schemas.microsoft.com/office/drawing/2014/main" id="{838A0774-503B-CDC3-964B-E95B35C7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0"/>
            <a:ext cx="28289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196632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program should decide which move is better</a:t>
            </a:r>
          </a:p>
          <a:p>
            <a:endParaRPr lang="en-US" altLang="zh-TW" dirty="0"/>
          </a:p>
          <a:p>
            <a:r>
              <a:rPr lang="en-US" altLang="zh-TW" dirty="0"/>
              <a:t>We can pick the move which leads to the board with highest score</a:t>
            </a:r>
          </a:p>
          <a:p>
            <a:endParaRPr lang="en-US" altLang="zh-TW" dirty="0"/>
          </a:p>
          <a:p>
            <a:r>
              <a:rPr lang="en-US" altLang="zh-TW" dirty="0"/>
              <a:t>Thus, we need a function to evaluate the score of the board</a:t>
            </a:r>
          </a:p>
          <a:p>
            <a:endParaRPr lang="en-US" altLang="zh-TW" dirty="0"/>
          </a:p>
          <a:p>
            <a:r>
              <a:rPr lang="en-US" altLang="zh-TW" dirty="0"/>
              <a:t>It is the “state value function”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466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=&gt; the board</a:t>
            </a:r>
          </a:p>
          <a:p>
            <a:endParaRPr lang="en-US" altLang="zh-TW" dirty="0"/>
          </a:p>
          <a:p>
            <a:r>
              <a:rPr lang="en-US" altLang="zh-TW" dirty="0"/>
              <a:t>Value =&gt; how “good” the board is</a:t>
            </a:r>
          </a:p>
          <a:p>
            <a:endParaRPr lang="en-US" altLang="zh-TW" dirty="0"/>
          </a:p>
          <a:p>
            <a:r>
              <a:rPr lang="en-US" altLang="zh-TW" dirty="0"/>
              <a:t>Function =&gt; given a board, output the value</a:t>
            </a:r>
          </a:p>
        </p:txBody>
      </p:sp>
    </p:spTree>
    <p:extLst>
      <p:ext uri="{BB962C8B-B14F-4D97-AF65-F5344CB8AC3E}">
        <p14:creationId xmlns:p14="http://schemas.microsoft.com/office/powerpoint/2010/main" val="87687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Super simple Example:</a:t>
            </a:r>
          </a:p>
          <a:p>
            <a:r>
              <a:rPr lang="en-US" altLang="zh-TW" dirty="0"/>
              <a:t>Give every piece a score (king=inf, queen=100, …)</a:t>
            </a:r>
          </a:p>
          <a:p>
            <a:r>
              <a:rPr lang="en-US" altLang="zh-TW" dirty="0"/>
              <a:t>Your pieces – Opponent’s pieces = value of the state.</a:t>
            </a:r>
          </a:p>
          <a:p>
            <a:endParaRPr lang="en-US" altLang="zh-TW" dirty="0"/>
          </a:p>
          <a:p>
            <a:r>
              <a:rPr lang="en-US" altLang="zh-TW" dirty="0"/>
              <a:t>Some upgrade:</a:t>
            </a:r>
          </a:p>
          <a:p>
            <a:r>
              <a:rPr lang="en-US" altLang="zh-TW" dirty="0"/>
              <a:t>A piece in different place has different value.</a:t>
            </a:r>
          </a:p>
        </p:txBody>
      </p:sp>
    </p:spTree>
    <p:extLst>
      <p:ext uri="{BB962C8B-B14F-4D97-AF65-F5344CB8AC3E}">
        <p14:creationId xmlns:p14="http://schemas.microsoft.com/office/powerpoint/2010/main" val="34070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FB126-A45F-0C15-033F-45482936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C163-AB29-D55B-A72E-CE99B0EE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613812"/>
          </a:xfrm>
        </p:spPr>
        <p:txBody>
          <a:bodyPr>
            <a:normAutofit/>
          </a:bodyPr>
          <a:lstStyle/>
          <a:p>
            <a:r>
              <a:rPr lang="en-US" altLang="zh-TW" dirty="0"/>
              <a:t>Keywords for more complicated algorithm:</a:t>
            </a:r>
          </a:p>
          <a:p>
            <a:r>
              <a:rPr lang="en-US" altLang="zh-TW" dirty="0"/>
              <a:t>KP (King-Piece), PP (Piece-Piece), KPPT (King-Piece-Piece-Turn)</a:t>
            </a:r>
          </a:p>
          <a:p>
            <a:r>
              <a:rPr lang="en-US" altLang="zh-TW" dirty="0"/>
              <a:t>KKPT (King-King-Piece-Turn with King-Piece-Piece)</a:t>
            </a:r>
          </a:p>
          <a:p>
            <a:r>
              <a:rPr lang="en-US" altLang="zh-TW" dirty="0"/>
              <a:t>MCTS (Monte Carlos Tree Search)</a:t>
            </a:r>
          </a:p>
          <a:p>
            <a:r>
              <a:rPr lang="en-US" altLang="zh-TW" dirty="0" err="1"/>
              <a:t>AlphaZero</a:t>
            </a:r>
            <a:endParaRPr lang="en-US" altLang="zh-TW" dirty="0"/>
          </a:p>
          <a:p>
            <a:pPr lvl="1"/>
            <a:r>
              <a:rPr lang="en-US" altLang="zh-TW" dirty="0"/>
              <a:t>Leela Chess Zero</a:t>
            </a:r>
          </a:p>
          <a:p>
            <a:r>
              <a:rPr lang="en-US" altLang="zh-TW" dirty="0"/>
              <a:t>NNUE (Efficiently Updatable Neural Network)</a:t>
            </a:r>
          </a:p>
          <a:p>
            <a:pPr lvl="1"/>
            <a:r>
              <a:rPr lang="en-US" altLang="zh-TW" dirty="0"/>
              <a:t>This is the SOTA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Chess and Shogi</a:t>
            </a:r>
          </a:p>
          <a:p>
            <a:pPr lvl="1"/>
            <a:r>
              <a:rPr lang="en-US" altLang="zh-TW" dirty="0"/>
              <a:t>Stockfish (2022 TCEC 1</a:t>
            </a:r>
            <a:r>
              <a:rPr lang="en-US" altLang="zh-TW" baseline="30000" dirty="0"/>
              <a:t>st</a:t>
            </a:r>
            <a:r>
              <a:rPr lang="en-US" altLang="zh-TW" dirty="0"/>
              <a:t> place, 2022 CCC 1</a:t>
            </a:r>
            <a:r>
              <a:rPr lang="en-US" altLang="zh-TW" baseline="30000" dirty="0"/>
              <a:t>st</a:t>
            </a:r>
            <a:r>
              <a:rPr lang="en-US" altLang="zh-TW" dirty="0"/>
              <a:t> place)</a:t>
            </a:r>
          </a:p>
          <a:p>
            <a:pPr lvl="1"/>
            <a:r>
              <a:rPr lang="zh-TW" altLang="en-US" dirty="0"/>
              <a:t>水匠 </a:t>
            </a:r>
            <a:r>
              <a:rPr lang="en-US" altLang="zh-TW" dirty="0"/>
              <a:t>(</a:t>
            </a: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回世界将棋</a:t>
            </a:r>
            <a:r>
              <a:rPr lang="en-US" altLang="zh-TW" dirty="0"/>
              <a:t>AI</a:t>
            </a:r>
            <a:r>
              <a:rPr lang="zh-TW" altLang="en-US" dirty="0"/>
              <a:t>電竜戦優勝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148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AA6D590-6EBA-A349-3F09-C271F3EE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Suppose we have three valid moves, A, B, and C: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C3E1657-7967-1625-2280-60F0C0C28D36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3E78237-03AE-0754-0F69-3A448720A595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A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562E2A0-44EE-1C55-27F1-D24D97C6737B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D535586-4FF9-E3A8-E235-00EF7907FC6B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Move 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811175E-D2BD-2888-108B-A134A33D6BD4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5C60461-ECD9-27D1-DE9A-B3C486AE596E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6517BD-3A47-CFC9-B777-2ABA3469EF7B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F6F60B3-CD74-6E92-1E0B-712C540C82F7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50119F2-ADF3-57C3-EA26-F78E10288527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8E2CFFE-588C-D982-CF29-0A042914B807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  <p:sp>
        <p:nvSpPr>
          <p:cNvPr id="31" name="標題 17">
            <a:extLst>
              <a:ext uri="{FF2B5EF4-FFF2-40B4-BE49-F238E27FC236}">
                <a16:creationId xmlns:a16="http://schemas.microsoft.com/office/drawing/2014/main" id="{D5951B35-3C52-D61F-6B7B-1A5A61C6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1297243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15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949A63A-B6A8-2CC7-EAD1-22321CC4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/>
          <a:lstStyle/>
          <a:p>
            <a:r>
              <a:rPr lang="en-US" altLang="zh-TW" dirty="0"/>
              <a:t>After evaluating the state values, we have 20, -15, and 30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C6CE353-9007-1864-BBB3-1C391026F93F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E602D57-B721-3136-E81C-E05FB19493FD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49239F-F184-EF54-2D1C-84AF88545F34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BE188D5-DDDB-8075-A74F-CD47836C9DAB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A6B445-3F73-05A3-A831-B0D31D66C53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614B731-952B-7163-A2AD-3AD6E6531D5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D18D173-5DF9-4057-0BC3-A9EDA8C79E21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2C728C-D9BB-DA5F-98A0-1CDA0FD68657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C73663-237A-45AC-BC63-FC0EE42ABD31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E5DCFF2-993A-9E00-EB07-78B56D4F2A6C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C</a:t>
            </a:r>
            <a:endParaRPr lang="zh-TW" altLang="en-US" dirty="0"/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10129AF-C105-A54D-1A74-96E077A5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1297243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58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68884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545F386-FD6F-F372-49C4-63F497D7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>
            <a:normAutofit/>
          </a:bodyPr>
          <a:lstStyle/>
          <a:p>
            <a:r>
              <a:rPr lang="en-US" altLang="zh-TW" dirty="0"/>
              <a:t>We pick move C to be our next step since it leads to the highest value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EB40E35-174B-14A3-28BD-32573BA16031}"/>
              </a:ext>
            </a:extLst>
          </p:cNvPr>
          <p:cNvSpPr/>
          <p:nvPr/>
        </p:nvSpPr>
        <p:spPr>
          <a:xfrm>
            <a:off x="5447930" y="2531908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Current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3B11929-827A-3A59-1C62-383E980AA351}"/>
              </a:ext>
            </a:extLst>
          </p:cNvPr>
          <p:cNvSpPr/>
          <p:nvPr/>
        </p:nvSpPr>
        <p:spPr>
          <a:xfrm>
            <a:off x="2377736" y="4693914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9634C5C-246D-6445-97E1-2532C7BD7052}"/>
              </a:ext>
            </a:extLst>
          </p:cNvPr>
          <p:cNvSpPr/>
          <p:nvPr/>
        </p:nvSpPr>
        <p:spPr>
          <a:xfrm>
            <a:off x="5447930" y="4664029"/>
            <a:ext cx="1296140" cy="12961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-15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2FB67B5-9C6D-F9B5-0FB5-121376A79ED4}"/>
              </a:ext>
            </a:extLst>
          </p:cNvPr>
          <p:cNvSpPr/>
          <p:nvPr/>
        </p:nvSpPr>
        <p:spPr>
          <a:xfrm>
            <a:off x="8518124" y="4664029"/>
            <a:ext cx="1296140" cy="12961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Value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30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1659C36-0A51-E998-C577-0165A369558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025806" y="3828048"/>
            <a:ext cx="3070194" cy="865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4E31824-01AE-553B-A005-39F95EAE50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6096000" y="3828048"/>
            <a:ext cx="0" cy="835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6C0BC7D-D8CC-3CAF-576C-A0736FDBEA9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6096000" y="3828048"/>
            <a:ext cx="3070194" cy="835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AC0F1-248A-D277-1898-036D3FE43590}"/>
              </a:ext>
            </a:extLst>
          </p:cNvPr>
          <p:cNvSpPr txBox="1"/>
          <p:nvPr/>
        </p:nvSpPr>
        <p:spPr>
          <a:xfrm>
            <a:off x="3799643" y="382804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491023-C02D-A60D-BC5D-A45727F38881}"/>
              </a:ext>
            </a:extLst>
          </p:cNvPr>
          <p:cNvSpPr txBox="1"/>
          <p:nvPr/>
        </p:nvSpPr>
        <p:spPr>
          <a:xfrm>
            <a:off x="5190479" y="41067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Move B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57D60B-216D-BA76-EF67-F374A74E201F}"/>
              </a:ext>
            </a:extLst>
          </p:cNvPr>
          <p:cNvSpPr txBox="1"/>
          <p:nvPr/>
        </p:nvSpPr>
        <p:spPr>
          <a:xfrm>
            <a:off x="7486835" y="3876706"/>
            <a:ext cx="90552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Move 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EEB54376-D529-A15F-1270-F3C77E12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1297243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Use value function to pick the next 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51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54730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15574-A227-4591-8DCC-1D51D44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D940B-9E66-4359-A0F9-012D93BF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previous example, we only look forward for one step</a:t>
            </a:r>
          </a:p>
          <a:p>
            <a:endParaRPr lang="en-US" altLang="zh-TW" dirty="0"/>
          </a:p>
          <a:p>
            <a:r>
              <a:rPr lang="en-US" altLang="zh-TW" dirty="0"/>
              <a:t>However, the opponent will try its best to defeat you</a:t>
            </a:r>
          </a:p>
          <a:p>
            <a:endParaRPr lang="en-US" altLang="zh-TW" dirty="0"/>
          </a:p>
          <a:p>
            <a:r>
              <a:rPr lang="en-US" altLang="zh-TW" dirty="0"/>
              <a:t>Greedy choice is not always the best</a:t>
            </a:r>
          </a:p>
          <a:p>
            <a:endParaRPr lang="en-US" altLang="zh-TW" dirty="0"/>
          </a:p>
          <a:p>
            <a:r>
              <a:rPr lang="en-US" altLang="zh-TW" dirty="0"/>
              <a:t>We should </a:t>
            </a:r>
            <a:r>
              <a:rPr lang="en-US" altLang="zh-TW" dirty="0">
                <a:solidFill>
                  <a:srgbClr val="FF0000"/>
                </a:solidFill>
              </a:rPr>
              <a:t>look forward for more steps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simulate how the opponent thinks </a:t>
            </a:r>
            <a:r>
              <a:rPr lang="en-US" altLang="zh-TW" dirty="0"/>
              <a:t>to make the </a:t>
            </a:r>
            <a:r>
              <a:rPr lang="en-US" altLang="zh-TW" dirty="0">
                <a:solidFill>
                  <a:srgbClr val="FF0000"/>
                </a:solidFill>
              </a:rPr>
              <a:t>best choice</a:t>
            </a:r>
            <a:r>
              <a:rPr lang="en-US" altLang="zh-TW" dirty="0"/>
              <a:t> with </a:t>
            </a:r>
            <a:r>
              <a:rPr lang="en-US" altLang="zh-TW" dirty="0">
                <a:solidFill>
                  <a:srgbClr val="FF0000"/>
                </a:solidFill>
              </a:rPr>
              <a:t>least risk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B9831-8376-4642-93F6-824EDBB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E05ED-2F44-46FA-A39D-96FCCE5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Player tries its best to win</a:t>
            </a:r>
          </a:p>
          <a:p>
            <a:pPr lvl="1"/>
            <a:r>
              <a:rPr lang="en-US" altLang="zh-TW" dirty="0"/>
              <a:t>Player picks the move with the highest score</a:t>
            </a:r>
          </a:p>
          <a:p>
            <a:endParaRPr lang="en-US" altLang="zh-TW" dirty="0"/>
          </a:p>
          <a:p>
            <a:r>
              <a:rPr lang="en-US" altLang="zh-TW" dirty="0"/>
              <a:t>Opponent tries its best to defeat the player</a:t>
            </a:r>
          </a:p>
          <a:p>
            <a:pPr lvl="1"/>
            <a:r>
              <a:rPr lang="en-US" altLang="zh-TW" dirty="0"/>
              <a:t>Opponent picks the move with the lowest “player’s value function” score</a:t>
            </a:r>
          </a:p>
          <a:p>
            <a:pPr lvl="1"/>
            <a:r>
              <a:rPr lang="en-US" altLang="zh-TW" dirty="0"/>
              <a:t>That is, opponent tends to </a:t>
            </a:r>
            <a:r>
              <a:rPr lang="en-US" altLang="zh-TW" dirty="0">
                <a:solidFill>
                  <a:srgbClr val="FF0000"/>
                </a:solidFill>
              </a:rPr>
              <a:t>give the player the worst board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The Minimax algorithm is based on this player-opponent interaction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31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CF06F-A932-4E66-ACD4-1BAAE8E0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Minimax Pseudocode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50981D5-A19D-4CA1-A37F-0CA075DD4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456" y="1690688"/>
            <a:ext cx="9353087" cy="4351338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651227-47AF-4F7F-8E10-9CE0A80A4DDE}"/>
              </a:ext>
            </a:extLst>
          </p:cNvPr>
          <p:cNvSpPr txBox="1"/>
          <p:nvPr/>
        </p:nvSpPr>
        <p:spPr>
          <a:xfrm>
            <a:off x="3648351" y="6117964"/>
            <a:ext cx="489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https://en.wikipedia.org/wiki/Minimax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195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Example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41133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18746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85491" y="2021764"/>
            <a:ext cx="1534511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2647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315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9710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422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476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2189617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DBA2660-752C-4CF0-A21E-CA32F9717A6E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47ED34-15C7-4852-A15A-A4D209F752F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5D46E3F-351B-497D-B660-D701E28B2B2E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77D5040-F466-4DA2-BE7C-09C193C47C46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276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7C456091-D1E8-47A3-B6DB-EE67F9C6D5EF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DCBD552-D8A9-4EDD-8022-599A8FC087D1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733B23A-8764-43C7-BD30-FEE5AF8DC44B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294ED49-0DAD-4E21-A2C7-785AE4655A3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9111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6BD8110-969D-441C-89A4-747519D5F0A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4585952-FCCC-4CDA-87BC-2205AFA67DBE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2B2C48B-B3DC-41FA-99E4-7BA1E078CF12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B329564-4FFF-475C-BFEF-5B38FC6C002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2065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Opponent picks the smallest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9974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0221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9466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Opponent picks the smallest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0809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Move A has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88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Player picks move A to be the next move</a:t>
            </a:r>
            <a:endParaRPr lang="zh-TW" altLang="en-US" sz="44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A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3898612-5722-49AD-8068-0726DF73253A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E887CB-C27F-4EF6-AE73-2D9F6F9069E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7FB8F5-82EA-47A6-892B-CA5229846391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F4D1A1-342A-41BC-B6D9-2F5F08F37590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4066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88859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0D24D-1A2A-8E4F-B43A-F49470C2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350CE1-721A-4522-C5E1-A4BC3FF2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and implement an AI which can play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MiniChess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 the current board and output the next move</a:t>
            </a: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a state value function to evaluate the score of the board</a:t>
            </a: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Determine the next move with tree search algorithm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34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0E733-0273-4667-A408-8B053FF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D3A55-4B6D-44EC-A13A-4762F9E9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Minimax, we can simulate our opponent’s moves and pick a move with minimum risk and maximum value</a:t>
            </a:r>
          </a:p>
          <a:p>
            <a:endParaRPr lang="en-US" altLang="zh-TW" dirty="0"/>
          </a:p>
          <a:p>
            <a:r>
              <a:rPr lang="en-US" altLang="zh-TW" dirty="0"/>
              <a:t>Looking forward for more steps may improve the policy</a:t>
            </a:r>
          </a:p>
          <a:p>
            <a:endParaRPr lang="en-US" altLang="zh-TW" dirty="0"/>
          </a:p>
          <a:p>
            <a:r>
              <a:rPr lang="en-US" altLang="zh-TW" dirty="0"/>
              <a:t>However, the size of the search tree may drastically increase with the increase of search depth</a:t>
            </a:r>
          </a:p>
        </p:txBody>
      </p:sp>
    </p:spTree>
    <p:extLst>
      <p:ext uri="{BB962C8B-B14F-4D97-AF65-F5344CB8AC3E}">
        <p14:creationId xmlns:p14="http://schemas.microsoft.com/office/powerpoint/2010/main" val="1492110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B8836-CD05-4B68-828D-BCF942EC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968FE-C7F8-4CD9-A80D-E8E364EA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we only have limited time, if we hope to increase search depth, we must optimize the search process</a:t>
            </a:r>
          </a:p>
          <a:p>
            <a:endParaRPr lang="en-US" altLang="zh-TW" sz="1000" dirty="0"/>
          </a:p>
          <a:p>
            <a:r>
              <a:rPr lang="en-US" altLang="zh-TW" dirty="0"/>
              <a:t>There are many branches in the minimax process which is not related to the result</a:t>
            </a:r>
          </a:p>
          <a:p>
            <a:endParaRPr lang="en-US" altLang="zh-TW" sz="1000" dirty="0"/>
          </a:p>
          <a:p>
            <a:r>
              <a:rPr lang="en-US" altLang="zh-TW" dirty="0"/>
              <a:t>We can try to “prune” these branches to improve efficiency</a:t>
            </a:r>
          </a:p>
          <a:p>
            <a:endParaRPr lang="en-US" altLang="zh-TW" sz="1000" dirty="0"/>
          </a:p>
          <a:p>
            <a:r>
              <a:rPr lang="en-US" altLang="zh-TW" dirty="0">
                <a:solidFill>
                  <a:srgbClr val="FF0000"/>
                </a:solidFill>
              </a:rPr>
              <a:t>The Alpha-Beta Pruning is the improved version of Minimax method which eliminates some unnecessary branches</a:t>
            </a:r>
          </a:p>
        </p:txBody>
      </p:sp>
    </p:spTree>
    <p:extLst>
      <p:ext uri="{BB962C8B-B14F-4D97-AF65-F5344CB8AC3E}">
        <p14:creationId xmlns:p14="http://schemas.microsoft.com/office/powerpoint/2010/main" val="487956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B6B86-7AFF-416F-B8F4-208A14CC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 Pseudocode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4FAAAF-0771-43E6-B4A6-E963A458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550" y="1690688"/>
            <a:ext cx="713090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F0341B-6F59-404C-BDA1-37B7EBB43BFB}"/>
              </a:ext>
            </a:extLst>
          </p:cNvPr>
          <p:cNvSpPr txBox="1"/>
          <p:nvPr/>
        </p:nvSpPr>
        <p:spPr>
          <a:xfrm>
            <a:off x="2686789" y="6117964"/>
            <a:ext cx="681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Source: https://en.wikipedia.org/wiki/Alpha%E2%80%93beta_pruning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110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8C32D-4F26-4B10-8CC7-46D6867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0AC33-CAF3-41B1-BEA4-D5D8F0B7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Alpha: the maximum score that the player is assured of in the current search process</a:t>
            </a:r>
          </a:p>
          <a:p>
            <a:endParaRPr lang="en-US" altLang="zh-TW" dirty="0"/>
          </a:p>
          <a:p>
            <a:r>
              <a:rPr lang="en-US" altLang="zh-TW" dirty="0"/>
              <a:t>Beta: the minimum score that the opponent is assured of in the current search process</a:t>
            </a:r>
          </a:p>
        </p:txBody>
      </p:sp>
    </p:spTree>
    <p:extLst>
      <p:ext uri="{BB962C8B-B14F-4D97-AF65-F5344CB8AC3E}">
        <p14:creationId xmlns:p14="http://schemas.microsoft.com/office/powerpoint/2010/main" val="3095764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B6490-FEF0-4E46-AC9C-CDBB3181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18C91-195D-4F49-BA3D-A6D3A856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alpha &gt;= beta on a player node, we can stop to search on this branch</a:t>
            </a:r>
          </a:p>
          <a:p>
            <a:endParaRPr lang="en-US" altLang="zh-TW" sz="1300" dirty="0"/>
          </a:p>
          <a:p>
            <a:r>
              <a:rPr lang="en-US" altLang="zh-TW" dirty="0"/>
              <a:t>In this situation, the </a:t>
            </a:r>
            <a:r>
              <a:rPr lang="en-US" altLang="zh-TW" dirty="0">
                <a:solidFill>
                  <a:srgbClr val="FF0000"/>
                </a:solidFill>
              </a:rPr>
              <a:t>player will return a value &gt;= beta</a:t>
            </a:r>
            <a:r>
              <a:rPr lang="en-US" altLang="zh-TW" dirty="0"/>
              <a:t> on this branch</a:t>
            </a:r>
          </a:p>
          <a:p>
            <a:endParaRPr lang="en-US" altLang="zh-TW" sz="1200" dirty="0"/>
          </a:p>
          <a:p>
            <a:r>
              <a:rPr lang="en-US" altLang="zh-TW" dirty="0"/>
              <a:t>However, the </a:t>
            </a:r>
            <a:r>
              <a:rPr lang="en-US" altLang="zh-TW" dirty="0">
                <a:solidFill>
                  <a:srgbClr val="FF0000"/>
                </a:solidFill>
              </a:rPr>
              <a:t>opponent already has a better choice</a:t>
            </a:r>
            <a:r>
              <a:rPr lang="en-US" altLang="zh-TW" dirty="0"/>
              <a:t> (beta)</a:t>
            </a:r>
          </a:p>
          <a:p>
            <a:endParaRPr lang="en-US" altLang="zh-TW" sz="1200" dirty="0"/>
          </a:p>
          <a:p>
            <a:r>
              <a:rPr lang="en-US" altLang="zh-TW" dirty="0"/>
              <a:t>Thus, no matter the later discovered value on this branch, </a:t>
            </a:r>
            <a:r>
              <a:rPr lang="en-US" altLang="zh-TW" dirty="0">
                <a:solidFill>
                  <a:srgbClr val="FF0000"/>
                </a:solidFill>
              </a:rPr>
              <a:t>the opponent will not pick this branch</a:t>
            </a:r>
          </a:p>
          <a:p>
            <a:endParaRPr lang="en-US" altLang="zh-TW" sz="1100" dirty="0">
              <a:solidFill>
                <a:srgbClr val="FF0000"/>
              </a:solidFill>
            </a:endParaRPr>
          </a:p>
          <a:p>
            <a:r>
              <a:rPr lang="en-US" altLang="zh-TW" dirty="0"/>
              <a:t>We can “prune” this branch since it will not affect the result</a:t>
            </a:r>
          </a:p>
          <a:p>
            <a:endParaRPr lang="en-US" altLang="zh-TW" sz="1100" dirty="0"/>
          </a:p>
          <a:p>
            <a:r>
              <a:rPr lang="en-US" altLang="zh-TW" dirty="0">
                <a:solidFill>
                  <a:srgbClr val="FF0000"/>
                </a:solidFill>
              </a:rPr>
              <a:t>We can also stop to search if beta &lt;= alpha on an opponent node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39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71564"/>
            <a:ext cx="10543032" cy="1325563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Example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10680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66051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10680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93094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93094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93094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790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8203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72832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72832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55246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55246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55246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55246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55246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8203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72832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55246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D5FDE3-A4CF-4022-846B-37A8149A86C6}"/>
              </a:ext>
            </a:extLst>
          </p:cNvPr>
          <p:cNvSpPr/>
          <p:nvPr/>
        </p:nvSpPr>
        <p:spPr>
          <a:xfrm>
            <a:off x="9752474" y="136605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C584E1-990C-4988-AC62-90455C5983C4}"/>
              </a:ext>
            </a:extLst>
          </p:cNvPr>
          <p:cNvSpPr/>
          <p:nvPr/>
        </p:nvSpPr>
        <p:spPr>
          <a:xfrm>
            <a:off x="8038550" y="1366051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C7797-F692-472B-92D9-A4A850FA91FB}"/>
              </a:ext>
            </a:extLst>
          </p:cNvPr>
          <p:cNvSpPr txBox="1"/>
          <p:nvPr/>
        </p:nvSpPr>
        <p:spPr>
          <a:xfrm>
            <a:off x="8748865" y="1512461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C7B1B7D-5A00-42DE-8520-0D697B463CD3}"/>
              </a:ext>
            </a:extLst>
          </p:cNvPr>
          <p:cNvSpPr txBox="1"/>
          <p:nvPr/>
        </p:nvSpPr>
        <p:spPr>
          <a:xfrm>
            <a:off x="10406490" y="1512461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93263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9041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6363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300580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922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8373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8373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93415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7320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40216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40216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57F79C-E3EE-44ED-99FB-64D9776E8C24}"/>
              </a:ext>
            </a:extLst>
          </p:cNvPr>
          <p:cNvSpPr txBox="1"/>
          <p:nvPr/>
        </p:nvSpPr>
        <p:spPr>
          <a:xfrm>
            <a:off x="6423935" y="1373961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27B64DC-73B0-4653-875F-4BB323FF3947}"/>
              </a:ext>
            </a:extLst>
          </p:cNvPr>
          <p:cNvSpPr txBox="1"/>
          <p:nvPr/>
        </p:nvSpPr>
        <p:spPr>
          <a:xfrm>
            <a:off x="4881768" y="239753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DC9A3D4-7A0F-465B-AA99-7838738EC6F2}"/>
              </a:ext>
            </a:extLst>
          </p:cNvPr>
          <p:cNvSpPr txBox="1"/>
          <p:nvPr/>
        </p:nvSpPr>
        <p:spPr>
          <a:xfrm>
            <a:off x="3614283" y="359309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3253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2783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alpha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2BCDDE2-5BA6-4BC3-B513-D7D08A0A7535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7239E15-8E17-4C7A-964D-E87DB3F3E69C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BB3F1B8-CFD9-40F5-BF43-9BD843478678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94266-4DEE-476D-89FB-F14A2A5B47B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F841901-A4E6-4DF2-B246-80C9C612C620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BAD95E-8E28-42C6-8B5C-61498E91535B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90CB02B-1DF8-4EFC-B30D-974560C64B6F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</a:t>
            </a:r>
            <a:r>
              <a:rPr lang="en-US" altLang="zh-TW" sz="1600" b="1" dirty="0">
                <a:solidFill>
                  <a:srgbClr val="FF0000"/>
                </a:solidFill>
              </a:rPr>
              <a:t>5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46955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5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7004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alpha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5C69C3DA-3526-4F25-99B6-E732C5C5AFB2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8EFFA8-0609-4406-9CA3-9D53208A683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5B5B85-FB9A-49CC-994A-017636255570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2989D-523D-4A6B-B0C6-F344FECD6B13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994FCA4-8224-403B-B191-0F6AF0D64EAB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827160-173B-4EA9-BC6C-440CB9647833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E8086FE-5CEE-4CE7-8343-AB20D19CC38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</a:t>
            </a:r>
            <a:r>
              <a:rPr lang="en-US" altLang="zh-TW" sz="1600" b="1" dirty="0">
                <a:solidFill>
                  <a:srgbClr val="FF0000"/>
                </a:solidFill>
              </a:rPr>
              <a:t>6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84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1973257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Player picks the largest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683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beta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</a:t>
            </a:r>
            <a:r>
              <a:rPr lang="en-US" altLang="zh-TW" sz="1600" b="1" dirty="0">
                <a:solidFill>
                  <a:srgbClr val="FF0000"/>
                </a:solidFill>
              </a:rPr>
              <a:t>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2560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Propagate alpha and beta values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170CB57-6427-42D7-9C3F-CAB746091ACC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F30ABE-8576-4701-B93D-2721157DCC3F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55ABED2-FCF8-4F9C-BA6C-B0BFB76AB017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1DCEE17-F8C2-4744-A18C-73643377836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7E51B9-BB95-44FA-8690-9E074A030098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AB9F1A-482F-4F23-9171-5F527A2227A1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1831DE-FCCC-4FDD-8F19-6730B9D2B815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4C96C5F-3E54-4D46-A536-246C2D6C6FA7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295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Evaluate score at leaves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553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Update alpha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</a:t>
            </a:r>
            <a:r>
              <a:rPr lang="en-US" altLang="zh-TW" sz="1600" b="1" dirty="0">
                <a:solidFill>
                  <a:srgbClr val="FF0000"/>
                </a:solidFill>
              </a:rPr>
              <a:t>7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99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Alpha &gt;= beta in a player node, stop searching</a:t>
            </a:r>
            <a:endParaRPr lang="zh-TW" altLang="en-US" sz="44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sz="1600" b="1" dirty="0">
                <a:solidFill>
                  <a:srgbClr val="FF0000"/>
                </a:solidFill>
              </a:rPr>
              <a:t>β</a:t>
            </a:r>
            <a:r>
              <a:rPr lang="en-US" altLang="zh-TW" sz="1600" b="1" dirty="0">
                <a:solidFill>
                  <a:srgbClr val="FF0000"/>
                </a:solidFill>
              </a:rPr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03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EBAA-18B2-47B1-B783-75A96492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Opponent picks the smallest score</a:t>
            </a:r>
            <a:endParaRPr lang="zh-TW" altLang="en-US" sz="48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A1F618C-1C1A-42D9-A693-94513A87D25B}"/>
              </a:ext>
            </a:extLst>
          </p:cNvPr>
          <p:cNvSpPr/>
          <p:nvPr/>
        </p:nvSpPr>
        <p:spPr>
          <a:xfrm>
            <a:off x="4235669" y="2404241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CB05B3-C76A-4A0E-8849-728E0BF0A440}"/>
              </a:ext>
            </a:extLst>
          </p:cNvPr>
          <p:cNvSpPr/>
          <p:nvPr/>
        </p:nvSpPr>
        <p:spPr>
          <a:xfrm>
            <a:off x="5764924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EA90DF-9F0C-4B18-ACD4-E7F1C8EEFE6B}"/>
              </a:ext>
            </a:extLst>
          </p:cNvPr>
          <p:cNvSpPr/>
          <p:nvPr/>
        </p:nvSpPr>
        <p:spPr>
          <a:xfrm>
            <a:off x="7288926" y="2404241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6E9C0A-6452-497E-8090-BA2A893E583D}"/>
              </a:ext>
            </a:extLst>
          </p:cNvPr>
          <p:cNvSpPr/>
          <p:nvPr/>
        </p:nvSpPr>
        <p:spPr>
          <a:xfrm>
            <a:off x="2953406" y="3586655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2226A-9CF8-4336-ADEE-F3A54E4C30F9}"/>
              </a:ext>
            </a:extLst>
          </p:cNvPr>
          <p:cNvSpPr/>
          <p:nvPr/>
        </p:nvSpPr>
        <p:spPr>
          <a:xfrm>
            <a:off x="5255173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B4774-AC75-42C8-B2C6-7D1D0CB47B4B}"/>
              </a:ext>
            </a:extLst>
          </p:cNvPr>
          <p:cNvSpPr/>
          <p:nvPr/>
        </p:nvSpPr>
        <p:spPr>
          <a:xfrm>
            <a:off x="8424041" y="358665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137E64-B018-4E62-8E71-F9B1EDA686DA}"/>
              </a:ext>
            </a:extLst>
          </p:cNvPr>
          <p:cNvSpPr/>
          <p:nvPr/>
        </p:nvSpPr>
        <p:spPr>
          <a:xfrm>
            <a:off x="2953406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657DAA-A55C-4FBA-8F6F-AECEBFF904BE}"/>
              </a:ext>
            </a:extLst>
          </p:cNvPr>
          <p:cNvSpPr/>
          <p:nvPr/>
        </p:nvSpPr>
        <p:spPr>
          <a:xfrm>
            <a:off x="1676400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92C0B8-A997-40E7-B62F-E6AF50FC9571}"/>
              </a:ext>
            </a:extLst>
          </p:cNvPr>
          <p:cNvSpPr/>
          <p:nvPr/>
        </p:nvSpPr>
        <p:spPr>
          <a:xfrm>
            <a:off x="4435365" y="4921469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D0BC0F4-B7E2-45FF-8E56-58AF6A2ED577}"/>
              </a:ext>
            </a:extLst>
          </p:cNvPr>
          <p:cNvSpPr/>
          <p:nvPr/>
        </p:nvSpPr>
        <p:spPr>
          <a:xfrm>
            <a:off x="5255173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DD0078-0469-41CC-A31D-CAA634B1A09F}"/>
              </a:ext>
            </a:extLst>
          </p:cNvPr>
          <p:cNvSpPr/>
          <p:nvPr/>
        </p:nvSpPr>
        <p:spPr>
          <a:xfrm>
            <a:off x="607498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A818F9-3859-4E54-88CC-58DECCEBBEC7}"/>
              </a:ext>
            </a:extLst>
          </p:cNvPr>
          <p:cNvSpPr/>
          <p:nvPr/>
        </p:nvSpPr>
        <p:spPr>
          <a:xfrm>
            <a:off x="8424041" y="4921469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6CD234-5F03-42BA-A4C6-05385A83059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566745" y="2021764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58914-4EA0-4A47-8564-6F87B02FD9D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284482" y="3066393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B5C9DC-F7C0-4D05-B710-8B4BE20F07AD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566745" y="3066393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26FFA85-7787-4936-AF9A-7F44A51E092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2007476" y="4248807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9FC1260-3997-4915-9BD7-4931422CE67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3284482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CD7B0C-AD56-47A8-8133-5DFE7F7A4A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766441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544808B-EE43-4312-A262-2537E2161D5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586249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114D6FD-1447-4EA6-A411-B09A8F00AF4D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586249" y="4248807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5EC101B-1660-4DC8-B95D-6ED856B2D01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6096000" y="2021764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6F17454-19F8-41C9-A44B-A1CD3E6DC245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620002" y="3066393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F69E856-FF5E-4816-8B21-BB94932B66A1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755117" y="4248807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C0114F5-B3C4-4C3D-BFCD-EE3283B50729}"/>
              </a:ext>
            </a:extLst>
          </p:cNvPr>
          <p:cNvSpPr txBox="1"/>
          <p:nvPr/>
        </p:nvSpPr>
        <p:spPr>
          <a:xfrm>
            <a:off x="4960596" y="188682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F45A3CF-2EAE-475E-96AB-AE04F50A7876}"/>
              </a:ext>
            </a:extLst>
          </p:cNvPr>
          <p:cNvSpPr txBox="1"/>
          <p:nvPr/>
        </p:nvSpPr>
        <p:spPr>
          <a:xfrm>
            <a:off x="6994349" y="188397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B600C3-49B3-4990-B286-E1AB9238EEB0}"/>
              </a:ext>
            </a:extLst>
          </p:cNvPr>
          <p:cNvSpPr txBox="1"/>
          <p:nvPr/>
        </p:nvSpPr>
        <p:spPr>
          <a:xfrm>
            <a:off x="3649286" y="29571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7D89B65-DD39-4AB6-BC68-D51F15133ABB}"/>
              </a:ext>
            </a:extLst>
          </p:cNvPr>
          <p:cNvSpPr txBox="1"/>
          <p:nvPr/>
        </p:nvSpPr>
        <p:spPr>
          <a:xfrm>
            <a:off x="5184083" y="29993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0A2C2FD-232D-4D2F-9A65-5F9C6EB09F4A}"/>
              </a:ext>
            </a:extLst>
          </p:cNvPr>
          <p:cNvSpPr txBox="1"/>
          <p:nvPr/>
        </p:nvSpPr>
        <p:spPr>
          <a:xfrm>
            <a:off x="8369626" y="296278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7F0F211-1DF1-4B67-AAFB-C76F7834E28B}"/>
              </a:ext>
            </a:extLst>
          </p:cNvPr>
          <p:cNvSpPr txBox="1"/>
          <p:nvPr/>
        </p:nvSpPr>
        <p:spPr>
          <a:xfrm>
            <a:off x="2191263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AF19BB-7A6C-42C6-8749-CE2AB0C6094A}"/>
              </a:ext>
            </a:extLst>
          </p:cNvPr>
          <p:cNvSpPr txBox="1"/>
          <p:nvPr/>
        </p:nvSpPr>
        <p:spPr>
          <a:xfrm>
            <a:off x="3273688" y="439193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0A6574D-0CD5-4C14-862F-6F5FA04727FA}"/>
              </a:ext>
            </a:extLst>
          </p:cNvPr>
          <p:cNvSpPr txBox="1"/>
          <p:nvPr/>
        </p:nvSpPr>
        <p:spPr>
          <a:xfrm>
            <a:off x="4734480" y="4386976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E19A75-E04A-49DB-9C6C-5C67C8C25EEA}"/>
              </a:ext>
            </a:extLst>
          </p:cNvPr>
          <p:cNvSpPr txBox="1"/>
          <p:nvPr/>
        </p:nvSpPr>
        <p:spPr>
          <a:xfrm>
            <a:off x="5360133" y="446676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7F3877-B1D3-43D7-9949-07D2B5CADFE5}"/>
              </a:ext>
            </a:extLst>
          </p:cNvPr>
          <p:cNvSpPr txBox="1"/>
          <p:nvPr/>
        </p:nvSpPr>
        <p:spPr>
          <a:xfrm>
            <a:off x="6216438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A9A5B77-7181-4C65-8A34-B4FBBC2B3926}"/>
              </a:ext>
            </a:extLst>
          </p:cNvPr>
          <p:cNvSpPr txBox="1"/>
          <p:nvPr/>
        </p:nvSpPr>
        <p:spPr>
          <a:xfrm>
            <a:off x="8424041" y="439572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4B9746-3CE5-4879-84CC-F5A9F7111321}"/>
              </a:ext>
            </a:extLst>
          </p:cNvPr>
          <p:cNvSpPr/>
          <p:nvPr/>
        </p:nvSpPr>
        <p:spPr>
          <a:xfrm>
            <a:off x="9752474" y="135961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6C0996-A0A1-4AD5-A4B7-A02F858721C3}"/>
              </a:ext>
            </a:extLst>
          </p:cNvPr>
          <p:cNvSpPr/>
          <p:nvPr/>
        </p:nvSpPr>
        <p:spPr>
          <a:xfrm>
            <a:off x="8038550" y="1359612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1F29A9-FF24-4862-A01A-AEDE1F89CFCC}"/>
              </a:ext>
            </a:extLst>
          </p:cNvPr>
          <p:cNvSpPr txBox="1"/>
          <p:nvPr/>
        </p:nvSpPr>
        <p:spPr>
          <a:xfrm>
            <a:off x="8748865" y="1506022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956BD8-68BD-4E81-A0EE-76BDFBA5E99F}"/>
              </a:ext>
            </a:extLst>
          </p:cNvPr>
          <p:cNvSpPr txBox="1"/>
          <p:nvPr/>
        </p:nvSpPr>
        <p:spPr>
          <a:xfrm>
            <a:off x="10406490" y="1506022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F3EBDB1-1572-48D3-A6D6-6E3BC8C21E05}"/>
              </a:ext>
            </a:extLst>
          </p:cNvPr>
          <p:cNvSpPr txBox="1"/>
          <p:nvPr/>
        </p:nvSpPr>
        <p:spPr>
          <a:xfrm>
            <a:off x="6423935" y="136752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E5B8E3-51BF-43E8-9FF5-CDFCAC45A40A}"/>
              </a:ext>
            </a:extLst>
          </p:cNvPr>
          <p:cNvSpPr txBox="1"/>
          <p:nvPr/>
        </p:nvSpPr>
        <p:spPr>
          <a:xfrm>
            <a:off x="4881768" y="2391096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C873E82-D114-4145-BCCB-BE9FC900C2BC}"/>
              </a:ext>
            </a:extLst>
          </p:cNvPr>
          <p:cNvSpPr txBox="1"/>
          <p:nvPr/>
        </p:nvSpPr>
        <p:spPr>
          <a:xfrm>
            <a:off x="3614283" y="3586655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6A5880-214A-4D3B-A16B-0EB528355455}"/>
              </a:ext>
            </a:extLst>
          </p:cNvPr>
          <p:cNvSpPr txBox="1"/>
          <p:nvPr/>
        </p:nvSpPr>
        <p:spPr>
          <a:xfrm>
            <a:off x="5949396" y="3586654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sz="1600" b="1" dirty="0">
                <a:solidFill>
                  <a:srgbClr val="FF0000"/>
                </a:solidFill>
              </a:rPr>
              <a:t>β</a:t>
            </a:r>
            <a:r>
              <a:rPr lang="en-US" altLang="zh-TW" sz="1600" b="1" dirty="0">
                <a:solidFill>
                  <a:srgbClr val="FF0000"/>
                </a:solidFill>
              </a:rPr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204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04850-AED6-4399-B4F3-1A178C14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 Pruning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EDCE1-C75F-4B23-8A5D-51181EE4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example above, we use the same search tree as Minimax</a:t>
            </a:r>
          </a:p>
          <a:p>
            <a:endParaRPr lang="en-US" altLang="zh-TW" dirty="0"/>
          </a:p>
          <a:p>
            <a:r>
              <a:rPr lang="en-US" altLang="zh-TW" dirty="0"/>
              <a:t>By pruning, we eliminate branches I and J</a:t>
            </a:r>
          </a:p>
          <a:p>
            <a:endParaRPr lang="en-US" altLang="zh-TW" dirty="0"/>
          </a:p>
          <a:p>
            <a:r>
              <a:rPr lang="en-US" altLang="zh-TW" dirty="0"/>
              <a:t>However, we still get the same result on branch A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Alpha-Beta Pruning can effectively speed up the process while maintaining the same 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874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5401387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AAA4E-573B-4695-8E6F-72012C0C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D502E-5C64-44A0-9803-B89EC023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game runner (main.cpp) executes the AIs of the player and the opponent in turns and communicates with them by files</a:t>
            </a:r>
          </a:p>
          <a:p>
            <a:endParaRPr lang="en-US" altLang="zh-TW" dirty="0"/>
          </a:p>
          <a:p>
            <a:r>
              <a:rPr lang="en-US" altLang="zh-TW" dirty="0"/>
              <a:t>Your game AI should read the board status from the file “state”</a:t>
            </a:r>
          </a:p>
          <a:p>
            <a:endParaRPr lang="en-US" altLang="zh-TW" dirty="0"/>
          </a:p>
          <a:p>
            <a:r>
              <a:rPr lang="en-US" altLang="zh-TW" dirty="0"/>
              <a:t>Your game AI should output your move to the file “action”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78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437A0-DE98-E1B7-E681-68F57660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Chess</a:t>
            </a:r>
            <a:endParaRPr lang="zh-TW" altLang="en-US" dirty="0"/>
          </a:p>
        </p:txBody>
      </p:sp>
      <p:pic>
        <p:nvPicPr>
          <p:cNvPr id="1026" name="Picture 2" descr="Chess.com - Schach Online Spielen Kostenlose">
            <a:extLst>
              <a:ext uri="{FF2B5EF4-FFF2-40B4-BE49-F238E27FC236}">
                <a16:creationId xmlns:a16="http://schemas.microsoft.com/office/drawing/2014/main" id="{F7A183DF-37BE-5F84-2E30-AC9F9FBF58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44" y="1825625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804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E94B97-E1C8-5ED6-2B26-A72694C1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altLang="zh-TW" sz="4800">
                <a:solidFill>
                  <a:schemeClr val="tx1"/>
                </a:solidFill>
              </a:rPr>
              <a:t>State file</a:t>
            </a:r>
            <a:endParaRPr lang="zh-TW" altLang="en-US" sz="4800">
              <a:solidFill>
                <a:schemeClr val="tx1"/>
              </a:solidFill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925E71C-645A-A416-EDBA-8D6F7C40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7436752" cy="3095445"/>
          </a:xfrm>
        </p:spPr>
        <p:txBody>
          <a:bodyPr anchor="t">
            <a:norm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3 part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First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is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the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player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(0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for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white player, 1 for black player)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Second part is white player’s board (5*6)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Third part is black player’s board (5*6)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r>
              <a:rPr lang="en-US" altLang="zh-TW" sz="1800" dirty="0">
                <a:solidFill>
                  <a:schemeClr val="tx1"/>
                </a:solidFill>
              </a:rPr>
              <a:t>0=empty, 1=pawn, 2=rook, 3=knight, 4=bishop, 5=queen, 6=king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BDEC3BE-D3BC-80D6-0CA6-B92E2CDE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51" y="710848"/>
            <a:ext cx="1785539" cy="5452031"/>
          </a:xfrm>
          <a:prstGeom prst="rect">
            <a:avLst/>
          </a:prstGeom>
        </p:spPr>
      </p:pic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183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94B97-E1C8-5ED6-2B26-A72694C1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solidFill>
                  <a:schemeClr val="tx1"/>
                </a:solidFill>
              </a:rPr>
              <a:t>Action file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925E71C-645A-A416-EDBA-8D6F7C40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7436752" cy="3095445"/>
          </a:xfrm>
        </p:spPr>
        <p:txBody>
          <a:bodyPr anchor="t">
            <a:norm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Your AI should output the next move to the action file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You can keep output moves in the time limit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Only the last complete output will be considered</a:t>
            </a:r>
          </a:p>
          <a:p>
            <a:pPr lvl="1"/>
            <a:r>
              <a:rPr lang="en-US" altLang="zh-TW" sz="1600" dirty="0">
                <a:solidFill>
                  <a:schemeClr val="tx1"/>
                </a:solidFill>
              </a:rPr>
              <a:t>In this case on the right, 4 1 3 1 will be accepted by game runner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You lose if you outputs an invalid move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r>
              <a:rPr lang="en-US" altLang="zh-TW" sz="1800" dirty="0">
                <a:solidFill>
                  <a:schemeClr val="tx1"/>
                </a:solidFill>
              </a:rPr>
              <a:t>Move format: </a:t>
            </a:r>
            <a:r>
              <a:rPr lang="en-US" altLang="zh-TW" sz="1800" dirty="0" err="1">
                <a:solidFill>
                  <a:schemeClr val="tx1"/>
                </a:solidFill>
              </a:rPr>
              <a:t>from.y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from.x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to.y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to.x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lvl="1"/>
            <a:r>
              <a:rPr lang="en-US" altLang="zh-TW" sz="1600" dirty="0">
                <a:solidFill>
                  <a:schemeClr val="tx1"/>
                </a:solidFill>
              </a:rPr>
              <a:t>More details in package introduction section</a:t>
            </a: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endParaRPr lang="en-US" altLang="zh-TW" sz="1800" dirty="0">
              <a:solidFill>
                <a:schemeClr val="tx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BDEC3BE-D3BC-80D6-0CA6-B92E2CDE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1351" y="1887765"/>
            <a:ext cx="1785539" cy="309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853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294DB-B1EA-D95A-DF95-14244672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design your 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129B6E-CA21-9F06-A769-B7DA6A04D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refer to the random.cpp/</a:t>
            </a:r>
            <a:r>
              <a:rPr lang="en-US" altLang="zh-TW" dirty="0" err="1"/>
              <a:t>hpp</a:t>
            </a:r>
            <a:r>
              <a:rPr lang="en-US" altLang="zh-TW" dirty="0"/>
              <a:t> in the </a:t>
            </a:r>
            <a:r>
              <a:rPr lang="en-US" altLang="zh-TW" dirty="0" err="1"/>
              <a:t>src</a:t>
            </a:r>
            <a:r>
              <a:rPr lang="en-US" altLang="zh-TW" dirty="0"/>
              <a:t>/policy and </a:t>
            </a:r>
            <a:r>
              <a:rPr lang="en-US" altLang="zh-TW" dirty="0" err="1"/>
              <a:t>src</a:t>
            </a:r>
            <a:r>
              <a:rPr lang="en-US" altLang="zh-TW" dirty="0"/>
              <a:t>/player folders</a:t>
            </a:r>
          </a:p>
          <a:p>
            <a:endParaRPr lang="en-US" altLang="zh-TW" dirty="0"/>
          </a:p>
          <a:p>
            <a:r>
              <a:rPr lang="en-US" altLang="zh-TW" dirty="0"/>
              <a:t>Design your state value function in state.cpp to evaluate the board</a:t>
            </a:r>
          </a:p>
          <a:p>
            <a:endParaRPr lang="en-US" altLang="zh-TW" dirty="0"/>
          </a:p>
          <a:p>
            <a:r>
              <a:rPr lang="en-US" altLang="zh-TW" dirty="0"/>
              <a:t>Implement Alpha-Beta Pruning method and use your value function in the search process</a:t>
            </a:r>
          </a:p>
          <a:p>
            <a:endParaRPr lang="en-US" altLang="zh-TW" dirty="0"/>
          </a:p>
          <a:p>
            <a:r>
              <a:rPr lang="en-US" altLang="zh-TW" dirty="0"/>
              <a:t>Run Alpha-Beta Pruning and decide which move to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6670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2B27-7177-17CD-47A0-23506A7D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016D8-468E-DCE7-2A7B-410C3FF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Chess and Mini Chess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Value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Alpha-Beta 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Design Your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35148798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610F2-F21D-EF0C-C5EC-5D845DAB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45F57B-CD14-6F09-F4F7-01B08591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don’t need to implement all the thing by yourself, we will provide some useful utilities and then you can focus on state value function and the tree search algorithm.</a:t>
            </a:r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32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ED6799D-4A30-4426-B1D1-73A16A53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D53964-75DB-47FC-995E-A11B07A0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1D54AB-1B89-42B2-90D1-A01C915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A0727-7B6C-72E7-B634-8AFBF876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302859"/>
            <a:ext cx="4548657" cy="2882980"/>
          </a:xfrm>
        </p:spPr>
        <p:txBody>
          <a:bodyPr anchor="b">
            <a:normAutofit/>
          </a:bodyPr>
          <a:lstStyle/>
          <a:p>
            <a:r>
              <a:rPr lang="en-US" altLang="zh-TW" sz="4800"/>
              <a:t>Mini Chess</a:t>
            </a:r>
            <a:endParaRPr lang="zh-TW" altLang="en-US" sz="48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40CA3-9CB4-7CAC-838A-EA225A1D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8" y="3354749"/>
            <a:ext cx="4548656" cy="258247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Has lot of variance.</a:t>
            </a:r>
          </a:p>
          <a:p>
            <a:r>
              <a:rPr lang="en-US" altLang="zh-TW" sz="1800" dirty="0"/>
              <a:t>We use “</a:t>
            </a:r>
            <a:r>
              <a:rPr lang="en-US" altLang="zh-TW" sz="1800" b="1" i="0" dirty="0" err="1">
                <a:effectLst/>
                <a:latin typeface="Arial" panose="020B0604020202020204" pitchFamily="34" charset="0"/>
              </a:rPr>
              <a:t>MinitChess</a:t>
            </a:r>
            <a:r>
              <a:rPr lang="en-US" altLang="zh-TW" sz="1800" dirty="0"/>
              <a:t>” in this project</a:t>
            </a:r>
            <a:endParaRPr lang="zh-TW" altLang="en-US" sz="18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986B129-4161-4F17-B0F0-C5532551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455C73-3A5E-4FE8-8383-DD667D9A6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18A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09854" y="685796"/>
            <a:ext cx="5391685" cy="5492009"/>
          </a:xfrm>
          <a:prstGeom prst="rect">
            <a:avLst/>
          </a:prstGeom>
          <a:solidFill>
            <a:srgbClr val="418AB3">
              <a:alpha val="2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圖片 5" descr="一張含有 正方形 的圖片&#10;&#10;自動產生的描述">
            <a:extLst>
              <a:ext uri="{FF2B5EF4-FFF2-40B4-BE49-F238E27FC236}">
                <a16:creationId xmlns:a16="http://schemas.microsoft.com/office/drawing/2014/main" id="{0491FE86-4720-5AEE-15CD-51A9F441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78" y="1414525"/>
            <a:ext cx="3013187" cy="40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3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rules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0AC6F-F1AF-3AE4-87F2-BDE0B7D0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3635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We have 2 player: white and black.</a:t>
            </a:r>
            <a:r>
              <a:rPr lang="zh-TW" altLang="en-US" dirty="0"/>
              <a:t> </a:t>
            </a:r>
            <a:r>
              <a:rPr lang="en-US" altLang="zh-TW" dirty="0"/>
              <a:t>White</a:t>
            </a:r>
            <a:r>
              <a:rPr lang="zh-TW" altLang="en-US" dirty="0"/>
              <a:t> </a:t>
            </a:r>
            <a:r>
              <a:rPr lang="en-US" altLang="zh-TW" dirty="0"/>
              <a:t>play</a:t>
            </a:r>
            <a:r>
              <a:rPr lang="zh-TW" altLang="en-US" dirty="0"/>
              <a:t> </a:t>
            </a:r>
            <a:r>
              <a:rPr lang="en-US" altLang="zh-TW" dirty="0"/>
              <a:t>first.</a:t>
            </a:r>
          </a:p>
          <a:p>
            <a:r>
              <a:rPr lang="en-US" altLang="zh-TW" dirty="0"/>
              <a:t>If the target place of your piece has opponent’s piece, you can take it out</a:t>
            </a:r>
            <a:br>
              <a:rPr lang="en-US" altLang="zh-TW" dirty="0"/>
            </a:br>
            <a:r>
              <a:rPr lang="en-US" altLang="zh-TW" dirty="0"/>
              <a:t>(or, catch the piece), You cannot take your own piece.</a:t>
            </a:r>
          </a:p>
          <a:p>
            <a:r>
              <a:rPr lang="en-US" altLang="zh-TW" dirty="0"/>
              <a:t>If a player can catch opponent’s king in its turn, it win.</a:t>
            </a:r>
          </a:p>
          <a:p>
            <a:pPr lvl="1"/>
            <a:r>
              <a:rPr lang="en-US" altLang="zh-TW" dirty="0"/>
              <a:t>So a player can only win in its turn or lose in opponent’s turn.</a:t>
            </a:r>
          </a:p>
          <a:p>
            <a:r>
              <a:rPr lang="en-US" altLang="zh-TW" dirty="0"/>
              <a:t>If a player make an illegal move, it lose.</a:t>
            </a:r>
          </a:p>
          <a:p>
            <a:endParaRPr lang="en-US" altLang="zh-TW" dirty="0"/>
          </a:p>
          <a:p>
            <a:r>
              <a:rPr lang="en-US" altLang="zh-TW" dirty="0"/>
              <a:t>Our rule is simplified, any different rules will be marked as red one: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There is no castling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Pawn can only promote to Queen (detail on next section)</a:t>
            </a:r>
          </a:p>
        </p:txBody>
      </p:sp>
    </p:spTree>
    <p:extLst>
      <p:ext uri="{BB962C8B-B14F-4D97-AF65-F5344CB8AC3E}">
        <p14:creationId xmlns:p14="http://schemas.microsoft.com/office/powerpoint/2010/main" val="171721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CD882-4155-833A-6790-1285DBC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 Movement</a:t>
            </a:r>
            <a:endParaRPr lang="zh-TW" altLang="en-US" dirty="0"/>
          </a:p>
        </p:txBody>
      </p:sp>
      <p:pic>
        <p:nvPicPr>
          <p:cNvPr id="2050" name="Picture 2" descr="How Chess Pieces Move - The King">
            <a:extLst>
              <a:ext uri="{FF2B5EF4-FFF2-40B4-BE49-F238E27FC236}">
                <a16:creationId xmlns:a16="http://schemas.microsoft.com/office/drawing/2014/main" id="{62330AF3-BF70-3A68-1AB8-F33CFF61E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38" y="236512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Chess Pieces Move - The Queen">
            <a:extLst>
              <a:ext uri="{FF2B5EF4-FFF2-40B4-BE49-F238E27FC236}">
                <a16:creationId xmlns:a16="http://schemas.microsoft.com/office/drawing/2014/main" id="{DEF8D51F-E06A-EF03-653E-39A685BB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426" y="230981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6C3E57-FA3F-A28C-FE05-63611D50FD65}"/>
              </a:ext>
            </a:extLst>
          </p:cNvPr>
          <p:cNvSpPr txBox="1">
            <a:spLocks/>
          </p:cNvSpPr>
          <p:nvPr/>
        </p:nvSpPr>
        <p:spPr>
          <a:xfrm>
            <a:off x="420624" y="1690688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King and Queen</a:t>
            </a:r>
          </a:p>
        </p:txBody>
      </p:sp>
    </p:spTree>
    <p:extLst>
      <p:ext uri="{BB962C8B-B14F-4D97-AF65-F5344CB8AC3E}">
        <p14:creationId xmlns:p14="http://schemas.microsoft.com/office/powerpoint/2010/main" val="128521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RightStep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2398</Words>
  <Application>Microsoft Office PowerPoint</Application>
  <PresentationFormat>寬螢幕</PresentationFormat>
  <Paragraphs>873</Paragraphs>
  <Slides>64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1" baseType="lpstr">
      <vt:lpstr>Dante (Headings)2</vt:lpstr>
      <vt:lpstr>Helvetica Neue Medium</vt:lpstr>
      <vt:lpstr>Arial</vt:lpstr>
      <vt:lpstr>Univers</vt:lpstr>
      <vt:lpstr>Univers Light</vt:lpstr>
      <vt:lpstr>Wingdings 2</vt:lpstr>
      <vt:lpstr>OffsetVTI</vt:lpstr>
      <vt:lpstr>Mini Project 3 Mini Chess AI</vt:lpstr>
      <vt:lpstr>Outline</vt:lpstr>
      <vt:lpstr>Outline</vt:lpstr>
      <vt:lpstr>Introduction</vt:lpstr>
      <vt:lpstr>Outline</vt:lpstr>
      <vt:lpstr>Chess</vt:lpstr>
      <vt:lpstr>Mini Chess</vt:lpstr>
      <vt:lpstr>Basic rules </vt:lpstr>
      <vt:lpstr>Piece Movement</vt:lpstr>
      <vt:lpstr>Piece Movement</vt:lpstr>
      <vt:lpstr>Piece Movement</vt:lpstr>
      <vt:lpstr>Piece Movement</vt:lpstr>
      <vt:lpstr>Outline</vt:lpstr>
      <vt:lpstr>State Value Function</vt:lpstr>
      <vt:lpstr>State Value Function</vt:lpstr>
      <vt:lpstr>State Value Function</vt:lpstr>
      <vt:lpstr>State Value Function</vt:lpstr>
      <vt:lpstr>Use value function to pick the next move</vt:lpstr>
      <vt:lpstr>Use value function to pick the next move</vt:lpstr>
      <vt:lpstr>Use value function to pick the next move</vt:lpstr>
      <vt:lpstr>Outline</vt:lpstr>
      <vt:lpstr>Minimax</vt:lpstr>
      <vt:lpstr>Minimax</vt:lpstr>
      <vt:lpstr>Minimax Pseudocode</vt:lpstr>
      <vt:lpstr>Example</vt:lpstr>
      <vt:lpstr>Evaluate score at leaves</vt:lpstr>
      <vt:lpstr>Evaluate score at leaves</vt:lpstr>
      <vt:lpstr>Player picks the largest score</vt:lpstr>
      <vt:lpstr>Evaluate score at leaves</vt:lpstr>
      <vt:lpstr>Evaluate score at leaves</vt:lpstr>
      <vt:lpstr>Evaluate score at leaves</vt:lpstr>
      <vt:lpstr>Player picks the largest score</vt:lpstr>
      <vt:lpstr>Opponent picks the smallest score</vt:lpstr>
      <vt:lpstr>Evaluate score at leaves</vt:lpstr>
      <vt:lpstr>Player picks the largest score</vt:lpstr>
      <vt:lpstr>Opponent picks the smallest score</vt:lpstr>
      <vt:lpstr>Move A has the largest score</vt:lpstr>
      <vt:lpstr>Player picks move A to be the next move</vt:lpstr>
      <vt:lpstr>Outline</vt:lpstr>
      <vt:lpstr>Alpha-Beta Pruning</vt:lpstr>
      <vt:lpstr>Alpha-Beta Pruning</vt:lpstr>
      <vt:lpstr>Alpha-Beta Pruning Pseudocode</vt:lpstr>
      <vt:lpstr>Alpha-Beta Pruning</vt:lpstr>
      <vt:lpstr>Alpha-Beta Pruning</vt:lpstr>
      <vt:lpstr>Example</vt:lpstr>
      <vt:lpstr>Evaluate score at leaves</vt:lpstr>
      <vt:lpstr>Update alpha</vt:lpstr>
      <vt:lpstr>Evaluate score at leaves</vt:lpstr>
      <vt:lpstr>Update alpha</vt:lpstr>
      <vt:lpstr>Player picks the largest score</vt:lpstr>
      <vt:lpstr>Update beta</vt:lpstr>
      <vt:lpstr>Propagate alpha and beta values</vt:lpstr>
      <vt:lpstr>Evaluate score at leaves</vt:lpstr>
      <vt:lpstr>Update alpha</vt:lpstr>
      <vt:lpstr>Alpha &gt;= beta in a player node, stop searching</vt:lpstr>
      <vt:lpstr>Opponent picks the smallest score</vt:lpstr>
      <vt:lpstr>Alpha-Beta Pruning</vt:lpstr>
      <vt:lpstr>Outline</vt:lpstr>
      <vt:lpstr>How To Design Your AI</vt:lpstr>
      <vt:lpstr>State file</vt:lpstr>
      <vt:lpstr>Action file</vt:lpstr>
      <vt:lpstr>How to design your AI</vt:lpstr>
      <vt:lpstr>Outline</vt:lpstr>
      <vt:lpstr>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3 Mini Chess AI</dc:title>
  <dc:creator>葉適穎</dc:creator>
  <cp:lastModifiedBy>葉適穎</cp:lastModifiedBy>
  <cp:revision>58</cp:revision>
  <dcterms:created xsi:type="dcterms:W3CDTF">2023-04-05T11:59:11Z</dcterms:created>
  <dcterms:modified xsi:type="dcterms:W3CDTF">2023-04-07T10:31:34Z</dcterms:modified>
</cp:coreProperties>
</file>