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7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85" r:id="rId24"/>
    <p:sldId id="286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52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44" r:id="rId49"/>
    <p:sldId id="332" r:id="rId50"/>
    <p:sldId id="345" r:id="rId51"/>
    <p:sldId id="333" r:id="rId52"/>
    <p:sldId id="346" r:id="rId53"/>
    <p:sldId id="347" r:id="rId54"/>
    <p:sldId id="334" r:id="rId55"/>
    <p:sldId id="348" r:id="rId56"/>
    <p:sldId id="349" r:id="rId57"/>
    <p:sldId id="350" r:id="rId58"/>
    <p:sldId id="351" r:id="rId59"/>
    <p:sldId id="353" r:id="rId60"/>
    <p:sldId id="355" r:id="rId61"/>
    <p:sldId id="354" r:id="rId62"/>
    <p:sldId id="356" r:id="rId63"/>
    <p:sldId id="359" r:id="rId64"/>
    <p:sldId id="358" r:id="rId65"/>
    <p:sldId id="357" r:id="rId66"/>
    <p:sldId id="361" r:id="rId67"/>
    <p:sldId id="360" r:id="rId68"/>
    <p:sldId id="362" r:id="rId69"/>
    <p:sldId id="363" r:id="rId70"/>
    <p:sldId id="364" r:id="rId71"/>
    <p:sldId id="365" r:id="rId72"/>
    <p:sldId id="366" r:id="rId73"/>
    <p:sldId id="368" r:id="rId74"/>
    <p:sldId id="367" r:id="rId75"/>
    <p:sldId id="378" r:id="rId76"/>
    <p:sldId id="369" r:id="rId77"/>
    <p:sldId id="383" r:id="rId78"/>
    <p:sldId id="370" r:id="rId79"/>
    <p:sldId id="371" r:id="rId80"/>
    <p:sldId id="374" r:id="rId81"/>
    <p:sldId id="373" r:id="rId82"/>
    <p:sldId id="375" r:id="rId83"/>
    <p:sldId id="376" r:id="rId84"/>
    <p:sldId id="380" r:id="rId85"/>
    <p:sldId id="382" r:id="rId86"/>
    <p:sldId id="381" r:id="rId87"/>
    <p:sldId id="377" r:id="rId8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June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June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9CAMh3yMychxW8z7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1E1695-7941-961D-539E-95EF55E0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/>
              <a:t>Mini Project 3</a:t>
            </a:r>
            <a:br>
              <a:rPr lang="en-US" altLang="zh-TW" sz="4800" dirty="0"/>
            </a:br>
            <a:r>
              <a:rPr lang="en-US" altLang="zh-TW" sz="4800" dirty="0"/>
              <a:t>Mini Chess AI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59218-0A51-73F5-0D6E-1F32FB9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200" dirty="0"/>
              <a:t>Due: 6/20</a:t>
            </a:r>
          </a:p>
          <a:p>
            <a:pPr algn="l"/>
            <a:r>
              <a:rPr lang="en-US" altLang="zh-TW" sz="2200" dirty="0"/>
              <a:t>Demo: 6/21 online</a:t>
            </a:r>
            <a:endParaRPr lang="zh-TW" alt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點狀網">
            <a:extLst>
              <a:ext uri="{FF2B5EF4-FFF2-40B4-BE49-F238E27FC236}">
                <a16:creationId xmlns:a16="http://schemas.microsoft.com/office/drawing/2014/main" id="{40EEBE54-33A5-E0D1-ACCA-287BC783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8" r="-1" b="235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 descr="How Chess Pieces Move - The King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Chess Pieces Move - The Queen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King and Queen</a:t>
            </a:r>
          </a:p>
        </p:txBody>
      </p:sp>
    </p:spTree>
    <p:extLst>
      <p:ext uri="{BB962C8B-B14F-4D97-AF65-F5344CB8AC3E}">
        <p14:creationId xmlns:p14="http://schemas.microsoft.com/office/powerpoint/2010/main" val="12852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Rook and Bishop</a:t>
            </a:r>
          </a:p>
        </p:txBody>
      </p:sp>
    </p:spTree>
    <p:extLst>
      <p:ext uri="{BB962C8B-B14F-4D97-AF65-F5344CB8AC3E}">
        <p14:creationId xmlns:p14="http://schemas.microsoft.com/office/powerpoint/2010/main" val="5667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Knight</a:t>
            </a:r>
          </a:p>
          <a:p>
            <a:r>
              <a:rPr lang="en-US" altLang="zh-TW" dirty="0"/>
              <a:t>Knight can “jump over pieces”</a:t>
            </a:r>
          </a:p>
          <a:p>
            <a:pPr lvl="1"/>
            <a:r>
              <a:rPr lang="en-US" altLang="zh-TW" dirty="0"/>
              <a:t>It cannot be blocked</a:t>
            </a:r>
          </a:p>
        </p:txBody>
      </p:sp>
    </p:spTree>
    <p:extLst>
      <p:ext uri="{BB962C8B-B14F-4D97-AF65-F5344CB8AC3E}">
        <p14:creationId xmlns:p14="http://schemas.microsoft.com/office/powerpoint/2010/main" val="325675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1623209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Pawn</a:t>
            </a:r>
          </a:p>
          <a:p>
            <a:r>
              <a:rPr lang="en-US" altLang="zh-TW" dirty="0"/>
              <a:t>Every turn, pawn can move forward one step.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Even in the first move of that pawn.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 </a:t>
            </a:r>
            <a:r>
              <a:rPr lang="zh-TW" altLang="en-US" dirty="0">
                <a:solidFill>
                  <a:srgbClr val="FF0000"/>
                </a:solidFill>
              </a:rPr>
              <a:t>↑ </a:t>
            </a:r>
            <a:r>
              <a:rPr lang="en-US" altLang="zh-TW" dirty="0">
                <a:solidFill>
                  <a:srgbClr val="FF0000"/>
                </a:solidFill>
              </a:rPr>
              <a:t>this rule, there is no En passant.</a:t>
            </a:r>
          </a:p>
          <a:p>
            <a:r>
              <a:rPr lang="en-US" altLang="zh-TW" dirty="0"/>
              <a:t>If left/right forward is opponent’s piece, you can catch it.</a:t>
            </a:r>
          </a:p>
          <a:p>
            <a:r>
              <a:rPr lang="en-US" altLang="zh-TW" dirty="0"/>
              <a:t>When a pawn move to the last row (6 for white, 1 for black), </a:t>
            </a:r>
            <a:r>
              <a:rPr lang="en-US" altLang="zh-TW" dirty="0">
                <a:solidFill>
                  <a:srgbClr val="FF0000"/>
                </a:solidFill>
              </a:rPr>
              <a:t>it become Queen</a:t>
            </a:r>
            <a:r>
              <a:rPr lang="en-US" altLang="zh-TW" dirty="0"/>
              <a:t> (promotion).</a:t>
            </a:r>
          </a:p>
          <a:p>
            <a:pPr lvl="1"/>
            <a:r>
              <a:rPr lang="en-US" altLang="zh-TW" dirty="0"/>
              <a:t>Promotion and Move to Last Row will happened simultaneously.</a:t>
            </a:r>
          </a:p>
        </p:txBody>
      </p:sp>
      <p:pic>
        <p:nvPicPr>
          <p:cNvPr id="3074" name="Picture 2" descr="Pawn Capture">
            <a:extLst>
              <a:ext uri="{FF2B5EF4-FFF2-40B4-BE49-F238E27FC236}">
                <a16:creationId xmlns:a16="http://schemas.microsoft.com/office/drawing/2014/main" id="{838A0774-503B-CDC3-964B-E95B35C7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196632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</a:p>
        </p:txBody>
      </p:sp>
    </p:spTree>
    <p:extLst>
      <p:ext uri="{BB962C8B-B14F-4D97-AF65-F5344CB8AC3E}">
        <p14:creationId xmlns:p14="http://schemas.microsoft.com/office/powerpoint/2010/main" val="87687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 simple Example:</a:t>
            </a:r>
          </a:p>
          <a:p>
            <a:r>
              <a:rPr lang="en-US" altLang="zh-TW" dirty="0"/>
              <a:t>Give every piece a score (king=inf, queen=100, …)</a:t>
            </a:r>
          </a:p>
          <a:p>
            <a:r>
              <a:rPr lang="en-US" altLang="zh-TW" dirty="0"/>
              <a:t>Your pieces – Opponent’s pieces = value of the state.</a:t>
            </a:r>
          </a:p>
          <a:p>
            <a:endParaRPr lang="en-US" altLang="zh-TW" dirty="0"/>
          </a:p>
          <a:p>
            <a:r>
              <a:rPr lang="en-US" altLang="zh-TW" dirty="0"/>
              <a:t>Some upgrade:</a:t>
            </a:r>
          </a:p>
          <a:p>
            <a:r>
              <a:rPr lang="en-US" altLang="zh-TW" dirty="0"/>
              <a:t>A piece in different place has different value.</a:t>
            </a:r>
          </a:p>
        </p:txBody>
      </p:sp>
    </p:spTree>
    <p:extLst>
      <p:ext uri="{BB962C8B-B14F-4D97-AF65-F5344CB8AC3E}">
        <p14:creationId xmlns:p14="http://schemas.microsoft.com/office/powerpoint/2010/main" val="34070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6138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Keywords for more complicated algorithm:</a:t>
            </a:r>
          </a:p>
          <a:p>
            <a:r>
              <a:rPr lang="en-US" altLang="zh-TW" dirty="0"/>
              <a:t>KP (King-Piece), PP (Piece-Piece), KPPT (King-Piece-Piece-Turn)</a:t>
            </a:r>
          </a:p>
          <a:p>
            <a:r>
              <a:rPr lang="en-US" altLang="zh-TW" dirty="0"/>
              <a:t>KKPT (King-King-Piece-Turn with King-Piece-Piece)</a:t>
            </a:r>
          </a:p>
          <a:p>
            <a:r>
              <a:rPr lang="en-US" altLang="zh-TW" dirty="0"/>
              <a:t>MCTS (Monte Carlos Tree Search)</a:t>
            </a:r>
          </a:p>
          <a:p>
            <a:r>
              <a:rPr lang="en-US" altLang="zh-TW" dirty="0" err="1"/>
              <a:t>AlphaZero</a:t>
            </a:r>
            <a:endParaRPr lang="en-US" altLang="zh-TW" dirty="0"/>
          </a:p>
          <a:p>
            <a:pPr lvl="1"/>
            <a:r>
              <a:rPr lang="en-US" altLang="zh-TW" dirty="0"/>
              <a:t>Leela Chess Zero</a:t>
            </a:r>
          </a:p>
          <a:p>
            <a:pPr lvl="1"/>
            <a:r>
              <a:rPr lang="en-US" altLang="zh-TW" dirty="0" err="1"/>
              <a:t>DLShogi</a:t>
            </a:r>
            <a:endParaRPr lang="en-US" altLang="zh-TW" dirty="0"/>
          </a:p>
          <a:p>
            <a:r>
              <a:rPr lang="en-US" altLang="zh-TW" dirty="0"/>
              <a:t>NNUE (Efficiently Updatable Neural Network)</a:t>
            </a:r>
          </a:p>
          <a:p>
            <a:pPr lvl="1"/>
            <a:r>
              <a:rPr lang="en-US" altLang="zh-TW" dirty="0"/>
              <a:t>This is the SOTA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Chess and Shogi</a:t>
            </a:r>
          </a:p>
          <a:p>
            <a:pPr lvl="1"/>
            <a:r>
              <a:rPr lang="en-US" altLang="zh-TW" dirty="0"/>
              <a:t>Stockfish (2022 TCEC 1</a:t>
            </a:r>
            <a:r>
              <a:rPr lang="en-US" altLang="zh-TW" baseline="30000" dirty="0"/>
              <a:t>st</a:t>
            </a:r>
            <a:r>
              <a:rPr lang="en-US" altLang="zh-TW" dirty="0"/>
              <a:t> place, 2022 CCC 1</a:t>
            </a:r>
            <a:r>
              <a:rPr lang="en-US" altLang="zh-TW" baseline="30000" dirty="0"/>
              <a:t>st</a:t>
            </a:r>
            <a:r>
              <a:rPr lang="en-US" altLang="zh-TW" dirty="0"/>
              <a:t> place)</a:t>
            </a:r>
          </a:p>
          <a:p>
            <a:pPr lvl="1"/>
            <a:r>
              <a:rPr lang="zh-TW" altLang="en-US" dirty="0"/>
              <a:t>水匠 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回世界将棋</a:t>
            </a:r>
            <a:r>
              <a:rPr lang="en-US" altLang="zh-TW" dirty="0"/>
              <a:t>AI</a:t>
            </a:r>
            <a:r>
              <a:rPr lang="zh-TW" altLang="en-US" dirty="0"/>
              <a:t>電竜戦優勝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14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AA6D590-6EBA-A349-3F09-C271F3EE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3E1657-7967-1625-2280-60F0C0C28D36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3E78237-03AE-0754-0F69-3A448720A595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562E2A0-44EE-1C55-27F1-D24D97C6737B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D535586-4FF9-E3A8-E235-00EF7907FC6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811175E-D2BD-2888-108B-A134A33D6BD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5C60461-ECD9-27D1-DE9A-B3C486AE596E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517BD-3A47-CFC9-B777-2ABA3469EF7B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6F60B3-CD74-6E92-1E0B-712C540C82F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0119F2-ADF3-57C3-EA26-F78E1028852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E2CFFE-588C-D982-CF29-0A042914B807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31" name="標題 17">
            <a:extLst>
              <a:ext uri="{FF2B5EF4-FFF2-40B4-BE49-F238E27FC236}">
                <a16:creationId xmlns:a16="http://schemas.microsoft.com/office/drawing/2014/main" id="{D5951B35-3C52-D61F-6B7B-1A5A61C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68884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49A63A-B6A8-2CC7-EAD1-22321CC4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6CE353-9007-1864-BBB3-1C391026F93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E602D57-B721-3136-E81C-E05FB19493FD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49239F-F184-EF54-2D1C-84AF88545F34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BE188D5-DDDB-8075-A74F-CD47836C9DA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A6B445-3F73-05A3-A831-B0D31D66C53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14B731-952B-7163-A2AD-3AD6E6531D5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D18D173-5DF9-4057-0BC3-A9EDA8C79E2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2C728C-D9BB-DA5F-98A0-1CDA0FD6865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C73663-237A-45AC-BC63-FC0EE42ABD3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5DCFF2-993A-9E00-EB07-78B56D4F2A6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10129AF-C105-A54D-1A74-96E077A5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8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545F386-FD6F-F372-49C4-63F497D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EB40E35-174B-14A3-28BD-32573BA16031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3B11929-827A-3A59-1C62-383E980AA351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9634C5C-246D-6445-97E1-2532C7BD705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2FB67B5-9C6D-F9B5-0FB5-121376A79ED4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659C36-0A51-E998-C577-0165A369558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E31824-01AE-553B-A005-39F95EAE50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C0BC7D-D8CC-3CAF-576C-A0736FDBEA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C0F1-248A-D277-1898-036D3FE4359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91023-C02D-A60D-BC5D-A45727F3888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57D60B-216D-BA76-EF67-F374A74E201F}"/>
              </a:ext>
            </a:extLst>
          </p:cNvPr>
          <p:cNvSpPr txBox="1"/>
          <p:nvPr/>
        </p:nvSpPr>
        <p:spPr>
          <a:xfrm>
            <a:off x="7631097" y="3508445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EEB54376-D529-A15F-1270-F3C77E1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1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54730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41133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18746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85491" y="2021764"/>
            <a:ext cx="1534511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21896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Move A has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Player picks move A to be the next move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D24D-1A2A-8E4F-B43A-F49470C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50CE1-721A-4522-C5E1-A4BC3FF2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and implement an AI which can play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MiniChess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the current board and output the next move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 state value function to evaluate the score of the board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the next move with tree search algorithm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3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88859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1564"/>
            <a:ext cx="10543032" cy="1325563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8203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72832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72832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55246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8203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72832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6605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12461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12461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932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9041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6363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300580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922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9341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7320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7396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753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9309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5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1973257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beta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Propagate alpha and beta values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Alpha &gt;= beta in a player node, stop searching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5401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437A0-DE98-E1B7-E681-68F57660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Chess</a:t>
            </a:r>
            <a:endParaRPr lang="zh-TW" altLang="en-US" dirty="0"/>
          </a:p>
        </p:txBody>
      </p:sp>
      <p:pic>
        <p:nvPicPr>
          <p:cNvPr id="1026" name="Picture 2" descr="Chess.com - Schach Online Spielen Kostenlose">
            <a:extLst>
              <a:ext uri="{FF2B5EF4-FFF2-40B4-BE49-F238E27FC236}">
                <a16:creationId xmlns:a16="http://schemas.microsoft.com/office/drawing/2014/main" id="{F7A183DF-37BE-5F84-2E30-AC9F9FBF5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44" y="1825625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04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State file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3 part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First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is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the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player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(0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for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white player, 1 for black player)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Second part is white player’s board (5*6)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Third part is black player’s board (5*6)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0=empty, 1=pawn, 2=rook, 3=knight, 4=bishop, 5=queen, 6=king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51" y="710848"/>
            <a:ext cx="1785539" cy="5452031"/>
          </a:xfrm>
          <a:prstGeom prst="rect">
            <a:avLst/>
          </a:prstGeom>
        </p:spPr>
      </p:pic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18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Action file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Your AI should output the next move to the action file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can keep output moves in the time limit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Only the last complete output will be considered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In this case on the right, 4 1 3 1 will be accepted by game runner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lose if you outputs an invalid move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Move format: </a:t>
            </a:r>
            <a:r>
              <a:rPr lang="en-US" altLang="zh-TW" sz="1800" dirty="0" err="1">
                <a:solidFill>
                  <a:schemeClr val="tx1"/>
                </a:solidFill>
              </a:rPr>
              <a:t>from.y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from.x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to.x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More details in package introduction section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1351" y="1887765"/>
            <a:ext cx="1785539" cy="3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94DB-B1EA-D95A-DF95-1424467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29B6E-CA21-9F06-A769-B7DA6A04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refer to the random.cpp/</a:t>
            </a:r>
            <a:r>
              <a:rPr lang="en-US" altLang="zh-TW" dirty="0" err="1"/>
              <a:t>hpp</a:t>
            </a:r>
            <a:r>
              <a:rPr lang="en-US" altLang="zh-TW" dirty="0"/>
              <a:t> in the </a:t>
            </a:r>
            <a:r>
              <a:rPr lang="en-US" altLang="zh-TW" dirty="0" err="1"/>
              <a:t>src</a:t>
            </a:r>
            <a:r>
              <a:rPr lang="en-US" altLang="zh-TW" dirty="0"/>
              <a:t>/policy and </a:t>
            </a:r>
            <a:r>
              <a:rPr lang="en-US" altLang="zh-TW" dirty="0" err="1"/>
              <a:t>src</a:t>
            </a:r>
            <a:r>
              <a:rPr lang="en-US" altLang="zh-TW" dirty="0"/>
              <a:t>/player folders</a:t>
            </a:r>
          </a:p>
          <a:p>
            <a:endParaRPr lang="en-US" altLang="zh-TW" dirty="0"/>
          </a:p>
          <a:p>
            <a:r>
              <a:rPr lang="en-US" altLang="zh-TW" dirty="0"/>
              <a:t>Design your state value function in state.cpp to evaluate the board</a:t>
            </a:r>
          </a:p>
          <a:p>
            <a:endParaRPr lang="en-US" altLang="zh-TW" dirty="0"/>
          </a:p>
          <a:p>
            <a:r>
              <a:rPr lang="en-US" altLang="zh-TW" dirty="0"/>
              <a:t>Implement Alpha-Beta Pruning method and use your value function in the search process</a:t>
            </a:r>
          </a:p>
          <a:p>
            <a:endParaRPr lang="en-US" altLang="zh-TW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667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3514879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610F2-F21D-EF0C-C5EC-5D845DAB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5F57B-CD14-6F09-F4F7-01B08591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don’t need to implement all the thing by yourself, we will provide some useful utilities and then you can focus on state value function and the tree search algorithm.</a:t>
            </a:r>
          </a:p>
          <a:p>
            <a:r>
              <a:rPr lang="en-US" altLang="zh-TW" dirty="0"/>
              <a:t>You will get:</a:t>
            </a:r>
          </a:p>
          <a:p>
            <a:pPr lvl="1"/>
            <a:r>
              <a:rPr lang="en-US" altLang="zh-TW" dirty="0"/>
              <a:t>Game runner</a:t>
            </a:r>
          </a:p>
          <a:p>
            <a:pPr lvl="1"/>
            <a:r>
              <a:rPr lang="en-US" altLang="zh-TW" dirty="0"/>
              <a:t>State class </a:t>
            </a:r>
          </a:p>
          <a:p>
            <a:pPr lvl="2"/>
            <a:r>
              <a:rPr lang="en-US" altLang="zh-TW" dirty="0"/>
              <a:t>a native method to get all legal actions</a:t>
            </a:r>
          </a:p>
          <a:p>
            <a:pPr lvl="2"/>
            <a:r>
              <a:rPr lang="en-US" altLang="zh-TW" dirty="0"/>
              <a:t>Generate new state based on action and state</a:t>
            </a:r>
          </a:p>
          <a:p>
            <a:pPr lvl="2"/>
            <a:r>
              <a:rPr lang="en-US" altLang="zh-TW" dirty="0"/>
              <a:t>You need to </a:t>
            </a:r>
            <a:r>
              <a:rPr lang="en-US" altLang="zh-TW" dirty="0" err="1"/>
              <a:t>impl</a:t>
            </a:r>
            <a:r>
              <a:rPr lang="en-US" altLang="zh-TW" dirty="0"/>
              <a:t> state value function by your self</a:t>
            </a:r>
          </a:p>
          <a:p>
            <a:pPr lvl="1"/>
            <a:r>
              <a:rPr lang="en-US" altLang="zh-TW" dirty="0"/>
              <a:t>A example player (with random choose policy)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326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the source files, you will also get some additional files:</a:t>
            </a:r>
          </a:p>
          <a:p>
            <a:pPr lvl="1"/>
            <a:r>
              <a:rPr lang="en-US" altLang="zh-TW" dirty="0" err="1"/>
              <a:t>Makefile</a:t>
            </a:r>
            <a:r>
              <a:rPr lang="en-US" altLang="zh-TW" dirty="0"/>
              <a:t> – help you to compile the project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– since 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, this can help you ignore some files when you push it</a:t>
            </a:r>
          </a:p>
          <a:p>
            <a:r>
              <a:rPr lang="en-US" altLang="zh-TW" dirty="0"/>
              <a:t>You can modify your </a:t>
            </a:r>
            <a:r>
              <a:rPr lang="en-US" altLang="zh-TW" dirty="0" err="1"/>
              <a:t>Makefile</a:t>
            </a:r>
            <a:r>
              <a:rPr lang="en-US" altLang="zh-TW" dirty="0"/>
              <a:t>, but you should make sure it can compile on TAs environment.</a:t>
            </a:r>
          </a:p>
          <a:p>
            <a:r>
              <a:rPr lang="en-US" altLang="zh-TW" dirty="0"/>
              <a:t>With </a:t>
            </a:r>
            <a:r>
              <a:rPr lang="en-US" altLang="zh-TW" dirty="0" err="1"/>
              <a:t>Makefile</a:t>
            </a:r>
            <a:r>
              <a:rPr lang="en-US" altLang="zh-TW" dirty="0"/>
              <a:t> and make utils (more details in environment setup document), you can compile your code with: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5EBA16-EE40-A515-3216-47EC1CC5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7" y="5132120"/>
            <a:ext cx="10258500" cy="8524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BF8794-F502-58CA-B8DD-D73909C9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32" y="4696469"/>
            <a:ext cx="1597385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9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running the make all command and compile your program successfully, you can use this command to run the game: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And it will start running!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30FF15-D456-0A61-DF5D-342FA0F0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" y="2663823"/>
            <a:ext cx="8719621" cy="5662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40C7BB-4C01-45A5-6215-A7BD2F4F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96" y="3585758"/>
            <a:ext cx="1495804" cy="25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1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784807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Package – State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1324303"/>
            <a:ext cx="5228392" cy="461291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And now, you should start your project.</a:t>
            </a:r>
          </a:p>
          <a:p>
            <a:r>
              <a:rPr lang="en-US" altLang="zh-TW" sz="1800" dirty="0"/>
              <a:t>I</a:t>
            </a:r>
            <a:r>
              <a:rPr lang="zh-TW" altLang="en-US" sz="1800" dirty="0"/>
              <a:t> </a:t>
            </a:r>
            <a:r>
              <a:rPr lang="en-US" altLang="zh-TW" sz="1800" dirty="0"/>
              <a:t>recommend you to check state class at first</a:t>
            </a:r>
          </a:p>
          <a:p>
            <a:endParaRPr lang="en-US" altLang="zh-TW" sz="1800" dirty="0"/>
          </a:p>
          <a:p>
            <a:r>
              <a:rPr lang="en-US" altLang="zh-TW" sz="1800" dirty="0" err="1"/>
              <a:t>next_state</a:t>
            </a:r>
            <a:r>
              <a:rPr lang="en-US" altLang="zh-TW" sz="1800" dirty="0"/>
              <a:t> can generate new state based on a move</a:t>
            </a:r>
          </a:p>
          <a:p>
            <a:r>
              <a:rPr lang="en-US" altLang="zh-TW" sz="1800" dirty="0" err="1"/>
              <a:t>get_legal_actions</a:t>
            </a:r>
            <a:r>
              <a:rPr lang="en-US" altLang="zh-TW" sz="1800" dirty="0"/>
              <a:t> will generate all legal actions of this state and store them in </a:t>
            </a:r>
            <a:r>
              <a:rPr lang="en-US" altLang="zh-TW" sz="1800" dirty="0" err="1"/>
              <a:t>legal_actions</a:t>
            </a:r>
            <a:r>
              <a:rPr lang="en-US" altLang="zh-TW" sz="1800" dirty="0"/>
              <a:t>.</a:t>
            </a:r>
          </a:p>
          <a:p>
            <a:endParaRPr lang="en-US" altLang="zh-TW" sz="1800" dirty="0"/>
          </a:p>
          <a:p>
            <a:r>
              <a:rPr lang="en-US" altLang="zh-TW" sz="1800" dirty="0"/>
              <a:t>evaluate is the state value function you need to implement</a:t>
            </a:r>
          </a:p>
          <a:p>
            <a:endParaRPr lang="zh-TW" alt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137307-E464-4D07-C138-16882AD2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r="26851" b="2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520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5256BB-8145-658F-042C-0F34AFF6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Package - Policy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25D00-A4AF-4CB2-6318-7879001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altLang="zh-TW" sz="1800">
                <a:solidFill>
                  <a:schemeClr val="tx1"/>
                </a:solidFill>
              </a:rPr>
              <a:t>If this project, you should implement your own MiniMax and AlphaBeta-pruning policy. And you will get a random policy player for example</a:t>
            </a:r>
          </a:p>
          <a:p>
            <a:r>
              <a:rPr lang="en-US" altLang="zh-TW" sz="1800">
                <a:solidFill>
                  <a:schemeClr val="tx1"/>
                </a:solidFill>
              </a:rPr>
              <a:t>Random policy: State in, random legal action out:</a:t>
            </a: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6653E4-DB30-D7A7-A344-91DC77E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721568"/>
            <a:ext cx="6460089" cy="44413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A0727-7B6C-72E7-B634-8AFBF876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Mini Chess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CA3-9CB4-7CAC-838A-EA225A1D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Has lot of variance.</a:t>
            </a:r>
          </a:p>
          <a:p>
            <a:r>
              <a:rPr lang="en-US" altLang="zh-TW" sz="1800" dirty="0"/>
              <a:t>We use “</a:t>
            </a:r>
            <a:r>
              <a:rPr lang="en-US" altLang="zh-TW" sz="1800" b="1" i="0" dirty="0" err="1">
                <a:effectLst/>
                <a:latin typeface="Arial" panose="020B0604020202020204" pitchFamily="34" charset="0"/>
              </a:rPr>
              <a:t>MinitChess</a:t>
            </a:r>
            <a:r>
              <a:rPr lang="en-US" altLang="zh-TW" sz="1800" dirty="0"/>
              <a:t>” in this project</a:t>
            </a:r>
            <a:endParaRPr lang="zh-TW" altLang="en-US" sz="1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418AB3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圖片 5" descr="一張含有 正方形 的圖片&#10;&#10;自動產生的描述">
            <a:extLst>
              <a:ext uri="{FF2B5EF4-FFF2-40B4-BE49-F238E27FC236}">
                <a16:creationId xmlns:a16="http://schemas.microsoft.com/office/drawing/2014/main" id="{0491FE86-4720-5AEE-15CD-51A9F441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78" y="1414525"/>
            <a:ext cx="3013187" cy="4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2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- player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some useful functions in example random player file:</a:t>
            </a:r>
          </a:p>
          <a:p>
            <a:pPr lvl="1"/>
            <a:r>
              <a:rPr lang="en-US" altLang="zh-TW" dirty="0" err="1"/>
              <a:t>read_board</a:t>
            </a:r>
            <a:r>
              <a:rPr lang="en-US" altLang="zh-TW" dirty="0"/>
              <a:t>: read the board from state file</a:t>
            </a:r>
          </a:p>
          <a:p>
            <a:pPr lvl="1"/>
            <a:r>
              <a:rPr lang="en-US" altLang="zh-TW" dirty="0" err="1"/>
              <a:t>write_valid_sopt</a:t>
            </a:r>
            <a:r>
              <a:rPr lang="en-US" altLang="zh-TW" dirty="0"/>
              <a:t>: in random player, it will output random point to action file, you can just modify this function to output the point you want.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187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3926813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project you should do these things:</a:t>
            </a:r>
          </a:p>
          <a:p>
            <a:r>
              <a:rPr lang="en-US" altLang="zh-TW" dirty="0"/>
              <a:t>1, design your own state value function</a:t>
            </a:r>
          </a:p>
          <a:p>
            <a:r>
              <a:rPr lang="en-US" altLang="zh-TW" dirty="0"/>
              <a:t>2, implement </a:t>
            </a:r>
            <a:r>
              <a:rPr lang="en-US" altLang="zh-TW" dirty="0" err="1"/>
              <a:t>MiniMax</a:t>
            </a:r>
            <a:r>
              <a:rPr lang="en-US" altLang="zh-TW" dirty="0"/>
              <a:t> and </a:t>
            </a:r>
            <a:r>
              <a:rPr lang="en-US" altLang="zh-TW" dirty="0" err="1"/>
              <a:t>AlphaBeta</a:t>
            </a:r>
            <a:r>
              <a:rPr lang="en-US" altLang="zh-TW" dirty="0"/>
              <a:t> pruning algorithm</a:t>
            </a:r>
          </a:p>
          <a:p>
            <a:r>
              <a:rPr lang="en-US" altLang="zh-TW" dirty="0"/>
              <a:t>3, utilize your algorithm and state value function to make a strong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570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 (MCTS, NNUE). </a:t>
            </a:r>
            <a:r>
              <a:rPr lang="en-US" altLang="zh-TW" dirty="0" err="1"/>
              <a:t>Howevery</a:t>
            </a:r>
            <a:r>
              <a:rPr lang="en-US" altLang="zh-TW" dirty="0"/>
              <a:t>, make sure you can explain how Minimax and Alpha-Beta Pruning works during demo.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393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move is used by the game runner.</a:t>
            </a:r>
          </a:p>
        </p:txBody>
      </p:sp>
    </p:spTree>
    <p:extLst>
      <p:ext uri="{BB962C8B-B14F-4D97-AF65-F5344CB8AC3E}">
        <p14:creationId xmlns:p14="http://schemas.microsoft.com/office/powerpoint/2010/main" val="3807789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cannot use these things in your code:</a:t>
            </a:r>
          </a:p>
          <a:p>
            <a:pPr lvl="1"/>
            <a:r>
              <a:rPr lang="en-US" altLang="zh-TW" dirty="0"/>
              <a:t>Third party library (only standard library are acceptable)</a:t>
            </a:r>
          </a:p>
          <a:p>
            <a:pPr lvl="1"/>
            <a:r>
              <a:rPr lang="en-US" altLang="zh-TW" dirty="0"/>
              <a:t>Inline ASM</a:t>
            </a:r>
          </a:p>
          <a:p>
            <a:pPr lvl="1"/>
            <a:r>
              <a:rPr lang="en-US" altLang="zh-TW" dirty="0"/>
              <a:t>Multi thread/Multi process</a:t>
            </a:r>
          </a:p>
          <a:p>
            <a:pPr lvl="1"/>
            <a:r>
              <a:rPr lang="en-US" altLang="zh-TW" dirty="0"/>
              <a:t>Vectorize operation </a:t>
            </a:r>
            <a:r>
              <a:rPr lang="en-US" altLang="zh-TW"/>
              <a:t>(Like AVX)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91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structure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761475" cy="42063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Please use C++ and write your program with the structure in the folder (basically as same as right side, but only has random policy).</a:t>
            </a:r>
          </a:p>
          <a:p>
            <a:endParaRPr lang="en-US" altLang="zh-TW" dirty="0"/>
          </a:p>
          <a:p>
            <a:r>
              <a:rPr lang="en-US" altLang="zh-TW" dirty="0"/>
              <a:t>Once you make player/xxx.cpp, policy/xxx.cpp, policy/xxx.hpp. You can use “make xxx” command to build the player with xxx policy.</a:t>
            </a:r>
            <a:br>
              <a:rPr lang="en-US" altLang="zh-TW" dirty="0"/>
            </a:br>
            <a:r>
              <a:rPr lang="en-US" altLang="zh-TW" dirty="0"/>
              <a:t>(For example, use “make </a:t>
            </a:r>
            <a:r>
              <a:rPr lang="en-US" altLang="zh-TW" dirty="0" err="1"/>
              <a:t>alphabeta</a:t>
            </a:r>
            <a:r>
              <a:rPr lang="en-US" altLang="zh-TW" dirty="0"/>
              <a:t>” with the structure on the right, will generate "build/player_alphabeta.exe file)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/>
              <a:t>Make sure you have implemented all needed method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8291C-7FFD-3736-40C6-E93FCB3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32" y="0"/>
            <a:ext cx="305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6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structure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761475" cy="420638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Make sure to </a:t>
            </a:r>
            <a:r>
              <a:rPr lang="en-US" altLang="zh-TW" b="1" dirty="0">
                <a:solidFill>
                  <a:srgbClr val="FF0000"/>
                </a:solidFill>
              </a:rPr>
              <a:t>make a copy </a:t>
            </a:r>
            <a:r>
              <a:rPr lang="en-US" altLang="zh-TW" dirty="0">
                <a:solidFill>
                  <a:srgbClr val="FF0000"/>
                </a:solidFill>
              </a:rPr>
              <a:t>of the player and policy you want to submit and rename them as “submission.cpp” for both player and policy.</a:t>
            </a:r>
          </a:p>
          <a:p>
            <a:pPr lvl="1"/>
            <a:r>
              <a:rPr lang="en-US" altLang="zh-TW" dirty="0"/>
              <a:t>For example, if I want to submit </a:t>
            </a:r>
            <a:r>
              <a:rPr lang="en-US" altLang="zh-TW" dirty="0" err="1"/>
              <a:t>alphabeta</a:t>
            </a:r>
            <a:r>
              <a:rPr lang="en-US" altLang="zh-TW" dirty="0"/>
              <a:t> player as my result. I should make a copy of player/alphabeta.cpp and a copy of policy/alphabeta.cpp. And then rename them to player/submission.cpp and policy/submission.cpp.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should make sure “make submission” command can work!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8291C-7FFD-3736-40C6-E93FCB3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32" y="0"/>
            <a:ext cx="305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7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FE65-95EF-8924-F5D9-07684FE3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D5FBC-85F2-242A-24D3-DED8C70D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will be compiled in a GNU/Linux environment by: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make sure your program can be compiled by the command above with no error. </a:t>
            </a:r>
            <a:br>
              <a:rPr lang="en-US" altLang="zh-TW" dirty="0"/>
            </a:br>
            <a:r>
              <a:rPr lang="en-US" altLang="zh-TW" dirty="0"/>
              <a:t>(If you don’t change the </a:t>
            </a:r>
            <a:r>
              <a:rPr lang="en-US" altLang="zh-TW" dirty="0" err="1"/>
              <a:t>makefile</a:t>
            </a:r>
            <a:r>
              <a:rPr lang="en-US" altLang="zh-TW" dirty="0"/>
              <a:t>, just use “make” command and see if there is any error.)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339EF1-FFF6-CE9C-275F-7D5C6D23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283320"/>
            <a:ext cx="8882062" cy="18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34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FBDB0-72C5-D388-CA2A-6B44B7C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E3B3C-E38F-D46F-38BA-5C7B043E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+mn-ea"/>
              </a:rPr>
              <a:t>You should write a report to elaborate on how you design your AI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b="0" i="0" dirty="0">
                <a:effectLst/>
                <a:latin typeface="+mn-ea"/>
              </a:rPr>
              <a:t>If you have implemented NNUE or MCTS, please provide a brief description in your report of how it was implemented, along with code explanations if possible.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only available reference through the TA demo</a:t>
            </a:r>
            <a:r>
              <a:rPr lang="en-US" altLang="zh-TW" dirty="0">
                <a:latin typeface="+mn-ea"/>
              </a:rPr>
              <a:t> (You cannot refer to your code in demo)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You must attend the demo and answer the questions from TA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28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2 player: white and black.</a:t>
            </a:r>
            <a:r>
              <a:rPr lang="zh-TW" altLang="en-US" dirty="0"/>
              <a:t> </a:t>
            </a:r>
            <a:r>
              <a:rPr lang="en-US" altLang="zh-TW" dirty="0"/>
              <a:t>White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/>
              <a:t> </a:t>
            </a:r>
            <a:r>
              <a:rPr lang="en-US" altLang="zh-TW" dirty="0"/>
              <a:t>first.</a:t>
            </a:r>
          </a:p>
          <a:p>
            <a:r>
              <a:rPr lang="en-US" altLang="zh-TW" dirty="0"/>
              <a:t>If the target place of your piece has opponent’s piece, you can take it out</a:t>
            </a:r>
            <a:br>
              <a:rPr lang="en-US" altLang="zh-TW" dirty="0"/>
            </a:br>
            <a:r>
              <a:rPr lang="en-US" altLang="zh-TW" dirty="0"/>
              <a:t>(or, catch the piece), You cannot take your own piece.</a:t>
            </a:r>
          </a:p>
          <a:p>
            <a:r>
              <a:rPr lang="en-US" altLang="zh-TW" dirty="0"/>
              <a:t>If a player can catch opponent’s king in its turn, it win.</a:t>
            </a:r>
          </a:p>
          <a:p>
            <a:pPr lvl="1"/>
            <a:r>
              <a:rPr lang="en-US" altLang="zh-TW" dirty="0"/>
              <a:t>So a player can only win in its turn or lose in opponent’s turn.</a:t>
            </a:r>
          </a:p>
          <a:p>
            <a:r>
              <a:rPr lang="en-US" altLang="zh-TW" dirty="0"/>
              <a:t>If a player make an illegal move, it lose.</a:t>
            </a:r>
          </a:p>
          <a:p>
            <a:endParaRPr lang="en-US" altLang="zh-TW" dirty="0"/>
          </a:p>
          <a:p>
            <a:r>
              <a:rPr lang="en-US" altLang="zh-TW" dirty="0"/>
              <a:t>Our rule is simplified, any different rules will be marked as red 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 is no castling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Pawn can only promote to Queen (detail on next section)</a:t>
            </a:r>
          </a:p>
        </p:txBody>
      </p:sp>
    </p:spTree>
    <p:extLst>
      <p:ext uri="{BB962C8B-B14F-4D97-AF65-F5344CB8AC3E}">
        <p14:creationId xmlns:p14="http://schemas.microsoft.com/office/powerpoint/2010/main" val="171721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844012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99E8-7800-B05A-E668-905257D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BA27A-56FA-E6DB-613C-7834108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900" dirty="0"/>
          </a:p>
          <a:p>
            <a:r>
              <a:rPr lang="en-US" altLang="zh-TW" dirty="0"/>
              <a:t>Beat every baseline =&gt; +5 points </a:t>
            </a:r>
            <a:br>
              <a:rPr lang="en-US" altLang="zh-TW" dirty="0"/>
            </a:br>
            <a:r>
              <a:rPr lang="en-US" altLang="zh-TW" dirty="0"/>
              <a:t>(1 point for each 4 baselines, 1point if you beat all the baselines with both white and black)</a:t>
            </a:r>
          </a:p>
          <a:p>
            <a:endParaRPr lang="en-US" altLang="zh-TW" sz="9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9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900" dirty="0"/>
          </a:p>
          <a:p>
            <a:r>
              <a:rPr lang="en-US" altLang="zh-TW" dirty="0"/>
              <a:t>Implement Alpha-Beta Pruning =&gt; +1 point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1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49C5B-6903-9BB1-E6F8-8F86E6FE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- baselines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5062-EAF3-9066-A69C-FE56CB3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4 baselines:</a:t>
            </a:r>
          </a:p>
          <a:p>
            <a:pPr lvl="1"/>
            <a:r>
              <a:rPr lang="en-US" altLang="zh-TW" dirty="0"/>
              <a:t>Random</a:t>
            </a:r>
          </a:p>
          <a:p>
            <a:pPr lvl="1"/>
            <a:r>
              <a:rPr lang="en-US" altLang="zh-TW" dirty="0"/>
              <a:t>Weak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AlphaBeta</a:t>
            </a:r>
            <a:endParaRPr lang="en-US" altLang="zh-TW" dirty="0"/>
          </a:p>
          <a:p>
            <a:r>
              <a:rPr lang="en-US" altLang="zh-TW" dirty="0"/>
              <a:t>Your program will play with baselines for both white and black.</a:t>
            </a:r>
          </a:p>
          <a:p>
            <a:r>
              <a:rPr lang="en-US" altLang="zh-TW" dirty="0"/>
              <a:t>If you can get 1win + 1draw (or 2win), you can go to next baselines and get the score.</a:t>
            </a:r>
          </a:p>
          <a:p>
            <a:r>
              <a:rPr lang="en-US" altLang="zh-TW" dirty="0"/>
              <a:t>If you can beat all the baselines with 8wins, you get final 1 point.</a:t>
            </a:r>
          </a:p>
        </p:txBody>
      </p:sp>
    </p:spTree>
    <p:extLst>
      <p:ext uri="{BB962C8B-B14F-4D97-AF65-F5344CB8AC3E}">
        <p14:creationId xmlns:p14="http://schemas.microsoft.com/office/powerpoint/2010/main" val="13676876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8E6A-075F-7135-AB0C-716531DE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26AD3-D283-31F0-35C1-0BF8EF23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(Bonus) Use version control software =&gt; +1 point</a:t>
            </a:r>
          </a:p>
          <a:p>
            <a:pPr lvl="1"/>
            <a:r>
              <a:rPr lang="en-US" altLang="zh-TW" dirty="0"/>
              <a:t>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 as submission. but if you also use </a:t>
            </a:r>
            <a:r>
              <a:rPr lang="en-US" altLang="zh-TW" dirty="0" err="1"/>
              <a:t>github+git</a:t>
            </a:r>
            <a:r>
              <a:rPr lang="en-US" altLang="zh-TW" dirty="0"/>
              <a:t> as version control software and has at least 3 commits, you will get this point.</a:t>
            </a:r>
          </a:p>
          <a:p>
            <a:r>
              <a:rPr lang="en-US" altLang="zh-TW" dirty="0"/>
              <a:t>(Bonus) Class ranking =&gt; At most +2 points</a:t>
            </a:r>
          </a:p>
          <a:p>
            <a:pPr lvl="1"/>
            <a:r>
              <a:rPr lang="en-US" altLang="zh-TW" dirty="0"/>
              <a:t>You can attend the class ranking if you beat all baselines (8wins).</a:t>
            </a:r>
          </a:p>
          <a:p>
            <a:pPr lvl="1"/>
            <a:r>
              <a:rPr lang="en-US" altLang="zh-TW" dirty="0"/>
              <a:t>Your AI will play against other Ais of your classmates and gain bonus score according to your ranking.</a:t>
            </a:r>
          </a:p>
          <a:p>
            <a:r>
              <a:rPr lang="en-US" altLang="zh-TW" dirty="0"/>
              <a:t>(Bonus) Advanced algorithm =&gt; MCTS: +1points, NNUE: +2points</a:t>
            </a:r>
          </a:p>
          <a:p>
            <a:pPr lvl="1"/>
            <a:r>
              <a:rPr lang="en-US" altLang="zh-TW" dirty="0"/>
              <a:t>You get this bonus only if your advanced algorithm can beat first 3 baselines and you can explain it well.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3014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8E6A-075F-7135-AB0C-716531DE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Plagiarism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26AD3-D283-31F0-35C1-0BF8EF23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b="0" i="0" dirty="0">
                <a:effectLst/>
              </a:rPr>
              <a:t>We will compare the code from both classes and previous years to detect plagiarism.</a:t>
            </a:r>
          </a:p>
          <a:p>
            <a:endParaRPr lang="en-US" altLang="zh-TW" sz="2200" b="0" i="0" dirty="0">
              <a:effectLst/>
            </a:endParaRPr>
          </a:p>
          <a:p>
            <a:r>
              <a:rPr lang="en-US" altLang="zh-TW" sz="2200" b="0" i="0" dirty="0">
                <a:solidFill>
                  <a:srgbClr val="FF0000"/>
                </a:solidFill>
                <a:effectLst/>
              </a:rPr>
              <a:t>Please set your GitHub repository to private before the deadline</a:t>
            </a:r>
            <a:r>
              <a:rPr lang="en-US" altLang="zh-TW" sz="2200" b="0" i="0" dirty="0">
                <a:effectLst/>
              </a:rPr>
              <a:t> to prevent your code from being plagiarized by others. Remember to reset it to public after deadline.</a:t>
            </a:r>
          </a:p>
          <a:p>
            <a:endParaRPr lang="en-US" altLang="zh-TW" sz="2200" dirty="0"/>
          </a:p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Söhne"/>
              </a:rPr>
              <a:t>If plagiarism is still found, we will determine it based on the chronological order of commits on GitHub.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11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32153167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FE65-95EF-8924-F5D9-07684FE3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D5FBC-85F2-242A-24D3-DED8C70D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0" i="0" dirty="0">
                <a:effectLst/>
              </a:rPr>
              <a:t>Submit the report to Mini Project 3 </a:t>
            </a:r>
            <a:r>
              <a:rPr lang="zh-TW" altLang="en-US" b="0" i="0" dirty="0">
                <a:effectLst/>
              </a:rPr>
              <a:t>繳交區</a:t>
            </a:r>
            <a:r>
              <a:rPr lang="en-US" altLang="zh-TW" b="0" i="0" dirty="0">
                <a:effectLst/>
              </a:rPr>
              <a:t>on </a:t>
            </a:r>
            <a:r>
              <a:rPr lang="en-US" altLang="zh-TW" b="0" i="0" dirty="0" err="1">
                <a:effectLst/>
              </a:rPr>
              <a:t>eeclass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i="0" dirty="0">
                <a:effectLst/>
              </a:rPr>
              <a:t>	File name:  &lt;</a:t>
            </a:r>
            <a:r>
              <a:rPr lang="en-US" altLang="zh-TW" b="0" i="0" dirty="0" err="1">
                <a:effectLst/>
              </a:rPr>
              <a:t>student_id</a:t>
            </a:r>
            <a:r>
              <a:rPr lang="en-US" altLang="zh-TW" b="0" i="0" dirty="0">
                <a:effectLst/>
              </a:rPr>
              <a:t>&gt;_project3.pdf</a:t>
            </a:r>
          </a:p>
          <a:p>
            <a:pPr marL="0" indent="0">
              <a:buNone/>
            </a:pPr>
            <a:r>
              <a:rPr lang="en-US" altLang="zh-TW" dirty="0"/>
              <a:t>	Ex: 111000000_project3.pdf</a:t>
            </a:r>
            <a:endParaRPr lang="en-US" altLang="zh-TW" b="0" i="0" dirty="0">
              <a:effectLst/>
            </a:endParaRPr>
          </a:p>
          <a:p>
            <a:endParaRPr lang="en-US" altLang="zh-TW" dirty="0"/>
          </a:p>
          <a:p>
            <a:r>
              <a:rPr lang="en-US" altLang="zh-TW" dirty="0"/>
              <a:t>C</a:t>
            </a:r>
            <a:r>
              <a:rPr lang="en-US" altLang="zh-TW" b="0" i="0" dirty="0">
                <a:effectLst/>
              </a:rPr>
              <a:t>omplete the following Google Form, which includes your GitHub Repo link and check of your bonus implementation</a:t>
            </a:r>
          </a:p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https://forms.gle/V9CAMh3yMychxW8z7</a:t>
            </a:r>
            <a:endParaRPr lang="en-US" altLang="zh-TW" dirty="0"/>
          </a:p>
          <a:p>
            <a:pPr marL="0" indent="0">
              <a:buNone/>
            </a:pPr>
            <a:endParaRPr lang="en-US" altLang="zh-TW" b="0" i="0" dirty="0">
              <a:effectLst/>
            </a:endParaRPr>
          </a:p>
          <a:p>
            <a:r>
              <a:rPr lang="en-US" altLang="zh-TW" b="0" i="0" dirty="0">
                <a:solidFill>
                  <a:srgbClr val="FF0000"/>
                </a:solidFill>
                <a:effectLst/>
              </a:rPr>
              <a:t>Deadline: 6/20 </a:t>
            </a:r>
            <a:r>
              <a:rPr lang="en-US" altLang="zh-TW" b="0" i="0" dirty="0">
                <a:effectLst/>
              </a:rPr>
              <a:t>(both report and google form)</a:t>
            </a:r>
          </a:p>
          <a:p>
            <a:r>
              <a:rPr lang="en-US" altLang="zh-TW" b="0" i="0" dirty="0">
                <a:solidFill>
                  <a:srgbClr val="FF0000"/>
                </a:solidFill>
                <a:effectLst/>
              </a:rPr>
              <a:t>Late submissions within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="0" i="0" dirty="0">
                <a:solidFill>
                  <a:srgbClr val="FF0000"/>
                </a:solidFill>
                <a:effectLst/>
              </a:rPr>
              <a:t> hours will receive a 40% deduction in score.(</a:t>
            </a:r>
            <a:r>
              <a:rPr lang="zh-TW" altLang="en-US" b="0" i="0" dirty="0">
                <a:solidFill>
                  <a:srgbClr val="FF0000"/>
                </a:solidFill>
                <a:effectLst/>
              </a:rPr>
              <a:t>六折</a:t>
            </a:r>
            <a:r>
              <a:rPr lang="en-US" altLang="zh-TW" b="0" i="0" dirty="0">
                <a:solidFill>
                  <a:srgbClr val="FF0000"/>
                </a:solidFill>
                <a:effectLst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Late s</a:t>
            </a:r>
            <a:r>
              <a:rPr lang="en-US" altLang="zh-TW" b="0" i="0" dirty="0">
                <a:solidFill>
                  <a:srgbClr val="FF0000"/>
                </a:solidFill>
                <a:effectLst/>
              </a:rPr>
              <a:t>ubmissions more than 2 hours will receive a score of 0.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779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/>
          </a:bodyPr>
          <a:lstStyle/>
          <a:p>
            <a:r>
              <a:rPr lang="en-US" altLang="zh-TW" dirty="0"/>
              <a:t>If 2 players has almost same ability, it is very likely to get a draw and fall into infinite loop. So we add these rules: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cost over 50 step(25 turn), we count the piece value.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Queen=20, Bishop=8, Knight=7, Rook=6, Pawn=2.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player who has higher piece value after 50 steps, it wins.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both side has same value, it is a draw.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Queen which is promoted by Pawn, count as queen.</a:t>
            </a:r>
          </a:p>
        </p:txBody>
      </p:sp>
    </p:spTree>
    <p:extLst>
      <p:ext uri="{BB962C8B-B14F-4D97-AF65-F5344CB8AC3E}">
        <p14:creationId xmlns:p14="http://schemas.microsoft.com/office/powerpoint/2010/main" val="100082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3875</Words>
  <Application>Microsoft Office PowerPoint</Application>
  <PresentationFormat>寬螢幕</PresentationFormat>
  <Paragraphs>1045</Paragraphs>
  <Slides>87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87</vt:i4>
      </vt:variant>
    </vt:vector>
  </HeadingPairs>
  <TitlesOfParts>
    <vt:vector size="95" baseType="lpstr">
      <vt:lpstr>Dante (Headings)2</vt:lpstr>
      <vt:lpstr>Helvetica Neue Medium</vt:lpstr>
      <vt:lpstr>Söhne</vt:lpstr>
      <vt:lpstr>Arial</vt:lpstr>
      <vt:lpstr>Univers</vt:lpstr>
      <vt:lpstr>Univers Light</vt:lpstr>
      <vt:lpstr>Wingdings 2</vt:lpstr>
      <vt:lpstr>OffsetVTI</vt:lpstr>
      <vt:lpstr>Mini Project 3 Mini Chess AI</vt:lpstr>
      <vt:lpstr>Outline</vt:lpstr>
      <vt:lpstr>Outline</vt:lpstr>
      <vt:lpstr>Introduction</vt:lpstr>
      <vt:lpstr>Outline</vt:lpstr>
      <vt:lpstr>Chess</vt:lpstr>
      <vt:lpstr>Mini Chess</vt:lpstr>
      <vt:lpstr>Basic rules </vt:lpstr>
      <vt:lpstr>Basic rules </vt:lpstr>
      <vt:lpstr>Piece Movement</vt:lpstr>
      <vt:lpstr>Piece Movement</vt:lpstr>
      <vt:lpstr>Piece Movement</vt:lpstr>
      <vt:lpstr>Piece Movement</vt:lpstr>
      <vt:lpstr>Outline</vt:lpstr>
      <vt:lpstr>State Value Function</vt:lpstr>
      <vt:lpstr>State Value Function</vt:lpstr>
      <vt:lpstr>State Value Function</vt:lpstr>
      <vt:lpstr>State Value Function</vt:lpstr>
      <vt:lpstr>Use value function to pick the next move</vt:lpstr>
      <vt:lpstr>Use value function to pick the next move</vt:lpstr>
      <vt:lpstr>Use value function to pick the next move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</vt:lpstr>
      <vt:lpstr>Package – How to run it</vt:lpstr>
      <vt:lpstr>Package – How to run it</vt:lpstr>
      <vt:lpstr>Package – State</vt:lpstr>
      <vt:lpstr>Package - Policy</vt:lpstr>
      <vt:lpstr>Package - player</vt:lpstr>
      <vt:lpstr>Outline</vt:lpstr>
      <vt:lpstr>Requirements - code</vt:lpstr>
      <vt:lpstr>Requirements - code</vt:lpstr>
      <vt:lpstr>Requirements - code</vt:lpstr>
      <vt:lpstr>Requirements - code</vt:lpstr>
      <vt:lpstr>Requirements - structure</vt:lpstr>
      <vt:lpstr>Requirements - structure</vt:lpstr>
      <vt:lpstr>Requirements - structure</vt:lpstr>
      <vt:lpstr>Requirements - Report and Demo</vt:lpstr>
      <vt:lpstr>Outline</vt:lpstr>
      <vt:lpstr>Grading</vt:lpstr>
      <vt:lpstr>Grading - baselines</vt:lpstr>
      <vt:lpstr>Grading Bonus</vt:lpstr>
      <vt:lpstr>Grading Plagiarism </vt:lpstr>
      <vt:lpstr>Outline</vt:lpstr>
      <vt:lpstr>Submission</vt:lpstr>
      <vt:lpstr>Happy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Mini Chess AI</dc:title>
  <dc:creator>葉適穎</dc:creator>
  <cp:lastModifiedBy>葉適穎</cp:lastModifiedBy>
  <cp:revision>89</cp:revision>
  <dcterms:created xsi:type="dcterms:W3CDTF">2023-04-05T11:59:11Z</dcterms:created>
  <dcterms:modified xsi:type="dcterms:W3CDTF">2023-06-01T14:35:03Z</dcterms:modified>
</cp:coreProperties>
</file>