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372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78" r:id="rId23"/>
    <p:sldId id="285" r:id="rId24"/>
    <p:sldId id="286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52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44" r:id="rId49"/>
    <p:sldId id="332" r:id="rId50"/>
    <p:sldId id="345" r:id="rId51"/>
    <p:sldId id="333" r:id="rId52"/>
    <p:sldId id="346" r:id="rId53"/>
    <p:sldId id="347" r:id="rId54"/>
    <p:sldId id="334" r:id="rId55"/>
    <p:sldId id="348" r:id="rId56"/>
    <p:sldId id="349" r:id="rId57"/>
    <p:sldId id="350" r:id="rId58"/>
    <p:sldId id="351" r:id="rId59"/>
    <p:sldId id="353" r:id="rId60"/>
    <p:sldId id="355" r:id="rId61"/>
    <p:sldId id="354" r:id="rId62"/>
    <p:sldId id="356" r:id="rId63"/>
    <p:sldId id="359" r:id="rId64"/>
    <p:sldId id="358" r:id="rId65"/>
    <p:sldId id="357" r:id="rId66"/>
    <p:sldId id="361" r:id="rId67"/>
    <p:sldId id="360" r:id="rId68"/>
    <p:sldId id="362" r:id="rId69"/>
    <p:sldId id="363" r:id="rId70"/>
    <p:sldId id="364" r:id="rId71"/>
    <p:sldId id="365" r:id="rId72"/>
    <p:sldId id="366" r:id="rId73"/>
    <p:sldId id="368" r:id="rId74"/>
    <p:sldId id="367" r:id="rId75"/>
    <p:sldId id="369" r:id="rId76"/>
    <p:sldId id="370" r:id="rId77"/>
    <p:sldId id="371" r:id="rId78"/>
    <p:sldId id="374" r:id="rId79"/>
    <p:sldId id="373" r:id="rId80"/>
    <p:sldId id="375" r:id="rId81"/>
    <p:sldId id="376" r:id="rId82"/>
    <p:sldId id="377" r:id="rId8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3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Saturday, April 22,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9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Saturday, April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4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Saturday, April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Saturday, April 22,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5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Saturday, April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5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Saturday, April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7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Saturday, April 22,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8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Saturday, April 22,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1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Saturday, April 22,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Saturday, April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4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Saturday, April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1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Saturday, April 22,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7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31E1695-7941-961D-539E-95EF55E02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3854831"/>
            <a:ext cx="5278995" cy="2156581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4800" dirty="0"/>
              <a:t>Mini Project 3</a:t>
            </a:r>
            <a:br>
              <a:rPr lang="en-US" altLang="zh-TW" sz="4800" dirty="0"/>
            </a:br>
            <a:r>
              <a:rPr lang="en-US" altLang="zh-TW" sz="4800" dirty="0"/>
              <a:t>Mini Chess AI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559218-0A51-73F5-0D6E-1F32FB9B1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182" y="3854830"/>
            <a:ext cx="4700133" cy="2156579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2200" dirty="0"/>
              <a:t>Due: …</a:t>
            </a:r>
            <a:endParaRPr lang="zh-TW" altLang="en-US" sz="2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418AB3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3" descr="點狀網">
            <a:extLst>
              <a:ext uri="{FF2B5EF4-FFF2-40B4-BE49-F238E27FC236}">
                <a16:creationId xmlns:a16="http://schemas.microsoft.com/office/drawing/2014/main" id="{40EEBE54-33A5-E0D1-ACCA-287BC783E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78" r="-1" b="2352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90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CD882-4155-833A-6790-1285DBCE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Piece Movement</a:t>
            </a:r>
            <a:endParaRPr lang="zh-TW" altLang="en-US" dirty="0"/>
          </a:p>
        </p:txBody>
      </p:sp>
      <p:pic>
        <p:nvPicPr>
          <p:cNvPr id="2050" name="Picture 2" descr="How Chess Pieces Move - The King">
            <a:extLst>
              <a:ext uri="{FF2B5EF4-FFF2-40B4-BE49-F238E27FC236}">
                <a16:creationId xmlns:a16="http://schemas.microsoft.com/office/drawing/2014/main" id="{62330AF3-BF70-3A68-1AB8-F33CFF61EF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538" y="236512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Chess Pieces Move - The Queen">
            <a:extLst>
              <a:ext uri="{FF2B5EF4-FFF2-40B4-BE49-F238E27FC236}">
                <a16:creationId xmlns:a16="http://schemas.microsoft.com/office/drawing/2014/main" id="{DEF8D51F-E06A-EF03-653E-39A685BBC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426" y="230981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06C3E57-FA3F-A28C-FE05-63611D50FD65}"/>
              </a:ext>
            </a:extLst>
          </p:cNvPr>
          <p:cNvSpPr txBox="1">
            <a:spLocks/>
          </p:cNvSpPr>
          <p:nvPr/>
        </p:nvSpPr>
        <p:spPr>
          <a:xfrm>
            <a:off x="420624" y="1690688"/>
            <a:ext cx="10543031" cy="420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King and Queen</a:t>
            </a:r>
          </a:p>
        </p:txBody>
      </p:sp>
    </p:spTree>
    <p:extLst>
      <p:ext uri="{BB962C8B-B14F-4D97-AF65-F5344CB8AC3E}">
        <p14:creationId xmlns:p14="http://schemas.microsoft.com/office/powerpoint/2010/main" val="1285210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CD882-4155-833A-6790-1285DBCE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Piece Movement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330AF3-BF70-3A68-1AB8-F33CFF61EF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81538" y="236512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EF8D51F-E06A-EF03-653E-39A685BBC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3426" y="230981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06C3E57-FA3F-A28C-FE05-63611D50FD65}"/>
              </a:ext>
            </a:extLst>
          </p:cNvPr>
          <p:cNvSpPr txBox="1">
            <a:spLocks/>
          </p:cNvSpPr>
          <p:nvPr/>
        </p:nvSpPr>
        <p:spPr>
          <a:xfrm>
            <a:off x="420624" y="1690688"/>
            <a:ext cx="10543031" cy="420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Rook and Bishop</a:t>
            </a:r>
          </a:p>
        </p:txBody>
      </p:sp>
    </p:spTree>
    <p:extLst>
      <p:ext uri="{BB962C8B-B14F-4D97-AF65-F5344CB8AC3E}">
        <p14:creationId xmlns:p14="http://schemas.microsoft.com/office/powerpoint/2010/main" val="56674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CD882-4155-833A-6790-1285DBCE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Piece Movement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330AF3-BF70-3A68-1AB8-F33CFF61EF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0" y="236512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06C3E57-FA3F-A28C-FE05-63611D50FD65}"/>
              </a:ext>
            </a:extLst>
          </p:cNvPr>
          <p:cNvSpPr txBox="1">
            <a:spLocks/>
          </p:cNvSpPr>
          <p:nvPr/>
        </p:nvSpPr>
        <p:spPr>
          <a:xfrm>
            <a:off x="420624" y="1690688"/>
            <a:ext cx="10543031" cy="420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Knight</a:t>
            </a:r>
          </a:p>
          <a:p>
            <a:r>
              <a:rPr lang="en-US" altLang="zh-TW" dirty="0"/>
              <a:t>Knight can “jump over pieces”</a:t>
            </a:r>
          </a:p>
          <a:p>
            <a:pPr lvl="1"/>
            <a:r>
              <a:rPr lang="en-US" altLang="zh-TW" dirty="0"/>
              <a:t>It cannot be blocked</a:t>
            </a:r>
          </a:p>
        </p:txBody>
      </p:sp>
    </p:spTree>
    <p:extLst>
      <p:ext uri="{BB962C8B-B14F-4D97-AF65-F5344CB8AC3E}">
        <p14:creationId xmlns:p14="http://schemas.microsoft.com/office/powerpoint/2010/main" val="325675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CD882-4155-833A-6790-1285DBCE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Piece Movement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06C3E57-FA3F-A28C-FE05-63611D50FD65}"/>
              </a:ext>
            </a:extLst>
          </p:cNvPr>
          <p:cNvSpPr txBox="1">
            <a:spLocks/>
          </p:cNvSpPr>
          <p:nvPr/>
        </p:nvSpPr>
        <p:spPr>
          <a:xfrm>
            <a:off x="420624" y="1690688"/>
            <a:ext cx="11623209" cy="420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Pawn</a:t>
            </a:r>
          </a:p>
          <a:p>
            <a:r>
              <a:rPr lang="en-US" altLang="zh-TW" dirty="0"/>
              <a:t>Every turn, pawn can move forward one step.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Even in the first move of that pawn.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With </a:t>
            </a:r>
            <a:r>
              <a:rPr lang="zh-TW" altLang="en-US" dirty="0">
                <a:solidFill>
                  <a:srgbClr val="FF0000"/>
                </a:solidFill>
              </a:rPr>
              <a:t>↑ </a:t>
            </a:r>
            <a:r>
              <a:rPr lang="en-US" altLang="zh-TW" dirty="0">
                <a:solidFill>
                  <a:srgbClr val="FF0000"/>
                </a:solidFill>
              </a:rPr>
              <a:t>this rule, there is no En passant.</a:t>
            </a:r>
          </a:p>
          <a:p>
            <a:r>
              <a:rPr lang="en-US" altLang="zh-TW" dirty="0"/>
              <a:t>If left/right forward is opponent’s piece, you can catch it.</a:t>
            </a:r>
          </a:p>
          <a:p>
            <a:r>
              <a:rPr lang="en-US" altLang="zh-TW" dirty="0"/>
              <a:t>When a pawn move to the last row (6 for white, 1 for black), </a:t>
            </a:r>
            <a:r>
              <a:rPr lang="en-US" altLang="zh-TW" dirty="0">
                <a:solidFill>
                  <a:srgbClr val="FF0000"/>
                </a:solidFill>
              </a:rPr>
              <a:t>it become Queen</a:t>
            </a:r>
            <a:r>
              <a:rPr lang="en-US" altLang="zh-TW" dirty="0"/>
              <a:t> (promotion).</a:t>
            </a:r>
          </a:p>
          <a:p>
            <a:pPr lvl="1"/>
            <a:r>
              <a:rPr lang="en-US" altLang="zh-TW" dirty="0"/>
              <a:t>Promotion and Move to Last Row will happened simultaneously.</a:t>
            </a:r>
          </a:p>
        </p:txBody>
      </p:sp>
      <p:pic>
        <p:nvPicPr>
          <p:cNvPr id="3074" name="Picture 2" descr="Pawn Capture">
            <a:extLst>
              <a:ext uri="{FF2B5EF4-FFF2-40B4-BE49-F238E27FC236}">
                <a16:creationId xmlns:a16="http://schemas.microsoft.com/office/drawing/2014/main" id="{838A0774-503B-CDC3-964B-E95B35C73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075" y="0"/>
            <a:ext cx="28289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01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1966324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FB126-A45F-0C15-033F-45482936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Value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EC163-AB29-D55B-A72E-CE99B0EE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program should decide which move is better</a:t>
            </a:r>
          </a:p>
          <a:p>
            <a:endParaRPr lang="en-US" altLang="zh-TW" dirty="0"/>
          </a:p>
          <a:p>
            <a:r>
              <a:rPr lang="en-US" altLang="zh-TW" dirty="0"/>
              <a:t>We can pick the move which leads to the board with highest score</a:t>
            </a:r>
          </a:p>
          <a:p>
            <a:endParaRPr lang="en-US" altLang="zh-TW" dirty="0"/>
          </a:p>
          <a:p>
            <a:r>
              <a:rPr lang="en-US" altLang="zh-TW" dirty="0"/>
              <a:t>Thus, we need a function to evaluate the score of the board</a:t>
            </a:r>
          </a:p>
          <a:p>
            <a:endParaRPr lang="en-US" altLang="zh-TW" dirty="0"/>
          </a:p>
          <a:p>
            <a:r>
              <a:rPr lang="en-US" altLang="zh-TW" dirty="0"/>
              <a:t>It is the “state value function”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466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FB126-A45F-0C15-033F-45482936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Value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EC163-AB29-D55B-A72E-CE99B0EE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State =&gt; the board</a:t>
            </a:r>
          </a:p>
          <a:p>
            <a:endParaRPr lang="en-US" altLang="zh-TW" dirty="0"/>
          </a:p>
          <a:p>
            <a:r>
              <a:rPr lang="en-US" altLang="zh-TW" dirty="0"/>
              <a:t>Value =&gt; how “good” the board is</a:t>
            </a:r>
          </a:p>
          <a:p>
            <a:endParaRPr lang="en-US" altLang="zh-TW" dirty="0"/>
          </a:p>
          <a:p>
            <a:r>
              <a:rPr lang="en-US" altLang="zh-TW" dirty="0"/>
              <a:t>Function =&gt; given a board, output the value</a:t>
            </a:r>
          </a:p>
        </p:txBody>
      </p:sp>
    </p:spTree>
    <p:extLst>
      <p:ext uri="{BB962C8B-B14F-4D97-AF65-F5344CB8AC3E}">
        <p14:creationId xmlns:p14="http://schemas.microsoft.com/office/powerpoint/2010/main" val="876874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FB126-A45F-0C15-033F-45482936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Value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EC163-AB29-D55B-A72E-CE99B0EE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Super simple Example:</a:t>
            </a:r>
          </a:p>
          <a:p>
            <a:r>
              <a:rPr lang="en-US" altLang="zh-TW" dirty="0"/>
              <a:t>Give every piece a score (king=inf, queen=100, …)</a:t>
            </a:r>
          </a:p>
          <a:p>
            <a:r>
              <a:rPr lang="en-US" altLang="zh-TW" dirty="0"/>
              <a:t>Your pieces – Opponent’s pieces = value of the state.</a:t>
            </a:r>
          </a:p>
          <a:p>
            <a:endParaRPr lang="en-US" altLang="zh-TW" dirty="0"/>
          </a:p>
          <a:p>
            <a:r>
              <a:rPr lang="en-US" altLang="zh-TW" dirty="0"/>
              <a:t>Some upgrade:</a:t>
            </a:r>
          </a:p>
          <a:p>
            <a:r>
              <a:rPr lang="en-US" altLang="zh-TW" dirty="0"/>
              <a:t>A piece in different place has different value.</a:t>
            </a:r>
          </a:p>
        </p:txBody>
      </p:sp>
    </p:spTree>
    <p:extLst>
      <p:ext uri="{BB962C8B-B14F-4D97-AF65-F5344CB8AC3E}">
        <p14:creationId xmlns:p14="http://schemas.microsoft.com/office/powerpoint/2010/main" val="340707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FB126-A45F-0C15-033F-45482936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Value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EC163-AB29-D55B-A72E-CE99B0EE6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613812"/>
          </a:xfrm>
        </p:spPr>
        <p:txBody>
          <a:bodyPr>
            <a:normAutofit/>
          </a:bodyPr>
          <a:lstStyle/>
          <a:p>
            <a:r>
              <a:rPr lang="en-US" altLang="zh-TW" dirty="0"/>
              <a:t>Keywords for more complicated algorithm:</a:t>
            </a:r>
          </a:p>
          <a:p>
            <a:r>
              <a:rPr lang="en-US" altLang="zh-TW" dirty="0"/>
              <a:t>KP (King-Piece), PP (Piece-Piece), KPPT (King-Piece-Piece-Turn)</a:t>
            </a:r>
          </a:p>
          <a:p>
            <a:r>
              <a:rPr lang="en-US" altLang="zh-TW" dirty="0"/>
              <a:t>KKPT (King-King-Piece-Turn with King-Piece-Piece)</a:t>
            </a:r>
          </a:p>
          <a:p>
            <a:r>
              <a:rPr lang="en-US" altLang="zh-TW" dirty="0"/>
              <a:t>MCTS (Monte Carlos Tree Search)</a:t>
            </a:r>
          </a:p>
          <a:p>
            <a:r>
              <a:rPr lang="en-US" altLang="zh-TW" dirty="0" err="1"/>
              <a:t>AlphaZero</a:t>
            </a:r>
            <a:endParaRPr lang="en-US" altLang="zh-TW" dirty="0"/>
          </a:p>
          <a:p>
            <a:pPr lvl="1"/>
            <a:r>
              <a:rPr lang="en-US" altLang="zh-TW" dirty="0"/>
              <a:t>Leela Chess Zero</a:t>
            </a:r>
          </a:p>
          <a:p>
            <a:r>
              <a:rPr lang="en-US" altLang="zh-TW" dirty="0"/>
              <a:t>NNUE (Efficiently Updatable Neural Network)</a:t>
            </a:r>
          </a:p>
          <a:p>
            <a:pPr lvl="1"/>
            <a:r>
              <a:rPr lang="en-US" altLang="zh-TW" dirty="0"/>
              <a:t>This is the SOTA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Chess and Shogi</a:t>
            </a:r>
          </a:p>
          <a:p>
            <a:pPr lvl="1"/>
            <a:r>
              <a:rPr lang="en-US" altLang="zh-TW" dirty="0"/>
              <a:t>Stockfish (2022 TCEC 1</a:t>
            </a:r>
            <a:r>
              <a:rPr lang="en-US" altLang="zh-TW" baseline="30000" dirty="0"/>
              <a:t>st</a:t>
            </a:r>
            <a:r>
              <a:rPr lang="en-US" altLang="zh-TW" dirty="0"/>
              <a:t> place, 2022 CCC 1</a:t>
            </a:r>
            <a:r>
              <a:rPr lang="en-US" altLang="zh-TW" baseline="30000" dirty="0"/>
              <a:t>st</a:t>
            </a:r>
            <a:r>
              <a:rPr lang="en-US" altLang="zh-TW" dirty="0"/>
              <a:t> place)</a:t>
            </a:r>
          </a:p>
          <a:p>
            <a:pPr lvl="1"/>
            <a:r>
              <a:rPr lang="zh-TW" altLang="en-US" dirty="0"/>
              <a:t>水匠 </a:t>
            </a:r>
            <a:r>
              <a:rPr lang="en-US" altLang="zh-TW" dirty="0"/>
              <a:t>(</a:t>
            </a: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回世界将棋</a:t>
            </a:r>
            <a:r>
              <a:rPr lang="en-US" altLang="zh-TW" dirty="0"/>
              <a:t>AI</a:t>
            </a:r>
            <a:r>
              <a:rPr lang="zh-TW" altLang="en-US" dirty="0"/>
              <a:t>電竜戦優勝</a:t>
            </a:r>
            <a:r>
              <a:rPr lang="en-US" altLang="zh-TW" dirty="0"/>
              <a:t>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7148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7AA6D590-6EBA-A349-3F09-C271F3EE8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346"/>
          </a:xfrm>
        </p:spPr>
        <p:txBody>
          <a:bodyPr/>
          <a:lstStyle/>
          <a:p>
            <a:r>
              <a:rPr lang="en-US" altLang="zh-TW" dirty="0"/>
              <a:t>Suppose we have three valid moves, A, B, and C:</a:t>
            </a:r>
            <a:endParaRPr lang="zh-TW" alt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4C3E1657-7967-1625-2280-60F0C0C28D36}"/>
              </a:ext>
            </a:extLst>
          </p:cNvPr>
          <p:cNvSpPr/>
          <p:nvPr/>
        </p:nvSpPr>
        <p:spPr>
          <a:xfrm>
            <a:off x="5447930" y="2531908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Current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D3E78237-03AE-0754-0F69-3A448720A595}"/>
              </a:ext>
            </a:extLst>
          </p:cNvPr>
          <p:cNvSpPr/>
          <p:nvPr/>
        </p:nvSpPr>
        <p:spPr>
          <a:xfrm>
            <a:off x="2377736" y="4693914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After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Move A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1562E2A0-44EE-1C55-27F1-D24D97C6737B}"/>
              </a:ext>
            </a:extLst>
          </p:cNvPr>
          <p:cNvSpPr/>
          <p:nvPr/>
        </p:nvSpPr>
        <p:spPr>
          <a:xfrm>
            <a:off x="5447930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After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Move 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FD535586-4FF9-E3A8-E235-00EF7907FC6B}"/>
              </a:ext>
            </a:extLst>
          </p:cNvPr>
          <p:cNvSpPr/>
          <p:nvPr/>
        </p:nvSpPr>
        <p:spPr>
          <a:xfrm>
            <a:off x="8518124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After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Move 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811175E-D2BD-2888-108B-A134A33D6BD4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 flipH="1">
            <a:off x="3025806" y="3828048"/>
            <a:ext cx="3070194" cy="865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5C60461-ECD9-27D1-DE9A-B3C486AE596E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>
            <a:off x="6096000" y="3828048"/>
            <a:ext cx="0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86517BD-3A47-CFC9-B777-2ABA3469EF7B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>
            <a:off x="6096000" y="3828048"/>
            <a:ext cx="3070194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F6F60B3-CD74-6E92-1E0B-712C540C82F7}"/>
              </a:ext>
            </a:extLst>
          </p:cNvPr>
          <p:cNvSpPr txBox="1"/>
          <p:nvPr/>
        </p:nvSpPr>
        <p:spPr>
          <a:xfrm>
            <a:off x="3799643" y="3828048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A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50119F2-ADF3-57C3-EA26-F78E10288527}"/>
              </a:ext>
            </a:extLst>
          </p:cNvPr>
          <p:cNvSpPr txBox="1"/>
          <p:nvPr/>
        </p:nvSpPr>
        <p:spPr>
          <a:xfrm>
            <a:off x="5190479" y="410678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B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8E2CFFE-588C-D982-CF29-0A042914B807}"/>
              </a:ext>
            </a:extLst>
          </p:cNvPr>
          <p:cNvSpPr txBox="1"/>
          <p:nvPr/>
        </p:nvSpPr>
        <p:spPr>
          <a:xfrm>
            <a:off x="7486835" y="387670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C</a:t>
            </a:r>
            <a:endParaRPr lang="zh-TW" altLang="en-US" dirty="0"/>
          </a:p>
        </p:txBody>
      </p:sp>
      <p:sp>
        <p:nvSpPr>
          <p:cNvPr id="31" name="標題 17">
            <a:extLst>
              <a:ext uri="{FF2B5EF4-FFF2-40B4-BE49-F238E27FC236}">
                <a16:creationId xmlns:a16="http://schemas.microsoft.com/office/drawing/2014/main" id="{D5951B35-3C52-D61F-6B7B-1A5A61C6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125"/>
            <a:ext cx="11297243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Use value function to pick the next move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415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688840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949A63A-B6A8-2CC7-EAD1-22321CC4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346"/>
          </a:xfrm>
        </p:spPr>
        <p:txBody>
          <a:bodyPr/>
          <a:lstStyle/>
          <a:p>
            <a:r>
              <a:rPr lang="en-US" altLang="zh-TW" dirty="0"/>
              <a:t>After evaluating the state values, we have 20, -15, and 30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C6CE353-9007-1864-BBB3-1C391026F93F}"/>
              </a:ext>
            </a:extLst>
          </p:cNvPr>
          <p:cNvSpPr/>
          <p:nvPr/>
        </p:nvSpPr>
        <p:spPr>
          <a:xfrm>
            <a:off x="5447930" y="2531908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Current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E602D57-B721-3136-E81C-E05FB19493FD}"/>
              </a:ext>
            </a:extLst>
          </p:cNvPr>
          <p:cNvSpPr/>
          <p:nvPr/>
        </p:nvSpPr>
        <p:spPr>
          <a:xfrm>
            <a:off x="2377736" y="4693914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B49239F-F184-EF54-2D1C-84AF88545F34}"/>
              </a:ext>
            </a:extLst>
          </p:cNvPr>
          <p:cNvSpPr/>
          <p:nvPr/>
        </p:nvSpPr>
        <p:spPr>
          <a:xfrm>
            <a:off x="5447930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-15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BE188D5-DDDB-8075-A74F-CD47836C9DAB}"/>
              </a:ext>
            </a:extLst>
          </p:cNvPr>
          <p:cNvSpPr/>
          <p:nvPr/>
        </p:nvSpPr>
        <p:spPr>
          <a:xfrm>
            <a:off x="8518124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30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3A6B445-3F73-05A3-A831-B0D31D66C53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3025806" y="3828048"/>
            <a:ext cx="3070194" cy="865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614B731-952B-7163-A2AD-3AD6E6531D5C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6096000" y="3828048"/>
            <a:ext cx="0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D18D173-5DF9-4057-0BC3-A9EDA8C79E21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6096000" y="3828048"/>
            <a:ext cx="3070194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A2C728C-D9BB-DA5F-98A0-1CDA0FD68657}"/>
              </a:ext>
            </a:extLst>
          </p:cNvPr>
          <p:cNvSpPr txBox="1"/>
          <p:nvPr/>
        </p:nvSpPr>
        <p:spPr>
          <a:xfrm>
            <a:off x="3799643" y="3828048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A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BC73663-237A-45AC-BC63-FC0EE42ABD31}"/>
              </a:ext>
            </a:extLst>
          </p:cNvPr>
          <p:cNvSpPr txBox="1"/>
          <p:nvPr/>
        </p:nvSpPr>
        <p:spPr>
          <a:xfrm>
            <a:off x="5190479" y="410678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B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E5DCFF2-993A-9E00-EB07-78B56D4F2A6C}"/>
              </a:ext>
            </a:extLst>
          </p:cNvPr>
          <p:cNvSpPr txBox="1"/>
          <p:nvPr/>
        </p:nvSpPr>
        <p:spPr>
          <a:xfrm>
            <a:off x="7486835" y="387670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C</a:t>
            </a:r>
            <a:endParaRPr lang="zh-TW" altLang="en-US" dirty="0"/>
          </a:p>
        </p:txBody>
      </p:sp>
      <p:sp>
        <p:nvSpPr>
          <p:cNvPr id="18" name="標題 17">
            <a:extLst>
              <a:ext uri="{FF2B5EF4-FFF2-40B4-BE49-F238E27FC236}">
                <a16:creationId xmlns:a16="http://schemas.microsoft.com/office/drawing/2014/main" id="{010129AF-C105-A54D-1A74-96E077A5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125"/>
            <a:ext cx="11297243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Use value function to pick the next move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9588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545F386-FD6F-F372-49C4-63F497D76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346"/>
          </a:xfrm>
        </p:spPr>
        <p:txBody>
          <a:bodyPr>
            <a:normAutofit/>
          </a:bodyPr>
          <a:lstStyle/>
          <a:p>
            <a:r>
              <a:rPr lang="en-US" altLang="zh-TW" dirty="0"/>
              <a:t>We pick move C to be our next step since it leads to the highest value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EB40E35-174B-14A3-28BD-32573BA16031}"/>
              </a:ext>
            </a:extLst>
          </p:cNvPr>
          <p:cNvSpPr/>
          <p:nvPr/>
        </p:nvSpPr>
        <p:spPr>
          <a:xfrm>
            <a:off x="5447930" y="2531908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Current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3B11929-827A-3A59-1C62-383E980AA351}"/>
              </a:ext>
            </a:extLst>
          </p:cNvPr>
          <p:cNvSpPr/>
          <p:nvPr/>
        </p:nvSpPr>
        <p:spPr>
          <a:xfrm>
            <a:off x="2377736" y="4693914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9634C5C-246D-6445-97E1-2532C7BD7052}"/>
              </a:ext>
            </a:extLst>
          </p:cNvPr>
          <p:cNvSpPr/>
          <p:nvPr/>
        </p:nvSpPr>
        <p:spPr>
          <a:xfrm>
            <a:off x="5447930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-15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2FB67B5-9C6D-F9B5-0FB5-121376A79ED4}"/>
              </a:ext>
            </a:extLst>
          </p:cNvPr>
          <p:cNvSpPr/>
          <p:nvPr/>
        </p:nvSpPr>
        <p:spPr>
          <a:xfrm>
            <a:off x="8518124" y="4664029"/>
            <a:ext cx="1296140" cy="12961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Value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30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1659C36-0A51-E998-C577-0165A3695580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3025806" y="3828048"/>
            <a:ext cx="3070194" cy="865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4E31824-01AE-553B-A005-39F95EAE50EC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6096000" y="3828048"/>
            <a:ext cx="0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6C0BC7D-D8CC-3CAF-576C-A0736FDBEA9C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6096000" y="3828048"/>
            <a:ext cx="3070194" cy="8359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4AC0F1-248A-D277-1898-036D3FE43590}"/>
              </a:ext>
            </a:extLst>
          </p:cNvPr>
          <p:cNvSpPr txBox="1"/>
          <p:nvPr/>
        </p:nvSpPr>
        <p:spPr>
          <a:xfrm>
            <a:off x="3799643" y="3828048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A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6491023-C02D-A60D-BC5D-A45727F38881}"/>
              </a:ext>
            </a:extLst>
          </p:cNvPr>
          <p:cNvSpPr txBox="1"/>
          <p:nvPr/>
        </p:nvSpPr>
        <p:spPr>
          <a:xfrm>
            <a:off x="5190479" y="410678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B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757D60B-216D-BA76-EF67-F374A74E201F}"/>
              </a:ext>
            </a:extLst>
          </p:cNvPr>
          <p:cNvSpPr txBox="1"/>
          <p:nvPr/>
        </p:nvSpPr>
        <p:spPr>
          <a:xfrm>
            <a:off x="7486835" y="3876706"/>
            <a:ext cx="905522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Move C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標題 17">
            <a:extLst>
              <a:ext uri="{FF2B5EF4-FFF2-40B4-BE49-F238E27FC236}">
                <a16:creationId xmlns:a16="http://schemas.microsoft.com/office/drawing/2014/main" id="{EEB54376-D529-A15F-1270-F3C77E12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125"/>
            <a:ext cx="11297243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Use value function to pick the next move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6513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547303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15574-A227-4591-8DCC-1D51D449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Minimax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D940B-9E66-4359-A0F9-012D93BF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previous example, we only look forward for one step</a:t>
            </a:r>
          </a:p>
          <a:p>
            <a:endParaRPr lang="en-US" altLang="zh-TW" dirty="0"/>
          </a:p>
          <a:p>
            <a:r>
              <a:rPr lang="en-US" altLang="zh-TW" dirty="0"/>
              <a:t>However, the opponent will try its best to defeat you</a:t>
            </a:r>
          </a:p>
          <a:p>
            <a:endParaRPr lang="en-US" altLang="zh-TW" dirty="0"/>
          </a:p>
          <a:p>
            <a:r>
              <a:rPr lang="en-US" altLang="zh-TW" dirty="0"/>
              <a:t>Greedy choice is not always the best</a:t>
            </a:r>
          </a:p>
          <a:p>
            <a:endParaRPr lang="en-US" altLang="zh-TW" dirty="0"/>
          </a:p>
          <a:p>
            <a:r>
              <a:rPr lang="en-US" altLang="zh-TW" dirty="0"/>
              <a:t>We should </a:t>
            </a:r>
            <a:r>
              <a:rPr lang="en-US" altLang="zh-TW" dirty="0">
                <a:solidFill>
                  <a:srgbClr val="FF0000"/>
                </a:solidFill>
              </a:rPr>
              <a:t>look forward for more steps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simulate how the opponent thinks </a:t>
            </a:r>
            <a:r>
              <a:rPr lang="en-US" altLang="zh-TW" dirty="0"/>
              <a:t>to make the </a:t>
            </a:r>
            <a:r>
              <a:rPr lang="en-US" altLang="zh-TW" dirty="0">
                <a:solidFill>
                  <a:srgbClr val="FF0000"/>
                </a:solidFill>
              </a:rPr>
              <a:t>best choice</a:t>
            </a:r>
            <a:r>
              <a:rPr lang="en-US" altLang="zh-TW" dirty="0"/>
              <a:t> with </a:t>
            </a:r>
            <a:r>
              <a:rPr lang="en-US" altLang="zh-TW" dirty="0">
                <a:solidFill>
                  <a:srgbClr val="FF0000"/>
                </a:solidFill>
              </a:rPr>
              <a:t>least risk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40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B9831-8376-4642-93F6-824EDBBA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Minimax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4E05ED-2F44-46FA-A39D-96FCCE548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Player tries its best to win</a:t>
            </a:r>
          </a:p>
          <a:p>
            <a:pPr lvl="1"/>
            <a:r>
              <a:rPr lang="en-US" altLang="zh-TW" dirty="0"/>
              <a:t>Player picks the move with the highest score</a:t>
            </a:r>
          </a:p>
          <a:p>
            <a:endParaRPr lang="en-US" altLang="zh-TW" dirty="0"/>
          </a:p>
          <a:p>
            <a:r>
              <a:rPr lang="en-US" altLang="zh-TW" dirty="0"/>
              <a:t>Opponent tries its best to defeat the player</a:t>
            </a:r>
          </a:p>
          <a:p>
            <a:pPr lvl="1"/>
            <a:r>
              <a:rPr lang="en-US" altLang="zh-TW" dirty="0"/>
              <a:t>Opponent picks the move with the lowest “player’s value function” score</a:t>
            </a:r>
          </a:p>
          <a:p>
            <a:pPr lvl="1"/>
            <a:r>
              <a:rPr lang="en-US" altLang="zh-TW" dirty="0"/>
              <a:t>That is, opponent tends to </a:t>
            </a:r>
            <a:r>
              <a:rPr lang="en-US" altLang="zh-TW" dirty="0">
                <a:solidFill>
                  <a:srgbClr val="FF0000"/>
                </a:solidFill>
              </a:rPr>
              <a:t>give the player the worst board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The Minimax algorithm is based on this player-opponent interaction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231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CF06F-A932-4E66-ACD4-1BAAE8E0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Minimax Pseudocode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550981D5-A19D-4CA1-A37F-0CA075DD4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456" y="1690688"/>
            <a:ext cx="9353087" cy="4351338"/>
          </a:xfr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90651227-47AF-4F7F-8E10-9CE0A80A4DDE}"/>
              </a:ext>
            </a:extLst>
          </p:cNvPr>
          <p:cNvSpPr txBox="1"/>
          <p:nvPr/>
        </p:nvSpPr>
        <p:spPr>
          <a:xfrm>
            <a:off x="3648351" y="6117964"/>
            <a:ext cx="489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https://en.wikipedia.org/wiki/Minimax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0195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Example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41133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18746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85491" y="2021764"/>
            <a:ext cx="1534511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58D5FDE3-A4CF-4022-846B-37A8149A86C6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EC584E1-990C-4988-AC62-90455C5983C4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6FC7797-F692-472B-92D9-A4A850FA91FB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C7B1B7D-5A00-42DE-8520-0D697B463CD3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22647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2BCDDE2-5BA6-4BC3-B513-D7D08A0A753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7239E15-8E17-4C7A-964D-E87DB3F3E69C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BB3F1B8-CFD9-40F5-BF43-9BD843478678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5F94266-4DEE-476D-89FB-F14A2A5B47B3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3156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5C69C3DA-3526-4F25-99B6-E732C5C5AFB2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8EFFA8-0609-4406-9CA3-9D53208A683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45B5B85-FB9A-49CC-994A-017636255570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5C2989D-523D-4A6B-B0C6-F344FECD6B13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39710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Player picks the largest score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242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2189617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4769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BDBA2660-752C-4CF0-A21E-CA32F9717A6E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47ED34-15C7-4852-A15A-A4D209F752F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5D46E3F-351B-497D-B660-D701E28B2B2E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77D5040-F466-4DA2-BE7C-09C193C47C46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2762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7C456091-D1E8-47A3-B6DB-EE67F9C6D5EF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DCBD552-D8A9-4EDD-8022-599A8FC087D1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733B23A-8764-43C7-BD30-FEE5AF8DC44B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294ED49-0DAD-4E21-A2C7-785AE4655A3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39111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Player picks the largest score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6BD8110-969D-441C-89A4-747519D5F0A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4585952-FCCC-4CDA-87BC-2205AFA67DBE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2B2C48B-B3DC-41FA-99E4-7BA1E078CF12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B329564-4FFF-475C-BFEF-5B38FC6C0020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22065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Opponent picks the smallest score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9974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60221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Player picks the largest score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29466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Opponent picks the smallest score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10809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Move A has the largest score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883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Player picks move A to be the next move</a:t>
            </a:r>
            <a:endParaRPr lang="zh-TW" altLang="en-US" sz="44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A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406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0D24D-1A2A-8E4F-B43A-F49470C2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350CE1-721A-4522-C5E1-A4BC3FF21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Design and implement an AI which can play 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MiniChess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Read the current board and output the next move</a:t>
            </a:r>
          </a:p>
          <a:p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Design a state value function to evaluate the score of the board</a:t>
            </a:r>
          </a:p>
          <a:p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Determine the next move with tree search algorithm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434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8885971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0E733-0273-4667-A408-8B053FF4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2D3A55-4B6D-44EC-A13A-4762F9E9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By Minimax, we can simulate our opponent’s moves and pick a move with minimum risk and maximum value</a:t>
            </a:r>
          </a:p>
          <a:p>
            <a:endParaRPr lang="en-US" altLang="zh-TW" dirty="0"/>
          </a:p>
          <a:p>
            <a:r>
              <a:rPr lang="en-US" altLang="zh-TW" dirty="0"/>
              <a:t>Looking forward for more steps may improve the policy</a:t>
            </a:r>
          </a:p>
          <a:p>
            <a:endParaRPr lang="en-US" altLang="zh-TW" dirty="0"/>
          </a:p>
          <a:p>
            <a:r>
              <a:rPr lang="en-US" altLang="zh-TW" dirty="0"/>
              <a:t>However, the size of the search tree may drastically increase with the increase of search depth</a:t>
            </a:r>
          </a:p>
        </p:txBody>
      </p:sp>
    </p:spTree>
    <p:extLst>
      <p:ext uri="{BB962C8B-B14F-4D97-AF65-F5344CB8AC3E}">
        <p14:creationId xmlns:p14="http://schemas.microsoft.com/office/powerpoint/2010/main" val="1492110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6B8836-CD05-4B68-828D-BCF942EC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8968FE-C7F8-4CD9-A80D-E8E364EA0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Since we only have limited time, if we hope to increase search depth, we must optimize the search process</a:t>
            </a:r>
          </a:p>
          <a:p>
            <a:endParaRPr lang="en-US" altLang="zh-TW" sz="1000" dirty="0"/>
          </a:p>
          <a:p>
            <a:r>
              <a:rPr lang="en-US" altLang="zh-TW" dirty="0"/>
              <a:t>There are many branches in the minimax process which is not related to the result</a:t>
            </a:r>
          </a:p>
          <a:p>
            <a:endParaRPr lang="en-US" altLang="zh-TW" sz="1000" dirty="0"/>
          </a:p>
          <a:p>
            <a:r>
              <a:rPr lang="en-US" altLang="zh-TW" dirty="0"/>
              <a:t>We can try to “prune” these branches to improve efficiency</a:t>
            </a:r>
          </a:p>
          <a:p>
            <a:endParaRPr lang="en-US" altLang="zh-TW" sz="1000" dirty="0"/>
          </a:p>
          <a:p>
            <a:r>
              <a:rPr lang="en-US" altLang="zh-TW" dirty="0">
                <a:solidFill>
                  <a:srgbClr val="FF0000"/>
                </a:solidFill>
              </a:rPr>
              <a:t>The Alpha-Beta Pruning is the improved version of Minimax method which eliminates some unnecessary branches</a:t>
            </a:r>
          </a:p>
        </p:txBody>
      </p:sp>
    </p:spTree>
    <p:extLst>
      <p:ext uri="{BB962C8B-B14F-4D97-AF65-F5344CB8AC3E}">
        <p14:creationId xmlns:p14="http://schemas.microsoft.com/office/powerpoint/2010/main" val="487956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B6B86-7AFF-416F-B8F4-208A14CC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 Pseudocode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E4FAAAF-0771-43E6-B4A6-E963A458C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550" y="1690688"/>
            <a:ext cx="7130900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EF0341B-6F59-404C-BDA1-37B7EBB43BFB}"/>
              </a:ext>
            </a:extLst>
          </p:cNvPr>
          <p:cNvSpPr txBox="1"/>
          <p:nvPr/>
        </p:nvSpPr>
        <p:spPr>
          <a:xfrm>
            <a:off x="2686789" y="6117964"/>
            <a:ext cx="681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https://en.wikipedia.org/wiki/Alpha%E2%80%93beta_pruning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9110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8C32D-4F26-4B10-8CC7-46D68671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80AC33-CAF3-41B1-BEA4-D5D8F0B7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Alpha: the maximum score that the player is assured of in the current search process</a:t>
            </a:r>
          </a:p>
          <a:p>
            <a:endParaRPr lang="en-US" altLang="zh-TW" dirty="0"/>
          </a:p>
          <a:p>
            <a:r>
              <a:rPr lang="en-US" altLang="zh-TW" dirty="0"/>
              <a:t>Beta: the minimum score that the opponent is assured of in the current search process</a:t>
            </a:r>
          </a:p>
        </p:txBody>
      </p:sp>
    </p:spTree>
    <p:extLst>
      <p:ext uri="{BB962C8B-B14F-4D97-AF65-F5344CB8AC3E}">
        <p14:creationId xmlns:p14="http://schemas.microsoft.com/office/powerpoint/2010/main" val="30957645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B6490-FEF0-4E46-AC9C-CDBB3181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218C91-195D-4F49-BA3D-A6D3A8560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If alpha &gt;= beta on a player node, we can stop to search on this branch</a:t>
            </a:r>
          </a:p>
          <a:p>
            <a:endParaRPr lang="en-US" altLang="zh-TW" sz="1300" dirty="0"/>
          </a:p>
          <a:p>
            <a:r>
              <a:rPr lang="en-US" altLang="zh-TW" dirty="0"/>
              <a:t>In this situation, the </a:t>
            </a:r>
            <a:r>
              <a:rPr lang="en-US" altLang="zh-TW" dirty="0">
                <a:solidFill>
                  <a:srgbClr val="FF0000"/>
                </a:solidFill>
              </a:rPr>
              <a:t>player will return a value &gt;= beta</a:t>
            </a:r>
            <a:r>
              <a:rPr lang="en-US" altLang="zh-TW" dirty="0"/>
              <a:t> on this branch</a:t>
            </a:r>
          </a:p>
          <a:p>
            <a:endParaRPr lang="en-US" altLang="zh-TW" sz="1200" dirty="0"/>
          </a:p>
          <a:p>
            <a:r>
              <a:rPr lang="en-US" altLang="zh-TW" dirty="0"/>
              <a:t>However, the </a:t>
            </a:r>
            <a:r>
              <a:rPr lang="en-US" altLang="zh-TW" dirty="0">
                <a:solidFill>
                  <a:srgbClr val="FF0000"/>
                </a:solidFill>
              </a:rPr>
              <a:t>opponent already has a better choice</a:t>
            </a:r>
            <a:r>
              <a:rPr lang="en-US" altLang="zh-TW" dirty="0"/>
              <a:t> (beta)</a:t>
            </a:r>
          </a:p>
          <a:p>
            <a:endParaRPr lang="en-US" altLang="zh-TW" sz="1200" dirty="0"/>
          </a:p>
          <a:p>
            <a:r>
              <a:rPr lang="en-US" altLang="zh-TW" dirty="0"/>
              <a:t>Thus, no matter the later discovered value on this branch, </a:t>
            </a:r>
            <a:r>
              <a:rPr lang="en-US" altLang="zh-TW" dirty="0">
                <a:solidFill>
                  <a:srgbClr val="FF0000"/>
                </a:solidFill>
              </a:rPr>
              <a:t>the opponent will not pick this branch</a:t>
            </a:r>
          </a:p>
          <a:p>
            <a:endParaRPr lang="en-US" altLang="zh-TW" sz="1100" dirty="0">
              <a:solidFill>
                <a:srgbClr val="FF0000"/>
              </a:solidFill>
            </a:endParaRPr>
          </a:p>
          <a:p>
            <a:r>
              <a:rPr lang="en-US" altLang="zh-TW" dirty="0"/>
              <a:t>We can “prune” this branch since it will not affect the result</a:t>
            </a:r>
          </a:p>
          <a:p>
            <a:endParaRPr lang="en-US" altLang="zh-TW" sz="1100" dirty="0"/>
          </a:p>
          <a:p>
            <a:r>
              <a:rPr lang="en-US" altLang="zh-TW" dirty="0">
                <a:solidFill>
                  <a:srgbClr val="FF0000"/>
                </a:solidFill>
              </a:rPr>
              <a:t>We can also stop to search if beta &lt;= alpha on an opponent node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239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71564"/>
            <a:ext cx="10543032" cy="1325563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Example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10680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66051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10680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93094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93094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93094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7908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7908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7908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7908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7908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7908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8203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72832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72832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55246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55246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55246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55246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55246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8203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72832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55246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58D5FDE3-A4CF-4022-846B-37A8149A86C6}"/>
              </a:ext>
            </a:extLst>
          </p:cNvPr>
          <p:cNvSpPr/>
          <p:nvPr/>
        </p:nvSpPr>
        <p:spPr>
          <a:xfrm>
            <a:off x="9752474" y="136605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EC584E1-990C-4988-AC62-90455C5983C4}"/>
              </a:ext>
            </a:extLst>
          </p:cNvPr>
          <p:cNvSpPr/>
          <p:nvPr/>
        </p:nvSpPr>
        <p:spPr>
          <a:xfrm>
            <a:off x="8038550" y="1366051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6FC7797-F692-472B-92D9-A4A850FA91FB}"/>
              </a:ext>
            </a:extLst>
          </p:cNvPr>
          <p:cNvSpPr txBox="1"/>
          <p:nvPr/>
        </p:nvSpPr>
        <p:spPr>
          <a:xfrm>
            <a:off x="8748865" y="1512461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C7B1B7D-5A00-42DE-8520-0D697B463CD3}"/>
              </a:ext>
            </a:extLst>
          </p:cNvPr>
          <p:cNvSpPr txBox="1"/>
          <p:nvPr/>
        </p:nvSpPr>
        <p:spPr>
          <a:xfrm>
            <a:off x="10406490" y="1512461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93263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9041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63631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300580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922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8373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8373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93415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73201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402161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402161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F57F79C-E3EE-44ED-99FB-64D9776E8C24}"/>
              </a:ext>
            </a:extLst>
          </p:cNvPr>
          <p:cNvSpPr txBox="1"/>
          <p:nvPr/>
        </p:nvSpPr>
        <p:spPr>
          <a:xfrm>
            <a:off x="6423935" y="1373961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27B64DC-73B0-4653-875F-4BB323FF3947}"/>
              </a:ext>
            </a:extLst>
          </p:cNvPr>
          <p:cNvSpPr txBox="1"/>
          <p:nvPr/>
        </p:nvSpPr>
        <p:spPr>
          <a:xfrm>
            <a:off x="4881768" y="239753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DC9A3D4-7A0F-465B-AA99-7838738EC6F2}"/>
              </a:ext>
            </a:extLst>
          </p:cNvPr>
          <p:cNvSpPr txBox="1"/>
          <p:nvPr/>
        </p:nvSpPr>
        <p:spPr>
          <a:xfrm>
            <a:off x="3614283" y="3593094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132537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2BCDDE2-5BA6-4BC3-B513-D7D08A0A753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7239E15-8E17-4C7A-964D-E87DB3F3E69C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BB3F1B8-CFD9-40F5-BF43-9BD843478678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5F94266-4DEE-476D-89FB-F14A2A5B47B3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F841901-A4E6-4DF2-B246-80C9C612C620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9BAD95E-8E28-42C6-8B5C-61498E91535B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90CB02B-1DF8-4EFC-B30D-974560C64B6F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827834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Update alpha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2BCDDE2-5BA6-4BC3-B513-D7D08A0A753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7239E15-8E17-4C7A-964D-E87DB3F3E69C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BB3F1B8-CFD9-40F5-BF43-9BD843478678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5F94266-4DEE-476D-89FB-F14A2A5B47B3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F841901-A4E6-4DF2-B246-80C9C612C620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9BAD95E-8E28-42C6-8B5C-61498E91535B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90CB02B-1DF8-4EFC-B30D-974560C64B6F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</a:t>
            </a:r>
            <a:r>
              <a:rPr lang="en-US" altLang="zh-TW" sz="1600" b="1" dirty="0">
                <a:solidFill>
                  <a:srgbClr val="FF0000"/>
                </a:solidFill>
              </a:rPr>
              <a:t>5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469550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5C69C3DA-3526-4F25-99B6-E732C5C5AFB2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8EFFA8-0609-4406-9CA3-9D53208A683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45B5B85-FB9A-49CC-994A-017636255570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5C2989D-523D-4A6B-B0C6-F344FECD6B13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994FCA4-8224-403B-B191-0F6AF0D64EAB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827160-173B-4EA9-BC6C-440CB9647833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E8086FE-5CEE-4CE7-8343-AB20D19CC38C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5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6700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19732576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Update alpha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5C69C3DA-3526-4F25-99B6-E732C5C5AFB2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8EFFA8-0609-4406-9CA3-9D53208A683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45B5B85-FB9A-49CC-994A-017636255570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5C2989D-523D-4A6B-B0C6-F344FECD6B13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994FCA4-8224-403B-B191-0F6AF0D64EAB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827160-173B-4EA9-BC6C-440CB9647833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E8086FE-5CEE-4CE7-8343-AB20D19CC38C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</a:t>
            </a:r>
            <a:r>
              <a:rPr lang="en-US" altLang="zh-TW" sz="1600" b="1" dirty="0">
                <a:solidFill>
                  <a:srgbClr val="FF0000"/>
                </a:solidFill>
              </a:rPr>
              <a:t>6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28487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Player picks the largest score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A7E51B9-BB95-44FA-8690-9E074A030098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0AB9F1A-482F-4F23-9171-5F527A2227A1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C1831DE-FCCC-4FDD-8F19-6730B9D2B815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6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6831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Update beta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A7E51B9-BB95-44FA-8690-9E074A030098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0AB9F1A-482F-4F23-9171-5F527A2227A1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</a:t>
            </a:r>
            <a:r>
              <a:rPr lang="en-US" altLang="zh-TW" sz="1600" b="1" dirty="0">
                <a:solidFill>
                  <a:srgbClr val="FF0000"/>
                </a:solidFill>
              </a:rPr>
              <a:t>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C1831DE-FCCC-4FDD-8F19-6730B9D2B815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6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525604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Propagate alpha and beta values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A7E51B9-BB95-44FA-8690-9E074A030098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0AB9F1A-482F-4F23-9171-5F527A2227A1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C1831DE-FCCC-4FDD-8F19-6730B9D2B815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6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4C96C5F-3E54-4D46-A536-246C2D6C6FA7}"/>
              </a:ext>
            </a:extLst>
          </p:cNvPr>
          <p:cNvSpPr txBox="1"/>
          <p:nvPr/>
        </p:nvSpPr>
        <p:spPr>
          <a:xfrm>
            <a:off x="5949396" y="3586654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1295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6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2553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Update alpha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6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</a:t>
            </a:r>
            <a:r>
              <a:rPr lang="en-US" altLang="zh-TW" sz="1600" b="1" dirty="0">
                <a:solidFill>
                  <a:srgbClr val="FF0000"/>
                </a:solidFill>
              </a:rPr>
              <a:t>7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5992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Alpha &gt;= beta in a player node, stop searching</a:t>
            </a:r>
            <a:endParaRPr lang="zh-TW" altLang="en-US" sz="44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6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α: 7</a:t>
            </a:r>
          </a:p>
          <a:p>
            <a:r>
              <a:rPr lang="el-GR" altLang="zh-TW" sz="1600" b="1" dirty="0">
                <a:solidFill>
                  <a:srgbClr val="FF0000"/>
                </a:solidFill>
              </a:rPr>
              <a:t>β</a:t>
            </a:r>
            <a:r>
              <a:rPr lang="en-US" altLang="zh-TW" sz="1600" b="1" dirty="0">
                <a:solidFill>
                  <a:srgbClr val="FF0000"/>
                </a:solidFill>
              </a:rPr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4031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Opponent picks the smallest score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6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α: 7</a:t>
            </a:r>
          </a:p>
          <a:p>
            <a:r>
              <a:rPr lang="el-GR" altLang="zh-TW" sz="1600" b="1" dirty="0">
                <a:solidFill>
                  <a:srgbClr val="FF0000"/>
                </a:solidFill>
              </a:rPr>
              <a:t>β</a:t>
            </a:r>
            <a:r>
              <a:rPr lang="en-US" altLang="zh-TW" sz="1600" b="1" dirty="0">
                <a:solidFill>
                  <a:srgbClr val="FF0000"/>
                </a:solidFill>
              </a:rPr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204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04850-AED6-4399-B4F3-1A178C14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EDCE1-C75F-4B23-8A5D-51181EE4C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example above, we use the same search tree as Minimax</a:t>
            </a:r>
          </a:p>
          <a:p>
            <a:endParaRPr lang="en-US" altLang="zh-TW" dirty="0"/>
          </a:p>
          <a:p>
            <a:r>
              <a:rPr lang="en-US" altLang="zh-TW" dirty="0"/>
              <a:t>By pruning, we eliminate branches I and J</a:t>
            </a:r>
          </a:p>
          <a:p>
            <a:endParaRPr lang="en-US" altLang="zh-TW" dirty="0"/>
          </a:p>
          <a:p>
            <a:r>
              <a:rPr lang="en-US" altLang="zh-TW" dirty="0"/>
              <a:t>However, we still get the same result on branch A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Alpha-Beta Pruning can effectively speed up the process while maintaining the same result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874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54013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437A0-DE98-E1B7-E681-68F57660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Chess</a:t>
            </a:r>
            <a:endParaRPr lang="zh-TW" altLang="en-US" dirty="0"/>
          </a:p>
        </p:txBody>
      </p:sp>
      <p:pic>
        <p:nvPicPr>
          <p:cNvPr id="1026" name="Picture 2" descr="Chess.com - Schach Online Spielen Kostenlose">
            <a:extLst>
              <a:ext uri="{FF2B5EF4-FFF2-40B4-BE49-F238E27FC236}">
                <a16:creationId xmlns:a16="http://schemas.microsoft.com/office/drawing/2014/main" id="{F7A183DF-37BE-5F84-2E30-AC9F9FBF58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544" y="1825625"/>
            <a:ext cx="4206875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8043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BAAA4E-573B-4695-8E6F-72012C0C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Design Your AI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0D502E-5C64-44A0-9803-B89EC023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game runner (main.cpp) executes the AIs of the player and the opponent in turns and communicates with them by files</a:t>
            </a:r>
          </a:p>
          <a:p>
            <a:endParaRPr lang="en-US" altLang="zh-TW" dirty="0"/>
          </a:p>
          <a:p>
            <a:r>
              <a:rPr lang="en-US" altLang="zh-TW" dirty="0"/>
              <a:t>Your game AI should read the board status from the file “state”</a:t>
            </a:r>
          </a:p>
          <a:p>
            <a:endParaRPr lang="en-US" altLang="zh-TW" dirty="0"/>
          </a:p>
          <a:p>
            <a:r>
              <a:rPr lang="en-US" altLang="zh-TW" dirty="0"/>
              <a:t>Your game AI should output your move to the file “action”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7803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CE94B97-E1C8-5ED6-2B26-A72694C1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4028783" cy="2135867"/>
          </a:xfrm>
        </p:spPr>
        <p:txBody>
          <a:bodyPr anchor="b">
            <a:normAutofit/>
          </a:bodyPr>
          <a:lstStyle/>
          <a:p>
            <a:r>
              <a:rPr lang="en-US" altLang="zh-TW" sz="4800">
                <a:solidFill>
                  <a:schemeClr val="tx1"/>
                </a:solidFill>
              </a:rPr>
              <a:t>State file</a:t>
            </a:r>
            <a:endParaRPr lang="zh-TW" altLang="en-US" sz="4800">
              <a:solidFill>
                <a:schemeClr val="tx1"/>
              </a:solidFill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925E71C-645A-A416-EDBA-8D6F7C402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2880452"/>
            <a:ext cx="7436752" cy="3095445"/>
          </a:xfrm>
        </p:spPr>
        <p:txBody>
          <a:bodyPr anchor="t">
            <a:normAutofit/>
          </a:bodyPr>
          <a:lstStyle/>
          <a:p>
            <a:r>
              <a:rPr lang="en-US" altLang="zh-TW" sz="1800" dirty="0">
                <a:solidFill>
                  <a:schemeClr val="tx1"/>
                </a:solidFill>
              </a:rPr>
              <a:t>3 part</a:t>
            </a:r>
          </a:p>
          <a:p>
            <a:r>
              <a:rPr lang="en-US" altLang="zh-TW" sz="1800" dirty="0">
                <a:solidFill>
                  <a:schemeClr val="tx1"/>
                </a:solidFill>
              </a:rPr>
              <a:t>First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is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the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player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(0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for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white player, 1 for black player)</a:t>
            </a:r>
          </a:p>
          <a:p>
            <a:r>
              <a:rPr lang="en-US" altLang="zh-TW" sz="1800" dirty="0">
                <a:solidFill>
                  <a:schemeClr val="tx1"/>
                </a:solidFill>
              </a:rPr>
              <a:t>Second part is white player’s board (5*6)</a:t>
            </a:r>
          </a:p>
          <a:p>
            <a:r>
              <a:rPr lang="en-US" altLang="zh-TW" sz="1800" dirty="0">
                <a:solidFill>
                  <a:schemeClr val="tx1"/>
                </a:solidFill>
              </a:rPr>
              <a:t>Third part is black player’s board (5*6)</a:t>
            </a:r>
          </a:p>
          <a:p>
            <a:endParaRPr lang="en-US" altLang="zh-TW" sz="1800" dirty="0">
              <a:solidFill>
                <a:schemeClr val="tx1"/>
              </a:solidFill>
            </a:endParaRPr>
          </a:p>
          <a:p>
            <a:r>
              <a:rPr lang="en-US" altLang="zh-TW" sz="1800" dirty="0">
                <a:solidFill>
                  <a:schemeClr val="tx1"/>
                </a:solidFill>
              </a:rPr>
              <a:t>0=empty, 1=pawn, 2=rook, 3=knight, 4=bishop, 5=queen, 6=king</a:t>
            </a:r>
          </a:p>
          <a:p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BDEC3BE-D3BC-80D6-0CA6-B92E2CDE9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351" y="710848"/>
            <a:ext cx="1785539" cy="5452031"/>
          </a:xfrm>
          <a:prstGeom prst="rect">
            <a:avLst/>
          </a:prstGeom>
        </p:spPr>
      </p:pic>
      <p:cxnSp>
        <p:nvCxnSpPr>
          <p:cNvPr id="47" name="Straight Connector 38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0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0183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E94B97-E1C8-5ED6-2B26-A72694C1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4028783" cy="2135867"/>
          </a:xfrm>
        </p:spPr>
        <p:txBody>
          <a:bodyPr anchor="b">
            <a:normAutofit/>
          </a:bodyPr>
          <a:lstStyle/>
          <a:p>
            <a:r>
              <a:rPr lang="en-US" altLang="zh-TW" sz="4800" dirty="0">
                <a:solidFill>
                  <a:schemeClr val="tx1"/>
                </a:solidFill>
              </a:rPr>
              <a:t>Action file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925E71C-645A-A416-EDBA-8D6F7C402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2880452"/>
            <a:ext cx="7436752" cy="3095445"/>
          </a:xfrm>
        </p:spPr>
        <p:txBody>
          <a:bodyPr anchor="t">
            <a:normAutofit/>
          </a:bodyPr>
          <a:lstStyle/>
          <a:p>
            <a:r>
              <a:rPr lang="en-US" altLang="zh-TW" sz="1800" dirty="0">
                <a:solidFill>
                  <a:schemeClr val="tx1"/>
                </a:solidFill>
              </a:rPr>
              <a:t>Your AI should output the next move to the action file</a:t>
            </a:r>
          </a:p>
          <a:p>
            <a:r>
              <a:rPr lang="en-US" altLang="zh-TW" sz="1800" dirty="0">
                <a:solidFill>
                  <a:schemeClr val="tx1"/>
                </a:solidFill>
              </a:rPr>
              <a:t>You can keep output moves in the time limit</a:t>
            </a:r>
          </a:p>
          <a:p>
            <a:r>
              <a:rPr lang="en-US" altLang="zh-TW" sz="1800" dirty="0">
                <a:solidFill>
                  <a:schemeClr val="tx1"/>
                </a:solidFill>
              </a:rPr>
              <a:t>Only the last complete output will be considered</a:t>
            </a:r>
          </a:p>
          <a:p>
            <a:pPr lvl="1"/>
            <a:r>
              <a:rPr lang="en-US" altLang="zh-TW" sz="1600" dirty="0">
                <a:solidFill>
                  <a:schemeClr val="tx1"/>
                </a:solidFill>
              </a:rPr>
              <a:t>In this case on the right, 4 1 3 1 will be accepted by game runner</a:t>
            </a:r>
          </a:p>
          <a:p>
            <a:r>
              <a:rPr lang="en-US" altLang="zh-TW" sz="1800" dirty="0">
                <a:solidFill>
                  <a:schemeClr val="tx1"/>
                </a:solidFill>
              </a:rPr>
              <a:t>You lose if you outputs an invalid move</a:t>
            </a:r>
          </a:p>
          <a:p>
            <a:endParaRPr lang="en-US" altLang="zh-TW" sz="1800" dirty="0">
              <a:solidFill>
                <a:schemeClr val="tx1"/>
              </a:solidFill>
            </a:endParaRPr>
          </a:p>
          <a:p>
            <a:r>
              <a:rPr lang="en-US" altLang="zh-TW" sz="1800" dirty="0">
                <a:solidFill>
                  <a:schemeClr val="tx1"/>
                </a:solidFill>
              </a:rPr>
              <a:t>Move format: </a:t>
            </a:r>
            <a:r>
              <a:rPr lang="en-US" altLang="zh-TW" sz="1800" dirty="0" err="1">
                <a:solidFill>
                  <a:schemeClr val="tx1"/>
                </a:solidFill>
              </a:rPr>
              <a:t>from.y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from.x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to.y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to.x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lvl="1"/>
            <a:r>
              <a:rPr lang="en-US" altLang="zh-TW" sz="1600" dirty="0">
                <a:solidFill>
                  <a:schemeClr val="tx1"/>
                </a:solidFill>
              </a:rPr>
              <a:t>More details in package introduction section</a:t>
            </a:r>
          </a:p>
          <a:p>
            <a:endParaRPr lang="en-US" altLang="zh-TW" sz="1800" dirty="0">
              <a:solidFill>
                <a:schemeClr val="tx1"/>
              </a:solidFill>
            </a:endParaRPr>
          </a:p>
          <a:p>
            <a:endParaRPr lang="en-US" altLang="zh-TW" sz="1800" dirty="0">
              <a:solidFill>
                <a:schemeClr val="tx1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BDEC3BE-D3BC-80D6-0CA6-B92E2CDE9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1351" y="1887765"/>
            <a:ext cx="1785539" cy="309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853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294DB-B1EA-D95A-DF95-14244672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design your AI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129B6E-CA21-9F06-A769-B7DA6A04D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refer to the random.cpp/</a:t>
            </a:r>
            <a:r>
              <a:rPr lang="en-US" altLang="zh-TW" dirty="0" err="1"/>
              <a:t>hpp</a:t>
            </a:r>
            <a:r>
              <a:rPr lang="en-US" altLang="zh-TW" dirty="0"/>
              <a:t> in the </a:t>
            </a:r>
            <a:r>
              <a:rPr lang="en-US" altLang="zh-TW" dirty="0" err="1"/>
              <a:t>src</a:t>
            </a:r>
            <a:r>
              <a:rPr lang="en-US" altLang="zh-TW" dirty="0"/>
              <a:t>/policy and </a:t>
            </a:r>
            <a:r>
              <a:rPr lang="en-US" altLang="zh-TW" dirty="0" err="1"/>
              <a:t>src</a:t>
            </a:r>
            <a:r>
              <a:rPr lang="en-US" altLang="zh-TW" dirty="0"/>
              <a:t>/player folders</a:t>
            </a:r>
          </a:p>
          <a:p>
            <a:endParaRPr lang="en-US" altLang="zh-TW" dirty="0"/>
          </a:p>
          <a:p>
            <a:r>
              <a:rPr lang="en-US" altLang="zh-TW" dirty="0"/>
              <a:t>Design your state value function in state.cpp to evaluate the board</a:t>
            </a:r>
          </a:p>
          <a:p>
            <a:endParaRPr lang="en-US" altLang="zh-TW" dirty="0"/>
          </a:p>
          <a:p>
            <a:r>
              <a:rPr lang="en-US" altLang="zh-TW" dirty="0"/>
              <a:t>Implement Alpha-Beta Pruning method and use your value function in the search process</a:t>
            </a:r>
          </a:p>
          <a:p>
            <a:endParaRPr lang="en-US" altLang="zh-TW" dirty="0"/>
          </a:p>
          <a:p>
            <a:r>
              <a:rPr lang="en-US" altLang="zh-TW" dirty="0"/>
              <a:t>Run Alpha-Beta Pruning and decide which move to output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06670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35148798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610F2-F21D-EF0C-C5EC-5D845DAB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Package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45F57B-CD14-6F09-F4F7-01B08591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don’t need to implement all the thing by yourself, we will provide some useful utilities and then you can focus on state value function and the tree search algorithm.</a:t>
            </a:r>
          </a:p>
          <a:p>
            <a:r>
              <a:rPr lang="en-US" altLang="zh-TW" dirty="0"/>
              <a:t>You will get:</a:t>
            </a:r>
          </a:p>
          <a:p>
            <a:pPr lvl="1"/>
            <a:r>
              <a:rPr lang="en-US" altLang="zh-TW" dirty="0"/>
              <a:t>Game runner</a:t>
            </a:r>
          </a:p>
          <a:p>
            <a:pPr lvl="1"/>
            <a:r>
              <a:rPr lang="en-US" altLang="zh-TW" dirty="0"/>
              <a:t>State class </a:t>
            </a:r>
          </a:p>
          <a:p>
            <a:pPr lvl="2"/>
            <a:r>
              <a:rPr lang="en-US" altLang="zh-TW" dirty="0"/>
              <a:t>a native method to get all legal actions</a:t>
            </a:r>
          </a:p>
          <a:p>
            <a:pPr lvl="2"/>
            <a:r>
              <a:rPr lang="en-US" altLang="zh-TW" dirty="0"/>
              <a:t>Generate new state based on action and state</a:t>
            </a:r>
          </a:p>
          <a:p>
            <a:pPr lvl="2"/>
            <a:r>
              <a:rPr lang="en-US" altLang="zh-TW" dirty="0"/>
              <a:t>You need to </a:t>
            </a:r>
            <a:r>
              <a:rPr lang="en-US" altLang="zh-TW" dirty="0" err="1"/>
              <a:t>impl</a:t>
            </a:r>
            <a:r>
              <a:rPr lang="en-US" altLang="zh-TW" dirty="0"/>
              <a:t> state value function by your self</a:t>
            </a:r>
          </a:p>
          <a:p>
            <a:pPr lvl="1"/>
            <a:r>
              <a:rPr lang="en-US" altLang="zh-TW" dirty="0"/>
              <a:t>A example player (with random choose policy)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93262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61BA7-D679-BB01-F977-D243107F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Package – How to run 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43B5DB-4238-BCA1-EE94-A23A6E48A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Despite the source files, you will also get some additional files:</a:t>
            </a:r>
          </a:p>
          <a:p>
            <a:pPr lvl="1"/>
            <a:r>
              <a:rPr lang="en-US" altLang="zh-TW" dirty="0" err="1"/>
              <a:t>Makefile</a:t>
            </a:r>
            <a:r>
              <a:rPr lang="en-US" altLang="zh-TW" dirty="0"/>
              <a:t> – help you to compile the project</a:t>
            </a:r>
          </a:p>
          <a:p>
            <a:pPr lvl="1"/>
            <a:r>
              <a:rPr lang="en-US" altLang="zh-TW" dirty="0"/>
              <a:t>.</a:t>
            </a:r>
            <a:r>
              <a:rPr lang="en-US" altLang="zh-TW" dirty="0" err="1"/>
              <a:t>gitignore</a:t>
            </a:r>
            <a:r>
              <a:rPr lang="en-US" altLang="zh-TW" dirty="0"/>
              <a:t> – since you need to push your code to </a:t>
            </a:r>
            <a:r>
              <a:rPr lang="en-US" altLang="zh-TW" dirty="0" err="1"/>
              <a:t>github</a:t>
            </a:r>
            <a:r>
              <a:rPr lang="en-US" altLang="zh-TW" dirty="0"/>
              <a:t>, this can help you ignore some files when you push it</a:t>
            </a:r>
          </a:p>
          <a:p>
            <a:r>
              <a:rPr lang="en-US" altLang="zh-TW" dirty="0"/>
              <a:t>You can modify your </a:t>
            </a:r>
            <a:r>
              <a:rPr lang="en-US" altLang="zh-TW" dirty="0" err="1"/>
              <a:t>Makefile</a:t>
            </a:r>
            <a:r>
              <a:rPr lang="en-US" altLang="zh-TW" dirty="0"/>
              <a:t>, but you should make sure it can compile on TAs environment.</a:t>
            </a:r>
          </a:p>
          <a:p>
            <a:r>
              <a:rPr lang="en-US" altLang="zh-TW" dirty="0"/>
              <a:t>With </a:t>
            </a:r>
            <a:r>
              <a:rPr lang="en-US" altLang="zh-TW" dirty="0" err="1"/>
              <a:t>Makefile</a:t>
            </a:r>
            <a:r>
              <a:rPr lang="en-US" altLang="zh-TW" dirty="0"/>
              <a:t> and make utils (more details in environment setup document), you can compile your code with: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5EBA16-EE40-A515-3216-47EC1CC55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17" y="5132120"/>
            <a:ext cx="10258500" cy="85249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7BF8794-F502-58CA-B8DD-D73909C9E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932" y="4696469"/>
            <a:ext cx="1597385" cy="43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592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61BA7-D679-BB01-F977-D243107F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Package – How to run 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43B5DB-4238-BCA1-EE94-A23A6E48A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After running the make all command and compile your program successfully, you can use this command to run the game: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And it will start running!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430FF15-D456-0A61-DF5D-342FA0F03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74" y="2663823"/>
            <a:ext cx="8719621" cy="56620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F40C7BB-4C01-45A5-6215-A7BD2F4F8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196" y="3585758"/>
            <a:ext cx="1495804" cy="251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515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82F11BC-0096-4F9C-BAA6-E7D36C1E5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A1E615-6866-4975-BEB0-8A6DCCEFB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49980E-1F13-46BA-BFC3-59DA3D861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A061BA7-D679-BB01-F977-D243107F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7" y="539496"/>
            <a:ext cx="5228393" cy="784807"/>
          </a:xfrm>
        </p:spPr>
        <p:txBody>
          <a:bodyPr anchor="b">
            <a:normAutofit/>
          </a:bodyPr>
          <a:lstStyle/>
          <a:p>
            <a:r>
              <a:rPr lang="en-US" altLang="zh-TW" sz="4800"/>
              <a:t>Package – State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43B5DB-4238-BCA1-EE94-A23A6E48A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7" y="1324303"/>
            <a:ext cx="5228392" cy="4612916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And now, you should start your project.</a:t>
            </a:r>
          </a:p>
          <a:p>
            <a:r>
              <a:rPr lang="en-US" altLang="zh-TW" sz="1800" dirty="0"/>
              <a:t>I</a:t>
            </a:r>
            <a:r>
              <a:rPr lang="zh-TW" altLang="en-US" sz="1800" dirty="0"/>
              <a:t> </a:t>
            </a:r>
            <a:r>
              <a:rPr lang="en-US" altLang="zh-TW" sz="1800" dirty="0"/>
              <a:t>recommend you to check state class at first</a:t>
            </a:r>
          </a:p>
          <a:p>
            <a:endParaRPr lang="en-US" altLang="zh-TW" sz="1800" dirty="0"/>
          </a:p>
          <a:p>
            <a:r>
              <a:rPr lang="en-US" altLang="zh-TW" sz="1800" dirty="0" err="1"/>
              <a:t>next_state</a:t>
            </a:r>
            <a:r>
              <a:rPr lang="en-US" altLang="zh-TW" sz="1800" dirty="0"/>
              <a:t> can generate new state based on a move</a:t>
            </a:r>
          </a:p>
          <a:p>
            <a:r>
              <a:rPr lang="en-US" altLang="zh-TW" sz="1800" dirty="0" err="1"/>
              <a:t>get_legal_actions</a:t>
            </a:r>
            <a:r>
              <a:rPr lang="en-US" altLang="zh-TW" sz="1800" dirty="0"/>
              <a:t> will generate all legal actions of this state and store them in </a:t>
            </a:r>
            <a:r>
              <a:rPr lang="en-US" altLang="zh-TW" sz="1800" dirty="0" err="1"/>
              <a:t>legal_actions</a:t>
            </a:r>
            <a:r>
              <a:rPr lang="en-US" altLang="zh-TW" sz="1800" dirty="0"/>
              <a:t>.</a:t>
            </a:r>
          </a:p>
          <a:p>
            <a:endParaRPr lang="en-US" altLang="zh-TW" sz="1800" dirty="0"/>
          </a:p>
          <a:p>
            <a:r>
              <a:rPr lang="en-US" altLang="zh-TW" sz="1800" dirty="0"/>
              <a:t>evaluate is the state value function you need to implement</a:t>
            </a:r>
          </a:p>
          <a:p>
            <a:endParaRPr lang="zh-TW" altLang="en-US" sz="1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2E7D1F-2146-4351-B555-F7AD66F91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95999" y="695340"/>
            <a:ext cx="5391683" cy="5476855"/>
          </a:xfrm>
          <a:prstGeom prst="rect">
            <a:avLst/>
          </a:prstGeom>
          <a:solidFill>
            <a:srgbClr val="418AB3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137307-E464-4D07-C138-16882AD2B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" r="26851" b="2"/>
          <a:stretch/>
        </p:blipFill>
        <p:spPr>
          <a:xfrm>
            <a:off x="6620386" y="1246946"/>
            <a:ext cx="4364109" cy="4364109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8C7CAC-1828-45F3-9C70-DE1294FA2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52D459-9D8C-45C6-9998-FE9189062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4520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15256BB-8145-658F-042C-0F34AFF6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4028783" cy="2135867"/>
          </a:xfrm>
        </p:spPr>
        <p:txBody>
          <a:bodyPr anchor="b">
            <a:normAutofit/>
          </a:bodyPr>
          <a:lstStyle/>
          <a:p>
            <a:r>
              <a:rPr lang="en-US" altLang="zh-TW" sz="4800">
                <a:solidFill>
                  <a:schemeClr val="tx1"/>
                </a:solidFill>
              </a:rPr>
              <a:t>Package - Policy</a:t>
            </a:r>
            <a:endParaRPr lang="zh-TW" altLang="en-US" sz="480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F25D00-A4AF-4CB2-6318-7879001A3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2880452"/>
            <a:ext cx="4028783" cy="3095445"/>
          </a:xfrm>
        </p:spPr>
        <p:txBody>
          <a:bodyPr anchor="t">
            <a:normAutofit/>
          </a:bodyPr>
          <a:lstStyle/>
          <a:p>
            <a:r>
              <a:rPr lang="en-US" altLang="zh-TW" sz="1800">
                <a:solidFill>
                  <a:schemeClr val="tx1"/>
                </a:solidFill>
              </a:rPr>
              <a:t>If this project, you should implement your own MiniMax and AlphaBeta-pruning policy. And you will get a random policy player for example</a:t>
            </a:r>
          </a:p>
          <a:p>
            <a:r>
              <a:rPr lang="en-US" altLang="zh-TW" sz="1800">
                <a:solidFill>
                  <a:schemeClr val="tx1"/>
                </a:solidFill>
              </a:rPr>
              <a:t>Random policy: State in, random legal action out:</a:t>
            </a:r>
            <a:endParaRPr lang="zh-TW" altLang="en-US" sz="18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6653E4-DB30-D7A7-A344-91DC77EE8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01" y="1721568"/>
            <a:ext cx="6460089" cy="444131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85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ED6799D-4A30-4426-B1D1-73A16A53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D53964-75DB-47FC-995E-A11B07A07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1D54AB-1B89-42B2-90D1-A01C9152C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3A0727-7B6C-72E7-B634-8AFBF876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8" y="302859"/>
            <a:ext cx="4548657" cy="2882980"/>
          </a:xfrm>
        </p:spPr>
        <p:txBody>
          <a:bodyPr anchor="b">
            <a:normAutofit/>
          </a:bodyPr>
          <a:lstStyle/>
          <a:p>
            <a:r>
              <a:rPr lang="en-US" altLang="zh-TW" sz="4800"/>
              <a:t>Mini Chess</a:t>
            </a:r>
            <a:endParaRPr lang="zh-TW" altLang="en-US" sz="48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B40CA3-9CB4-7CAC-838A-EA225A1DF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8" y="3354749"/>
            <a:ext cx="4548656" cy="2582470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Has lot of variance.</a:t>
            </a:r>
          </a:p>
          <a:p>
            <a:r>
              <a:rPr lang="en-US" altLang="zh-TW" sz="1800" dirty="0"/>
              <a:t>We use “</a:t>
            </a:r>
            <a:r>
              <a:rPr lang="en-US" altLang="zh-TW" sz="1800" b="1" i="0" dirty="0" err="1">
                <a:effectLst/>
                <a:latin typeface="Arial" panose="020B0604020202020204" pitchFamily="34" charset="0"/>
              </a:rPr>
              <a:t>MinitChess</a:t>
            </a:r>
            <a:r>
              <a:rPr lang="en-US" altLang="zh-TW" sz="1800" dirty="0"/>
              <a:t>” in this project</a:t>
            </a:r>
            <a:endParaRPr lang="zh-TW" altLang="en-US" sz="18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986B129-4161-4F17-B0F0-C5532551D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1455C73-3A5E-4FE8-8383-DD667D9A6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9712DE8-94E0-4F45-81D9-37AF7A32F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09854" y="685796"/>
            <a:ext cx="5391685" cy="5492009"/>
          </a:xfrm>
          <a:prstGeom prst="rect">
            <a:avLst/>
          </a:prstGeom>
          <a:solidFill>
            <a:srgbClr val="418AB3">
              <a:alpha val="20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" name="圖片 5" descr="一張含有 正方形 的圖片&#10;&#10;自動產生的描述">
            <a:extLst>
              <a:ext uri="{FF2B5EF4-FFF2-40B4-BE49-F238E27FC236}">
                <a16:creationId xmlns:a16="http://schemas.microsoft.com/office/drawing/2014/main" id="{0491FE86-4720-5AEE-15CD-51A9F4418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278" y="1414525"/>
            <a:ext cx="3013187" cy="40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325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BD309-8E26-0C69-0D36-503660D7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Package - player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60C51F-28E3-26AE-C65B-67A9DD8E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some useful functions in example random player file:</a:t>
            </a:r>
          </a:p>
          <a:p>
            <a:pPr lvl="1"/>
            <a:r>
              <a:rPr lang="en-US" altLang="zh-TW" dirty="0" err="1"/>
              <a:t>read_board</a:t>
            </a:r>
            <a:r>
              <a:rPr lang="en-US" altLang="zh-TW" dirty="0"/>
              <a:t>: read the board from state file</a:t>
            </a:r>
          </a:p>
          <a:p>
            <a:pPr lvl="1"/>
            <a:r>
              <a:rPr lang="en-US" altLang="zh-TW" dirty="0" err="1"/>
              <a:t>write_valid_sopt</a:t>
            </a:r>
            <a:r>
              <a:rPr lang="en-US" altLang="zh-TW" dirty="0"/>
              <a:t>: in random player, it will output random point to action file, you can just modify this function to output the point you want.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21879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39268132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BD309-8E26-0C69-0D36-503660D7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code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60C51F-28E3-26AE-C65B-67A9DD8E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this project you should do these things:</a:t>
            </a:r>
          </a:p>
          <a:p>
            <a:r>
              <a:rPr lang="en-US" altLang="zh-TW" dirty="0"/>
              <a:t>1, design your own state value function</a:t>
            </a:r>
          </a:p>
          <a:p>
            <a:r>
              <a:rPr lang="en-US" altLang="zh-TW" dirty="0"/>
              <a:t>2, implement </a:t>
            </a:r>
            <a:r>
              <a:rPr lang="en-US" altLang="zh-TW" dirty="0" err="1"/>
              <a:t>MiniMax</a:t>
            </a:r>
            <a:r>
              <a:rPr lang="en-US" altLang="zh-TW" dirty="0"/>
              <a:t> and </a:t>
            </a:r>
            <a:r>
              <a:rPr lang="en-US" altLang="zh-TW" dirty="0" err="1"/>
              <a:t>AlphaBeta</a:t>
            </a:r>
            <a:r>
              <a:rPr lang="en-US" altLang="zh-TW" dirty="0"/>
              <a:t> pruning algorithm</a:t>
            </a:r>
          </a:p>
          <a:p>
            <a:r>
              <a:rPr lang="en-US" altLang="zh-TW" dirty="0"/>
              <a:t>3, utilize your algorithm and state value function to make a strong AI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05708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BD309-8E26-0C69-0D36-503660D7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code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60C51F-28E3-26AE-C65B-67A9DD8E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you are not satisfied by the Alpha-Beta Pruning algorithm, you can try some more advanced methods (MCTS, NNUE). </a:t>
            </a:r>
            <a:r>
              <a:rPr lang="en-US" altLang="zh-TW" dirty="0" err="1"/>
              <a:t>Howevery</a:t>
            </a:r>
            <a:r>
              <a:rPr lang="en-US" altLang="zh-TW" dirty="0"/>
              <a:t>, make sure you can explain how Minimax and Alpha-Beta Pruning works during demo.</a:t>
            </a:r>
          </a:p>
          <a:p>
            <a:endParaRPr lang="en-US" altLang="zh-TW" dirty="0"/>
          </a:p>
          <a:p>
            <a:r>
              <a:rPr lang="en-US" altLang="zh-TW" dirty="0"/>
              <a:t>If you cannot complete the Alpha-Beta Pruning algorithm, implementing the basic Minimax algorithm also gives you some score.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53937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BD309-8E26-0C69-0D36-503660D7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code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60C51F-28E3-26AE-C65B-67A9DD8E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will lose immediately if your program outputs an invalid move</a:t>
            </a:r>
          </a:p>
          <a:p>
            <a:endParaRPr lang="en-US" altLang="zh-TW" dirty="0"/>
          </a:p>
          <a:p>
            <a:r>
              <a:rPr lang="en-US" altLang="zh-TW" dirty="0"/>
              <a:t>Time limit for each move is 10 seconds, and the memory limit is 4GB</a:t>
            </a:r>
          </a:p>
          <a:p>
            <a:endParaRPr lang="en-US" altLang="zh-TW" dirty="0"/>
          </a:p>
          <a:p>
            <a:r>
              <a:rPr lang="en-US" altLang="zh-TW" dirty="0"/>
              <a:t>You can keep output moves in the limited time. Only the last successful output move is used by the game runner</a:t>
            </a:r>
          </a:p>
        </p:txBody>
      </p:sp>
    </p:spTree>
    <p:extLst>
      <p:ext uri="{BB962C8B-B14F-4D97-AF65-F5344CB8AC3E}">
        <p14:creationId xmlns:p14="http://schemas.microsoft.com/office/powerpoint/2010/main" val="3807789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BD309-8E26-0C69-0D36-503660D7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Submission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60C51F-28E3-26AE-C65B-67A9DD8E5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8761475" cy="420638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Please use C++ and write your program with the structure in the folder (basically as same as right side, but only has random policy).</a:t>
            </a:r>
          </a:p>
          <a:p>
            <a:endParaRPr lang="en-US" altLang="zh-TW" dirty="0"/>
          </a:p>
          <a:p>
            <a:r>
              <a:rPr lang="en-US" altLang="zh-TW" dirty="0"/>
              <a:t>Once you make player/xxx.cpp, policy/xxx.cpp, policy/xxx.hpp. You can use “make xxx” command to build the player with xxx policy.</a:t>
            </a:r>
            <a:br>
              <a:rPr lang="en-US" altLang="zh-TW" dirty="0"/>
            </a:br>
            <a:r>
              <a:rPr lang="en-US" altLang="zh-TW" dirty="0"/>
              <a:t>(For example, use “make </a:t>
            </a:r>
            <a:r>
              <a:rPr lang="en-US" altLang="zh-TW" dirty="0" err="1"/>
              <a:t>alphabeta</a:t>
            </a:r>
            <a:r>
              <a:rPr lang="en-US" altLang="zh-TW" dirty="0"/>
              <a:t>” with the structure on the right, will generate "build/player_alphabeta.exe file)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1" dirty="0"/>
              <a:t>Make sure you have implemented all needed method</a:t>
            </a:r>
            <a:r>
              <a:rPr lang="en-US" altLang="zh-TW" dirty="0"/>
              <a:t>.</a:t>
            </a:r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28291C-7FFD-3736-40C6-E93FCB30A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832" y="0"/>
            <a:ext cx="3051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164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AEFE65-95EF-8924-F5D9-07684FE3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Submission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FD5FBC-85F2-242A-24D3-DED8C70DD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Your program will be compiled in a GNU/Linux environment by: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make sure your program can be compiled by the command above with no error. </a:t>
            </a:r>
            <a:br>
              <a:rPr lang="en-US" altLang="zh-TW" dirty="0"/>
            </a:br>
            <a:r>
              <a:rPr lang="en-US" altLang="zh-TW" dirty="0"/>
              <a:t>(If you don’t change the </a:t>
            </a:r>
            <a:r>
              <a:rPr lang="en-US" altLang="zh-TW" dirty="0" err="1"/>
              <a:t>makefile</a:t>
            </a:r>
            <a:r>
              <a:rPr lang="en-US" altLang="zh-TW" dirty="0"/>
              <a:t>, just use “make” command and see if there is any error.)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D09161-0997-EDE1-3D9A-82496EDAC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56" y="2312190"/>
            <a:ext cx="10220400" cy="8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334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FBDB0-72C5-D388-CA2A-6B44B7CE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Report and 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FE3B3C-E38F-D46F-38BA-5C7B043EC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should write a report to elaborate on how you design your AI</a:t>
            </a:r>
          </a:p>
          <a:p>
            <a:endParaRPr lang="en-US" altLang="zh-TW" dirty="0"/>
          </a:p>
          <a:p>
            <a:r>
              <a:rPr lang="en-US" altLang="zh-TW" dirty="0"/>
              <a:t>The report is not directly graded, but is your </a:t>
            </a:r>
            <a:r>
              <a:rPr lang="en-US" altLang="zh-TW" dirty="0">
                <a:solidFill>
                  <a:srgbClr val="FF0000"/>
                </a:solidFill>
              </a:rPr>
              <a:t>only available reference through the TA demo</a:t>
            </a:r>
            <a:r>
              <a:rPr lang="en-US" altLang="zh-TW" dirty="0"/>
              <a:t> (You cannot refer to your code in demo)</a:t>
            </a:r>
          </a:p>
          <a:p>
            <a:endParaRPr lang="en-US" altLang="zh-TW" dirty="0"/>
          </a:p>
          <a:p>
            <a:r>
              <a:rPr lang="en-US" altLang="zh-TW" dirty="0"/>
              <a:t>You must attend the demo and answer the questions from TA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The demo date and method will be announced soon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807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8440128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E99E8-7800-B05A-E668-905257DA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ABA27A-56FA-E6DB-613C-783410876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 project accounts for 9 points of your total grade</a:t>
            </a:r>
          </a:p>
          <a:p>
            <a:endParaRPr lang="en-US" altLang="zh-TW" sz="900" dirty="0"/>
          </a:p>
          <a:p>
            <a:r>
              <a:rPr lang="en-US" altLang="zh-TW" dirty="0"/>
              <a:t>Beat every baseline =&gt; +5 points </a:t>
            </a:r>
            <a:br>
              <a:rPr lang="en-US" altLang="zh-TW" dirty="0"/>
            </a:br>
            <a:r>
              <a:rPr lang="en-US" altLang="zh-TW" dirty="0"/>
              <a:t>(1 point for each 4 baselines, 1point if you beat all the baselines with both white and black)</a:t>
            </a:r>
          </a:p>
          <a:p>
            <a:endParaRPr lang="en-US" altLang="zh-TW" sz="900" dirty="0"/>
          </a:p>
          <a:p>
            <a:r>
              <a:rPr lang="en-US" altLang="zh-TW" dirty="0"/>
              <a:t>Implement Tree search (Minimax) =&gt; +2 points</a:t>
            </a:r>
          </a:p>
          <a:p>
            <a:endParaRPr lang="en-US" altLang="zh-TW" sz="900" dirty="0"/>
          </a:p>
          <a:p>
            <a:r>
              <a:rPr lang="en-US" altLang="zh-TW" dirty="0"/>
              <a:t>Design of your state value function =&gt; +1 point</a:t>
            </a:r>
          </a:p>
          <a:p>
            <a:endParaRPr lang="en-US" altLang="zh-TW" sz="900" dirty="0"/>
          </a:p>
          <a:p>
            <a:r>
              <a:rPr lang="en-US" altLang="zh-TW" dirty="0"/>
              <a:t>Implement Alpha-Beta Pruning =&gt; +1 point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9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CD882-4155-833A-6790-1285DBCE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rules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E0AC6F-F1AF-3AE4-87F2-BDE0B7D0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36350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We have 2 player: white and black.</a:t>
            </a:r>
            <a:r>
              <a:rPr lang="zh-TW" altLang="en-US" dirty="0"/>
              <a:t> </a:t>
            </a:r>
            <a:r>
              <a:rPr lang="en-US" altLang="zh-TW" dirty="0"/>
              <a:t>White</a:t>
            </a:r>
            <a:r>
              <a:rPr lang="zh-TW" altLang="en-US" dirty="0"/>
              <a:t> </a:t>
            </a:r>
            <a:r>
              <a:rPr lang="en-US" altLang="zh-TW" dirty="0"/>
              <a:t>play</a:t>
            </a:r>
            <a:r>
              <a:rPr lang="zh-TW" altLang="en-US" dirty="0"/>
              <a:t> </a:t>
            </a:r>
            <a:r>
              <a:rPr lang="en-US" altLang="zh-TW" dirty="0"/>
              <a:t>first.</a:t>
            </a:r>
          </a:p>
          <a:p>
            <a:r>
              <a:rPr lang="en-US" altLang="zh-TW" dirty="0"/>
              <a:t>If the target place of your piece has opponent’s piece, you can take it out</a:t>
            </a:r>
            <a:br>
              <a:rPr lang="en-US" altLang="zh-TW" dirty="0"/>
            </a:br>
            <a:r>
              <a:rPr lang="en-US" altLang="zh-TW" dirty="0"/>
              <a:t>(or, catch the piece), You cannot take your own piece.</a:t>
            </a:r>
          </a:p>
          <a:p>
            <a:r>
              <a:rPr lang="en-US" altLang="zh-TW" dirty="0"/>
              <a:t>If a player can catch opponent’s king in its turn, it win.</a:t>
            </a:r>
          </a:p>
          <a:p>
            <a:pPr lvl="1"/>
            <a:r>
              <a:rPr lang="en-US" altLang="zh-TW" dirty="0"/>
              <a:t>So a player can only win in its turn or lose in opponent’s turn.</a:t>
            </a:r>
          </a:p>
          <a:p>
            <a:r>
              <a:rPr lang="en-US" altLang="zh-TW" dirty="0"/>
              <a:t>If a player make an illegal move, it lose.</a:t>
            </a:r>
          </a:p>
          <a:p>
            <a:endParaRPr lang="en-US" altLang="zh-TW" dirty="0"/>
          </a:p>
          <a:p>
            <a:r>
              <a:rPr lang="en-US" altLang="zh-TW" dirty="0"/>
              <a:t>Our rule is simplified, any different rules will be marked as red one: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There is no castling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Pawn can only promote to Queen (detail on next section)</a:t>
            </a:r>
          </a:p>
        </p:txBody>
      </p:sp>
    </p:spTree>
    <p:extLst>
      <p:ext uri="{BB962C8B-B14F-4D97-AF65-F5344CB8AC3E}">
        <p14:creationId xmlns:p14="http://schemas.microsoft.com/office/powerpoint/2010/main" val="17172188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B49C5B-6903-9BB1-E6F8-8F86E6FE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- baselines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95062-EAF3-9066-A69C-FE56CB3BC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have 4 baselines:</a:t>
            </a:r>
          </a:p>
          <a:p>
            <a:pPr lvl="1"/>
            <a:r>
              <a:rPr lang="en-US" altLang="zh-TW" dirty="0"/>
              <a:t>Random</a:t>
            </a:r>
          </a:p>
          <a:p>
            <a:pPr lvl="1"/>
            <a:r>
              <a:rPr lang="en-US" altLang="zh-TW" dirty="0"/>
              <a:t>Weak </a:t>
            </a:r>
            <a:r>
              <a:rPr lang="en-US" altLang="zh-TW" dirty="0" err="1"/>
              <a:t>MiniMax</a:t>
            </a:r>
            <a:endParaRPr lang="en-US" altLang="zh-TW" dirty="0"/>
          </a:p>
          <a:p>
            <a:pPr lvl="1"/>
            <a:r>
              <a:rPr lang="en-US" altLang="zh-TW" dirty="0"/>
              <a:t>Strong </a:t>
            </a:r>
            <a:r>
              <a:rPr lang="en-US" altLang="zh-TW" dirty="0" err="1"/>
              <a:t>MiniMax</a:t>
            </a:r>
            <a:endParaRPr lang="en-US" altLang="zh-TW" dirty="0"/>
          </a:p>
          <a:p>
            <a:pPr lvl="1"/>
            <a:r>
              <a:rPr lang="en-US" altLang="zh-TW" dirty="0"/>
              <a:t>Strong </a:t>
            </a:r>
            <a:r>
              <a:rPr lang="en-US" altLang="zh-TW" dirty="0" err="1"/>
              <a:t>AlphaBeta</a:t>
            </a:r>
            <a:endParaRPr lang="en-US" altLang="zh-TW" dirty="0"/>
          </a:p>
          <a:p>
            <a:r>
              <a:rPr lang="en-US" altLang="zh-TW" dirty="0"/>
              <a:t>Your program will play with baselines for both white and black.</a:t>
            </a:r>
          </a:p>
          <a:p>
            <a:r>
              <a:rPr lang="en-US" altLang="zh-TW" dirty="0"/>
              <a:t>If you can get 1win + 1draw (or 2win), you can go to next baselines and get the score.</a:t>
            </a:r>
          </a:p>
          <a:p>
            <a:r>
              <a:rPr lang="en-US" altLang="zh-TW" dirty="0"/>
              <a:t>If you can beat all the baselines with 8wins, you get final 1 point.</a:t>
            </a:r>
          </a:p>
        </p:txBody>
      </p:sp>
    </p:spTree>
    <p:extLst>
      <p:ext uri="{BB962C8B-B14F-4D97-AF65-F5344CB8AC3E}">
        <p14:creationId xmlns:p14="http://schemas.microsoft.com/office/powerpoint/2010/main" val="13676876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F18E6A-075F-7135-AB0C-716531DE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Bonus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826AD3-D283-31F0-35C1-0BF8EF23F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(Bonus) Use version control software =&gt; +1 point</a:t>
            </a:r>
          </a:p>
          <a:p>
            <a:pPr lvl="1"/>
            <a:r>
              <a:rPr lang="en-US" altLang="zh-TW" dirty="0"/>
              <a:t>You need to push your code to </a:t>
            </a:r>
            <a:r>
              <a:rPr lang="en-US" altLang="zh-TW" dirty="0" err="1"/>
              <a:t>github</a:t>
            </a:r>
            <a:r>
              <a:rPr lang="en-US" altLang="zh-TW" dirty="0"/>
              <a:t> as submission. but if you also use </a:t>
            </a:r>
            <a:r>
              <a:rPr lang="en-US" altLang="zh-TW" dirty="0" err="1"/>
              <a:t>github+git</a:t>
            </a:r>
            <a:r>
              <a:rPr lang="en-US" altLang="zh-TW" dirty="0"/>
              <a:t> as version control software and has at least 3 commits, you will get this point.</a:t>
            </a:r>
          </a:p>
          <a:p>
            <a:r>
              <a:rPr lang="en-US" altLang="zh-TW" dirty="0"/>
              <a:t>(Bonus) Class ranking =&gt; At most +2 points</a:t>
            </a:r>
          </a:p>
          <a:p>
            <a:pPr lvl="1"/>
            <a:r>
              <a:rPr lang="en-US" altLang="zh-TW" dirty="0"/>
              <a:t>You can attend the class ranking if you beat all baselines (8wins).</a:t>
            </a:r>
          </a:p>
          <a:p>
            <a:pPr lvl="1"/>
            <a:r>
              <a:rPr lang="en-US" altLang="zh-TW" dirty="0"/>
              <a:t>Your AI will play against other Ais of your classmates and gain bonus score according to your ranking.</a:t>
            </a:r>
          </a:p>
          <a:p>
            <a:r>
              <a:rPr lang="en-US" altLang="zh-TW" dirty="0"/>
              <a:t>(Bonus) Advanced algorithm =&gt; MCTS: +1points, NNUE: +2points</a:t>
            </a:r>
          </a:p>
          <a:p>
            <a:pPr lvl="1"/>
            <a:r>
              <a:rPr lang="en-US" altLang="zh-TW" dirty="0"/>
              <a:t>You get this bonus only if your advanced algorithm can beat first 3 baselines and you can explain it well.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23014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D427EE8-75D1-44BC-B8B2-5AD457176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Happy Coding!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8C71C816-867B-4F04-9542-C0AE9A4D4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310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CD882-4155-833A-6790-1285DBCE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rules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E0AC6F-F1AF-3AE4-87F2-BDE0B7D0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363508"/>
          </a:xfrm>
        </p:spPr>
        <p:txBody>
          <a:bodyPr>
            <a:normAutofit/>
          </a:bodyPr>
          <a:lstStyle/>
          <a:p>
            <a:r>
              <a:rPr lang="en-US" altLang="zh-TW" dirty="0"/>
              <a:t>If 2 players has almost same ability, it is very likely to get a draw and fall into infinite loop. So we add these rules: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it cost over 50 step(25 turn), we count the piece value.</a:t>
            </a:r>
            <a:b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Queen=20, Bishop=8, Knight=7, Rook=6, Pawn=2.</a:t>
            </a:r>
            <a:b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player who has higher piece value after 50 steps, it wins.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both side has same value, it is a draw.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Queen which is promoted by Pawn, count as queen.</a:t>
            </a:r>
          </a:p>
        </p:txBody>
      </p:sp>
    </p:spTree>
    <p:extLst>
      <p:ext uri="{BB962C8B-B14F-4D97-AF65-F5344CB8AC3E}">
        <p14:creationId xmlns:p14="http://schemas.microsoft.com/office/powerpoint/2010/main" val="100082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LightSeedRightStep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3514</Words>
  <Application>Microsoft Office PowerPoint</Application>
  <PresentationFormat>寬螢幕</PresentationFormat>
  <Paragraphs>992</Paragraphs>
  <Slides>82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82</vt:i4>
      </vt:variant>
    </vt:vector>
  </HeadingPairs>
  <TitlesOfParts>
    <vt:vector size="89" baseType="lpstr">
      <vt:lpstr>Dante (Headings)2</vt:lpstr>
      <vt:lpstr>Helvetica Neue Medium</vt:lpstr>
      <vt:lpstr>Arial</vt:lpstr>
      <vt:lpstr>Univers</vt:lpstr>
      <vt:lpstr>Univers Light</vt:lpstr>
      <vt:lpstr>Wingdings 2</vt:lpstr>
      <vt:lpstr>OffsetVTI</vt:lpstr>
      <vt:lpstr>Mini Project 3 Mini Chess AI</vt:lpstr>
      <vt:lpstr>Outline</vt:lpstr>
      <vt:lpstr>Outline</vt:lpstr>
      <vt:lpstr>Introduction</vt:lpstr>
      <vt:lpstr>Outline</vt:lpstr>
      <vt:lpstr>Chess</vt:lpstr>
      <vt:lpstr>Mini Chess</vt:lpstr>
      <vt:lpstr>Basic rules </vt:lpstr>
      <vt:lpstr>Basic rules </vt:lpstr>
      <vt:lpstr>Piece Movement</vt:lpstr>
      <vt:lpstr>Piece Movement</vt:lpstr>
      <vt:lpstr>Piece Movement</vt:lpstr>
      <vt:lpstr>Piece Movement</vt:lpstr>
      <vt:lpstr>Outline</vt:lpstr>
      <vt:lpstr>State Value Function</vt:lpstr>
      <vt:lpstr>State Value Function</vt:lpstr>
      <vt:lpstr>State Value Function</vt:lpstr>
      <vt:lpstr>State Value Function</vt:lpstr>
      <vt:lpstr>Use value function to pick the next move</vt:lpstr>
      <vt:lpstr>Use value function to pick the next move</vt:lpstr>
      <vt:lpstr>Use value function to pick the next move</vt:lpstr>
      <vt:lpstr>Outline</vt:lpstr>
      <vt:lpstr>Minimax</vt:lpstr>
      <vt:lpstr>Minimax</vt:lpstr>
      <vt:lpstr>Minimax Pseudocode</vt:lpstr>
      <vt:lpstr>Example</vt:lpstr>
      <vt:lpstr>Evaluate score at leaves</vt:lpstr>
      <vt:lpstr>Evaluate score at leaves</vt:lpstr>
      <vt:lpstr>Player picks the largest score</vt:lpstr>
      <vt:lpstr>Evaluate score at leaves</vt:lpstr>
      <vt:lpstr>Evaluate score at leaves</vt:lpstr>
      <vt:lpstr>Evaluate score at leaves</vt:lpstr>
      <vt:lpstr>Player picks the largest score</vt:lpstr>
      <vt:lpstr>Opponent picks the smallest score</vt:lpstr>
      <vt:lpstr>Evaluate score at leaves</vt:lpstr>
      <vt:lpstr>Player picks the largest score</vt:lpstr>
      <vt:lpstr>Opponent picks the smallest score</vt:lpstr>
      <vt:lpstr>Move A has the largest score</vt:lpstr>
      <vt:lpstr>Player picks move A to be the next move</vt:lpstr>
      <vt:lpstr>Outline</vt:lpstr>
      <vt:lpstr>Alpha-Beta Pruning</vt:lpstr>
      <vt:lpstr>Alpha-Beta Pruning</vt:lpstr>
      <vt:lpstr>Alpha-Beta Pruning Pseudocode</vt:lpstr>
      <vt:lpstr>Alpha-Beta Pruning</vt:lpstr>
      <vt:lpstr>Alpha-Beta Pruning</vt:lpstr>
      <vt:lpstr>Example</vt:lpstr>
      <vt:lpstr>Evaluate score at leaves</vt:lpstr>
      <vt:lpstr>Update alpha</vt:lpstr>
      <vt:lpstr>Evaluate score at leaves</vt:lpstr>
      <vt:lpstr>Update alpha</vt:lpstr>
      <vt:lpstr>Player picks the largest score</vt:lpstr>
      <vt:lpstr>Update beta</vt:lpstr>
      <vt:lpstr>Propagate alpha and beta values</vt:lpstr>
      <vt:lpstr>Evaluate score at leaves</vt:lpstr>
      <vt:lpstr>Update alpha</vt:lpstr>
      <vt:lpstr>Alpha &gt;= beta in a player node, stop searching</vt:lpstr>
      <vt:lpstr>Opponent picks the smallest score</vt:lpstr>
      <vt:lpstr>Alpha-Beta Pruning</vt:lpstr>
      <vt:lpstr>Outline</vt:lpstr>
      <vt:lpstr>How To Design Your AI</vt:lpstr>
      <vt:lpstr>State file</vt:lpstr>
      <vt:lpstr>Action file</vt:lpstr>
      <vt:lpstr>How to design your AI</vt:lpstr>
      <vt:lpstr>Outline</vt:lpstr>
      <vt:lpstr>Package</vt:lpstr>
      <vt:lpstr>Package – How to run it</vt:lpstr>
      <vt:lpstr>Package – How to run it</vt:lpstr>
      <vt:lpstr>Package – State</vt:lpstr>
      <vt:lpstr>Package - Policy</vt:lpstr>
      <vt:lpstr>Package - player</vt:lpstr>
      <vt:lpstr>Outline</vt:lpstr>
      <vt:lpstr>Requirements - code</vt:lpstr>
      <vt:lpstr>Requirements - code</vt:lpstr>
      <vt:lpstr>Requirements - code</vt:lpstr>
      <vt:lpstr>Requirements - Submission</vt:lpstr>
      <vt:lpstr>Requirements - Submission</vt:lpstr>
      <vt:lpstr>Requirements - Report and Demo</vt:lpstr>
      <vt:lpstr>Outline</vt:lpstr>
      <vt:lpstr>Grading</vt:lpstr>
      <vt:lpstr>Grading - baselines</vt:lpstr>
      <vt:lpstr>Grading Bonus</vt:lpstr>
      <vt:lpstr>Happy Coding!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3 Mini Chess AI</dc:title>
  <dc:creator>葉適穎</dc:creator>
  <cp:lastModifiedBy>葉適穎</cp:lastModifiedBy>
  <cp:revision>79</cp:revision>
  <dcterms:created xsi:type="dcterms:W3CDTF">2023-04-05T11:59:11Z</dcterms:created>
  <dcterms:modified xsi:type="dcterms:W3CDTF">2023-04-22T11:39:52Z</dcterms:modified>
</cp:coreProperties>
</file>