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14DC4-0381-4417-BF39-4D55ACA6D73F}">
  <a:tblStyle styleId="{83314DC4-0381-4417-BF39-4D55ACA6D7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slide" Target="slides/slide44.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2879f2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32879f2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327e147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327e147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2879f2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2879f2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27e147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27e147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27e147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27e147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27e1479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27e1479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33656c5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33656c5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3d9ab22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3d9ab22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33656c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33656c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33656c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33656c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22b248c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22b248c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d9ab2211_0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63d9ab2211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d9ab221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d9ab221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3d9ab2211_0_1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63d9ab2211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3d9ab221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3d9ab221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333656c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333656c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333656c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333656c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333656c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333656c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333656c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333656c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333656c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333656c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333656c5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333656c5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322b248c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322b248c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32879f2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32879f2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32879f2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32879f2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333656c5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333656c5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3d9ab22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3d9ab22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6e45d1d3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6e45d1d3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6e45d1d3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6e45d1d3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6e45d1d3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6e45d1d3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6e45d1d3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6e45d1d3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3d9ab2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3d9ab2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333656c5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333656c5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322b248c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322b248c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333656c5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6333656c5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333656c5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333656c5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333656c5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333656c5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333656c5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6333656c5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333656c5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6333656c5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27e147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27e147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22b248c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22b248c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333656c5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333656c5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322b248c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322b248c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327e147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327e147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traffic.taichung.gov.tw/RoadGrid/Pages/VD/History2.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293450" y="799575"/>
            <a:ext cx="65571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zh-TW" sz="3530"/>
              <a:t>永續發展指標分析之研究框架</a:t>
            </a:r>
            <a:endParaRPr sz="3530"/>
          </a:p>
          <a:p>
            <a:pPr indent="0" lvl="0" marL="0" rtl="0" algn="ctr">
              <a:spcBef>
                <a:spcPts val="0"/>
              </a:spcBef>
              <a:spcAft>
                <a:spcPts val="0"/>
              </a:spcAft>
              <a:buClr>
                <a:schemeClr val="dk1"/>
              </a:buClr>
              <a:buSzPts val="990"/>
              <a:buFont typeface="Arial"/>
              <a:buNone/>
            </a:pPr>
            <a:r>
              <a:rPr lang="zh-TW" sz="3530"/>
              <a:t>專題成果簡報</a:t>
            </a:r>
            <a:endParaRPr sz="3530">
              <a:highlight>
                <a:schemeClr val="dk1"/>
              </a:highlight>
            </a:endParaRPr>
          </a:p>
        </p:txBody>
      </p:sp>
      <p:sp>
        <p:nvSpPr>
          <p:cNvPr id="61" name="Google Shape;61;p14"/>
          <p:cNvSpPr txBox="1"/>
          <p:nvPr>
            <p:ph idx="1" type="subTitle"/>
          </p:nvPr>
        </p:nvSpPr>
        <p:spPr>
          <a:xfrm>
            <a:off x="2523300" y="3087900"/>
            <a:ext cx="4097400" cy="1398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75"/>
              <a:buFont typeface="Arial"/>
              <a:buNone/>
            </a:pPr>
            <a:r>
              <a:rPr lang="zh-TW" sz="1800">
                <a:latin typeface="Times New Roman"/>
                <a:ea typeface="Times New Roman"/>
                <a:cs typeface="Times New Roman"/>
                <a:sym typeface="Times New Roman"/>
              </a:rPr>
              <a:t>蔡博盛 409410031 資工四</a:t>
            </a:r>
            <a:endParaRPr sz="1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rPr lang="zh-TW" sz="1800">
                <a:latin typeface="Times New Roman"/>
                <a:ea typeface="Times New Roman"/>
                <a:cs typeface="Times New Roman"/>
                <a:sym typeface="Times New Roman"/>
              </a:rPr>
              <a:t>韓澤疇 409410068 資工四</a:t>
            </a:r>
            <a:endParaRPr sz="1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rPr lang="zh-TW" sz="1800">
                <a:latin typeface="Times New Roman"/>
                <a:ea typeface="Times New Roman"/>
                <a:cs typeface="Times New Roman"/>
                <a:sym typeface="Times New Roman"/>
              </a:rPr>
              <a:t>吳埕頡 409410069 資工四</a:t>
            </a:r>
            <a:endParaRPr sz="1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rPr lang="zh-TW" sz="1800">
                <a:latin typeface="Times New Roman"/>
                <a:ea typeface="Times New Roman"/>
                <a:cs typeface="Times New Roman"/>
                <a:sym typeface="Times New Roman"/>
              </a:rPr>
              <a:t>蔡明璋 408520068 企管四</a:t>
            </a:r>
            <a:r>
              <a:rPr lang="zh-TW" sz="1225">
                <a:solidFill>
                  <a:schemeClr val="dk1"/>
                </a:solidFill>
                <a:latin typeface="Montserrat"/>
                <a:ea typeface="Montserrat"/>
                <a:cs typeface="Montserrat"/>
                <a:sym typeface="Montserrat"/>
              </a:rPr>
              <a:t> </a:t>
            </a:r>
            <a:endParaRPr sz="1225">
              <a:solidFill>
                <a:schemeClr val="dk1"/>
              </a:solidFill>
              <a:latin typeface="Montserrat"/>
              <a:ea typeface="Montserrat"/>
              <a:cs typeface="Montserrat"/>
              <a:sym typeface="Montserrat"/>
            </a:endParaRPr>
          </a:p>
          <a:p>
            <a:pPr indent="0" lvl="0" marL="0" rtl="0" algn="ctr">
              <a:lnSpc>
                <a:spcPct val="90000"/>
              </a:lnSpc>
              <a:spcBef>
                <a:spcPts val="0"/>
              </a:spcBef>
              <a:spcAft>
                <a:spcPts val="0"/>
              </a:spcAft>
              <a:buSzPts val="275"/>
              <a:buNone/>
            </a:pPr>
            <a:r>
              <a:t/>
            </a:r>
            <a:endParaRPr sz="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52400" y="873525"/>
            <a:ext cx="8839199" cy="3907907"/>
          </a:xfrm>
          <a:prstGeom prst="rect">
            <a:avLst/>
          </a:prstGeom>
          <a:noFill/>
          <a:ln>
            <a:noFill/>
          </a:ln>
        </p:spPr>
      </p:pic>
      <p:sp>
        <p:nvSpPr>
          <p:cNvPr id="128" name="Google Shape;128;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cxnSp>
        <p:nvCxnSpPr>
          <p:cNvPr id="129" name="Google Shape;129;p23"/>
          <p:cNvCxnSpPr/>
          <p:nvPr/>
        </p:nvCxnSpPr>
        <p:spPr>
          <a:xfrm flipH="1">
            <a:off x="1778425" y="1424025"/>
            <a:ext cx="432000" cy="1560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3"/>
          <p:cNvSpPr txBox="1"/>
          <p:nvPr/>
        </p:nvSpPr>
        <p:spPr>
          <a:xfrm>
            <a:off x="2153750" y="1152625"/>
            <a:ext cx="157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rgbClr val="FF0000"/>
                </a:solidFill>
              </a:rPr>
              <a:t>當日平均最高時速</a:t>
            </a:r>
            <a:endParaRPr sz="13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sp>
        <p:nvSpPr>
          <p:cNvPr id="136" name="Google Shape;136;p24"/>
          <p:cNvSpPr txBox="1"/>
          <p:nvPr>
            <p:ph idx="1" type="body"/>
          </p:nvPr>
        </p:nvSpPr>
        <p:spPr>
          <a:xfrm>
            <a:off x="540600" y="1318650"/>
            <a:ext cx="8062800" cy="3234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zh-TW">
                <a:latin typeface="Times"/>
                <a:ea typeface="Times"/>
                <a:cs typeface="Times"/>
                <a:sym typeface="Times"/>
              </a:rPr>
              <a:t>尖峰</a:t>
            </a:r>
            <a:r>
              <a:rPr b="1" lang="zh-TW">
                <a:latin typeface="Times"/>
                <a:ea typeface="Times"/>
                <a:cs typeface="Times"/>
                <a:sym typeface="Times"/>
              </a:rPr>
              <a:t>方法(一) : 當日最高車流量時段所對應的平均速度</a:t>
            </a:r>
            <a:endParaRPr b="1">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b="1">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rPr lang="zh-TW">
                <a:latin typeface="Times"/>
                <a:ea typeface="Times"/>
                <a:cs typeface="Times"/>
                <a:sym typeface="Times"/>
              </a:rPr>
              <a:t>-以車流量作為交通尖峰的標準</a:t>
            </a:r>
            <a:endParaRPr>
              <a:solidFill>
                <a:schemeClr val="dk1"/>
              </a:solidFill>
              <a:latin typeface="Times"/>
              <a:ea typeface="Times"/>
              <a:cs typeface="Times"/>
              <a:sym typeface="Times"/>
            </a:endParaRPr>
          </a:p>
          <a:p>
            <a:pPr indent="0" lvl="0" marL="0" rtl="0" algn="l">
              <a:lnSpc>
                <a:spcPct val="100000"/>
              </a:lnSpc>
              <a:spcBef>
                <a:spcPts val="1200"/>
              </a:spcBef>
              <a:spcAft>
                <a:spcPts val="0"/>
              </a:spcAft>
              <a:buNone/>
            </a:pPr>
            <a:r>
              <a:t/>
            </a:r>
            <a:endParaRPr>
              <a:solidFill>
                <a:schemeClr val="dk1"/>
              </a:solidFill>
              <a:latin typeface="Times"/>
              <a:ea typeface="Times"/>
              <a:cs typeface="Times"/>
              <a:sym typeface="Times"/>
            </a:endParaRPr>
          </a:p>
          <a:p>
            <a:pPr indent="0" lvl="0" marL="0" rtl="0" algn="l">
              <a:lnSpc>
                <a:spcPct val="115000"/>
              </a:lnSpc>
              <a:spcBef>
                <a:spcPts val="1200"/>
              </a:spcBef>
              <a:spcAft>
                <a:spcPts val="0"/>
              </a:spcAft>
              <a:buNone/>
            </a:pPr>
            <a:r>
              <a:t/>
            </a:r>
            <a:endParaRPr>
              <a:solidFill>
                <a:schemeClr val="dk1"/>
              </a:solidFill>
              <a:latin typeface="Times"/>
              <a:ea typeface="Times"/>
              <a:cs typeface="Times"/>
              <a:sym typeface="Times"/>
            </a:endParaRPr>
          </a:p>
          <a:p>
            <a:pPr indent="0" lvl="0" marL="0" rtl="0" algn="l">
              <a:lnSpc>
                <a:spcPct val="115000"/>
              </a:lnSpc>
              <a:spcBef>
                <a:spcPts val="1200"/>
              </a:spcBef>
              <a:spcAft>
                <a:spcPts val="0"/>
              </a:spcAft>
              <a:buNone/>
            </a:pPr>
            <a:r>
              <a:t/>
            </a:r>
            <a:endParaRPr>
              <a:solidFill>
                <a:schemeClr val="dk1"/>
              </a:solidFill>
              <a:latin typeface="Times"/>
              <a:ea typeface="Times"/>
              <a:cs typeface="Times"/>
              <a:sym typeface="Times"/>
            </a:endParaRPr>
          </a:p>
          <a:p>
            <a:pPr indent="0" lvl="0" marL="0" rtl="0" algn="l">
              <a:lnSpc>
                <a:spcPct val="100000"/>
              </a:lnSpc>
              <a:spcBef>
                <a:spcPts val="1200"/>
              </a:spcBef>
              <a:spcAft>
                <a:spcPts val="0"/>
              </a:spcAft>
              <a:buClr>
                <a:schemeClr val="dk1"/>
              </a:buClr>
              <a:buSzPts val="1100"/>
              <a:buFont typeface="Arial"/>
              <a:buNone/>
            </a:pPr>
            <a:r>
              <a:rPr lang="zh-TW" sz="1000">
                <a:solidFill>
                  <a:schemeClr val="dk1"/>
                </a:solidFill>
              </a:rPr>
              <a:t>方法來源：A Comprehensive Study on the Estimation of Freeway Travel Time Index and the Effect of Traffic Data Quality by Ambily Pankaj (May 2019)</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52400" y="873525"/>
            <a:ext cx="8839199" cy="3907907"/>
          </a:xfrm>
          <a:prstGeom prst="rect">
            <a:avLst/>
          </a:prstGeom>
          <a:noFill/>
          <a:ln>
            <a:noFill/>
          </a:ln>
        </p:spPr>
      </p:pic>
      <p:sp>
        <p:nvSpPr>
          <p:cNvPr id="142" name="Google Shape;142;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cxnSp>
        <p:nvCxnSpPr>
          <p:cNvPr id="143" name="Google Shape;143;p25"/>
          <p:cNvCxnSpPr/>
          <p:nvPr/>
        </p:nvCxnSpPr>
        <p:spPr>
          <a:xfrm>
            <a:off x="3110175" y="1416975"/>
            <a:ext cx="347100" cy="155700"/>
          </a:xfrm>
          <a:prstGeom prst="straightConnector1">
            <a:avLst/>
          </a:prstGeom>
          <a:noFill/>
          <a:ln cap="flat" cmpd="sng" w="9525">
            <a:solidFill>
              <a:srgbClr val="FF0000"/>
            </a:solidFill>
            <a:prstDash val="solid"/>
            <a:round/>
            <a:headEnd len="med" w="med" type="none"/>
            <a:tailEnd len="med" w="med" type="triangle"/>
          </a:ln>
        </p:spPr>
      </p:cxnSp>
      <p:sp>
        <p:nvSpPr>
          <p:cNvPr id="144" name="Google Shape;144;p25"/>
          <p:cNvSpPr txBox="1"/>
          <p:nvPr/>
        </p:nvSpPr>
        <p:spPr>
          <a:xfrm>
            <a:off x="1509050" y="1152625"/>
            <a:ext cx="174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rgbClr val="FF0000"/>
                </a:solidFill>
              </a:rPr>
              <a:t>當日平均最高</a:t>
            </a:r>
            <a:r>
              <a:rPr lang="zh-TW" sz="1300">
                <a:solidFill>
                  <a:srgbClr val="FF0000"/>
                </a:solidFill>
              </a:rPr>
              <a:t>車流量</a:t>
            </a:r>
            <a:endParaRPr sz="1300">
              <a:solidFill>
                <a:srgbClr val="FF0000"/>
              </a:solidFill>
            </a:endParaRPr>
          </a:p>
        </p:txBody>
      </p:sp>
      <p:sp>
        <p:nvSpPr>
          <p:cNvPr id="145" name="Google Shape;145;p25"/>
          <p:cNvSpPr/>
          <p:nvPr/>
        </p:nvSpPr>
        <p:spPr>
          <a:xfrm>
            <a:off x="3400575" y="1416975"/>
            <a:ext cx="347100" cy="2578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6" name="Google Shape;146;p25"/>
          <p:cNvCxnSpPr/>
          <p:nvPr/>
        </p:nvCxnSpPr>
        <p:spPr>
          <a:xfrm flipH="1">
            <a:off x="3606300" y="1919950"/>
            <a:ext cx="559500" cy="715800"/>
          </a:xfrm>
          <a:prstGeom prst="straightConnector1">
            <a:avLst/>
          </a:prstGeom>
          <a:noFill/>
          <a:ln cap="flat" cmpd="sng" w="9525">
            <a:solidFill>
              <a:srgbClr val="FF0000"/>
            </a:solidFill>
            <a:prstDash val="solid"/>
            <a:round/>
            <a:headEnd len="med" w="med" type="none"/>
            <a:tailEnd len="med" w="med" type="triangle"/>
          </a:ln>
        </p:spPr>
      </p:cxnSp>
      <p:sp>
        <p:nvSpPr>
          <p:cNvPr id="147" name="Google Shape;147;p25"/>
          <p:cNvSpPr txBox="1"/>
          <p:nvPr/>
        </p:nvSpPr>
        <p:spPr>
          <a:xfrm>
            <a:off x="3971075" y="1572675"/>
            <a:ext cx="1579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rgbClr val="FF0000"/>
                </a:solidFill>
              </a:rPr>
              <a:t>當日平均最高時速</a:t>
            </a:r>
            <a:endParaRPr sz="13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sp>
        <p:nvSpPr>
          <p:cNvPr id="153" name="Google Shape;153;p26"/>
          <p:cNvSpPr txBox="1"/>
          <p:nvPr>
            <p:ph idx="1" type="body"/>
          </p:nvPr>
        </p:nvSpPr>
        <p:spPr>
          <a:xfrm>
            <a:off x="540600" y="1318650"/>
            <a:ext cx="8062800" cy="35730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00000"/>
              </a:lnSpc>
              <a:spcBef>
                <a:spcPts val="0"/>
              </a:spcBef>
              <a:spcAft>
                <a:spcPts val="0"/>
              </a:spcAft>
              <a:buNone/>
            </a:pPr>
            <a:r>
              <a:rPr b="1" lang="zh-TW">
                <a:latin typeface="Times"/>
                <a:ea typeface="Times"/>
                <a:cs typeface="Times"/>
                <a:sym typeface="Times"/>
              </a:rPr>
              <a:t>尖峰方法(二) : Sharpness</a:t>
            </a:r>
            <a:endParaRPr b="1">
              <a:latin typeface="Times"/>
              <a:ea typeface="Times"/>
              <a:cs typeface="Times"/>
              <a:sym typeface="Times"/>
            </a:endParaRPr>
          </a:p>
          <a:p>
            <a:pPr indent="0" lvl="0" marL="0" marR="0" rtl="0" algn="l">
              <a:lnSpc>
                <a:spcPct val="100000"/>
              </a:lnSpc>
              <a:spcBef>
                <a:spcPts val="0"/>
              </a:spcBef>
              <a:spcAft>
                <a:spcPts val="0"/>
              </a:spcAft>
              <a:buNone/>
            </a:pPr>
            <a:r>
              <a:t/>
            </a:r>
            <a:endParaRPr b="1">
              <a:latin typeface="Times"/>
              <a:ea typeface="Times"/>
              <a:cs typeface="Times"/>
              <a:sym typeface="Times"/>
            </a:endParaRPr>
          </a:p>
          <a:p>
            <a:pPr indent="0" lvl="0" marL="0" marR="0" rtl="0" algn="l">
              <a:lnSpc>
                <a:spcPct val="100000"/>
              </a:lnSpc>
              <a:spcBef>
                <a:spcPts val="0"/>
              </a:spcBef>
              <a:spcAft>
                <a:spcPts val="0"/>
              </a:spcAft>
              <a:buNone/>
            </a:pPr>
            <a:r>
              <a:rPr lang="zh-TW">
                <a:latin typeface="Times"/>
                <a:ea typeface="Times"/>
                <a:cs typeface="Times"/>
                <a:sym typeface="Times"/>
              </a:rPr>
              <a:t>-引入角點偵測（corner detection）中的概念-銳利度（sharpness），從影像處理的角度偵測交通高峰期</a:t>
            </a:r>
            <a:endParaRPr>
              <a:latin typeface="Times"/>
              <a:ea typeface="Times"/>
              <a:cs typeface="Times"/>
              <a:sym typeface="Times"/>
            </a:endParaRPr>
          </a:p>
          <a:p>
            <a:pPr indent="0" lvl="0" marL="0" rtl="0" algn="l">
              <a:lnSpc>
                <a:spcPct val="100000"/>
              </a:lnSpc>
              <a:spcBef>
                <a:spcPts val="1200"/>
              </a:spcBef>
              <a:spcAft>
                <a:spcPts val="0"/>
              </a:spcAft>
              <a:buNone/>
            </a:pPr>
            <a:r>
              <a:rPr lang="zh-TW">
                <a:solidFill>
                  <a:schemeClr val="dk1"/>
                </a:solidFill>
                <a:latin typeface="Times"/>
                <a:ea typeface="Times"/>
                <a:cs typeface="Times"/>
                <a:sym typeface="Times"/>
              </a:rPr>
              <a:t>- </a:t>
            </a:r>
            <a:r>
              <a:rPr lang="zh-TW">
                <a:latin typeface="Times"/>
                <a:ea typeface="Times"/>
                <a:cs typeface="Times"/>
                <a:sym typeface="Times"/>
              </a:rPr>
              <a:t>將當日交通資料中</a:t>
            </a:r>
            <a:r>
              <a:rPr lang="zh-TW">
                <a:solidFill>
                  <a:srgbClr val="FF0000"/>
                </a:solidFill>
                <a:latin typeface="Times"/>
                <a:ea typeface="Times"/>
                <a:cs typeface="Times"/>
                <a:sym typeface="Times"/>
              </a:rPr>
              <a:t>每個小時</a:t>
            </a:r>
            <a:r>
              <a:rPr lang="zh-TW">
                <a:latin typeface="Times"/>
                <a:ea typeface="Times"/>
                <a:cs typeface="Times"/>
                <a:sym typeface="Times"/>
              </a:rPr>
              <a:t>和</a:t>
            </a:r>
            <a:r>
              <a:rPr lang="zh-TW">
                <a:solidFill>
                  <a:srgbClr val="FF0000"/>
                </a:solidFill>
                <a:latin typeface="Times"/>
                <a:ea typeface="Times"/>
                <a:cs typeface="Times"/>
                <a:sym typeface="Times"/>
              </a:rPr>
              <a:t>其對應平均速度</a:t>
            </a:r>
            <a:r>
              <a:rPr lang="zh-TW">
                <a:latin typeface="Times"/>
                <a:ea typeface="Times"/>
                <a:cs typeface="Times"/>
                <a:sym typeface="Times"/>
              </a:rPr>
              <a:t>合并成一個組合（24組合）并</a:t>
            </a:r>
            <a:endParaRPr>
              <a:latin typeface="Times"/>
              <a:ea typeface="Times"/>
              <a:cs typeface="Times"/>
              <a:sym typeface="Times"/>
            </a:endParaRPr>
          </a:p>
          <a:p>
            <a:pPr indent="0" lvl="0" marL="89999" rtl="0" algn="l">
              <a:lnSpc>
                <a:spcPct val="100000"/>
              </a:lnSpc>
              <a:spcBef>
                <a:spcPts val="1200"/>
              </a:spcBef>
              <a:spcAft>
                <a:spcPts val="0"/>
              </a:spcAft>
              <a:buClr>
                <a:schemeClr val="dk1"/>
              </a:buClr>
              <a:buSzPct val="61111"/>
              <a:buFont typeface="Arial"/>
              <a:buNone/>
            </a:pPr>
            <a:r>
              <a:rPr lang="zh-TW">
                <a:latin typeface="Times"/>
                <a:ea typeface="Times"/>
                <a:cs typeface="Times"/>
                <a:sym typeface="Times"/>
              </a:rPr>
              <a:t>且所有組合連成一個曲綫看待。</a:t>
            </a:r>
            <a:endParaRPr>
              <a:latin typeface="Times"/>
              <a:ea typeface="Times"/>
              <a:cs typeface="Times"/>
              <a:sym typeface="Times"/>
            </a:endParaRPr>
          </a:p>
          <a:p>
            <a:pPr indent="0" lvl="0" marL="0" rtl="0" algn="l">
              <a:lnSpc>
                <a:spcPct val="115000"/>
              </a:lnSpc>
              <a:spcBef>
                <a:spcPts val="1200"/>
              </a:spcBef>
              <a:spcAft>
                <a:spcPts val="0"/>
              </a:spcAft>
              <a:buNone/>
            </a:pPr>
            <a:r>
              <a:rPr lang="zh-TW">
                <a:latin typeface="Times"/>
                <a:ea typeface="Times"/>
                <a:cs typeface="Times"/>
                <a:sym typeface="Times"/>
              </a:rPr>
              <a:t>- 計算每個組合的sharpness （除了前後3個組合）和所有sharpness的平均值作爲臨界值。</a:t>
            </a:r>
            <a:endParaRPr>
              <a:latin typeface="Times"/>
              <a:ea typeface="Times"/>
              <a:cs typeface="Times"/>
              <a:sym typeface="Times"/>
            </a:endParaRPr>
          </a:p>
          <a:p>
            <a:pPr indent="0" lvl="0" marL="0" rtl="0" algn="l">
              <a:lnSpc>
                <a:spcPct val="115000"/>
              </a:lnSpc>
              <a:spcBef>
                <a:spcPts val="1200"/>
              </a:spcBef>
              <a:spcAft>
                <a:spcPts val="0"/>
              </a:spcAft>
              <a:buNone/>
            </a:pPr>
            <a:r>
              <a:rPr lang="zh-TW">
                <a:latin typeface="Times"/>
                <a:ea typeface="Times"/>
                <a:cs typeface="Times"/>
                <a:sym typeface="Times"/>
              </a:rPr>
              <a:t>- 根據組合的sharpness 是否大於臨界值且組合裏時間數據是否處於觀察時段内判斷其是巔峰時段的候選節點（peak point candidate）</a:t>
            </a:r>
            <a:endParaRPr>
              <a:latin typeface="Times"/>
              <a:ea typeface="Times"/>
              <a:cs typeface="Times"/>
              <a:sym typeface="Times"/>
            </a:endParaRPr>
          </a:p>
          <a:p>
            <a:pPr indent="0" lvl="0" marL="0" rtl="0" algn="l">
              <a:lnSpc>
                <a:spcPct val="115000"/>
              </a:lnSpc>
              <a:spcBef>
                <a:spcPts val="1200"/>
              </a:spcBef>
              <a:spcAft>
                <a:spcPts val="0"/>
              </a:spcAft>
              <a:buNone/>
            </a:pPr>
            <a:r>
              <a:rPr lang="zh-TW">
                <a:latin typeface="Times"/>
                <a:ea typeface="Times"/>
                <a:cs typeface="Times"/>
                <a:sym typeface="Times"/>
              </a:rPr>
              <a:t>-在巔峰時段的候選節點選取擁有最小平均旅行速度的組合。</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zh-TW" sz="1200">
                <a:solidFill>
                  <a:schemeClr val="dk1"/>
                </a:solidFill>
              </a:rPr>
              <a:t>方法來源：</a:t>
            </a:r>
            <a:r>
              <a:rPr lang="zh-TW" sz="1000">
                <a:solidFill>
                  <a:schemeClr val="dk1"/>
                </a:solidFill>
              </a:rPr>
              <a:t>Traffic Peak Period Detection from an Image Processing View, Jianli Xiao , Hang Li, Xiang Wang, and Shangcao Yuan, 15 February 2018</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1184552" y="1031400"/>
            <a:ext cx="6888326" cy="3874676"/>
          </a:xfrm>
          <a:prstGeom prst="rect">
            <a:avLst/>
          </a:prstGeom>
          <a:noFill/>
          <a:ln>
            <a:noFill/>
          </a:ln>
        </p:spPr>
      </p:pic>
      <p:sp>
        <p:nvSpPr>
          <p:cNvPr id="159" name="Google Shape;159;p27"/>
          <p:cNvSpPr txBox="1"/>
          <p:nvPr/>
        </p:nvSpPr>
        <p:spPr>
          <a:xfrm>
            <a:off x="1703400" y="255850"/>
            <a:ext cx="5737200" cy="6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3000">
                <a:solidFill>
                  <a:schemeClr val="dk1"/>
                </a:solidFill>
              </a:rPr>
              <a:t>使用 sharpness 定義尖峰</a:t>
            </a:r>
            <a:endParaRPr b="1" sz="3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nvSpPr>
        <p:spPr>
          <a:xfrm>
            <a:off x="1703400" y="478100"/>
            <a:ext cx="5737200" cy="6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3000">
                <a:solidFill>
                  <a:schemeClr val="dk1"/>
                </a:solidFill>
              </a:rPr>
              <a:t>使用 sharpness 定義尖峰</a:t>
            </a:r>
            <a:endParaRPr b="1" sz="3000">
              <a:solidFill>
                <a:schemeClr val="dk1"/>
              </a:solidFill>
            </a:endParaRPr>
          </a:p>
        </p:txBody>
      </p:sp>
      <p:pic>
        <p:nvPicPr>
          <p:cNvPr id="165" name="Google Shape;165;p28"/>
          <p:cNvPicPr preferRelativeResize="0"/>
          <p:nvPr/>
        </p:nvPicPr>
        <p:blipFill>
          <a:blip r:embed="rId3">
            <a:alphaModFix/>
          </a:blip>
          <a:stretch>
            <a:fillRect/>
          </a:stretch>
        </p:blipFill>
        <p:spPr>
          <a:xfrm>
            <a:off x="1472088" y="1310925"/>
            <a:ext cx="6199824" cy="348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b="1" lang="zh-TW" sz="3000"/>
              <a:t>使用 sharpness 定義尖峰</a:t>
            </a:r>
            <a:endParaRPr b="1" sz="3000"/>
          </a:p>
          <a:p>
            <a:pPr indent="0" lvl="0" marL="0" rtl="0" algn="l">
              <a:spcBef>
                <a:spcPts val="0"/>
              </a:spcBef>
              <a:spcAft>
                <a:spcPts val="0"/>
              </a:spcAft>
              <a:buNone/>
            </a:pPr>
            <a:r>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400"/>
              <a:t>論文範例：</a:t>
            </a:r>
            <a:endParaRPr sz="2400"/>
          </a:p>
          <a:p>
            <a:pPr indent="0" lvl="0" marL="0" rtl="0" algn="l">
              <a:spcBef>
                <a:spcPts val="120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369375" y="1746600"/>
            <a:ext cx="4059224" cy="2531175"/>
          </a:xfrm>
          <a:prstGeom prst="rect">
            <a:avLst/>
          </a:prstGeom>
          <a:noFill/>
          <a:ln>
            <a:noFill/>
          </a:ln>
        </p:spPr>
      </p:pic>
      <p:pic>
        <p:nvPicPr>
          <p:cNvPr id="173" name="Google Shape;173;p29"/>
          <p:cNvPicPr preferRelativeResize="0"/>
          <p:nvPr/>
        </p:nvPicPr>
        <p:blipFill>
          <a:blip r:embed="rId4">
            <a:alphaModFix/>
          </a:blip>
          <a:stretch>
            <a:fillRect/>
          </a:stretch>
        </p:blipFill>
        <p:spPr>
          <a:xfrm>
            <a:off x="4428600" y="1538400"/>
            <a:ext cx="4579401" cy="294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897925" y="182200"/>
            <a:ext cx="72633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zh-TW" sz="3000"/>
              <a:t>TTI數值的種類</a:t>
            </a:r>
            <a:endParaRPr b="1" sz="3000"/>
          </a:p>
        </p:txBody>
      </p:sp>
      <p:sp>
        <p:nvSpPr>
          <p:cNvPr id="179" name="Google Shape;179;p30"/>
          <p:cNvSpPr txBox="1"/>
          <p:nvPr>
            <p:ph type="title"/>
          </p:nvPr>
        </p:nvSpPr>
        <p:spPr>
          <a:xfrm>
            <a:off x="4851450" y="1192800"/>
            <a:ext cx="3656100" cy="170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1600"/>
              <a:t>Peak Period Travel Speed：</a:t>
            </a:r>
            <a:endParaRPr b="1" sz="1600"/>
          </a:p>
          <a:p>
            <a:pPr indent="0" lvl="0" marL="0" rtl="0" algn="l">
              <a:spcBef>
                <a:spcPts val="0"/>
              </a:spcBef>
              <a:spcAft>
                <a:spcPts val="0"/>
              </a:spcAft>
              <a:buNone/>
            </a:pPr>
            <a:r>
              <a:rPr b="1" lang="zh-TW" sz="1600"/>
              <a:t>A) 當日最高車流量的時段所對應平均速度</a:t>
            </a:r>
            <a:endParaRPr b="1" sz="1600"/>
          </a:p>
          <a:p>
            <a:pPr indent="0" lvl="0" marL="0" rtl="0" algn="l">
              <a:spcBef>
                <a:spcPts val="0"/>
              </a:spcBef>
              <a:spcAft>
                <a:spcPts val="0"/>
              </a:spcAft>
              <a:buNone/>
            </a:pPr>
            <a:r>
              <a:rPr b="1" lang="zh-TW" sz="1600"/>
              <a:t>B) Sharpness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zh-TW" sz="1600"/>
              <a:t>Free Flow Travel Speed：</a:t>
            </a:r>
            <a:endParaRPr b="1" sz="1600"/>
          </a:p>
          <a:p>
            <a:pPr indent="0" lvl="0" marL="0" rtl="0" algn="l">
              <a:spcBef>
                <a:spcPts val="0"/>
              </a:spcBef>
              <a:spcAft>
                <a:spcPts val="0"/>
              </a:spcAft>
              <a:buNone/>
            </a:pPr>
            <a:r>
              <a:rPr b="1" lang="zh-TW" sz="1600"/>
              <a:t>A) 當日最高平均時速</a:t>
            </a:r>
            <a:endParaRPr b="1" sz="1600"/>
          </a:p>
          <a:p>
            <a:pPr indent="0" lvl="0" marL="0" rtl="0" algn="l">
              <a:spcBef>
                <a:spcPts val="0"/>
              </a:spcBef>
              <a:spcAft>
                <a:spcPts val="0"/>
              </a:spcAft>
              <a:buNone/>
            </a:pPr>
            <a:r>
              <a:rPr b="1" lang="zh-TW" sz="1600"/>
              <a:t>B) 交通部規定之路段的速限</a:t>
            </a:r>
            <a:endParaRPr b="1" sz="1600"/>
          </a:p>
          <a:p>
            <a:pPr indent="0" lvl="0" marL="0" rtl="0" algn="l">
              <a:spcBef>
                <a:spcPts val="0"/>
              </a:spcBef>
              <a:spcAft>
                <a:spcPts val="0"/>
              </a:spcAft>
              <a:buNone/>
            </a:pPr>
            <a:r>
              <a:t/>
            </a:r>
            <a:endParaRPr b="1" sz="1800"/>
          </a:p>
        </p:txBody>
      </p:sp>
      <p:sp>
        <p:nvSpPr>
          <p:cNvPr id="180" name="Google Shape;180;p30"/>
          <p:cNvSpPr txBox="1"/>
          <p:nvPr>
            <p:ph type="title"/>
          </p:nvPr>
        </p:nvSpPr>
        <p:spPr>
          <a:xfrm>
            <a:off x="457025" y="1192800"/>
            <a:ext cx="4210200" cy="374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sz="1600"/>
              <a:t>Type 1: </a:t>
            </a:r>
            <a:endParaRPr b="1" sz="1600"/>
          </a:p>
          <a:p>
            <a:pPr indent="0" lvl="0" marL="0" rtl="0" algn="l">
              <a:spcBef>
                <a:spcPts val="0"/>
              </a:spcBef>
              <a:spcAft>
                <a:spcPts val="0"/>
              </a:spcAft>
              <a:buNone/>
            </a:pPr>
            <a:r>
              <a:rPr b="1" lang="zh-TW" sz="1600"/>
              <a:t>Peak Period Travel Speed	: 	A</a:t>
            </a:r>
            <a:endParaRPr b="1" sz="1600"/>
          </a:p>
          <a:p>
            <a:pPr indent="0" lvl="0" marL="0" rtl="0" algn="l">
              <a:spcBef>
                <a:spcPts val="0"/>
              </a:spcBef>
              <a:spcAft>
                <a:spcPts val="0"/>
              </a:spcAft>
              <a:buNone/>
            </a:pPr>
            <a:r>
              <a:rPr b="1" lang="zh-TW" sz="1600"/>
              <a:t>Free Flow Travel Speed	: 	A</a:t>
            </a:r>
            <a:endParaRPr b="1" sz="1600"/>
          </a:p>
          <a:p>
            <a:pPr indent="0" lvl="0" marL="0" rtl="0" algn="l">
              <a:spcBef>
                <a:spcPts val="0"/>
              </a:spcBef>
              <a:spcAft>
                <a:spcPts val="0"/>
              </a:spcAft>
              <a:buNone/>
            </a:pPr>
            <a:r>
              <a:t/>
            </a:r>
            <a:endParaRPr b="1" sz="1600"/>
          </a:p>
          <a:p>
            <a:pPr indent="0" lvl="0" marL="0" rtl="0" algn="l">
              <a:spcBef>
                <a:spcPts val="0"/>
              </a:spcBef>
              <a:spcAft>
                <a:spcPts val="0"/>
              </a:spcAft>
              <a:buClr>
                <a:schemeClr val="dk1"/>
              </a:buClr>
              <a:buSzPct val="68750"/>
              <a:buFont typeface="Arial"/>
              <a:buNone/>
            </a:pPr>
            <a:r>
              <a:rPr b="1" lang="zh-TW" sz="1600"/>
              <a:t>Type 2: </a:t>
            </a:r>
            <a:endParaRPr b="1" sz="1600"/>
          </a:p>
          <a:p>
            <a:pPr indent="0" lvl="0" marL="0" rtl="0" algn="l">
              <a:spcBef>
                <a:spcPts val="0"/>
              </a:spcBef>
              <a:spcAft>
                <a:spcPts val="0"/>
              </a:spcAft>
              <a:buClr>
                <a:schemeClr val="dk1"/>
              </a:buClr>
              <a:buSzPct val="68750"/>
              <a:buFont typeface="Arial"/>
              <a:buNone/>
            </a:pPr>
            <a:r>
              <a:rPr b="1" lang="zh-TW" sz="1600"/>
              <a:t>Peak Period Travel Speed	: 	A</a:t>
            </a:r>
            <a:endParaRPr b="1" sz="1600"/>
          </a:p>
          <a:p>
            <a:pPr indent="0" lvl="0" marL="0" rtl="0" algn="l">
              <a:spcBef>
                <a:spcPts val="0"/>
              </a:spcBef>
              <a:spcAft>
                <a:spcPts val="0"/>
              </a:spcAft>
              <a:buNone/>
            </a:pPr>
            <a:r>
              <a:rPr b="1" lang="zh-TW" sz="1600"/>
              <a:t>Free Flow Travel Speed	: 	B</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zh-TW" sz="1600"/>
              <a:t>Type 3: </a:t>
            </a:r>
            <a:endParaRPr b="1" sz="1600"/>
          </a:p>
          <a:p>
            <a:pPr indent="0" lvl="0" marL="0" rtl="0" algn="l">
              <a:spcBef>
                <a:spcPts val="0"/>
              </a:spcBef>
              <a:spcAft>
                <a:spcPts val="0"/>
              </a:spcAft>
              <a:buNone/>
            </a:pPr>
            <a:r>
              <a:rPr b="1" lang="zh-TW" sz="1600"/>
              <a:t>Peak Period Travel Speed	: 	B</a:t>
            </a:r>
            <a:endParaRPr b="1" sz="1600"/>
          </a:p>
          <a:p>
            <a:pPr indent="0" lvl="0" marL="0" rtl="0" algn="l">
              <a:spcBef>
                <a:spcPts val="0"/>
              </a:spcBef>
              <a:spcAft>
                <a:spcPts val="0"/>
              </a:spcAft>
              <a:buNone/>
            </a:pPr>
            <a:r>
              <a:rPr b="1" lang="zh-TW" sz="1600"/>
              <a:t>Free Flow Travel Speed	: 	A</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zh-TW" sz="1600"/>
              <a:t>Type 4: </a:t>
            </a:r>
            <a:endParaRPr b="1" sz="1600"/>
          </a:p>
          <a:p>
            <a:pPr indent="0" lvl="0" marL="0" rtl="0" algn="l">
              <a:spcBef>
                <a:spcPts val="0"/>
              </a:spcBef>
              <a:spcAft>
                <a:spcPts val="0"/>
              </a:spcAft>
              <a:buNone/>
            </a:pPr>
            <a:r>
              <a:rPr b="1" lang="zh-TW" sz="1600"/>
              <a:t>Peak Period Travel Speed	: 	B</a:t>
            </a:r>
            <a:endParaRPr b="1" sz="1600"/>
          </a:p>
          <a:p>
            <a:pPr indent="0" lvl="0" marL="0" rtl="0" algn="l">
              <a:spcBef>
                <a:spcPts val="0"/>
              </a:spcBef>
              <a:spcAft>
                <a:spcPts val="0"/>
              </a:spcAft>
              <a:buClr>
                <a:schemeClr val="dk1"/>
              </a:buClr>
              <a:buSzPct val="68750"/>
              <a:buFont typeface="Arial"/>
              <a:buNone/>
            </a:pPr>
            <a:r>
              <a:rPr b="1" lang="zh-TW" sz="1600"/>
              <a:t>Free Flow Travel Speed	: 	B</a:t>
            </a:r>
            <a:endParaRPr b="1" sz="1600"/>
          </a:p>
          <a:p>
            <a:pPr indent="0" lvl="0" marL="0" rtl="0" algn="l">
              <a:spcBef>
                <a:spcPts val="0"/>
              </a:spcBef>
              <a:spcAft>
                <a:spcPts val="0"/>
              </a:spcAft>
              <a:buNone/>
            </a:pPr>
            <a:r>
              <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186" name="Google Shape;186;p31"/>
          <p:cNvPicPr preferRelativeResize="0"/>
          <p:nvPr/>
        </p:nvPicPr>
        <p:blipFill>
          <a:blip r:embed="rId3">
            <a:alphaModFix/>
          </a:blip>
          <a:stretch>
            <a:fillRect/>
          </a:stretch>
        </p:blipFill>
        <p:spPr>
          <a:xfrm>
            <a:off x="152400" y="1180700"/>
            <a:ext cx="8839200" cy="36903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192" name="Google Shape;192;p32"/>
          <p:cNvPicPr preferRelativeResize="0"/>
          <p:nvPr/>
        </p:nvPicPr>
        <p:blipFill>
          <a:blip r:embed="rId3">
            <a:alphaModFix/>
          </a:blip>
          <a:stretch>
            <a:fillRect/>
          </a:stretch>
        </p:blipFill>
        <p:spPr>
          <a:xfrm>
            <a:off x="460050" y="1159550"/>
            <a:ext cx="8372239"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Travel Time Index (TTI) </a:t>
            </a:r>
            <a:r>
              <a:rPr b="1" lang="zh-TW" sz="3020"/>
              <a:t>的定義</a:t>
            </a:r>
            <a:endParaRPr b="1" sz="3020"/>
          </a:p>
        </p:txBody>
      </p:sp>
      <p:sp>
        <p:nvSpPr>
          <p:cNvPr id="67" name="Google Shape;67;p15"/>
          <p:cNvSpPr txBox="1"/>
          <p:nvPr>
            <p:ph idx="1" type="body"/>
          </p:nvPr>
        </p:nvSpPr>
        <p:spPr>
          <a:xfrm>
            <a:off x="766350" y="1451900"/>
            <a:ext cx="76113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a:latin typeface="Times"/>
                <a:ea typeface="Times"/>
                <a:cs typeface="Times"/>
                <a:sym typeface="Times"/>
              </a:rPr>
              <a:t>根據聯合國智慧可持續城市倡議 (U4SSC)，</a:t>
            </a:r>
            <a:r>
              <a:rPr lang="zh-TW">
                <a:latin typeface="Times"/>
                <a:ea typeface="Times"/>
                <a:cs typeface="Times"/>
                <a:sym typeface="Times"/>
              </a:rPr>
              <a:t>Travel Time Index (TTI) </a:t>
            </a:r>
            <a:r>
              <a:rPr lang="zh-TW">
                <a:latin typeface="Times"/>
                <a:ea typeface="Times"/>
                <a:cs typeface="Times"/>
                <a:sym typeface="Times"/>
              </a:rPr>
              <a:t>定義為:</a:t>
            </a:r>
            <a:endParaRPr>
              <a:latin typeface="Times"/>
              <a:ea typeface="Times"/>
              <a:cs typeface="Times"/>
              <a:sym typeface="Times"/>
            </a:endParaRPr>
          </a:p>
          <a:p>
            <a:pPr indent="0" lvl="0" marL="0" rtl="0" algn="l">
              <a:lnSpc>
                <a:spcPct val="100000"/>
              </a:lnSpc>
              <a:spcBef>
                <a:spcPts val="1200"/>
              </a:spcBef>
              <a:spcAft>
                <a:spcPts val="0"/>
              </a:spcAft>
              <a:buNone/>
            </a:pPr>
            <a:r>
              <a:rPr lang="zh-TW">
                <a:latin typeface="Times"/>
                <a:ea typeface="Times"/>
                <a:cs typeface="Times"/>
                <a:sym typeface="Times"/>
              </a:rPr>
              <a:t>Travel time during peak periods / Travel time during free-flow periods (min)</a:t>
            </a:r>
            <a:endParaRPr>
              <a:latin typeface="Times"/>
              <a:ea typeface="Times"/>
              <a:cs typeface="Times"/>
              <a:sym typeface="Times"/>
            </a:endParaRPr>
          </a:p>
          <a:p>
            <a:pPr indent="0" lvl="0" marL="0" rtl="0" algn="l">
              <a:lnSpc>
                <a:spcPct val="100000"/>
              </a:lnSpc>
              <a:spcBef>
                <a:spcPts val="1200"/>
              </a:spcBef>
              <a:spcAft>
                <a:spcPts val="0"/>
              </a:spcAft>
              <a:buNone/>
            </a:pPr>
            <a:r>
              <a:t/>
            </a:r>
            <a:endParaRPr>
              <a:latin typeface="Times"/>
              <a:ea typeface="Times"/>
              <a:cs typeface="Times"/>
              <a:sym typeface="Times"/>
            </a:endParaRPr>
          </a:p>
          <a:p>
            <a:pPr indent="0" lvl="0" marL="0" rtl="0" algn="l">
              <a:spcBef>
                <a:spcPts val="1200"/>
              </a:spcBef>
              <a:spcAft>
                <a:spcPts val="0"/>
              </a:spcAft>
              <a:buNone/>
            </a:pPr>
            <a:r>
              <a:rPr lang="zh-TW">
                <a:latin typeface="Times"/>
                <a:ea typeface="Times"/>
                <a:cs typeface="Times"/>
                <a:sym typeface="Times"/>
              </a:rPr>
              <a:t>該指標目的在於衡量壅堵情況，重點關注每次行程和每英里旅行。</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176" y="0"/>
            <a:ext cx="9146351"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2984925" y="1824575"/>
            <a:ext cx="5734050" cy="3448050"/>
          </a:xfrm>
          <a:prstGeom prst="rect">
            <a:avLst/>
          </a:prstGeom>
          <a:noFill/>
          <a:ln>
            <a:noFill/>
          </a:ln>
        </p:spPr>
      </p:pic>
      <p:graphicFrame>
        <p:nvGraphicFramePr>
          <p:cNvPr id="203" name="Google Shape;203;p34"/>
          <p:cNvGraphicFramePr/>
          <p:nvPr/>
        </p:nvGraphicFramePr>
        <p:xfrm>
          <a:off x="708550" y="48900"/>
          <a:ext cx="3000000" cy="3000000"/>
        </p:xfrm>
        <a:graphic>
          <a:graphicData uri="http://schemas.openxmlformats.org/drawingml/2006/table">
            <a:tbl>
              <a:tblPr>
                <a:noFill/>
                <a:tableStyleId>{83314DC4-0381-4417-BF39-4D55ACA6D73F}</a:tableStyleId>
              </a:tblPr>
              <a:tblGrid>
                <a:gridCol w="723900"/>
                <a:gridCol w="723900"/>
                <a:gridCol w="723900"/>
                <a:gridCol w="723900"/>
                <a:gridCol w="723900"/>
                <a:gridCol w="723900"/>
                <a:gridCol w="723900"/>
                <a:gridCol w="723900"/>
                <a:gridCol w="723900"/>
                <a:gridCol w="723900"/>
              </a:tblGrid>
              <a:tr h="428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t>K=1</a:t>
                      </a:r>
                      <a:endParaRPr/>
                    </a:p>
                  </a:txBody>
                  <a:tcPr marT="91425" marB="91425" marR="91425" marL="91425"/>
                </a:tc>
                <a:tc>
                  <a:txBody>
                    <a:bodyPr/>
                    <a:lstStyle/>
                    <a:p>
                      <a:pPr indent="0" lvl="0" marL="0" rtl="0" algn="l">
                        <a:spcBef>
                          <a:spcPts val="0"/>
                        </a:spcBef>
                        <a:spcAft>
                          <a:spcPts val="0"/>
                        </a:spcAft>
                        <a:buNone/>
                      </a:pPr>
                      <a:r>
                        <a:rPr lang="zh-TW"/>
                        <a:t>K=2</a:t>
                      </a:r>
                      <a:endParaRPr/>
                    </a:p>
                  </a:txBody>
                  <a:tcPr marT="91425" marB="91425" marR="91425" marL="91425"/>
                </a:tc>
                <a:tc>
                  <a:txBody>
                    <a:bodyPr/>
                    <a:lstStyle/>
                    <a:p>
                      <a:pPr indent="0" lvl="0" marL="0" rtl="0" algn="l">
                        <a:spcBef>
                          <a:spcPts val="0"/>
                        </a:spcBef>
                        <a:spcAft>
                          <a:spcPts val="0"/>
                        </a:spcAft>
                        <a:buNone/>
                      </a:pPr>
                      <a:r>
                        <a:rPr lang="zh-TW"/>
                        <a:t>K=3</a:t>
                      </a:r>
                      <a:endParaRPr/>
                    </a:p>
                  </a:txBody>
                  <a:tcPr marT="91425" marB="91425" marR="91425" marL="91425"/>
                </a:tc>
                <a:tc>
                  <a:txBody>
                    <a:bodyPr/>
                    <a:lstStyle/>
                    <a:p>
                      <a:pPr indent="0" lvl="0" marL="0" rtl="0" algn="l">
                        <a:spcBef>
                          <a:spcPts val="0"/>
                        </a:spcBef>
                        <a:spcAft>
                          <a:spcPts val="0"/>
                        </a:spcAft>
                        <a:buNone/>
                      </a:pPr>
                      <a:r>
                        <a:rPr lang="zh-TW"/>
                        <a:t>K =4</a:t>
                      </a:r>
                      <a:endParaRPr/>
                    </a:p>
                  </a:txBody>
                  <a:tcPr marT="91425" marB="91425" marR="91425" marL="91425"/>
                </a:tc>
                <a:tc>
                  <a:txBody>
                    <a:bodyPr/>
                    <a:lstStyle/>
                    <a:p>
                      <a:pPr indent="0" lvl="0" marL="0" rtl="0" algn="l">
                        <a:spcBef>
                          <a:spcPts val="0"/>
                        </a:spcBef>
                        <a:spcAft>
                          <a:spcPts val="0"/>
                        </a:spcAft>
                        <a:buNone/>
                      </a:pPr>
                      <a:r>
                        <a:rPr lang="zh-TW"/>
                        <a:t>K =5</a:t>
                      </a:r>
                      <a:endParaRPr/>
                    </a:p>
                  </a:txBody>
                  <a:tcPr marT="91425" marB="91425" marR="91425" marL="91425"/>
                </a:tc>
                <a:tc>
                  <a:txBody>
                    <a:bodyPr/>
                    <a:lstStyle/>
                    <a:p>
                      <a:pPr indent="0" lvl="0" marL="0" rtl="0" algn="l">
                        <a:spcBef>
                          <a:spcPts val="0"/>
                        </a:spcBef>
                        <a:spcAft>
                          <a:spcPts val="0"/>
                        </a:spcAft>
                        <a:buNone/>
                      </a:pPr>
                      <a:r>
                        <a:rPr lang="zh-TW">
                          <a:solidFill>
                            <a:srgbClr val="FF0000"/>
                          </a:solidFill>
                        </a:rPr>
                        <a:t>K=6</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t>K=7</a:t>
                      </a:r>
                      <a:endParaRPr/>
                    </a:p>
                  </a:txBody>
                  <a:tcPr marT="91425" marB="91425" marR="91425" marL="91425"/>
                </a:tc>
                <a:tc>
                  <a:txBody>
                    <a:bodyPr/>
                    <a:lstStyle/>
                    <a:p>
                      <a:pPr indent="0" lvl="0" marL="0" rtl="0" algn="l">
                        <a:spcBef>
                          <a:spcPts val="0"/>
                        </a:spcBef>
                        <a:spcAft>
                          <a:spcPts val="0"/>
                        </a:spcAft>
                        <a:buNone/>
                      </a:pPr>
                      <a:r>
                        <a:rPr lang="zh-TW"/>
                        <a:t>K=8</a:t>
                      </a:r>
                      <a:endParaRPr/>
                    </a:p>
                  </a:txBody>
                  <a:tcPr marT="91425" marB="91425" marR="91425" marL="91425"/>
                </a:tc>
                <a:tc>
                  <a:txBody>
                    <a:bodyPr/>
                    <a:lstStyle/>
                    <a:p>
                      <a:pPr indent="0" lvl="0" marL="0" rtl="0" algn="l">
                        <a:spcBef>
                          <a:spcPts val="0"/>
                        </a:spcBef>
                        <a:spcAft>
                          <a:spcPts val="0"/>
                        </a:spcAft>
                        <a:buNone/>
                      </a:pPr>
                      <a:r>
                        <a:rPr lang="zh-TW"/>
                        <a:t>K=9</a:t>
                      </a:r>
                      <a:endParaRPr/>
                    </a:p>
                  </a:txBody>
                  <a:tcPr marT="91425" marB="91425" marR="91425" marL="91425"/>
                </a:tc>
              </a:tr>
              <a:tr h="162875">
                <a:tc>
                  <a:txBody>
                    <a:bodyPr/>
                    <a:lstStyle/>
                    <a:p>
                      <a:pPr indent="0" lvl="0" marL="0" rtl="0" algn="r">
                        <a:lnSpc>
                          <a:spcPct val="115000"/>
                        </a:lnSpc>
                        <a:spcBef>
                          <a:spcPts val="0"/>
                        </a:spcBef>
                        <a:spcAft>
                          <a:spcPts val="0"/>
                        </a:spcAft>
                        <a:buNone/>
                      </a:pPr>
                      <a:r>
                        <a:rPr lang="zh-TW"/>
                        <a:t>2020</a:t>
                      </a:r>
                      <a:endParaRPr/>
                    </a:p>
                  </a:txBody>
                  <a:tcPr marT="91425" marB="91425" marR="91425" marL="91425"/>
                </a:tc>
                <a:tc>
                  <a:txBody>
                    <a:bodyPr/>
                    <a:lstStyle/>
                    <a:p>
                      <a:pPr indent="0" lvl="0" marL="0" rtl="0" algn="r">
                        <a:lnSpc>
                          <a:spcPct val="115000"/>
                        </a:lnSpc>
                        <a:spcBef>
                          <a:spcPts val="0"/>
                        </a:spcBef>
                        <a:spcAft>
                          <a:spcPts val="0"/>
                        </a:spcAft>
                        <a:buNone/>
                      </a:pPr>
                      <a:r>
                        <a:rPr lang="zh-TW"/>
                        <a:t>36</a:t>
                      </a:r>
                      <a:endParaRPr/>
                    </a:p>
                  </a:txBody>
                  <a:tcPr marT="91425" marB="91425" marR="91425" marL="91425"/>
                </a:tc>
                <a:tc>
                  <a:txBody>
                    <a:bodyPr/>
                    <a:lstStyle/>
                    <a:p>
                      <a:pPr indent="0" lvl="0" marL="0" rtl="0" algn="r">
                        <a:lnSpc>
                          <a:spcPct val="115000"/>
                        </a:lnSpc>
                        <a:spcBef>
                          <a:spcPts val="0"/>
                        </a:spcBef>
                        <a:spcAft>
                          <a:spcPts val="0"/>
                        </a:spcAft>
                        <a:buNone/>
                      </a:pPr>
                      <a:r>
                        <a:rPr lang="zh-TW"/>
                        <a:t>34</a:t>
                      </a:r>
                      <a:endParaRPr/>
                    </a:p>
                  </a:txBody>
                  <a:tcPr marT="91425" marB="91425" marR="91425" marL="91425"/>
                </a:tc>
                <a:tc>
                  <a:txBody>
                    <a:bodyPr/>
                    <a:lstStyle/>
                    <a:p>
                      <a:pPr indent="0" lvl="0" marL="0" rtl="0" algn="r">
                        <a:lnSpc>
                          <a:spcPct val="115000"/>
                        </a:lnSpc>
                        <a:spcBef>
                          <a:spcPts val="0"/>
                        </a:spcBef>
                        <a:spcAft>
                          <a:spcPts val="0"/>
                        </a:spcAft>
                        <a:buNone/>
                      </a:pPr>
                      <a:r>
                        <a:rPr lang="zh-TW"/>
                        <a:t>32</a:t>
                      </a:r>
                      <a:endParaRPr/>
                    </a:p>
                  </a:txBody>
                  <a:tcPr marT="91425" marB="91425" marR="91425" marL="91425"/>
                </a:tc>
                <a:tc>
                  <a:txBody>
                    <a:bodyPr/>
                    <a:lstStyle/>
                    <a:p>
                      <a:pPr indent="0" lvl="0" marL="0" rtl="0" algn="r">
                        <a:lnSpc>
                          <a:spcPct val="115000"/>
                        </a:lnSpc>
                        <a:spcBef>
                          <a:spcPts val="0"/>
                        </a:spcBef>
                        <a:spcAft>
                          <a:spcPts val="0"/>
                        </a:spcAft>
                        <a:buNone/>
                      </a:pPr>
                      <a:r>
                        <a:rPr lang="zh-TW"/>
                        <a:t>32</a:t>
                      </a:r>
                      <a:endParaRPr/>
                    </a:p>
                  </a:txBody>
                  <a:tcPr marT="91425" marB="91425" marR="91425" marL="91425"/>
                </a:tc>
                <a:tc>
                  <a:txBody>
                    <a:bodyPr/>
                    <a:lstStyle/>
                    <a:p>
                      <a:pPr indent="0" lvl="0" marL="0" rtl="0" algn="r">
                        <a:lnSpc>
                          <a:spcPct val="115000"/>
                        </a:lnSpc>
                        <a:spcBef>
                          <a:spcPts val="0"/>
                        </a:spcBef>
                        <a:spcAft>
                          <a:spcPts val="0"/>
                        </a:spcAft>
                        <a:buNone/>
                      </a:pPr>
                      <a:r>
                        <a:rPr lang="zh-TW"/>
                        <a:t>30</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30</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30</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30</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29</a:t>
                      </a:r>
                      <a:endParaRPr/>
                    </a:p>
                  </a:txBody>
                  <a:tcPr marT="91425" marB="91425" marR="91425" marL="91425">
                    <a:solidFill>
                      <a:schemeClr val="accent6"/>
                    </a:solidFill>
                  </a:tcPr>
                </a:tc>
              </a:tr>
              <a:tr h="381000">
                <a:tc>
                  <a:txBody>
                    <a:bodyPr/>
                    <a:lstStyle/>
                    <a:p>
                      <a:pPr indent="0" lvl="0" marL="0" rtl="0" algn="r">
                        <a:lnSpc>
                          <a:spcPct val="115000"/>
                        </a:lnSpc>
                        <a:spcBef>
                          <a:spcPts val="0"/>
                        </a:spcBef>
                        <a:spcAft>
                          <a:spcPts val="0"/>
                        </a:spcAft>
                        <a:buNone/>
                      </a:pPr>
                      <a:r>
                        <a:rPr lang="zh-TW"/>
                        <a:t>2021</a:t>
                      </a:r>
                      <a:endParaRPr/>
                    </a:p>
                  </a:txBody>
                  <a:tcPr marT="91425" marB="91425" marR="91425" marL="91425"/>
                </a:tc>
                <a:tc>
                  <a:txBody>
                    <a:bodyPr/>
                    <a:lstStyle/>
                    <a:p>
                      <a:pPr indent="0" lvl="0" marL="0" rtl="0" algn="r">
                        <a:lnSpc>
                          <a:spcPct val="115000"/>
                        </a:lnSpc>
                        <a:spcBef>
                          <a:spcPts val="0"/>
                        </a:spcBef>
                        <a:spcAft>
                          <a:spcPts val="0"/>
                        </a:spcAft>
                        <a:buNone/>
                      </a:pPr>
                      <a:r>
                        <a:rPr lang="zh-TW"/>
                        <a:t>35</a:t>
                      </a:r>
                      <a:endParaRPr/>
                    </a:p>
                  </a:txBody>
                  <a:tcPr marT="91425" marB="91425" marR="91425" marL="91425"/>
                </a:tc>
                <a:tc>
                  <a:txBody>
                    <a:bodyPr/>
                    <a:lstStyle/>
                    <a:p>
                      <a:pPr indent="0" lvl="0" marL="0" rtl="0" algn="r">
                        <a:lnSpc>
                          <a:spcPct val="115000"/>
                        </a:lnSpc>
                        <a:spcBef>
                          <a:spcPts val="0"/>
                        </a:spcBef>
                        <a:spcAft>
                          <a:spcPts val="0"/>
                        </a:spcAft>
                        <a:buNone/>
                      </a:pPr>
                      <a:r>
                        <a:rPr lang="zh-TW"/>
                        <a:t>32</a:t>
                      </a:r>
                      <a:endParaRPr/>
                    </a:p>
                  </a:txBody>
                  <a:tcPr marT="91425" marB="91425" marR="91425" marL="91425"/>
                </a:tc>
                <a:tc>
                  <a:txBody>
                    <a:bodyPr/>
                    <a:lstStyle/>
                    <a:p>
                      <a:pPr indent="0" lvl="0" marL="0" rtl="0" algn="r">
                        <a:lnSpc>
                          <a:spcPct val="115000"/>
                        </a:lnSpc>
                        <a:spcBef>
                          <a:spcPts val="0"/>
                        </a:spcBef>
                        <a:spcAft>
                          <a:spcPts val="0"/>
                        </a:spcAft>
                        <a:buNone/>
                      </a:pPr>
                      <a:r>
                        <a:rPr lang="zh-TW"/>
                        <a:t>30</a:t>
                      </a:r>
                      <a:endParaRPr/>
                    </a:p>
                  </a:txBody>
                  <a:tcPr marT="91425" marB="91425" marR="91425" marL="91425"/>
                </a:tc>
                <a:tc>
                  <a:txBody>
                    <a:bodyPr/>
                    <a:lstStyle/>
                    <a:p>
                      <a:pPr indent="0" lvl="0" marL="0" rtl="0" algn="r">
                        <a:lnSpc>
                          <a:spcPct val="115000"/>
                        </a:lnSpc>
                        <a:spcBef>
                          <a:spcPts val="0"/>
                        </a:spcBef>
                        <a:spcAft>
                          <a:spcPts val="0"/>
                        </a:spcAft>
                        <a:buNone/>
                      </a:pPr>
                      <a:r>
                        <a:rPr lang="zh-TW"/>
                        <a:t>27</a:t>
                      </a:r>
                      <a:endParaRPr/>
                    </a:p>
                  </a:txBody>
                  <a:tcPr marT="91425" marB="91425" marR="91425" marL="91425"/>
                </a:tc>
                <a:tc>
                  <a:txBody>
                    <a:bodyPr/>
                    <a:lstStyle/>
                    <a:p>
                      <a:pPr indent="0" lvl="0" marL="0" rtl="0" algn="r">
                        <a:lnSpc>
                          <a:spcPct val="115000"/>
                        </a:lnSpc>
                        <a:spcBef>
                          <a:spcPts val="0"/>
                        </a:spcBef>
                        <a:spcAft>
                          <a:spcPts val="0"/>
                        </a:spcAft>
                        <a:buNone/>
                      </a:pPr>
                      <a:r>
                        <a:rPr lang="zh-TW"/>
                        <a:t>26</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24</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24</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24</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24</a:t>
                      </a:r>
                      <a:endParaRPr/>
                    </a:p>
                  </a:txBody>
                  <a:tcPr marT="91425" marB="91425" marR="91425" marL="91425">
                    <a:solidFill>
                      <a:schemeClr val="accent6"/>
                    </a:solidFill>
                  </a:tcPr>
                </a:tc>
              </a:tr>
              <a:tr h="381000">
                <a:tc>
                  <a:txBody>
                    <a:bodyPr/>
                    <a:lstStyle/>
                    <a:p>
                      <a:pPr indent="0" lvl="0" marL="0" rtl="0" algn="r">
                        <a:lnSpc>
                          <a:spcPct val="115000"/>
                        </a:lnSpc>
                        <a:spcBef>
                          <a:spcPts val="0"/>
                        </a:spcBef>
                        <a:spcAft>
                          <a:spcPts val="0"/>
                        </a:spcAft>
                        <a:buNone/>
                      </a:pPr>
                      <a:r>
                        <a:rPr lang="zh-TW"/>
                        <a:t>2022</a:t>
                      </a:r>
                      <a:endParaRPr/>
                    </a:p>
                  </a:txBody>
                  <a:tcPr marT="91425" marB="91425" marR="91425" marL="91425"/>
                </a:tc>
                <a:tc>
                  <a:txBody>
                    <a:bodyPr/>
                    <a:lstStyle/>
                    <a:p>
                      <a:pPr indent="0" lvl="0" marL="0" rtl="0" algn="r">
                        <a:lnSpc>
                          <a:spcPct val="115000"/>
                        </a:lnSpc>
                        <a:spcBef>
                          <a:spcPts val="0"/>
                        </a:spcBef>
                        <a:spcAft>
                          <a:spcPts val="0"/>
                        </a:spcAft>
                        <a:buNone/>
                      </a:pPr>
                      <a:r>
                        <a:rPr lang="zh-TW"/>
                        <a:t>124</a:t>
                      </a:r>
                      <a:endParaRPr/>
                    </a:p>
                  </a:txBody>
                  <a:tcPr marT="91425" marB="91425" marR="91425" marL="91425"/>
                </a:tc>
                <a:tc>
                  <a:txBody>
                    <a:bodyPr/>
                    <a:lstStyle/>
                    <a:p>
                      <a:pPr indent="0" lvl="0" marL="0" rtl="0" algn="r">
                        <a:lnSpc>
                          <a:spcPct val="115000"/>
                        </a:lnSpc>
                        <a:spcBef>
                          <a:spcPts val="0"/>
                        </a:spcBef>
                        <a:spcAft>
                          <a:spcPts val="0"/>
                        </a:spcAft>
                        <a:buNone/>
                      </a:pPr>
                      <a:r>
                        <a:rPr lang="zh-TW"/>
                        <a:t>122</a:t>
                      </a:r>
                      <a:endParaRPr/>
                    </a:p>
                  </a:txBody>
                  <a:tcPr marT="91425" marB="91425" marR="91425" marL="91425"/>
                </a:tc>
                <a:tc>
                  <a:txBody>
                    <a:bodyPr/>
                    <a:lstStyle/>
                    <a:p>
                      <a:pPr indent="0" lvl="0" marL="0" rtl="0" algn="r">
                        <a:lnSpc>
                          <a:spcPct val="115000"/>
                        </a:lnSpc>
                        <a:spcBef>
                          <a:spcPts val="0"/>
                        </a:spcBef>
                        <a:spcAft>
                          <a:spcPts val="0"/>
                        </a:spcAft>
                        <a:buNone/>
                      </a:pPr>
                      <a:r>
                        <a:rPr lang="zh-TW"/>
                        <a:t>117</a:t>
                      </a:r>
                      <a:endParaRPr/>
                    </a:p>
                  </a:txBody>
                  <a:tcPr marT="91425" marB="91425" marR="91425" marL="91425"/>
                </a:tc>
                <a:tc>
                  <a:txBody>
                    <a:bodyPr/>
                    <a:lstStyle/>
                    <a:p>
                      <a:pPr indent="0" lvl="0" marL="0" rtl="0" algn="r">
                        <a:lnSpc>
                          <a:spcPct val="115000"/>
                        </a:lnSpc>
                        <a:spcBef>
                          <a:spcPts val="0"/>
                        </a:spcBef>
                        <a:spcAft>
                          <a:spcPts val="0"/>
                        </a:spcAft>
                        <a:buNone/>
                      </a:pPr>
                      <a:r>
                        <a:rPr lang="zh-TW"/>
                        <a:t>114</a:t>
                      </a:r>
                      <a:endParaRPr/>
                    </a:p>
                  </a:txBody>
                  <a:tcPr marT="91425" marB="91425" marR="91425" marL="91425"/>
                </a:tc>
                <a:tc>
                  <a:txBody>
                    <a:bodyPr/>
                    <a:lstStyle/>
                    <a:p>
                      <a:pPr indent="0" lvl="0" marL="0" rtl="0" algn="r">
                        <a:lnSpc>
                          <a:spcPct val="115000"/>
                        </a:lnSpc>
                        <a:spcBef>
                          <a:spcPts val="0"/>
                        </a:spcBef>
                        <a:spcAft>
                          <a:spcPts val="0"/>
                        </a:spcAft>
                        <a:buNone/>
                      </a:pPr>
                      <a:r>
                        <a:rPr lang="zh-TW"/>
                        <a:t>111</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109</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109</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107</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107</a:t>
                      </a:r>
                      <a:endParaRPr/>
                    </a:p>
                  </a:txBody>
                  <a:tcPr marT="91425" marB="91425" marR="91425" marL="91425">
                    <a:solidFill>
                      <a:schemeClr val="accent6"/>
                    </a:solidFill>
                  </a:tcPr>
                </a:tc>
              </a:tr>
            </a:tbl>
          </a:graphicData>
        </a:graphic>
      </p:graphicFrame>
      <p:sp>
        <p:nvSpPr>
          <p:cNvPr id="204" name="Google Shape;204;p34"/>
          <p:cNvSpPr txBox="1"/>
          <p:nvPr/>
        </p:nvSpPr>
        <p:spPr>
          <a:xfrm>
            <a:off x="415725" y="1998000"/>
            <a:ext cx="2237700" cy="28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V040600</a:t>
            </a:r>
            <a:endParaRPr sz="1800">
              <a:solidFill>
                <a:schemeClr val="dk2"/>
              </a:solidFill>
            </a:endParaRPr>
          </a:p>
          <a:p>
            <a:pPr indent="0" lvl="0" marL="0" rtl="0" algn="l">
              <a:spcBef>
                <a:spcPts val="0"/>
              </a:spcBef>
              <a:spcAft>
                <a:spcPts val="0"/>
              </a:spcAft>
              <a:buNone/>
            </a:pPr>
            <a:r>
              <a:rPr lang="zh-TW" sz="1800">
                <a:solidFill>
                  <a:schemeClr val="dk2"/>
                </a:solidFill>
              </a:rPr>
              <a:t>中清路二段(經貿一路~敦化路間)(向北)</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TW" sz="1800">
                <a:solidFill>
                  <a:schemeClr val="dk2"/>
                </a:solidFill>
              </a:rPr>
              <a:t>至</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TW" sz="1800">
                <a:solidFill>
                  <a:schemeClr val="dk2"/>
                </a:solidFill>
              </a:rPr>
              <a:t>V040600</a:t>
            </a:r>
            <a:endParaRPr sz="1800">
              <a:solidFill>
                <a:schemeClr val="dk2"/>
              </a:solidFill>
            </a:endParaRPr>
          </a:p>
          <a:p>
            <a:pPr indent="0" lvl="0" marL="0" rtl="0" algn="l">
              <a:spcBef>
                <a:spcPts val="0"/>
              </a:spcBef>
              <a:spcAft>
                <a:spcPts val="0"/>
              </a:spcAft>
              <a:buNone/>
            </a:pPr>
            <a:r>
              <a:rPr lang="zh-TW" sz="1800">
                <a:solidFill>
                  <a:schemeClr val="dk2"/>
                </a:solidFill>
              </a:rPr>
              <a:t>中清路二段(經貿一路~敦化路間)(向北)</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5"/>
          <p:cNvPicPr preferRelativeResize="0"/>
          <p:nvPr/>
        </p:nvPicPr>
        <p:blipFill rotWithShape="1">
          <a:blip r:embed="rId3">
            <a:alphaModFix/>
          </a:blip>
          <a:srcRect b="21016" l="0" r="852" t="8694"/>
          <a:stretch/>
        </p:blipFill>
        <p:spPr>
          <a:xfrm>
            <a:off x="0" y="447255"/>
            <a:ext cx="9065957" cy="3615384"/>
          </a:xfrm>
          <a:prstGeom prst="rect">
            <a:avLst/>
          </a:prstGeom>
          <a:noFill/>
          <a:ln>
            <a:noFill/>
          </a:ln>
        </p:spPr>
      </p:pic>
      <p:cxnSp>
        <p:nvCxnSpPr>
          <p:cNvPr id="210" name="Google Shape;210;p35"/>
          <p:cNvCxnSpPr/>
          <p:nvPr/>
        </p:nvCxnSpPr>
        <p:spPr>
          <a:xfrm flipH="1" rot="10800000">
            <a:off x="7249804" y="3734896"/>
            <a:ext cx="682800" cy="28200"/>
          </a:xfrm>
          <a:prstGeom prst="straightConnector1">
            <a:avLst/>
          </a:prstGeom>
          <a:noFill/>
          <a:ln cap="flat" cmpd="sng" w="28575">
            <a:solidFill>
              <a:schemeClr val="accent4"/>
            </a:solidFill>
            <a:prstDash val="solid"/>
            <a:miter lim="800000"/>
            <a:headEnd len="sm" w="sm" type="none"/>
            <a:tailEnd len="med" w="med" type="triangle"/>
          </a:ln>
        </p:spPr>
      </p:cxnSp>
      <p:cxnSp>
        <p:nvCxnSpPr>
          <p:cNvPr id="211" name="Google Shape;211;p35"/>
          <p:cNvCxnSpPr/>
          <p:nvPr/>
        </p:nvCxnSpPr>
        <p:spPr>
          <a:xfrm>
            <a:off x="6886280" y="2919953"/>
            <a:ext cx="247500" cy="791400"/>
          </a:xfrm>
          <a:prstGeom prst="straightConnector1">
            <a:avLst/>
          </a:prstGeom>
          <a:noFill/>
          <a:ln cap="flat" cmpd="sng" w="28575">
            <a:solidFill>
              <a:schemeClr val="accent4"/>
            </a:solidFill>
            <a:prstDash val="solid"/>
            <a:miter lim="800000"/>
            <a:headEnd len="sm" w="sm" type="none"/>
            <a:tailEnd len="med" w="med" type="triangle"/>
          </a:ln>
        </p:spPr>
      </p:cxnSp>
      <p:sp>
        <p:nvSpPr>
          <p:cNvPr id="212" name="Google Shape;212;p35"/>
          <p:cNvSpPr/>
          <p:nvPr/>
        </p:nvSpPr>
        <p:spPr>
          <a:xfrm>
            <a:off x="572678" y="1099366"/>
            <a:ext cx="848400" cy="848400"/>
          </a:xfrm>
          <a:prstGeom prst="ellipse">
            <a:avLst/>
          </a:prstGeom>
          <a:noFill/>
          <a:ln cap="flat" cmpd="sng" w="28575">
            <a:solidFill>
              <a:srgbClr val="B6D7A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13" name="Google Shape;213;p35"/>
          <p:cNvGrpSpPr/>
          <p:nvPr/>
        </p:nvGrpSpPr>
        <p:grpSpPr>
          <a:xfrm>
            <a:off x="0" y="4025443"/>
            <a:ext cx="9144000" cy="785699"/>
            <a:chOff x="0" y="5159863"/>
            <a:chExt cx="12192000" cy="1047599"/>
          </a:xfrm>
        </p:grpSpPr>
        <p:sp>
          <p:nvSpPr>
            <p:cNvPr id="214" name="Google Shape;214;p35"/>
            <p:cNvSpPr/>
            <p:nvPr/>
          </p:nvSpPr>
          <p:spPr>
            <a:xfrm>
              <a:off x="0" y="5260062"/>
              <a:ext cx="12192000" cy="947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5"/>
            <p:cNvSpPr/>
            <p:nvPr/>
          </p:nvSpPr>
          <p:spPr>
            <a:xfrm>
              <a:off x="1489436" y="5559252"/>
              <a:ext cx="4353000" cy="338700"/>
            </a:xfrm>
            <a:prstGeom prst="rect">
              <a:avLst/>
            </a:prstGeom>
            <a:solidFill>
              <a:srgbClr val="F4B0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TW" sz="1200">
                  <a:solidFill>
                    <a:schemeClr val="dk1"/>
                  </a:solidFill>
                  <a:latin typeface="Microsoft JhengHei"/>
                  <a:ea typeface="Microsoft JhengHei"/>
                  <a:cs typeface="Microsoft JhengHei"/>
                  <a:sym typeface="Microsoft JhengHei"/>
                </a:rPr>
                <a:t>V016940 中清路一段(武昌路-漢口路間) (向南)</a:t>
              </a:r>
              <a:endParaRPr sz="1100"/>
            </a:p>
          </p:txBody>
        </p:sp>
        <p:sp>
          <p:nvSpPr>
            <p:cNvPr id="216" name="Google Shape;216;p35"/>
            <p:cNvSpPr/>
            <p:nvPr/>
          </p:nvSpPr>
          <p:spPr>
            <a:xfrm>
              <a:off x="6735834" y="5559239"/>
              <a:ext cx="4062300" cy="338700"/>
            </a:xfrm>
            <a:prstGeom prst="rect">
              <a:avLst/>
            </a:prstGeom>
            <a:solidFill>
              <a:srgbClr val="F4B0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TW" sz="1200">
                  <a:solidFill>
                    <a:schemeClr val="dk1"/>
                  </a:solidFill>
                  <a:latin typeface="Microsoft JhengHei"/>
                  <a:ea typeface="Microsoft JhengHei"/>
                  <a:cs typeface="Microsoft JhengHei"/>
                  <a:sym typeface="Microsoft JhengHei"/>
                </a:rPr>
                <a:t>V016960 漢口路(山西路-中清路間) (東西)</a:t>
              </a:r>
              <a:endParaRPr sz="1100"/>
            </a:p>
          </p:txBody>
        </p:sp>
        <p:sp>
          <p:nvSpPr>
            <p:cNvPr id="217" name="Google Shape;217;p35"/>
            <p:cNvSpPr txBox="1"/>
            <p:nvPr/>
          </p:nvSpPr>
          <p:spPr>
            <a:xfrm>
              <a:off x="3367123" y="5208774"/>
              <a:ext cx="1253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TW" sz="1400">
                  <a:solidFill>
                    <a:schemeClr val="dk1"/>
                  </a:solidFill>
                  <a:latin typeface="Calibri"/>
                  <a:ea typeface="Calibri"/>
                  <a:cs typeface="Calibri"/>
                  <a:sym typeface="Calibri"/>
                </a:rPr>
                <a:t>217 m</a:t>
              </a:r>
              <a:endParaRPr sz="1400">
                <a:solidFill>
                  <a:schemeClr val="dk1"/>
                </a:solidFill>
                <a:latin typeface="Calibri"/>
                <a:ea typeface="Calibri"/>
                <a:cs typeface="Calibri"/>
                <a:sym typeface="Calibri"/>
              </a:endParaRPr>
            </a:p>
          </p:txBody>
        </p:sp>
        <p:cxnSp>
          <p:nvCxnSpPr>
            <p:cNvPr id="218" name="Google Shape;218;p35"/>
            <p:cNvCxnSpPr>
              <a:stCxn id="215" idx="3"/>
              <a:endCxn id="216" idx="1"/>
            </p:cNvCxnSpPr>
            <p:nvPr/>
          </p:nvCxnSpPr>
          <p:spPr>
            <a:xfrm>
              <a:off x="5842436" y="5728602"/>
              <a:ext cx="893400" cy="0"/>
            </a:xfrm>
            <a:prstGeom prst="straightConnector1">
              <a:avLst/>
            </a:prstGeom>
            <a:noFill/>
            <a:ln cap="flat" cmpd="sng" w="28575">
              <a:solidFill>
                <a:schemeClr val="accent4"/>
              </a:solidFill>
              <a:prstDash val="solid"/>
              <a:miter lim="800000"/>
              <a:headEnd len="sm" w="sm" type="none"/>
              <a:tailEnd len="med" w="med" type="triangle"/>
            </a:ln>
          </p:spPr>
        </p:cxnSp>
        <p:sp>
          <p:nvSpPr>
            <p:cNvPr id="219" name="Google Shape;219;p35"/>
            <p:cNvSpPr txBox="1"/>
            <p:nvPr/>
          </p:nvSpPr>
          <p:spPr>
            <a:xfrm>
              <a:off x="8448407" y="5159863"/>
              <a:ext cx="1253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TW" sz="1400">
                  <a:solidFill>
                    <a:schemeClr val="dk1"/>
                  </a:solidFill>
                  <a:latin typeface="Calibri"/>
                  <a:ea typeface="Calibri"/>
                  <a:cs typeface="Calibri"/>
                  <a:sym typeface="Calibri"/>
                </a:rPr>
                <a:t>192 m</a:t>
              </a:r>
              <a:endParaRPr sz="14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aphicFrame>
        <p:nvGraphicFramePr>
          <p:cNvPr id="224" name="Google Shape;224;p36"/>
          <p:cNvGraphicFramePr/>
          <p:nvPr/>
        </p:nvGraphicFramePr>
        <p:xfrm>
          <a:off x="708563" y="91325"/>
          <a:ext cx="3000000" cy="3000000"/>
        </p:xfrm>
        <a:graphic>
          <a:graphicData uri="http://schemas.openxmlformats.org/drawingml/2006/table">
            <a:tbl>
              <a:tblPr>
                <a:noFill/>
                <a:tableStyleId>{83314DC4-0381-4417-BF39-4D55ACA6D73F}</a:tableStyleId>
              </a:tblPr>
              <a:tblGrid>
                <a:gridCol w="723900"/>
                <a:gridCol w="723900"/>
                <a:gridCol w="723900"/>
                <a:gridCol w="723900"/>
                <a:gridCol w="723900"/>
                <a:gridCol w="723900"/>
                <a:gridCol w="723900"/>
                <a:gridCol w="723900"/>
                <a:gridCol w="723900"/>
                <a:gridCol w="723900"/>
              </a:tblGrid>
              <a:tr h="428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t>K=1</a:t>
                      </a:r>
                      <a:endParaRPr/>
                    </a:p>
                  </a:txBody>
                  <a:tcPr marT="91425" marB="91425" marR="91425" marL="91425"/>
                </a:tc>
                <a:tc>
                  <a:txBody>
                    <a:bodyPr/>
                    <a:lstStyle/>
                    <a:p>
                      <a:pPr indent="0" lvl="0" marL="0" rtl="0" algn="l">
                        <a:spcBef>
                          <a:spcPts val="0"/>
                        </a:spcBef>
                        <a:spcAft>
                          <a:spcPts val="0"/>
                        </a:spcAft>
                        <a:buNone/>
                      </a:pPr>
                      <a:r>
                        <a:rPr lang="zh-TW"/>
                        <a:t>K=2</a:t>
                      </a:r>
                      <a:endParaRPr/>
                    </a:p>
                  </a:txBody>
                  <a:tcPr marT="91425" marB="91425" marR="91425" marL="91425"/>
                </a:tc>
                <a:tc>
                  <a:txBody>
                    <a:bodyPr/>
                    <a:lstStyle/>
                    <a:p>
                      <a:pPr indent="0" lvl="0" marL="0" rtl="0" algn="l">
                        <a:spcBef>
                          <a:spcPts val="0"/>
                        </a:spcBef>
                        <a:spcAft>
                          <a:spcPts val="0"/>
                        </a:spcAft>
                        <a:buNone/>
                      </a:pPr>
                      <a:r>
                        <a:rPr lang="zh-TW"/>
                        <a:t>K=3</a:t>
                      </a:r>
                      <a:endParaRPr/>
                    </a:p>
                  </a:txBody>
                  <a:tcPr marT="91425" marB="91425" marR="91425" marL="91425"/>
                </a:tc>
                <a:tc>
                  <a:txBody>
                    <a:bodyPr/>
                    <a:lstStyle/>
                    <a:p>
                      <a:pPr indent="0" lvl="0" marL="0" rtl="0" algn="l">
                        <a:spcBef>
                          <a:spcPts val="0"/>
                        </a:spcBef>
                        <a:spcAft>
                          <a:spcPts val="0"/>
                        </a:spcAft>
                        <a:buNone/>
                      </a:pPr>
                      <a:r>
                        <a:rPr lang="zh-TW"/>
                        <a:t>K =4</a:t>
                      </a:r>
                      <a:endParaRPr/>
                    </a:p>
                  </a:txBody>
                  <a:tcPr marT="91425" marB="91425" marR="91425" marL="91425"/>
                </a:tc>
                <a:tc>
                  <a:txBody>
                    <a:bodyPr/>
                    <a:lstStyle/>
                    <a:p>
                      <a:pPr indent="0" lvl="0" marL="0" rtl="0" algn="l">
                        <a:spcBef>
                          <a:spcPts val="0"/>
                        </a:spcBef>
                        <a:spcAft>
                          <a:spcPts val="0"/>
                        </a:spcAft>
                        <a:buNone/>
                      </a:pPr>
                      <a:r>
                        <a:rPr lang="zh-TW"/>
                        <a:t>K =5</a:t>
                      </a:r>
                      <a:endParaRPr/>
                    </a:p>
                  </a:txBody>
                  <a:tcPr marT="91425" marB="91425" marR="91425" marL="91425"/>
                </a:tc>
                <a:tc>
                  <a:txBody>
                    <a:bodyPr/>
                    <a:lstStyle/>
                    <a:p>
                      <a:pPr indent="0" lvl="0" marL="0" rtl="0" algn="l">
                        <a:spcBef>
                          <a:spcPts val="0"/>
                        </a:spcBef>
                        <a:spcAft>
                          <a:spcPts val="0"/>
                        </a:spcAft>
                        <a:buNone/>
                      </a:pPr>
                      <a:r>
                        <a:rPr lang="zh-TW">
                          <a:solidFill>
                            <a:srgbClr val="FF0000"/>
                          </a:solidFill>
                        </a:rPr>
                        <a:t>K=6</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t>K=7</a:t>
                      </a:r>
                      <a:endParaRPr/>
                    </a:p>
                  </a:txBody>
                  <a:tcPr marT="91425" marB="91425" marR="91425" marL="91425"/>
                </a:tc>
                <a:tc>
                  <a:txBody>
                    <a:bodyPr/>
                    <a:lstStyle/>
                    <a:p>
                      <a:pPr indent="0" lvl="0" marL="0" rtl="0" algn="l">
                        <a:spcBef>
                          <a:spcPts val="0"/>
                        </a:spcBef>
                        <a:spcAft>
                          <a:spcPts val="0"/>
                        </a:spcAft>
                        <a:buNone/>
                      </a:pPr>
                      <a:r>
                        <a:rPr lang="zh-TW"/>
                        <a:t>K=8</a:t>
                      </a:r>
                      <a:endParaRPr/>
                    </a:p>
                  </a:txBody>
                  <a:tcPr marT="91425" marB="91425" marR="91425" marL="91425"/>
                </a:tc>
                <a:tc>
                  <a:txBody>
                    <a:bodyPr/>
                    <a:lstStyle/>
                    <a:p>
                      <a:pPr indent="0" lvl="0" marL="0" rtl="0" algn="l">
                        <a:spcBef>
                          <a:spcPts val="0"/>
                        </a:spcBef>
                        <a:spcAft>
                          <a:spcPts val="0"/>
                        </a:spcAft>
                        <a:buNone/>
                      </a:pPr>
                      <a:r>
                        <a:rPr lang="zh-TW"/>
                        <a:t>K=9</a:t>
                      </a:r>
                      <a:endParaRPr/>
                    </a:p>
                  </a:txBody>
                  <a:tcPr marT="91425" marB="91425" marR="91425" marL="91425"/>
                </a:tc>
              </a:tr>
              <a:tr h="162875">
                <a:tc>
                  <a:txBody>
                    <a:bodyPr/>
                    <a:lstStyle/>
                    <a:p>
                      <a:pPr indent="0" lvl="0" marL="0" rtl="0" algn="r">
                        <a:lnSpc>
                          <a:spcPct val="115000"/>
                        </a:lnSpc>
                        <a:spcBef>
                          <a:spcPts val="0"/>
                        </a:spcBef>
                        <a:spcAft>
                          <a:spcPts val="0"/>
                        </a:spcAft>
                        <a:buNone/>
                      </a:pPr>
                      <a:r>
                        <a:rPr lang="zh-TW"/>
                        <a:t>2020</a:t>
                      </a:r>
                      <a:endParaRPr/>
                    </a:p>
                  </a:txBody>
                  <a:tcPr marT="91425" marB="91425" marR="91425" marL="91425"/>
                </a:tc>
                <a:tc>
                  <a:txBody>
                    <a:bodyPr/>
                    <a:lstStyle/>
                    <a:p>
                      <a:pPr indent="0" lvl="0" marL="0" rtl="0" algn="r">
                        <a:lnSpc>
                          <a:spcPct val="115000"/>
                        </a:lnSpc>
                        <a:spcBef>
                          <a:spcPts val="0"/>
                        </a:spcBef>
                        <a:spcAft>
                          <a:spcPts val="0"/>
                        </a:spcAft>
                        <a:buNone/>
                      </a:pPr>
                      <a:r>
                        <a:rPr lang="zh-TW"/>
                        <a:t>39</a:t>
                      </a:r>
                      <a:endParaRPr/>
                    </a:p>
                  </a:txBody>
                  <a:tcPr marT="91425" marB="91425" marR="91425" marL="91425"/>
                </a:tc>
                <a:tc>
                  <a:txBody>
                    <a:bodyPr/>
                    <a:lstStyle/>
                    <a:p>
                      <a:pPr indent="0" lvl="0" marL="0" rtl="0" algn="r">
                        <a:lnSpc>
                          <a:spcPct val="115000"/>
                        </a:lnSpc>
                        <a:spcBef>
                          <a:spcPts val="0"/>
                        </a:spcBef>
                        <a:spcAft>
                          <a:spcPts val="0"/>
                        </a:spcAft>
                        <a:buNone/>
                      </a:pPr>
                      <a:r>
                        <a:rPr lang="zh-TW"/>
                        <a:t>37</a:t>
                      </a:r>
                      <a:endParaRPr/>
                    </a:p>
                  </a:txBody>
                  <a:tcPr marT="91425" marB="91425" marR="91425" marL="91425"/>
                </a:tc>
                <a:tc>
                  <a:txBody>
                    <a:bodyPr/>
                    <a:lstStyle/>
                    <a:p>
                      <a:pPr indent="0" lvl="0" marL="0" rtl="0" algn="r">
                        <a:lnSpc>
                          <a:spcPct val="115000"/>
                        </a:lnSpc>
                        <a:spcBef>
                          <a:spcPts val="0"/>
                        </a:spcBef>
                        <a:spcAft>
                          <a:spcPts val="0"/>
                        </a:spcAft>
                        <a:buNone/>
                      </a:pPr>
                      <a:r>
                        <a:rPr lang="zh-TW"/>
                        <a:t>36</a:t>
                      </a:r>
                      <a:endParaRPr/>
                    </a:p>
                  </a:txBody>
                  <a:tcPr marT="91425" marB="91425" marR="91425" marL="91425"/>
                </a:tc>
                <a:tc>
                  <a:txBody>
                    <a:bodyPr/>
                    <a:lstStyle/>
                    <a:p>
                      <a:pPr indent="0" lvl="0" marL="0" rtl="0" algn="r">
                        <a:lnSpc>
                          <a:spcPct val="115000"/>
                        </a:lnSpc>
                        <a:spcBef>
                          <a:spcPts val="0"/>
                        </a:spcBef>
                        <a:spcAft>
                          <a:spcPts val="0"/>
                        </a:spcAft>
                        <a:buNone/>
                      </a:pPr>
                      <a:r>
                        <a:rPr lang="zh-TW"/>
                        <a:t>36</a:t>
                      </a:r>
                      <a:endParaRPr/>
                    </a:p>
                  </a:txBody>
                  <a:tcPr marT="91425" marB="91425" marR="91425" marL="91425"/>
                </a:tc>
                <a:tc>
                  <a:txBody>
                    <a:bodyPr/>
                    <a:lstStyle/>
                    <a:p>
                      <a:pPr indent="0" lvl="0" marL="0" rtl="0" algn="r">
                        <a:lnSpc>
                          <a:spcPct val="115000"/>
                        </a:lnSpc>
                        <a:spcBef>
                          <a:spcPts val="0"/>
                        </a:spcBef>
                        <a:spcAft>
                          <a:spcPts val="0"/>
                        </a:spcAft>
                        <a:buNone/>
                      </a:pPr>
                      <a:r>
                        <a:rPr lang="zh-TW"/>
                        <a:t>33</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33</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33</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33</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33</a:t>
                      </a:r>
                      <a:endParaRPr/>
                    </a:p>
                  </a:txBody>
                  <a:tcPr marT="91425" marB="91425" marR="91425" marL="91425">
                    <a:solidFill>
                      <a:schemeClr val="accent6"/>
                    </a:solidFill>
                  </a:tcPr>
                </a:tc>
              </a:tr>
              <a:tr h="381000">
                <a:tc>
                  <a:txBody>
                    <a:bodyPr/>
                    <a:lstStyle/>
                    <a:p>
                      <a:pPr indent="0" lvl="0" marL="0" rtl="0" algn="r">
                        <a:lnSpc>
                          <a:spcPct val="115000"/>
                        </a:lnSpc>
                        <a:spcBef>
                          <a:spcPts val="0"/>
                        </a:spcBef>
                        <a:spcAft>
                          <a:spcPts val="0"/>
                        </a:spcAft>
                        <a:buNone/>
                      </a:pPr>
                      <a:r>
                        <a:rPr lang="zh-TW"/>
                        <a:t>2021</a:t>
                      </a:r>
                      <a:endParaRPr/>
                    </a:p>
                  </a:txBody>
                  <a:tcPr marT="91425" marB="91425" marR="91425" marL="91425"/>
                </a:tc>
                <a:tc>
                  <a:txBody>
                    <a:bodyPr/>
                    <a:lstStyle/>
                    <a:p>
                      <a:pPr indent="0" lvl="0" marL="0" rtl="0" algn="r">
                        <a:lnSpc>
                          <a:spcPct val="115000"/>
                        </a:lnSpc>
                        <a:spcBef>
                          <a:spcPts val="0"/>
                        </a:spcBef>
                        <a:spcAft>
                          <a:spcPts val="0"/>
                        </a:spcAft>
                        <a:buNone/>
                      </a:pPr>
                      <a:r>
                        <a:rPr lang="zh-TW"/>
                        <a:t>70</a:t>
                      </a:r>
                      <a:endParaRPr/>
                    </a:p>
                  </a:txBody>
                  <a:tcPr marT="91425" marB="91425" marR="91425" marL="91425"/>
                </a:tc>
                <a:tc>
                  <a:txBody>
                    <a:bodyPr/>
                    <a:lstStyle/>
                    <a:p>
                      <a:pPr indent="0" lvl="0" marL="0" rtl="0" algn="r">
                        <a:lnSpc>
                          <a:spcPct val="115000"/>
                        </a:lnSpc>
                        <a:spcBef>
                          <a:spcPts val="0"/>
                        </a:spcBef>
                        <a:spcAft>
                          <a:spcPts val="0"/>
                        </a:spcAft>
                        <a:buNone/>
                      </a:pPr>
                      <a:r>
                        <a:rPr lang="zh-TW"/>
                        <a:t>68</a:t>
                      </a:r>
                      <a:endParaRPr/>
                    </a:p>
                  </a:txBody>
                  <a:tcPr marT="91425" marB="91425" marR="91425" marL="91425"/>
                </a:tc>
                <a:tc>
                  <a:txBody>
                    <a:bodyPr/>
                    <a:lstStyle/>
                    <a:p>
                      <a:pPr indent="0" lvl="0" marL="0" rtl="0" algn="r">
                        <a:lnSpc>
                          <a:spcPct val="115000"/>
                        </a:lnSpc>
                        <a:spcBef>
                          <a:spcPts val="0"/>
                        </a:spcBef>
                        <a:spcAft>
                          <a:spcPts val="0"/>
                        </a:spcAft>
                        <a:buNone/>
                      </a:pPr>
                      <a:r>
                        <a:rPr lang="zh-TW"/>
                        <a:t>67</a:t>
                      </a:r>
                      <a:endParaRPr/>
                    </a:p>
                  </a:txBody>
                  <a:tcPr marT="91425" marB="91425" marR="91425" marL="91425"/>
                </a:tc>
                <a:tc>
                  <a:txBody>
                    <a:bodyPr/>
                    <a:lstStyle/>
                    <a:p>
                      <a:pPr indent="0" lvl="0" marL="0" rtl="0" algn="r">
                        <a:lnSpc>
                          <a:spcPct val="115000"/>
                        </a:lnSpc>
                        <a:spcBef>
                          <a:spcPts val="0"/>
                        </a:spcBef>
                        <a:spcAft>
                          <a:spcPts val="0"/>
                        </a:spcAft>
                        <a:buNone/>
                      </a:pPr>
                      <a:r>
                        <a:rPr lang="zh-TW"/>
                        <a:t>64</a:t>
                      </a:r>
                      <a:endParaRPr/>
                    </a:p>
                  </a:txBody>
                  <a:tcPr marT="91425" marB="91425" marR="91425" marL="91425"/>
                </a:tc>
                <a:tc>
                  <a:txBody>
                    <a:bodyPr/>
                    <a:lstStyle/>
                    <a:p>
                      <a:pPr indent="0" lvl="0" marL="0" rtl="0" algn="r">
                        <a:lnSpc>
                          <a:spcPct val="115000"/>
                        </a:lnSpc>
                        <a:spcBef>
                          <a:spcPts val="0"/>
                        </a:spcBef>
                        <a:spcAft>
                          <a:spcPts val="0"/>
                        </a:spcAft>
                        <a:buNone/>
                      </a:pPr>
                      <a:r>
                        <a:rPr lang="zh-TW"/>
                        <a:t>64</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62</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62</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62</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62</a:t>
                      </a:r>
                      <a:endParaRPr/>
                    </a:p>
                  </a:txBody>
                  <a:tcPr marT="91425" marB="91425" marR="91425" marL="91425">
                    <a:solidFill>
                      <a:schemeClr val="accent6"/>
                    </a:solidFill>
                  </a:tcPr>
                </a:tc>
              </a:tr>
              <a:tr h="381000">
                <a:tc>
                  <a:txBody>
                    <a:bodyPr/>
                    <a:lstStyle/>
                    <a:p>
                      <a:pPr indent="0" lvl="0" marL="0" rtl="0" algn="r">
                        <a:lnSpc>
                          <a:spcPct val="115000"/>
                        </a:lnSpc>
                        <a:spcBef>
                          <a:spcPts val="0"/>
                        </a:spcBef>
                        <a:spcAft>
                          <a:spcPts val="0"/>
                        </a:spcAft>
                        <a:buNone/>
                      </a:pPr>
                      <a:r>
                        <a:rPr lang="zh-TW"/>
                        <a:t>2022</a:t>
                      </a:r>
                      <a:endParaRPr/>
                    </a:p>
                  </a:txBody>
                  <a:tcPr marT="91425" marB="91425" marR="91425" marL="91425"/>
                </a:tc>
                <a:tc>
                  <a:txBody>
                    <a:bodyPr/>
                    <a:lstStyle/>
                    <a:p>
                      <a:pPr indent="0" lvl="0" marL="0" rtl="0" algn="r">
                        <a:lnSpc>
                          <a:spcPct val="115000"/>
                        </a:lnSpc>
                        <a:spcBef>
                          <a:spcPts val="0"/>
                        </a:spcBef>
                        <a:spcAft>
                          <a:spcPts val="0"/>
                        </a:spcAft>
                        <a:buNone/>
                      </a:pPr>
                      <a:r>
                        <a:rPr lang="zh-TW"/>
                        <a:t>9</a:t>
                      </a:r>
                      <a:endParaRPr/>
                    </a:p>
                  </a:txBody>
                  <a:tcPr marT="91425" marB="91425" marR="91425" marL="91425"/>
                </a:tc>
                <a:tc>
                  <a:txBody>
                    <a:bodyPr/>
                    <a:lstStyle/>
                    <a:p>
                      <a:pPr indent="0" lvl="0" marL="0" rtl="0" algn="r">
                        <a:lnSpc>
                          <a:spcPct val="115000"/>
                        </a:lnSpc>
                        <a:spcBef>
                          <a:spcPts val="0"/>
                        </a:spcBef>
                        <a:spcAft>
                          <a:spcPts val="0"/>
                        </a:spcAft>
                        <a:buNone/>
                      </a:pPr>
                      <a:r>
                        <a:rPr lang="zh-TW"/>
                        <a:t>6</a:t>
                      </a:r>
                      <a:endParaRPr/>
                    </a:p>
                  </a:txBody>
                  <a:tcPr marT="91425" marB="91425" marR="91425" marL="91425"/>
                </a:tc>
                <a:tc>
                  <a:txBody>
                    <a:bodyPr/>
                    <a:lstStyle/>
                    <a:p>
                      <a:pPr indent="0" lvl="0" marL="0" rtl="0" algn="r">
                        <a:lnSpc>
                          <a:spcPct val="115000"/>
                        </a:lnSpc>
                        <a:spcBef>
                          <a:spcPts val="0"/>
                        </a:spcBef>
                        <a:spcAft>
                          <a:spcPts val="0"/>
                        </a:spcAft>
                        <a:buNone/>
                      </a:pPr>
                      <a:r>
                        <a:rPr lang="zh-TW"/>
                        <a:t>6</a:t>
                      </a:r>
                      <a:endParaRPr/>
                    </a:p>
                  </a:txBody>
                  <a:tcPr marT="91425" marB="91425" marR="91425" marL="91425"/>
                </a:tc>
                <a:tc>
                  <a:txBody>
                    <a:bodyPr/>
                    <a:lstStyle/>
                    <a:p>
                      <a:pPr indent="0" lvl="0" marL="0" rtl="0" algn="r">
                        <a:lnSpc>
                          <a:spcPct val="115000"/>
                        </a:lnSpc>
                        <a:spcBef>
                          <a:spcPts val="0"/>
                        </a:spcBef>
                        <a:spcAft>
                          <a:spcPts val="0"/>
                        </a:spcAft>
                        <a:buNone/>
                      </a:pPr>
                      <a:r>
                        <a:rPr lang="zh-TW"/>
                        <a:t>5</a:t>
                      </a:r>
                      <a:endParaRPr/>
                    </a:p>
                  </a:txBody>
                  <a:tcPr marT="91425" marB="91425" marR="91425" marL="91425"/>
                </a:tc>
                <a:tc>
                  <a:txBody>
                    <a:bodyPr/>
                    <a:lstStyle/>
                    <a:p>
                      <a:pPr indent="0" lvl="0" marL="0" rtl="0" algn="r">
                        <a:lnSpc>
                          <a:spcPct val="115000"/>
                        </a:lnSpc>
                        <a:spcBef>
                          <a:spcPts val="0"/>
                        </a:spcBef>
                        <a:spcAft>
                          <a:spcPts val="0"/>
                        </a:spcAft>
                        <a:buNone/>
                      </a:pPr>
                      <a:r>
                        <a:rPr lang="zh-TW"/>
                        <a:t>3</a:t>
                      </a:r>
                      <a:endParaRPr/>
                    </a:p>
                  </a:txBody>
                  <a:tcPr marT="91425" marB="91425" marR="91425" marL="91425"/>
                </a:tc>
                <a:tc>
                  <a:txBody>
                    <a:bodyPr/>
                    <a:lstStyle/>
                    <a:p>
                      <a:pPr indent="0" lvl="0" marL="0" rtl="0" algn="r">
                        <a:lnSpc>
                          <a:spcPct val="115000"/>
                        </a:lnSpc>
                        <a:spcBef>
                          <a:spcPts val="0"/>
                        </a:spcBef>
                        <a:spcAft>
                          <a:spcPts val="0"/>
                        </a:spcAft>
                        <a:buNone/>
                      </a:pPr>
                      <a:r>
                        <a:rPr lang="zh-TW">
                          <a:solidFill>
                            <a:srgbClr val="FF0000"/>
                          </a:solidFill>
                        </a:rPr>
                        <a:t>3</a:t>
                      </a:r>
                      <a:endParaRPr>
                        <a:solidFill>
                          <a:srgbClr val="FF0000"/>
                        </a:solidFill>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a:t>
                      </a:r>
                      <a:endParaRPr/>
                    </a:p>
                  </a:txBody>
                  <a:tcPr marT="91425" marB="91425" marR="91425" marL="91425">
                    <a:solidFill>
                      <a:schemeClr val="accent6"/>
                    </a:solidFill>
                  </a:tcPr>
                </a:tc>
                <a:tc>
                  <a:txBody>
                    <a:bodyPr/>
                    <a:lstStyle/>
                    <a:p>
                      <a:pPr indent="0" lvl="0" marL="0" rtl="0" algn="r">
                        <a:lnSpc>
                          <a:spcPct val="115000"/>
                        </a:lnSpc>
                        <a:spcBef>
                          <a:spcPts val="0"/>
                        </a:spcBef>
                        <a:spcAft>
                          <a:spcPts val="0"/>
                        </a:spcAft>
                        <a:buNone/>
                      </a:pPr>
                      <a:r>
                        <a:rPr lang="zh-TW"/>
                        <a:t>3</a:t>
                      </a:r>
                      <a:endParaRPr/>
                    </a:p>
                  </a:txBody>
                  <a:tcPr marT="91425" marB="91425" marR="91425" marL="91425">
                    <a:solidFill>
                      <a:schemeClr val="accent6"/>
                    </a:solidFill>
                  </a:tcPr>
                </a:tc>
              </a:tr>
            </a:tbl>
          </a:graphicData>
        </a:graphic>
      </p:graphicFrame>
      <p:pic>
        <p:nvPicPr>
          <p:cNvPr id="225" name="Google Shape;225;p36"/>
          <p:cNvPicPr preferRelativeResize="0"/>
          <p:nvPr/>
        </p:nvPicPr>
        <p:blipFill>
          <a:blip r:embed="rId3">
            <a:alphaModFix/>
          </a:blip>
          <a:stretch>
            <a:fillRect/>
          </a:stretch>
        </p:blipFill>
        <p:spPr>
          <a:xfrm>
            <a:off x="3343963" y="1881525"/>
            <a:ext cx="5276978" cy="3173200"/>
          </a:xfrm>
          <a:prstGeom prst="rect">
            <a:avLst/>
          </a:prstGeom>
          <a:noFill/>
          <a:ln>
            <a:noFill/>
          </a:ln>
        </p:spPr>
      </p:pic>
      <p:sp>
        <p:nvSpPr>
          <p:cNvPr id="226" name="Google Shape;226;p36"/>
          <p:cNvSpPr txBox="1"/>
          <p:nvPr/>
        </p:nvSpPr>
        <p:spPr>
          <a:xfrm>
            <a:off x="415725" y="1998000"/>
            <a:ext cx="2237700" cy="28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V016940</a:t>
            </a:r>
            <a:endParaRPr sz="1800">
              <a:solidFill>
                <a:schemeClr val="dk2"/>
              </a:solidFill>
            </a:endParaRPr>
          </a:p>
          <a:p>
            <a:pPr indent="0" lvl="0" marL="0" rtl="0" algn="l">
              <a:spcBef>
                <a:spcPts val="0"/>
              </a:spcBef>
              <a:spcAft>
                <a:spcPts val="0"/>
              </a:spcAft>
              <a:buNone/>
            </a:pPr>
            <a:r>
              <a:rPr lang="zh-TW" sz="1800">
                <a:solidFill>
                  <a:schemeClr val="dk2"/>
                </a:solidFill>
              </a:rPr>
              <a:t>中清路一段(武昌路漢口路間)(向南)</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TW" sz="1800">
                <a:solidFill>
                  <a:schemeClr val="dk2"/>
                </a:solidFill>
              </a:rPr>
              <a:t>至</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TW" sz="1800">
                <a:solidFill>
                  <a:schemeClr val="dk2"/>
                </a:solidFill>
              </a:rPr>
              <a:t>V016960</a:t>
            </a:r>
            <a:endParaRPr sz="1800">
              <a:solidFill>
                <a:schemeClr val="dk2"/>
              </a:solidFill>
            </a:endParaRPr>
          </a:p>
          <a:p>
            <a:pPr indent="0" lvl="0" marL="0" rtl="0" algn="l">
              <a:spcBef>
                <a:spcPts val="0"/>
              </a:spcBef>
              <a:spcAft>
                <a:spcPts val="0"/>
              </a:spcAft>
              <a:buNone/>
            </a:pPr>
            <a:r>
              <a:rPr lang="zh-TW" sz="1800">
                <a:solidFill>
                  <a:schemeClr val="dk2"/>
                </a:solidFill>
              </a:rPr>
              <a:t>漢口路(山西路~中清路間)(東西)</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232" name="Google Shape;232;p37"/>
          <p:cNvPicPr preferRelativeResize="0"/>
          <p:nvPr/>
        </p:nvPicPr>
        <p:blipFill>
          <a:blip r:embed="rId3">
            <a:alphaModFix/>
          </a:blip>
          <a:stretch>
            <a:fillRect/>
          </a:stretch>
        </p:blipFill>
        <p:spPr>
          <a:xfrm>
            <a:off x="408650" y="1159550"/>
            <a:ext cx="8326712"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238" name="Google Shape;238;p38"/>
          <p:cNvPicPr preferRelativeResize="0"/>
          <p:nvPr/>
        </p:nvPicPr>
        <p:blipFill>
          <a:blip r:embed="rId3">
            <a:alphaModFix/>
          </a:blip>
          <a:stretch>
            <a:fillRect/>
          </a:stretch>
        </p:blipFill>
        <p:spPr>
          <a:xfrm>
            <a:off x="684463" y="1148900"/>
            <a:ext cx="7775084" cy="38209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244" name="Google Shape;244;p39"/>
          <p:cNvPicPr preferRelativeResize="0"/>
          <p:nvPr/>
        </p:nvPicPr>
        <p:blipFill>
          <a:blip r:embed="rId3">
            <a:alphaModFix/>
          </a:blip>
          <a:stretch>
            <a:fillRect/>
          </a:stretch>
        </p:blipFill>
        <p:spPr>
          <a:xfrm>
            <a:off x="388638" y="1159525"/>
            <a:ext cx="8366737" cy="38209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250" name="Google Shape;250;p40"/>
          <p:cNvPicPr preferRelativeResize="0"/>
          <p:nvPr/>
        </p:nvPicPr>
        <p:blipFill>
          <a:blip r:embed="rId3">
            <a:alphaModFix/>
          </a:blip>
          <a:stretch>
            <a:fillRect/>
          </a:stretch>
        </p:blipFill>
        <p:spPr>
          <a:xfrm>
            <a:off x="152400" y="1170125"/>
            <a:ext cx="8839200" cy="33906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流程圖</a:t>
            </a:r>
            <a:endParaRPr b="1" sz="3020"/>
          </a:p>
        </p:txBody>
      </p:sp>
      <p:pic>
        <p:nvPicPr>
          <p:cNvPr id="256" name="Google Shape;256;p41"/>
          <p:cNvPicPr preferRelativeResize="0"/>
          <p:nvPr/>
        </p:nvPicPr>
        <p:blipFill>
          <a:blip r:embed="rId3">
            <a:alphaModFix/>
          </a:blip>
          <a:stretch>
            <a:fillRect/>
          </a:stretch>
        </p:blipFill>
        <p:spPr>
          <a:xfrm>
            <a:off x="152400" y="1170125"/>
            <a:ext cx="8839201" cy="36750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414425" y="302575"/>
            <a:ext cx="8520600" cy="6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3020">
                <a:solidFill>
                  <a:schemeClr val="dk1"/>
                </a:solidFill>
              </a:rPr>
              <a:t>專題結果：</a:t>
            </a:r>
            <a:r>
              <a:rPr b="1" lang="zh-TW" sz="3020">
                <a:solidFill>
                  <a:schemeClr val="dk1"/>
                </a:solidFill>
              </a:rPr>
              <a:t>分析不同離峰旅行速度對TTI值的影響</a:t>
            </a:r>
            <a:endParaRPr b="1" sz="2700">
              <a:solidFill>
                <a:schemeClr val="dk1"/>
              </a:solidFill>
            </a:endParaRPr>
          </a:p>
        </p:txBody>
      </p:sp>
      <p:sp>
        <p:nvSpPr>
          <p:cNvPr id="262" name="Google Shape;262;p42"/>
          <p:cNvSpPr txBox="1"/>
          <p:nvPr>
            <p:ph idx="1" type="body"/>
          </p:nvPr>
        </p:nvSpPr>
        <p:spPr>
          <a:xfrm>
            <a:off x="311700" y="1152475"/>
            <a:ext cx="8675700" cy="3416400"/>
          </a:xfrm>
          <a:prstGeom prst="rect">
            <a:avLst/>
          </a:prstGeom>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zh-TW">
                <a:latin typeface="Times"/>
                <a:ea typeface="Times"/>
                <a:cs typeface="Times"/>
                <a:sym typeface="Times"/>
              </a:rPr>
              <a:t>分析哪種</a:t>
            </a:r>
            <a:r>
              <a:rPr lang="zh-TW">
                <a:latin typeface="Times"/>
                <a:ea typeface="Times"/>
                <a:cs typeface="Times"/>
                <a:sym typeface="Times"/>
              </a:rPr>
              <a:t>采取離峰旅行速度的方法適於采納：</a:t>
            </a:r>
            <a:endParaRPr>
              <a:latin typeface="Times"/>
              <a:ea typeface="Times"/>
              <a:cs typeface="Times"/>
              <a:sym typeface="Times"/>
            </a:endParaRPr>
          </a:p>
          <a:p>
            <a:pPr indent="0" lvl="0" marL="0" rtl="0" algn="l">
              <a:lnSpc>
                <a:spcPct val="100000"/>
              </a:lnSpc>
              <a:spcBef>
                <a:spcPts val="0"/>
              </a:spcBef>
              <a:spcAft>
                <a:spcPts val="0"/>
              </a:spcAft>
              <a:buNone/>
            </a:pPr>
            <a:r>
              <a:t/>
            </a:r>
            <a:endParaRPr sz="1820">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rPr lang="zh-TW">
                <a:latin typeface="Times"/>
                <a:ea typeface="Times"/>
                <a:cs typeface="Times"/>
                <a:sym typeface="Times"/>
              </a:rPr>
              <a:t>觀察組別：</a:t>
            </a:r>
            <a:endParaRPr>
              <a:solidFill>
                <a:schemeClr val="dk1"/>
              </a:solidFill>
              <a:latin typeface="Times"/>
              <a:ea typeface="Times"/>
              <a:cs typeface="Times"/>
              <a:sym typeface="Times"/>
            </a:endParaRPr>
          </a:p>
          <a:p>
            <a:pPr indent="0" lvl="0" marL="0" marR="0" rtl="0" algn="l">
              <a:lnSpc>
                <a:spcPct val="100000"/>
              </a:lnSpc>
              <a:spcBef>
                <a:spcPts val="1200"/>
              </a:spcBef>
              <a:spcAft>
                <a:spcPts val="0"/>
              </a:spcAft>
              <a:buNone/>
            </a:pPr>
            <a:r>
              <a:rPr lang="zh-TW">
                <a:latin typeface="Times"/>
                <a:ea typeface="Times"/>
                <a:cs typeface="Times"/>
                <a:sym typeface="Times"/>
              </a:rPr>
              <a:t>對采用</a:t>
            </a:r>
            <a:r>
              <a:rPr lang="zh-TW">
                <a:solidFill>
                  <a:srgbClr val="FF0000"/>
                </a:solidFill>
                <a:latin typeface="Times"/>
                <a:ea typeface="Times"/>
                <a:cs typeface="Times"/>
                <a:sym typeface="Times"/>
              </a:rPr>
              <a:t>相同路段巔峰路段旅行速度的方法</a:t>
            </a:r>
            <a:r>
              <a:rPr lang="zh-TW">
                <a:latin typeface="Times"/>
                <a:ea typeface="Times"/>
                <a:cs typeface="Times"/>
                <a:sym typeface="Times"/>
              </a:rPr>
              <a:t>但分別采用</a:t>
            </a:r>
            <a:r>
              <a:rPr lang="zh-TW">
                <a:solidFill>
                  <a:srgbClr val="FF0000"/>
                </a:solidFill>
                <a:latin typeface="Times"/>
                <a:ea typeface="Times"/>
                <a:cs typeface="Times"/>
                <a:sym typeface="Times"/>
              </a:rPr>
              <a:t>不同路段離峰路段旅行速度的方法</a:t>
            </a:r>
            <a:r>
              <a:rPr lang="zh-TW">
                <a:latin typeface="Times"/>
                <a:ea typeface="Times"/>
                <a:cs typeface="Times"/>
                <a:sym typeface="Times"/>
              </a:rPr>
              <a:t>所產生兩組TTI值，計算</a:t>
            </a:r>
            <a:r>
              <a:rPr lang="zh-TW">
                <a:solidFill>
                  <a:srgbClr val="FF0000"/>
                </a:solidFill>
                <a:latin typeface="Times"/>
                <a:ea typeface="Times"/>
                <a:cs typeface="Times"/>
                <a:sym typeface="Times"/>
              </a:rPr>
              <a:t>TTI值為1在兩組TTI值裏的占比</a:t>
            </a:r>
            <a:r>
              <a:rPr lang="zh-TW">
                <a:latin typeface="Times"/>
                <a:ea typeface="Times"/>
                <a:cs typeface="Times"/>
                <a:sym typeface="Times"/>
              </a:rPr>
              <a:t>。</a:t>
            </a:r>
            <a:endParaRPr>
              <a:solidFill>
                <a:schemeClr val="dk1"/>
              </a:solidFill>
              <a:latin typeface="Times"/>
              <a:ea typeface="Times"/>
              <a:cs typeface="Times"/>
              <a:sym typeface="Times"/>
            </a:endParaRPr>
          </a:p>
          <a:p>
            <a:pPr indent="0" lvl="0" marL="0" marR="0" rtl="0" algn="l">
              <a:lnSpc>
                <a:spcPct val="100000"/>
              </a:lnSpc>
              <a:spcBef>
                <a:spcPts val="1200"/>
              </a:spcBef>
              <a:spcAft>
                <a:spcPts val="0"/>
              </a:spcAft>
              <a:buNone/>
            </a:pPr>
            <a:r>
              <a:t/>
            </a:r>
            <a:endParaRPr>
              <a:solidFill>
                <a:schemeClr val="dk1"/>
              </a:solidFill>
              <a:latin typeface="Times"/>
              <a:ea typeface="Times"/>
              <a:cs typeface="Times"/>
              <a:sym typeface="Times"/>
            </a:endParaRPr>
          </a:p>
          <a:p>
            <a:pPr indent="0" lvl="0" marL="0" marR="0" rtl="0" algn="l">
              <a:lnSpc>
                <a:spcPct val="100000"/>
              </a:lnSpc>
              <a:spcBef>
                <a:spcPts val="1200"/>
              </a:spcBef>
              <a:spcAft>
                <a:spcPts val="0"/>
              </a:spcAft>
              <a:buNone/>
            </a:pPr>
            <a:r>
              <a:rPr lang="zh-TW">
                <a:latin typeface="Times"/>
                <a:ea typeface="Times"/>
                <a:cs typeface="Times"/>
                <a:sym typeface="Times"/>
              </a:rPr>
              <a:t>采用原因：</a:t>
            </a:r>
            <a:endParaRPr>
              <a:latin typeface="Times"/>
              <a:ea typeface="Times"/>
              <a:cs typeface="Times"/>
              <a:sym typeface="Times"/>
            </a:endParaRPr>
          </a:p>
          <a:p>
            <a:pPr indent="-342900" lvl="0" marL="457200" marR="0" rtl="0" algn="l">
              <a:lnSpc>
                <a:spcPct val="115000"/>
              </a:lnSpc>
              <a:spcBef>
                <a:spcPts val="1200"/>
              </a:spcBef>
              <a:spcAft>
                <a:spcPts val="0"/>
              </a:spcAft>
              <a:buSzPts val="1800"/>
              <a:buFont typeface="Times"/>
              <a:buAutoNum type="arabicPeriod"/>
            </a:pPr>
            <a:r>
              <a:rPr lang="zh-TW">
                <a:latin typeface="Times"/>
                <a:ea typeface="Times"/>
                <a:cs typeface="Times"/>
                <a:sym typeface="Times"/>
              </a:rPr>
              <a:t>TTI 值為 1 是理論上的理想值，現實達成可能性渺小，沒有實際分析價值。</a:t>
            </a:r>
            <a:endParaRPr>
              <a:latin typeface="Times"/>
              <a:ea typeface="Times"/>
              <a:cs typeface="Times"/>
              <a:sym typeface="Times"/>
            </a:endParaRPr>
          </a:p>
          <a:p>
            <a:pPr indent="-342900" lvl="0" marL="457200" marR="0" rtl="0" algn="l">
              <a:lnSpc>
                <a:spcPct val="115000"/>
              </a:lnSpc>
              <a:spcBef>
                <a:spcPts val="0"/>
              </a:spcBef>
              <a:spcAft>
                <a:spcPts val="0"/>
              </a:spcAft>
              <a:buSzPts val="1800"/>
              <a:buFont typeface="Times"/>
              <a:buAutoNum type="arabicPeriod"/>
            </a:pPr>
            <a:r>
              <a:rPr lang="zh-TW">
                <a:latin typeface="Times"/>
                <a:ea typeface="Times"/>
                <a:cs typeface="Times"/>
                <a:sym typeface="Times"/>
              </a:rPr>
              <a:t>當某日TTI = 1 代表因爲無法計算當日TTI或TTI值小於0在約束條件下强制設其值爲1。在資料完整情況下，可以看出計算結果是否有符合實際狀況</a:t>
            </a:r>
            <a:endParaRPr>
              <a:solidFill>
                <a:schemeClr val="dk1"/>
              </a:solidFill>
              <a:latin typeface="Times"/>
              <a:ea typeface="Times"/>
              <a:cs typeface="Times"/>
              <a:sym typeface="Times"/>
            </a:endParaRPr>
          </a:p>
        </p:txBody>
      </p:sp>
      <p:sp>
        <p:nvSpPr>
          <p:cNvPr id="263" name="Google Shape;263;p42"/>
          <p:cNvSpPr txBox="1"/>
          <p:nvPr/>
        </p:nvSpPr>
        <p:spPr>
          <a:xfrm>
            <a:off x="493525" y="4626825"/>
            <a:ext cx="8073900" cy="36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solidFill>
                  <a:schemeClr val="dk1"/>
                </a:solidFill>
              </a:rPr>
              <a:t>方法來源：</a:t>
            </a:r>
            <a:r>
              <a:rPr lang="zh-TW" sz="1000">
                <a:solidFill>
                  <a:schemeClr val="dk1"/>
                </a:solidFill>
              </a:rPr>
              <a:t>Preliminary Recommendations on Probe Data Processing and Performance Measures Calculation, May 5, 2015</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研究動機</a:t>
            </a:r>
            <a:endParaRPr b="1" sz="3020"/>
          </a:p>
        </p:txBody>
      </p:sp>
      <p:sp>
        <p:nvSpPr>
          <p:cNvPr id="73" name="Google Shape;73;p16"/>
          <p:cNvSpPr txBox="1"/>
          <p:nvPr>
            <p:ph idx="1" type="body"/>
          </p:nvPr>
        </p:nvSpPr>
        <p:spPr>
          <a:xfrm>
            <a:off x="311700" y="1173675"/>
            <a:ext cx="8520600" cy="34164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00000"/>
              </a:lnSpc>
              <a:spcBef>
                <a:spcPts val="0"/>
              </a:spcBef>
              <a:spcAft>
                <a:spcPts val="0"/>
              </a:spcAft>
              <a:buNone/>
            </a:pPr>
            <a:r>
              <a:rPr lang="zh-TW" sz="2164">
                <a:latin typeface="Times"/>
                <a:ea typeface="Times"/>
                <a:cs typeface="Times"/>
                <a:sym typeface="Times"/>
              </a:rPr>
              <a:t>在選擇專題時我們注意到聯合國宣布的「2030永續發展目標</a:t>
            </a:r>
            <a:r>
              <a:rPr lang="zh-TW" sz="2164">
                <a:latin typeface="Times"/>
                <a:ea typeface="Times"/>
                <a:cs typeface="Times"/>
                <a:sym typeface="Times"/>
              </a:rPr>
              <a:t>」</a:t>
            </a:r>
            <a:r>
              <a:rPr lang="zh-TW" sz="2164">
                <a:latin typeface="Times"/>
                <a:ea typeface="Times"/>
                <a:cs typeface="Times"/>
                <a:sym typeface="Times"/>
              </a:rPr>
              <a:t>（Sustainable Development Goals, SDGs) ，</a:t>
            </a:r>
            <a:r>
              <a:rPr lang="zh-TW" sz="2164">
                <a:latin typeface="Times"/>
                <a:ea typeface="Times"/>
                <a:cs typeface="Times"/>
                <a:sym typeface="Times"/>
              </a:rPr>
              <a:t>其中</a:t>
            </a:r>
            <a:r>
              <a:rPr lang="zh-TW" sz="2164">
                <a:latin typeface="Times"/>
                <a:ea typeface="Times"/>
                <a:cs typeface="Times"/>
                <a:sym typeface="Times"/>
              </a:rPr>
              <a:t>SDGs 的第11目標中的第2細項指標，即在西元2030年以前，為所有人提供安全、負擔得起、可使用且可永續發展的交通運輸系統，並改善道路安全，特別強調擴大公共運輸，關注弱勢族群、婦女、兒童、身心障礙者以及老年人的需求。</a:t>
            </a:r>
            <a:endParaRPr sz="2164">
              <a:latin typeface="Times"/>
              <a:ea typeface="Times"/>
              <a:cs typeface="Times"/>
              <a:sym typeface="Times"/>
            </a:endParaRPr>
          </a:p>
          <a:p>
            <a:pPr indent="0" lvl="0" marL="0" marR="0" rtl="0" algn="l">
              <a:lnSpc>
                <a:spcPct val="100000"/>
              </a:lnSpc>
              <a:spcBef>
                <a:spcPts val="1200"/>
              </a:spcBef>
              <a:spcAft>
                <a:spcPts val="0"/>
              </a:spcAft>
              <a:buNone/>
            </a:pPr>
            <a:r>
              <a:t/>
            </a:r>
            <a:endParaRPr sz="2164">
              <a:latin typeface="Times"/>
              <a:ea typeface="Times"/>
              <a:cs typeface="Times"/>
              <a:sym typeface="Times"/>
            </a:endParaRPr>
          </a:p>
          <a:p>
            <a:pPr indent="0" lvl="0" marL="0" marR="0" rtl="0" algn="l">
              <a:lnSpc>
                <a:spcPct val="100000"/>
              </a:lnSpc>
              <a:spcBef>
                <a:spcPts val="1200"/>
              </a:spcBef>
              <a:spcAft>
                <a:spcPts val="0"/>
              </a:spcAft>
              <a:buNone/>
            </a:pPr>
            <a:r>
              <a:rPr lang="zh-TW" sz="2164">
                <a:latin typeface="Times"/>
                <a:ea typeface="Times"/>
                <a:cs typeface="Times"/>
                <a:sym typeface="Times"/>
              </a:rPr>
              <a:t>基於這一目標，我們決定以台中市的開放資料為基礎，開發用於進行資料收集、資料處理、計算TTI和生成TTI計算結果圖標程式。以此建一個研究框架來臺中市的路段的TTI進行研究分析，并且在探討城市在注重經濟和區域發展的同時，探討其對道路和交通規劃是否符合「永續運輸」的原則。</a:t>
            </a:r>
            <a:endParaRPr sz="2164">
              <a:latin typeface="Times"/>
              <a:ea typeface="Times"/>
              <a:cs typeface="Times"/>
              <a:sym typeface="Times"/>
            </a:endParaRPr>
          </a:p>
          <a:p>
            <a:pPr indent="0" lvl="0" marL="0" marR="0" rtl="0" algn="l">
              <a:lnSpc>
                <a:spcPct val="100000"/>
              </a:lnSpc>
              <a:spcBef>
                <a:spcPts val="1200"/>
              </a:spcBef>
              <a:spcAft>
                <a:spcPts val="0"/>
              </a:spcAft>
              <a:buNone/>
            </a:pPr>
            <a:r>
              <a:t/>
            </a:r>
            <a:endParaRPr sz="2164">
              <a:latin typeface="Times"/>
              <a:ea typeface="Times"/>
              <a:cs typeface="Times"/>
              <a:sym typeface="Times"/>
            </a:endParaRPr>
          </a:p>
          <a:p>
            <a:pPr indent="0" lvl="0" marL="0" marR="0" rtl="0" algn="l">
              <a:lnSpc>
                <a:spcPct val="100000"/>
              </a:lnSpc>
              <a:spcBef>
                <a:spcPts val="1200"/>
              </a:spcBef>
              <a:spcAft>
                <a:spcPts val="1200"/>
              </a:spcAft>
              <a:buNone/>
            </a:pPr>
            <a:r>
              <a:rPr lang="zh-TW" sz="2164">
                <a:latin typeface="Times"/>
                <a:ea typeface="Times"/>
                <a:cs typeface="Times"/>
                <a:sym typeface="Times"/>
              </a:rPr>
              <a:t>這項專題將著重在以 Travel Time Index (TTI) 指標，分析並評估台中市道路在永續性方面的表現。期望為城市規劃和交通管理提供有數據支持的見解，有助於更好地實現永續發展目標中有關交通運輸的目標。</a:t>
            </a:r>
            <a:endParaRPr sz="1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範例</a:t>
            </a:r>
            <a:endParaRPr b="1" sz="3020"/>
          </a:p>
        </p:txBody>
      </p:sp>
      <p:pic>
        <p:nvPicPr>
          <p:cNvPr id="269" name="Google Shape;269;p43"/>
          <p:cNvPicPr preferRelativeResize="0"/>
          <p:nvPr/>
        </p:nvPicPr>
        <p:blipFill rotWithShape="1">
          <a:blip r:embed="rId3">
            <a:alphaModFix/>
          </a:blip>
          <a:srcRect b="0" l="7223" r="9171" t="0"/>
          <a:stretch/>
        </p:blipFill>
        <p:spPr>
          <a:xfrm>
            <a:off x="47087" y="1189339"/>
            <a:ext cx="4233525" cy="2531948"/>
          </a:xfrm>
          <a:prstGeom prst="rect">
            <a:avLst/>
          </a:prstGeom>
          <a:noFill/>
          <a:ln>
            <a:noFill/>
          </a:ln>
        </p:spPr>
      </p:pic>
      <p:pic>
        <p:nvPicPr>
          <p:cNvPr id="270" name="Google Shape;270;p43"/>
          <p:cNvPicPr preferRelativeResize="0"/>
          <p:nvPr/>
        </p:nvPicPr>
        <p:blipFill rotWithShape="1">
          <a:blip r:embed="rId4">
            <a:alphaModFix/>
          </a:blip>
          <a:srcRect b="0" l="7402" r="9520" t="0"/>
          <a:stretch/>
        </p:blipFill>
        <p:spPr>
          <a:xfrm>
            <a:off x="4526950" y="1181325"/>
            <a:ext cx="4233525" cy="2547975"/>
          </a:xfrm>
          <a:prstGeom prst="rect">
            <a:avLst/>
          </a:prstGeom>
          <a:noFill/>
          <a:ln>
            <a:noFill/>
          </a:ln>
        </p:spPr>
      </p:pic>
      <p:sp>
        <p:nvSpPr>
          <p:cNvPr id="271" name="Google Shape;271;p43"/>
          <p:cNvSpPr txBox="1"/>
          <p:nvPr/>
        </p:nvSpPr>
        <p:spPr>
          <a:xfrm>
            <a:off x="1832213" y="4009925"/>
            <a:ext cx="8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有約束</a:t>
            </a:r>
            <a:endParaRPr sz="1800">
              <a:solidFill>
                <a:schemeClr val="dk2"/>
              </a:solidFill>
            </a:endParaRPr>
          </a:p>
        </p:txBody>
      </p:sp>
      <p:sp>
        <p:nvSpPr>
          <p:cNvPr id="272" name="Google Shape;272;p43"/>
          <p:cNvSpPr txBox="1"/>
          <p:nvPr/>
        </p:nvSpPr>
        <p:spPr>
          <a:xfrm>
            <a:off x="6319788" y="4009925"/>
            <a:ext cx="8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無</a:t>
            </a:r>
            <a:r>
              <a:rPr lang="zh-TW" sz="1800">
                <a:solidFill>
                  <a:schemeClr val="dk2"/>
                </a:solidFill>
              </a:rPr>
              <a:t>約束</a:t>
            </a:r>
            <a:endParaRPr sz="1800">
              <a:solidFill>
                <a:schemeClr val="dk2"/>
              </a:solidFill>
            </a:endParaRPr>
          </a:p>
        </p:txBody>
      </p:sp>
      <p:cxnSp>
        <p:nvCxnSpPr>
          <p:cNvPr id="273" name="Google Shape;273;p43"/>
          <p:cNvCxnSpPr/>
          <p:nvPr/>
        </p:nvCxnSpPr>
        <p:spPr>
          <a:xfrm>
            <a:off x="508950" y="2652725"/>
            <a:ext cx="470400" cy="0"/>
          </a:xfrm>
          <a:prstGeom prst="straightConnector1">
            <a:avLst/>
          </a:prstGeom>
          <a:noFill/>
          <a:ln cap="flat" cmpd="sng" w="28575">
            <a:solidFill>
              <a:srgbClr val="FF0000"/>
            </a:solidFill>
            <a:prstDash val="solid"/>
            <a:round/>
            <a:headEnd len="med" w="med" type="none"/>
            <a:tailEnd len="med" w="med" type="none"/>
          </a:ln>
        </p:spPr>
      </p:cxnSp>
      <p:cxnSp>
        <p:nvCxnSpPr>
          <p:cNvPr id="274" name="Google Shape;274;p43"/>
          <p:cNvCxnSpPr/>
          <p:nvPr/>
        </p:nvCxnSpPr>
        <p:spPr>
          <a:xfrm>
            <a:off x="1779500" y="2652725"/>
            <a:ext cx="510900" cy="0"/>
          </a:xfrm>
          <a:prstGeom prst="straightConnector1">
            <a:avLst/>
          </a:prstGeom>
          <a:noFill/>
          <a:ln cap="flat" cmpd="sng" w="28575">
            <a:solidFill>
              <a:srgbClr val="FF0000"/>
            </a:solidFill>
            <a:prstDash val="solid"/>
            <a:round/>
            <a:headEnd len="med" w="med" type="none"/>
            <a:tailEnd len="med" w="med" type="none"/>
          </a:ln>
        </p:spPr>
      </p:cxnSp>
      <p:cxnSp>
        <p:nvCxnSpPr>
          <p:cNvPr id="275" name="Google Shape;275;p43"/>
          <p:cNvCxnSpPr/>
          <p:nvPr/>
        </p:nvCxnSpPr>
        <p:spPr>
          <a:xfrm>
            <a:off x="2641350" y="2652725"/>
            <a:ext cx="10524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範例</a:t>
            </a:r>
            <a:endParaRPr b="1" sz="3020"/>
          </a:p>
        </p:txBody>
      </p:sp>
      <p:pic>
        <p:nvPicPr>
          <p:cNvPr id="281" name="Google Shape;281;p44"/>
          <p:cNvPicPr preferRelativeResize="0"/>
          <p:nvPr/>
        </p:nvPicPr>
        <p:blipFill rotWithShape="1">
          <a:blip r:embed="rId3">
            <a:alphaModFix/>
          </a:blip>
          <a:srcRect b="0" l="7014" r="8675" t="0"/>
          <a:stretch/>
        </p:blipFill>
        <p:spPr>
          <a:xfrm>
            <a:off x="4750225" y="1335692"/>
            <a:ext cx="4393776" cy="2605908"/>
          </a:xfrm>
          <a:prstGeom prst="rect">
            <a:avLst/>
          </a:prstGeom>
          <a:noFill/>
          <a:ln>
            <a:noFill/>
          </a:ln>
        </p:spPr>
      </p:pic>
      <p:pic>
        <p:nvPicPr>
          <p:cNvPr id="282" name="Google Shape;282;p44"/>
          <p:cNvPicPr preferRelativeResize="0"/>
          <p:nvPr/>
        </p:nvPicPr>
        <p:blipFill rotWithShape="1">
          <a:blip r:embed="rId4">
            <a:alphaModFix/>
          </a:blip>
          <a:srcRect b="0" l="7544" r="9177" t="0"/>
          <a:stretch/>
        </p:blipFill>
        <p:spPr>
          <a:xfrm>
            <a:off x="69375" y="1268850"/>
            <a:ext cx="4562988" cy="2739600"/>
          </a:xfrm>
          <a:prstGeom prst="rect">
            <a:avLst/>
          </a:prstGeom>
          <a:noFill/>
          <a:ln>
            <a:noFill/>
          </a:ln>
        </p:spPr>
      </p:pic>
      <p:sp>
        <p:nvSpPr>
          <p:cNvPr id="283" name="Google Shape;283;p44"/>
          <p:cNvSpPr txBox="1"/>
          <p:nvPr/>
        </p:nvSpPr>
        <p:spPr>
          <a:xfrm>
            <a:off x="2018313" y="4009925"/>
            <a:ext cx="8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有約束</a:t>
            </a:r>
            <a:endParaRPr sz="1800">
              <a:solidFill>
                <a:schemeClr val="dk2"/>
              </a:solidFill>
            </a:endParaRPr>
          </a:p>
        </p:txBody>
      </p:sp>
      <p:sp>
        <p:nvSpPr>
          <p:cNvPr id="284" name="Google Shape;284;p44"/>
          <p:cNvSpPr txBox="1"/>
          <p:nvPr/>
        </p:nvSpPr>
        <p:spPr>
          <a:xfrm>
            <a:off x="6601438" y="4009925"/>
            <a:ext cx="8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無約束</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935"/>
              <a:buNone/>
            </a:pPr>
            <a:r>
              <a:rPr lang="zh-TW" sz="1829">
                <a:latin typeface="Times"/>
                <a:ea typeface="Times"/>
                <a:cs typeface="Times"/>
                <a:sym typeface="Times"/>
              </a:rPr>
              <a:t>采取不同離峰旅行速度的方法對TTI值的作用：</a:t>
            </a:r>
            <a:endParaRPr sz="1829">
              <a:latin typeface="Times"/>
              <a:ea typeface="Times"/>
              <a:cs typeface="Times"/>
              <a:sym typeface="Times"/>
            </a:endParaRPr>
          </a:p>
          <a:p>
            <a:pPr indent="0" lvl="0" marL="0" rtl="0" algn="l">
              <a:lnSpc>
                <a:spcPct val="95000"/>
              </a:lnSpc>
              <a:spcBef>
                <a:spcPts val="0"/>
              </a:spcBef>
              <a:spcAft>
                <a:spcPts val="0"/>
              </a:spcAft>
              <a:buSzPts val="935"/>
              <a:buNone/>
            </a:pPr>
            <a:r>
              <a:rPr lang="zh-TW" sz="1829">
                <a:latin typeface="Times"/>
                <a:ea typeface="Times"/>
                <a:cs typeface="Times"/>
                <a:sym typeface="Times"/>
              </a:rPr>
              <a:t>使整體所計算之TTI的值下降22%∓10%</a:t>
            </a:r>
            <a:endParaRPr sz="1846">
              <a:solidFill>
                <a:schemeClr val="dk1"/>
              </a:solidFill>
              <a:latin typeface="Times"/>
              <a:ea typeface="Times"/>
              <a:cs typeface="Times"/>
              <a:sym typeface="Times"/>
            </a:endParaRPr>
          </a:p>
          <a:p>
            <a:pPr indent="0" lvl="0" marL="0" marR="0" rtl="0" algn="l">
              <a:lnSpc>
                <a:spcPct val="80000"/>
              </a:lnSpc>
              <a:spcBef>
                <a:spcPts val="0"/>
              </a:spcBef>
              <a:spcAft>
                <a:spcPts val="0"/>
              </a:spcAft>
              <a:buSzPts val="935"/>
              <a:buNone/>
            </a:pPr>
            <a:r>
              <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rPr lang="zh-TW" sz="1829">
                <a:latin typeface="Times"/>
                <a:ea typeface="Times"/>
                <a:cs typeface="Times"/>
                <a:sym typeface="Times"/>
              </a:rPr>
              <a:t>采用標準：</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rPr lang="zh-TW" sz="1829">
                <a:latin typeface="Times"/>
                <a:ea typeface="Times"/>
                <a:cs typeface="Times"/>
                <a:sym typeface="Times"/>
              </a:rPr>
              <a:t>計算TTI值過程時，約束TTI值≥ 1。</a:t>
            </a:r>
            <a:r>
              <a:rPr lang="zh-TW" sz="1829">
                <a:latin typeface="Times"/>
                <a:ea typeface="Times"/>
                <a:cs typeface="Times"/>
                <a:sym typeface="Times"/>
              </a:rPr>
              <a:t>當TTI值 &lt; 1, 則將其值設爲1 。</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rPr lang="zh-TW" sz="1829">
                <a:latin typeface="Times"/>
                <a:ea typeface="Times"/>
                <a:cs typeface="Times"/>
                <a:sym typeface="Times"/>
              </a:rPr>
              <a:t>采用原因：</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rPr lang="zh-TW" sz="1829">
                <a:latin typeface="Times"/>
                <a:ea typeface="Times"/>
                <a:cs typeface="Times"/>
                <a:sym typeface="Times"/>
              </a:rPr>
              <a:t>TTI &lt; 1 反映了</a:t>
            </a:r>
            <a:r>
              <a:rPr lang="zh-TW" sz="1829">
                <a:latin typeface="Times"/>
                <a:ea typeface="Times"/>
                <a:cs typeface="Times"/>
                <a:sym typeface="Times"/>
              </a:rPr>
              <a:t>巔峰時段旅行速度大於離峰時段旅行速度。</a:t>
            </a:r>
            <a:endParaRPr sz="1829">
              <a:latin typeface="Times"/>
              <a:ea typeface="Times"/>
              <a:cs typeface="Times"/>
              <a:sym typeface="Times"/>
            </a:endParaRPr>
          </a:p>
          <a:p>
            <a:pPr indent="0" lvl="0" marL="0" marR="0" rtl="0" algn="l">
              <a:lnSpc>
                <a:spcPct val="80000"/>
              </a:lnSpc>
              <a:spcBef>
                <a:spcPts val="1200"/>
              </a:spcBef>
              <a:spcAft>
                <a:spcPts val="0"/>
              </a:spcAft>
              <a:buSzPts val="935"/>
              <a:buNone/>
            </a:pPr>
            <a:r>
              <a:rPr lang="zh-TW" sz="1829">
                <a:latin typeface="Times"/>
                <a:ea typeface="Times"/>
                <a:cs typeface="Times"/>
                <a:sym typeface="Times"/>
              </a:rPr>
              <a:t>（1）允許 TTI &lt; 1 會導致 TTI 計算結果分析過程中低估了路綫擁塞情況。</a:t>
            </a:r>
            <a:endParaRPr sz="1829">
              <a:latin typeface="Times"/>
              <a:ea typeface="Times"/>
              <a:cs typeface="Times"/>
              <a:sym typeface="Times"/>
            </a:endParaRPr>
          </a:p>
          <a:p>
            <a:pPr indent="0" lvl="0" marL="0" marR="0" rtl="0" algn="l">
              <a:lnSpc>
                <a:spcPct val="80000"/>
              </a:lnSpc>
              <a:spcBef>
                <a:spcPts val="1200"/>
              </a:spcBef>
              <a:spcAft>
                <a:spcPts val="1200"/>
              </a:spcAft>
              <a:buSzPts val="935"/>
              <a:buNone/>
            </a:pPr>
            <a:r>
              <a:rPr lang="zh-TW" sz="1829">
                <a:latin typeface="Times"/>
                <a:ea typeface="Times"/>
                <a:cs typeface="Times"/>
                <a:sym typeface="Times"/>
              </a:rPr>
              <a:t>（2)  駕駛員超速行駛結論 </a:t>
            </a:r>
            <a:endParaRPr sz="1829">
              <a:latin typeface="Times"/>
              <a:ea typeface="Times"/>
              <a:cs typeface="Times"/>
              <a:sym typeface="Times"/>
            </a:endParaRPr>
          </a:p>
        </p:txBody>
      </p:sp>
      <p:sp>
        <p:nvSpPr>
          <p:cNvPr id="290" name="Google Shape;290;p45"/>
          <p:cNvSpPr txBox="1"/>
          <p:nvPr/>
        </p:nvSpPr>
        <p:spPr>
          <a:xfrm>
            <a:off x="414425" y="302575"/>
            <a:ext cx="8520600" cy="6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3020">
                <a:solidFill>
                  <a:schemeClr val="dk1"/>
                </a:solidFill>
              </a:rPr>
              <a:t>專題結果：</a:t>
            </a:r>
            <a:r>
              <a:rPr b="1" lang="zh-TW" sz="3020">
                <a:solidFill>
                  <a:schemeClr val="dk1"/>
                </a:solidFill>
              </a:rPr>
              <a:t>分析</a:t>
            </a:r>
            <a:r>
              <a:rPr b="1" lang="zh-TW" sz="3020">
                <a:solidFill>
                  <a:schemeClr val="dk1"/>
                </a:solidFill>
              </a:rPr>
              <a:t>不同</a:t>
            </a:r>
            <a:r>
              <a:rPr b="1" lang="zh-TW" sz="3020">
                <a:solidFill>
                  <a:schemeClr val="dk1"/>
                </a:solidFill>
              </a:rPr>
              <a:t>離峰旅行速度對TTI值的影響</a:t>
            </a:r>
            <a:endParaRPr b="1" sz="27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專題結果：Case Study</a:t>
            </a:r>
            <a:endParaRPr b="1" sz="3020"/>
          </a:p>
          <a:p>
            <a:pPr indent="0" lvl="0" marL="0" rtl="0" algn="ctr">
              <a:spcBef>
                <a:spcPts val="0"/>
              </a:spcBef>
              <a:spcAft>
                <a:spcPts val="0"/>
              </a:spcAft>
              <a:buSzPts val="990"/>
              <a:buNone/>
            </a:pPr>
            <a:r>
              <a:t/>
            </a:r>
            <a:endParaRPr b="1" sz="3020"/>
          </a:p>
        </p:txBody>
      </p:sp>
      <p:pic>
        <p:nvPicPr>
          <p:cNvPr id="296" name="Google Shape;296;p46"/>
          <p:cNvPicPr preferRelativeResize="0"/>
          <p:nvPr/>
        </p:nvPicPr>
        <p:blipFill>
          <a:blip r:embed="rId3">
            <a:alphaModFix/>
          </a:blip>
          <a:stretch>
            <a:fillRect/>
          </a:stretch>
        </p:blipFill>
        <p:spPr>
          <a:xfrm>
            <a:off x="152400" y="1427750"/>
            <a:ext cx="8146102" cy="3505326"/>
          </a:xfrm>
          <a:prstGeom prst="rect">
            <a:avLst/>
          </a:prstGeom>
          <a:noFill/>
          <a:ln>
            <a:noFill/>
          </a:ln>
        </p:spPr>
      </p:pic>
      <p:sp>
        <p:nvSpPr>
          <p:cNvPr id="297" name="Google Shape;297;p46"/>
          <p:cNvSpPr txBox="1"/>
          <p:nvPr/>
        </p:nvSpPr>
        <p:spPr>
          <a:xfrm>
            <a:off x="5458275" y="1292775"/>
            <a:ext cx="3685800" cy="1293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solidFill>
                  <a:schemeClr val="dk1"/>
                </a:solidFill>
              </a:rPr>
              <a:t>Type 1: </a:t>
            </a:r>
            <a:endParaRPr b="1" sz="1200">
              <a:solidFill>
                <a:schemeClr val="dk1"/>
              </a:solidFill>
            </a:endParaRPr>
          </a:p>
          <a:p>
            <a:pPr indent="0" lvl="0" marL="0" rtl="0" algn="l">
              <a:spcBef>
                <a:spcPts val="0"/>
              </a:spcBef>
              <a:spcAft>
                <a:spcPts val="0"/>
              </a:spcAft>
              <a:buNone/>
            </a:pPr>
            <a:r>
              <a:rPr b="1" lang="zh-TW" sz="1200">
                <a:solidFill>
                  <a:schemeClr val="dk1"/>
                </a:solidFill>
              </a:rPr>
              <a:t>Free Flow Travel Speed	: </a:t>
            </a:r>
            <a:r>
              <a:rPr lang="zh-TW" sz="1200">
                <a:solidFill>
                  <a:schemeClr val="dk1"/>
                </a:solidFill>
              </a:rPr>
              <a:t>當日最高平均時速</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zh-TW" sz="1200">
                <a:solidFill>
                  <a:schemeClr val="dk1"/>
                </a:solidFill>
              </a:rPr>
              <a:t>Type 2: </a:t>
            </a:r>
            <a:endParaRPr b="1" sz="1200">
              <a:solidFill>
                <a:schemeClr val="dk1"/>
              </a:solidFill>
            </a:endParaRPr>
          </a:p>
          <a:p>
            <a:pPr indent="0" lvl="0" marL="0" rtl="0" algn="l">
              <a:spcBef>
                <a:spcPts val="0"/>
              </a:spcBef>
              <a:spcAft>
                <a:spcPts val="0"/>
              </a:spcAft>
              <a:buNone/>
            </a:pPr>
            <a:r>
              <a:rPr b="1" lang="zh-TW" sz="1200">
                <a:solidFill>
                  <a:schemeClr val="dk1"/>
                </a:solidFill>
              </a:rPr>
              <a:t>Free Flow Travel Speed	: </a:t>
            </a:r>
            <a:r>
              <a:rPr lang="zh-TW" sz="1200">
                <a:solidFill>
                  <a:schemeClr val="dk1"/>
                </a:solidFill>
              </a:rPr>
              <a:t>交通部規定之路段的速</a:t>
            </a:r>
            <a:r>
              <a:rPr b="1" lang="zh-TW" sz="1200">
                <a:solidFill>
                  <a:schemeClr val="dk1"/>
                </a:solidFill>
              </a:rPr>
              <a:t>限</a:t>
            </a:r>
            <a:endParaRPr sz="1000"/>
          </a:p>
        </p:txBody>
      </p:sp>
      <p:sp>
        <p:nvSpPr>
          <p:cNvPr id="298" name="Google Shape;298;p46"/>
          <p:cNvSpPr txBox="1"/>
          <p:nvPr/>
        </p:nvSpPr>
        <p:spPr>
          <a:xfrm>
            <a:off x="1179200" y="774600"/>
            <a:ext cx="688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600" u="sng">
                <a:solidFill>
                  <a:schemeClr val="dk1"/>
                </a:solidFill>
              </a:rPr>
              <a:t>固定 Peak Period Travel Speed 為當日最高車流量的時段所對應平均速度</a:t>
            </a:r>
            <a:endParaRPr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專題結果(Case Study)</a:t>
            </a:r>
            <a:endParaRPr b="1" sz="3020"/>
          </a:p>
          <a:p>
            <a:pPr indent="0" lvl="0" marL="0" rtl="0" algn="ctr">
              <a:spcBef>
                <a:spcPts val="0"/>
              </a:spcBef>
              <a:spcAft>
                <a:spcPts val="0"/>
              </a:spcAft>
              <a:buSzPts val="990"/>
              <a:buNone/>
            </a:pPr>
            <a:r>
              <a:t/>
            </a:r>
            <a:endParaRPr b="1" sz="3020"/>
          </a:p>
        </p:txBody>
      </p:sp>
      <p:pic>
        <p:nvPicPr>
          <p:cNvPr id="304" name="Google Shape;304;p47"/>
          <p:cNvPicPr preferRelativeResize="0"/>
          <p:nvPr/>
        </p:nvPicPr>
        <p:blipFill>
          <a:blip r:embed="rId3">
            <a:alphaModFix/>
          </a:blip>
          <a:stretch>
            <a:fillRect/>
          </a:stretch>
        </p:blipFill>
        <p:spPr>
          <a:xfrm>
            <a:off x="152400" y="1427750"/>
            <a:ext cx="8146102" cy="3505326"/>
          </a:xfrm>
          <a:prstGeom prst="rect">
            <a:avLst/>
          </a:prstGeom>
          <a:noFill/>
          <a:ln>
            <a:noFill/>
          </a:ln>
        </p:spPr>
      </p:pic>
      <p:sp>
        <p:nvSpPr>
          <p:cNvPr id="305" name="Google Shape;305;p47"/>
          <p:cNvSpPr txBox="1"/>
          <p:nvPr/>
        </p:nvSpPr>
        <p:spPr>
          <a:xfrm>
            <a:off x="5458275" y="1292775"/>
            <a:ext cx="3685800" cy="1293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solidFill>
                  <a:schemeClr val="dk1"/>
                </a:solidFill>
              </a:rPr>
              <a:t>Type 1: </a:t>
            </a:r>
            <a:endParaRPr b="1" sz="1200">
              <a:solidFill>
                <a:schemeClr val="dk1"/>
              </a:solidFill>
            </a:endParaRPr>
          </a:p>
          <a:p>
            <a:pPr indent="0" lvl="0" marL="0" rtl="0" algn="l">
              <a:spcBef>
                <a:spcPts val="0"/>
              </a:spcBef>
              <a:spcAft>
                <a:spcPts val="0"/>
              </a:spcAft>
              <a:buNone/>
            </a:pPr>
            <a:r>
              <a:rPr b="1" lang="zh-TW" sz="1200">
                <a:solidFill>
                  <a:schemeClr val="dk1"/>
                </a:solidFill>
              </a:rPr>
              <a:t>Free Flow Travel Speed	: </a:t>
            </a:r>
            <a:r>
              <a:rPr lang="zh-TW" sz="1200">
                <a:solidFill>
                  <a:schemeClr val="dk1"/>
                </a:solidFill>
              </a:rPr>
              <a:t>當日最高平均時速</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zh-TW" sz="1200">
                <a:solidFill>
                  <a:schemeClr val="dk1"/>
                </a:solidFill>
              </a:rPr>
              <a:t>Type 2: </a:t>
            </a:r>
            <a:endParaRPr b="1" sz="1200">
              <a:solidFill>
                <a:schemeClr val="dk1"/>
              </a:solidFill>
            </a:endParaRPr>
          </a:p>
          <a:p>
            <a:pPr indent="0" lvl="0" marL="0" rtl="0" algn="l">
              <a:spcBef>
                <a:spcPts val="0"/>
              </a:spcBef>
              <a:spcAft>
                <a:spcPts val="0"/>
              </a:spcAft>
              <a:buNone/>
            </a:pPr>
            <a:r>
              <a:rPr b="1" lang="zh-TW" sz="1200">
                <a:solidFill>
                  <a:schemeClr val="dk1"/>
                </a:solidFill>
              </a:rPr>
              <a:t>Free Flow Travel Speed	: </a:t>
            </a:r>
            <a:r>
              <a:rPr lang="zh-TW" sz="1200">
                <a:solidFill>
                  <a:schemeClr val="dk1"/>
                </a:solidFill>
              </a:rPr>
              <a:t>交通部規定之路段的速</a:t>
            </a:r>
            <a:r>
              <a:rPr b="1" lang="zh-TW" sz="1200">
                <a:solidFill>
                  <a:schemeClr val="dk1"/>
                </a:solidFill>
              </a:rPr>
              <a:t>限</a:t>
            </a:r>
            <a:endParaRPr sz="1000"/>
          </a:p>
        </p:txBody>
      </p:sp>
      <p:sp>
        <p:nvSpPr>
          <p:cNvPr id="306" name="Google Shape;306;p47"/>
          <p:cNvSpPr txBox="1"/>
          <p:nvPr/>
        </p:nvSpPr>
        <p:spPr>
          <a:xfrm>
            <a:off x="1179200" y="774600"/>
            <a:ext cx="688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600" u="sng">
                <a:solidFill>
                  <a:schemeClr val="dk1"/>
                </a:solidFill>
              </a:rPr>
              <a:t>固定 Peak Period Travel Speed 為當日最高車流量的時段所對應平均速度</a:t>
            </a:r>
            <a:endParaRPr u="sng"/>
          </a:p>
        </p:txBody>
      </p:sp>
      <p:sp>
        <p:nvSpPr>
          <p:cNvPr id="307" name="Google Shape;307;p47"/>
          <p:cNvSpPr txBox="1"/>
          <p:nvPr/>
        </p:nvSpPr>
        <p:spPr>
          <a:xfrm>
            <a:off x="1207875" y="1982050"/>
            <a:ext cx="7005000" cy="1886100"/>
          </a:xfrm>
          <a:prstGeom prst="rect">
            <a:avLst/>
          </a:prstGeom>
          <a:solidFill>
            <a:srgbClr val="FCE5CD"/>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zh-TW" sz="1800">
                <a:solidFill>
                  <a:schemeClr val="dk2"/>
                </a:solidFill>
              </a:rPr>
              <a:t>相關係數為：0.94227738，屬於</a:t>
            </a:r>
            <a:r>
              <a:rPr lang="zh-TW" sz="2100">
                <a:solidFill>
                  <a:schemeClr val="dk2"/>
                </a:solidFill>
              </a:rPr>
              <a:t>高度相關</a:t>
            </a:r>
            <a:endParaRPr sz="2100">
              <a:solidFill>
                <a:schemeClr val="dk2"/>
              </a:solidFill>
            </a:endParaRPr>
          </a:p>
          <a:p>
            <a:pPr indent="0" lvl="0" marL="457200" rtl="0" algn="l">
              <a:lnSpc>
                <a:spcPct val="115000"/>
              </a:lnSpc>
              <a:spcBef>
                <a:spcPts val="0"/>
              </a:spcBef>
              <a:spcAft>
                <a:spcPts val="0"/>
              </a:spcAft>
              <a:buNone/>
            </a:pPr>
            <a:r>
              <a:t/>
            </a:r>
            <a:endParaRPr sz="2000">
              <a:solidFill>
                <a:schemeClr val="dk2"/>
              </a:solidFill>
            </a:endParaRPr>
          </a:p>
          <a:p>
            <a:pPr indent="-342900" lvl="0" marL="457200" rtl="0" algn="l">
              <a:lnSpc>
                <a:spcPct val="115000"/>
              </a:lnSpc>
              <a:spcBef>
                <a:spcPts val="0"/>
              </a:spcBef>
              <a:spcAft>
                <a:spcPts val="0"/>
              </a:spcAft>
              <a:buClr>
                <a:schemeClr val="dk2"/>
              </a:buClr>
              <a:buSzPts val="1800"/>
              <a:buChar char="●"/>
            </a:pPr>
            <a:r>
              <a:rPr lang="zh-TW" sz="1800">
                <a:solidFill>
                  <a:schemeClr val="dk2"/>
                </a:solidFill>
              </a:rPr>
              <a:t>Type 2 受到下限限制，1400 筆資料中，高達 1135 筆資料為 1</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zh-TW" sz="1800">
                <a:solidFill>
                  <a:schemeClr val="dk2"/>
                </a:solidFill>
              </a:rPr>
              <a:t>若要分析TTI的數值變化，</a:t>
            </a:r>
            <a:r>
              <a:rPr b="1" lang="zh-TW" sz="2000">
                <a:solidFill>
                  <a:schemeClr val="dk2"/>
                </a:solidFill>
              </a:rPr>
              <a:t>Type 1 較為合適</a:t>
            </a:r>
            <a:endParaRPr b="1" sz="2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專題結果(Case Study)</a:t>
            </a:r>
            <a:endParaRPr b="1" sz="3020"/>
          </a:p>
          <a:p>
            <a:pPr indent="0" lvl="0" marL="0" rtl="0" algn="ctr">
              <a:spcBef>
                <a:spcPts val="0"/>
              </a:spcBef>
              <a:spcAft>
                <a:spcPts val="0"/>
              </a:spcAft>
              <a:buSzPts val="990"/>
              <a:buNone/>
            </a:pPr>
            <a:r>
              <a:t/>
            </a:r>
            <a:endParaRPr b="1" sz="3020"/>
          </a:p>
        </p:txBody>
      </p:sp>
      <p:sp>
        <p:nvSpPr>
          <p:cNvPr id="313" name="Google Shape;313;p48"/>
          <p:cNvSpPr txBox="1"/>
          <p:nvPr/>
        </p:nvSpPr>
        <p:spPr>
          <a:xfrm>
            <a:off x="11400" y="1444625"/>
            <a:ext cx="4778100" cy="278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700">
                <a:solidFill>
                  <a:schemeClr val="dk1"/>
                </a:solidFill>
              </a:rPr>
              <a:t>聯合國定義 TTI 的接受程度</a:t>
            </a:r>
            <a:endParaRPr sz="1700">
              <a:solidFill>
                <a:schemeClr val="dk1"/>
              </a:solidFill>
            </a:endParaRPr>
          </a:p>
          <a:p>
            <a:pPr indent="0" lvl="0" marL="0" rtl="0" algn="l">
              <a:lnSpc>
                <a:spcPct val="115000"/>
              </a:lnSpc>
              <a:spcBef>
                <a:spcPts val="0"/>
              </a:spcBef>
              <a:spcAft>
                <a:spcPts val="0"/>
              </a:spcAft>
              <a:buNone/>
            </a:pPr>
            <a:r>
              <a:t/>
            </a:r>
            <a:endParaRPr b="1" sz="1700" u="sng">
              <a:solidFill>
                <a:schemeClr val="dk1"/>
              </a:solidFill>
            </a:endParaRPr>
          </a:p>
          <a:p>
            <a:pPr indent="0" lvl="0" marL="0" rtl="0" algn="l">
              <a:lnSpc>
                <a:spcPct val="115000"/>
              </a:lnSpc>
              <a:spcBef>
                <a:spcPts val="0"/>
              </a:spcBef>
              <a:spcAft>
                <a:spcPts val="0"/>
              </a:spcAft>
              <a:buNone/>
            </a:pPr>
            <a:r>
              <a:rPr b="1" lang="zh-TW" u="sng">
                <a:solidFill>
                  <a:schemeClr val="dk1"/>
                </a:solidFill>
              </a:rPr>
              <a:t>TTI </a:t>
            </a:r>
            <a:r>
              <a:rPr b="1" lang="zh-TW" sz="1300" u="sng">
                <a:solidFill>
                  <a:srgbClr val="040C28"/>
                </a:solidFill>
              </a:rPr>
              <a:t>≤ </a:t>
            </a:r>
            <a:r>
              <a:rPr b="1" lang="zh-TW" u="sng">
                <a:solidFill>
                  <a:schemeClr val="dk1"/>
                </a:solidFill>
              </a:rPr>
              <a:t>1.5</a:t>
            </a:r>
            <a:endParaRPr b="1" u="sng">
              <a:solidFill>
                <a:schemeClr val="dk1"/>
              </a:solidFill>
            </a:endParaRPr>
          </a:p>
          <a:p>
            <a:pPr indent="0" lvl="0" marL="0" rtl="0" algn="l">
              <a:lnSpc>
                <a:spcPct val="115000"/>
              </a:lnSpc>
              <a:spcBef>
                <a:spcPts val="0"/>
              </a:spcBef>
              <a:spcAft>
                <a:spcPts val="0"/>
              </a:spcAft>
              <a:buNone/>
            </a:pPr>
            <a:r>
              <a:rPr lang="zh-TW">
                <a:solidFill>
                  <a:schemeClr val="dk1"/>
                </a:solidFill>
              </a:rPr>
              <a:t>道路擁塞接受程度：</a:t>
            </a:r>
            <a:r>
              <a:rPr b="1" lang="zh-TW">
                <a:solidFill>
                  <a:schemeClr val="dk1"/>
                </a:solidFill>
              </a:rPr>
              <a:t>Good（良好）</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zh-TW" u="sng">
                <a:solidFill>
                  <a:schemeClr val="dk1"/>
                </a:solidFill>
              </a:rPr>
              <a:t>1.5 &lt; TTI </a:t>
            </a:r>
            <a:r>
              <a:rPr b="1" lang="zh-TW" sz="1300" u="sng">
                <a:solidFill>
                  <a:srgbClr val="040C28"/>
                </a:solidFill>
              </a:rPr>
              <a:t>≤</a:t>
            </a:r>
            <a:r>
              <a:rPr b="1" lang="zh-TW" u="sng">
                <a:solidFill>
                  <a:schemeClr val="dk1"/>
                </a:solidFill>
              </a:rPr>
              <a:t> 2.5</a:t>
            </a:r>
            <a:endParaRPr b="1" u="sng">
              <a:solidFill>
                <a:schemeClr val="dk1"/>
              </a:solidFill>
            </a:endParaRPr>
          </a:p>
          <a:p>
            <a:pPr indent="0" lvl="0" marL="0" rtl="0" algn="l">
              <a:lnSpc>
                <a:spcPct val="115000"/>
              </a:lnSpc>
              <a:spcBef>
                <a:spcPts val="0"/>
              </a:spcBef>
              <a:spcAft>
                <a:spcPts val="0"/>
              </a:spcAft>
              <a:buNone/>
            </a:pPr>
            <a:r>
              <a:rPr lang="zh-TW">
                <a:solidFill>
                  <a:schemeClr val="dk1"/>
                </a:solidFill>
              </a:rPr>
              <a:t>道路擁塞接受程度：</a:t>
            </a:r>
            <a:r>
              <a:rPr b="1" lang="zh-TW">
                <a:solidFill>
                  <a:schemeClr val="dk1"/>
                </a:solidFill>
              </a:rPr>
              <a:t>Potentially Acceptable（尚且接受）</a:t>
            </a:r>
            <a:endParaRPr b="1">
              <a:solidFill>
                <a:schemeClr val="dk1"/>
              </a:solidFill>
            </a:endParaRPr>
          </a:p>
          <a:p>
            <a:pPr indent="0" lvl="0" marL="0" rtl="0" algn="l">
              <a:lnSpc>
                <a:spcPct val="115000"/>
              </a:lnSpc>
              <a:spcBef>
                <a:spcPts val="0"/>
              </a:spcBef>
              <a:spcAft>
                <a:spcPts val="0"/>
              </a:spcAft>
              <a:buNone/>
            </a:pPr>
            <a:r>
              <a:t/>
            </a:r>
            <a:endParaRPr b="1" sz="1700" u="sng">
              <a:solidFill>
                <a:schemeClr val="dk1"/>
              </a:solidFill>
            </a:endParaRPr>
          </a:p>
          <a:p>
            <a:pPr indent="0" lvl="0" marL="0" rtl="0" algn="l">
              <a:lnSpc>
                <a:spcPct val="115000"/>
              </a:lnSpc>
              <a:spcBef>
                <a:spcPts val="0"/>
              </a:spcBef>
              <a:spcAft>
                <a:spcPts val="0"/>
              </a:spcAft>
              <a:buNone/>
            </a:pPr>
            <a:r>
              <a:rPr b="1" lang="zh-TW" u="sng">
                <a:solidFill>
                  <a:schemeClr val="dk1"/>
                </a:solidFill>
              </a:rPr>
              <a:t>TTI &gt; 2.5</a:t>
            </a:r>
            <a:endParaRPr b="1" sz="1700" u="sng">
              <a:solidFill>
                <a:schemeClr val="dk1"/>
              </a:solidFill>
            </a:endParaRPr>
          </a:p>
          <a:p>
            <a:pPr indent="0" lvl="0" marL="0" rtl="0" algn="l">
              <a:lnSpc>
                <a:spcPct val="115000"/>
              </a:lnSpc>
              <a:spcBef>
                <a:spcPts val="0"/>
              </a:spcBef>
              <a:spcAft>
                <a:spcPts val="0"/>
              </a:spcAft>
              <a:buNone/>
            </a:pPr>
            <a:r>
              <a:rPr lang="zh-TW">
                <a:solidFill>
                  <a:schemeClr val="dk1"/>
                </a:solidFill>
              </a:rPr>
              <a:t>道路擁塞接受程度：</a:t>
            </a:r>
            <a:r>
              <a:rPr b="1" lang="zh-TW">
                <a:solidFill>
                  <a:schemeClr val="dk1"/>
                </a:solidFill>
              </a:rPr>
              <a:t>Less Desirable（不理想）</a:t>
            </a:r>
            <a:endParaRPr sz="1700"/>
          </a:p>
        </p:txBody>
      </p:sp>
      <p:sp>
        <p:nvSpPr>
          <p:cNvPr id="314" name="Google Shape;314;p48"/>
          <p:cNvSpPr txBox="1"/>
          <p:nvPr/>
        </p:nvSpPr>
        <p:spPr>
          <a:xfrm>
            <a:off x="4858200" y="1520825"/>
            <a:ext cx="4209600" cy="2552700"/>
          </a:xfrm>
          <a:prstGeom prst="rect">
            <a:avLst/>
          </a:prstGeom>
          <a:solidFill>
            <a:srgbClr val="FCE5CD"/>
          </a:solid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zh-TW" sz="1700">
                <a:solidFill>
                  <a:schemeClr val="dk1"/>
                </a:solidFill>
              </a:rPr>
              <a:t>運用 Type 2 的 </a:t>
            </a:r>
            <a:r>
              <a:rPr lang="zh-TW" sz="1700" u="sng">
                <a:solidFill>
                  <a:schemeClr val="dk1"/>
                </a:solidFill>
              </a:rPr>
              <a:t>Free Flow Travel Speed</a:t>
            </a:r>
            <a:r>
              <a:rPr lang="zh-TW" sz="1700">
                <a:solidFill>
                  <a:schemeClr val="dk1"/>
                </a:solidFill>
              </a:rPr>
              <a:t> 為 交通部規定之路段的速限</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zh-TW" sz="1700">
                <a:solidFill>
                  <a:schemeClr val="dk1"/>
                </a:solidFill>
              </a:rPr>
              <a:t>假設用路人的駕駛習慣不變下</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zh-TW" sz="1700">
                <a:solidFill>
                  <a:schemeClr val="dk1"/>
                </a:solidFill>
              </a:rPr>
              <a:t>透過更改限速的上限，及觀察TTI的變化，以利優化最低限速</a:t>
            </a:r>
            <a:endParaRPr sz="1700">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專題結果(Case Study)</a:t>
            </a:r>
            <a:endParaRPr b="1" sz="3020"/>
          </a:p>
          <a:p>
            <a:pPr indent="0" lvl="0" marL="0" rtl="0" algn="ctr">
              <a:spcBef>
                <a:spcPts val="0"/>
              </a:spcBef>
              <a:spcAft>
                <a:spcPts val="0"/>
              </a:spcAft>
              <a:buSzPts val="990"/>
              <a:buNone/>
            </a:pPr>
            <a:r>
              <a:t/>
            </a:r>
            <a:endParaRPr b="1" sz="3020"/>
          </a:p>
        </p:txBody>
      </p:sp>
      <p:pic>
        <p:nvPicPr>
          <p:cNvPr id="320" name="Google Shape;320;p49"/>
          <p:cNvPicPr preferRelativeResize="0"/>
          <p:nvPr/>
        </p:nvPicPr>
        <p:blipFill>
          <a:blip r:embed="rId3">
            <a:alphaModFix/>
          </a:blip>
          <a:stretch>
            <a:fillRect/>
          </a:stretch>
        </p:blipFill>
        <p:spPr>
          <a:xfrm>
            <a:off x="0" y="1400000"/>
            <a:ext cx="4783451" cy="2995335"/>
          </a:xfrm>
          <a:prstGeom prst="rect">
            <a:avLst/>
          </a:prstGeom>
          <a:noFill/>
          <a:ln>
            <a:noFill/>
          </a:ln>
        </p:spPr>
      </p:pic>
      <p:pic>
        <p:nvPicPr>
          <p:cNvPr id="321" name="Google Shape;321;p49"/>
          <p:cNvPicPr preferRelativeResize="0"/>
          <p:nvPr/>
        </p:nvPicPr>
        <p:blipFill>
          <a:blip r:embed="rId4">
            <a:alphaModFix/>
          </a:blip>
          <a:stretch>
            <a:fillRect/>
          </a:stretch>
        </p:blipFill>
        <p:spPr>
          <a:xfrm>
            <a:off x="4352500" y="1400000"/>
            <a:ext cx="4791489" cy="2995325"/>
          </a:xfrm>
          <a:prstGeom prst="rect">
            <a:avLst/>
          </a:prstGeom>
          <a:noFill/>
          <a:ln>
            <a:noFill/>
          </a:ln>
        </p:spPr>
      </p:pic>
      <p:pic>
        <p:nvPicPr>
          <p:cNvPr id="322" name="Google Shape;322;p49"/>
          <p:cNvPicPr preferRelativeResize="0"/>
          <p:nvPr/>
        </p:nvPicPr>
        <p:blipFill>
          <a:blip r:embed="rId5">
            <a:alphaModFix/>
          </a:blip>
          <a:stretch>
            <a:fillRect/>
          </a:stretch>
        </p:blipFill>
        <p:spPr>
          <a:xfrm>
            <a:off x="6307451" y="6474550"/>
            <a:ext cx="6507599" cy="4074974"/>
          </a:xfrm>
          <a:prstGeom prst="rect">
            <a:avLst/>
          </a:prstGeom>
          <a:noFill/>
          <a:ln>
            <a:noFill/>
          </a:ln>
        </p:spPr>
      </p:pic>
      <p:sp>
        <p:nvSpPr>
          <p:cNvPr id="323" name="Google Shape;323;p49"/>
          <p:cNvSpPr txBox="1"/>
          <p:nvPr/>
        </p:nvSpPr>
        <p:spPr>
          <a:xfrm>
            <a:off x="1907225" y="900900"/>
            <a:ext cx="1286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700" u="sng">
                <a:solidFill>
                  <a:srgbClr val="040C28"/>
                </a:solidFill>
              </a:rPr>
              <a:t>原始速限</a:t>
            </a:r>
            <a:endParaRPr sz="1700" u="sng">
              <a:solidFill>
                <a:srgbClr val="040C2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專題結果(Case Study)</a:t>
            </a:r>
            <a:endParaRPr b="1" sz="3020"/>
          </a:p>
          <a:p>
            <a:pPr indent="0" lvl="0" marL="0" rtl="0" algn="ctr">
              <a:spcBef>
                <a:spcPts val="0"/>
              </a:spcBef>
              <a:spcAft>
                <a:spcPts val="0"/>
              </a:spcAft>
              <a:buSzPts val="990"/>
              <a:buNone/>
            </a:pPr>
            <a:r>
              <a:t/>
            </a:r>
            <a:endParaRPr b="1" sz="3020"/>
          </a:p>
        </p:txBody>
      </p:sp>
      <p:pic>
        <p:nvPicPr>
          <p:cNvPr id="329" name="Google Shape;329;p50"/>
          <p:cNvPicPr preferRelativeResize="0"/>
          <p:nvPr/>
        </p:nvPicPr>
        <p:blipFill>
          <a:blip r:embed="rId3">
            <a:alphaModFix/>
          </a:blip>
          <a:stretch>
            <a:fillRect/>
          </a:stretch>
        </p:blipFill>
        <p:spPr>
          <a:xfrm>
            <a:off x="4352500" y="1400000"/>
            <a:ext cx="4791500" cy="3000375"/>
          </a:xfrm>
          <a:prstGeom prst="rect">
            <a:avLst/>
          </a:prstGeom>
          <a:noFill/>
          <a:ln>
            <a:noFill/>
          </a:ln>
        </p:spPr>
      </p:pic>
      <p:pic>
        <p:nvPicPr>
          <p:cNvPr id="330" name="Google Shape;330;p50"/>
          <p:cNvPicPr preferRelativeResize="0"/>
          <p:nvPr/>
        </p:nvPicPr>
        <p:blipFill>
          <a:blip r:embed="rId4">
            <a:alphaModFix/>
          </a:blip>
          <a:stretch>
            <a:fillRect/>
          </a:stretch>
        </p:blipFill>
        <p:spPr>
          <a:xfrm>
            <a:off x="0" y="1402525"/>
            <a:ext cx="4791500" cy="299533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239875" y="191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專題結果：</a:t>
            </a:r>
            <a:r>
              <a:rPr b="1" lang="zh-TW" sz="3020"/>
              <a:t>不同TTI數值的對比圖</a:t>
            </a:r>
            <a:endParaRPr b="1" sz="3020"/>
          </a:p>
        </p:txBody>
      </p:sp>
      <p:pic>
        <p:nvPicPr>
          <p:cNvPr id="336" name="Google Shape;336;p51"/>
          <p:cNvPicPr preferRelativeResize="0"/>
          <p:nvPr/>
        </p:nvPicPr>
        <p:blipFill>
          <a:blip r:embed="rId3">
            <a:alphaModFix/>
          </a:blip>
          <a:stretch>
            <a:fillRect/>
          </a:stretch>
        </p:blipFill>
        <p:spPr>
          <a:xfrm>
            <a:off x="624025" y="806450"/>
            <a:ext cx="8009451" cy="4004726"/>
          </a:xfrm>
          <a:prstGeom prst="rect">
            <a:avLst/>
          </a:prstGeom>
          <a:noFill/>
          <a:ln>
            <a:noFill/>
          </a:ln>
        </p:spPr>
      </p:pic>
      <p:sp>
        <p:nvSpPr>
          <p:cNvPr id="337" name="Google Shape;337;p51"/>
          <p:cNvSpPr txBox="1"/>
          <p:nvPr/>
        </p:nvSpPr>
        <p:spPr>
          <a:xfrm>
            <a:off x="130400" y="763725"/>
            <a:ext cx="2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*固定Peak, Freeflow為變數</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SzPts val="990"/>
              <a:buNone/>
            </a:pPr>
            <a:r>
              <a:t/>
            </a:r>
            <a:endParaRPr b="1" sz="3020"/>
          </a:p>
        </p:txBody>
      </p:sp>
      <p:pic>
        <p:nvPicPr>
          <p:cNvPr id="343" name="Google Shape;343;p52"/>
          <p:cNvPicPr preferRelativeResize="0"/>
          <p:nvPr/>
        </p:nvPicPr>
        <p:blipFill>
          <a:blip r:embed="rId3">
            <a:alphaModFix/>
          </a:blip>
          <a:stretch>
            <a:fillRect/>
          </a:stretch>
        </p:blipFill>
        <p:spPr>
          <a:xfrm>
            <a:off x="613450" y="880150"/>
            <a:ext cx="7917099" cy="3958550"/>
          </a:xfrm>
          <a:prstGeom prst="rect">
            <a:avLst/>
          </a:prstGeom>
          <a:noFill/>
          <a:ln>
            <a:noFill/>
          </a:ln>
        </p:spPr>
      </p:pic>
      <p:sp>
        <p:nvSpPr>
          <p:cNvPr id="344" name="Google Shape;344;p52"/>
          <p:cNvSpPr txBox="1"/>
          <p:nvPr/>
        </p:nvSpPr>
        <p:spPr>
          <a:xfrm>
            <a:off x="0" y="880150"/>
            <a:ext cx="2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*固定Peak, Freeflow為變數</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開放資料來源</a:t>
            </a:r>
            <a:endParaRPr b="1" sz="3020"/>
          </a:p>
        </p:txBody>
      </p:sp>
      <p:sp>
        <p:nvSpPr>
          <p:cNvPr id="79" name="Google Shape;79;p17"/>
          <p:cNvSpPr txBox="1"/>
          <p:nvPr>
            <p:ph idx="1" type="body"/>
          </p:nvPr>
        </p:nvSpPr>
        <p:spPr>
          <a:xfrm>
            <a:off x="683550" y="1395750"/>
            <a:ext cx="7776000" cy="3188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a:latin typeface="Times"/>
                <a:ea typeface="Times"/>
                <a:cs typeface="Times"/>
                <a:sym typeface="Times"/>
              </a:rPr>
              <a:t>台中市即時交通資訊網-交通流量</a:t>
            </a:r>
            <a:r>
              <a:rPr lang="zh-TW">
                <a:latin typeface="Times"/>
                <a:ea typeface="Times"/>
                <a:cs typeface="Times"/>
                <a:sym typeface="Times"/>
              </a:rPr>
              <a:t>查詢: </a:t>
            </a:r>
            <a:r>
              <a:rPr lang="zh-TW" sz="1000" u="sng">
                <a:solidFill>
                  <a:schemeClr val="accent5"/>
                </a:solidFill>
                <a:latin typeface="Times"/>
                <a:ea typeface="Times"/>
                <a:cs typeface="Times"/>
                <a:sym typeface="Times"/>
                <a:hlinkClick r:id="rId3">
                  <a:extLst>
                    <a:ext uri="{A12FA001-AC4F-418D-AE19-62706E023703}">
                      <ahyp:hlinkClr val="tx"/>
                    </a:ext>
                  </a:extLst>
                </a:hlinkClick>
              </a:rPr>
              <a:t>http://e-traffic.taichung.gov.tw/RoadGrid/Pages/VD/History2.html</a:t>
            </a:r>
            <a:endParaRPr sz="1000">
              <a:latin typeface="Times"/>
              <a:ea typeface="Times"/>
              <a:cs typeface="Times"/>
              <a:sym typeface="Times"/>
            </a:endParaRPr>
          </a:p>
          <a:p>
            <a:pPr indent="-304800" lvl="0" marL="457200" rtl="0" algn="l">
              <a:lnSpc>
                <a:spcPct val="150000"/>
              </a:lnSpc>
              <a:spcBef>
                <a:spcPts val="1200"/>
              </a:spcBef>
              <a:spcAft>
                <a:spcPts val="0"/>
              </a:spcAft>
              <a:buSzPts val="1200"/>
              <a:buFont typeface="Times"/>
              <a:buChar char="●"/>
            </a:pPr>
            <a:r>
              <a:rPr lang="zh-TW">
                <a:latin typeface="Times"/>
                <a:ea typeface="Times"/>
                <a:cs typeface="Times"/>
                <a:sym typeface="Times"/>
              </a:rPr>
              <a:t>該網站提供台中地區59處交通觀測數據，包含車流量與平均速度。</a:t>
            </a:r>
            <a:endParaRPr>
              <a:latin typeface="Times"/>
              <a:ea typeface="Times"/>
              <a:cs typeface="Times"/>
              <a:sym typeface="Times"/>
            </a:endParaRPr>
          </a:p>
          <a:p>
            <a:pPr indent="-304800" lvl="0" marL="457200" rtl="0" algn="l">
              <a:lnSpc>
                <a:spcPct val="150000"/>
              </a:lnSpc>
              <a:spcBef>
                <a:spcPts val="0"/>
              </a:spcBef>
              <a:spcAft>
                <a:spcPts val="0"/>
              </a:spcAft>
              <a:buSzPts val="1200"/>
              <a:buFont typeface="Times"/>
              <a:buChar char="●"/>
            </a:pPr>
            <a:r>
              <a:rPr lang="zh-TW">
                <a:latin typeface="Times"/>
                <a:ea typeface="Times"/>
                <a:cs typeface="Times"/>
                <a:sym typeface="Times"/>
              </a:rPr>
              <a:t>資料更新頻率為每小時，並提供圖表或.CSV檔可供下載。</a:t>
            </a:r>
            <a:endParaRPr>
              <a:latin typeface="Times"/>
              <a:ea typeface="Times"/>
              <a:cs typeface="Times"/>
              <a:sym typeface="Times"/>
            </a:endParaRPr>
          </a:p>
          <a:p>
            <a:pPr indent="-304800" lvl="0" marL="457200" rtl="0" algn="l">
              <a:lnSpc>
                <a:spcPct val="150000"/>
              </a:lnSpc>
              <a:spcBef>
                <a:spcPts val="0"/>
              </a:spcBef>
              <a:spcAft>
                <a:spcPts val="0"/>
              </a:spcAft>
              <a:buSzPts val="1200"/>
              <a:buFont typeface="Times"/>
              <a:buChar char="●"/>
            </a:pPr>
            <a:r>
              <a:rPr lang="zh-TW">
                <a:latin typeface="Times"/>
                <a:ea typeface="Times"/>
                <a:cs typeface="Times"/>
                <a:sym typeface="Times"/>
              </a:rPr>
              <a:t>計算時採用的資料: </a:t>
            </a:r>
            <a:endParaRPr>
              <a:latin typeface="Times"/>
              <a:ea typeface="Times"/>
              <a:cs typeface="Times"/>
              <a:sym typeface="Times"/>
            </a:endParaRPr>
          </a:p>
          <a:p>
            <a:pPr indent="0" lvl="0" marL="457200" rtl="0" algn="l">
              <a:lnSpc>
                <a:spcPct val="100000"/>
              </a:lnSpc>
              <a:spcBef>
                <a:spcPts val="1200"/>
              </a:spcBef>
              <a:spcAft>
                <a:spcPts val="0"/>
              </a:spcAft>
              <a:buNone/>
            </a:pPr>
            <a:r>
              <a:rPr lang="zh-TW" sz="1600">
                <a:latin typeface="Times"/>
                <a:ea typeface="Times"/>
                <a:cs typeface="Times"/>
                <a:sym typeface="Times"/>
              </a:rPr>
              <a:t>1. 日期 (每小時) </a:t>
            </a:r>
            <a:endParaRPr sz="1600">
              <a:latin typeface="Times"/>
              <a:ea typeface="Times"/>
              <a:cs typeface="Times"/>
              <a:sym typeface="Times"/>
            </a:endParaRPr>
          </a:p>
          <a:p>
            <a:pPr indent="0" lvl="0" marL="457200" rtl="0" algn="l">
              <a:lnSpc>
                <a:spcPct val="100000"/>
              </a:lnSpc>
              <a:spcBef>
                <a:spcPts val="1200"/>
              </a:spcBef>
              <a:spcAft>
                <a:spcPts val="0"/>
              </a:spcAft>
              <a:buNone/>
            </a:pPr>
            <a:r>
              <a:rPr lang="zh-TW" sz="1600">
                <a:latin typeface="Times"/>
                <a:ea typeface="Times"/>
                <a:cs typeface="Times"/>
                <a:sym typeface="Times"/>
              </a:rPr>
              <a:t>2. 平均速度 (km/h)</a:t>
            </a:r>
            <a:endParaRPr sz="1600">
              <a:latin typeface="Times"/>
              <a:ea typeface="Times"/>
              <a:cs typeface="Times"/>
              <a:sym typeface="Times"/>
            </a:endParaRPr>
          </a:p>
          <a:p>
            <a:pPr indent="0" lvl="0" marL="457200" rtl="0" algn="l">
              <a:lnSpc>
                <a:spcPct val="100000"/>
              </a:lnSpc>
              <a:spcBef>
                <a:spcPts val="1200"/>
              </a:spcBef>
              <a:spcAft>
                <a:spcPts val="1200"/>
              </a:spcAft>
              <a:buNone/>
            </a:pPr>
            <a:r>
              <a:rPr lang="zh-TW" sz="1600">
                <a:latin typeface="Times"/>
                <a:ea typeface="Times"/>
                <a:cs typeface="Times"/>
                <a:sym typeface="Times"/>
              </a:rPr>
              <a:t>3. 總車流量 (輛) </a:t>
            </a:r>
            <a:endParaRPr sz="1600">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3"/>
          <p:cNvPicPr preferRelativeResize="0"/>
          <p:nvPr/>
        </p:nvPicPr>
        <p:blipFill>
          <a:blip r:embed="rId3">
            <a:alphaModFix/>
          </a:blip>
          <a:stretch>
            <a:fillRect/>
          </a:stretch>
        </p:blipFill>
        <p:spPr>
          <a:xfrm>
            <a:off x="613450" y="880150"/>
            <a:ext cx="7917099" cy="3958550"/>
          </a:xfrm>
          <a:prstGeom prst="rect">
            <a:avLst/>
          </a:prstGeom>
          <a:noFill/>
          <a:ln>
            <a:noFill/>
          </a:ln>
        </p:spPr>
      </p:pic>
      <p:pic>
        <p:nvPicPr>
          <p:cNvPr id="350" name="Google Shape;350;p53"/>
          <p:cNvPicPr preferRelativeResize="0"/>
          <p:nvPr/>
        </p:nvPicPr>
        <p:blipFill>
          <a:blip r:embed="rId4">
            <a:alphaModFix/>
          </a:blip>
          <a:stretch>
            <a:fillRect/>
          </a:stretch>
        </p:blipFill>
        <p:spPr>
          <a:xfrm>
            <a:off x="0" y="653275"/>
            <a:ext cx="9144000" cy="4572000"/>
          </a:xfrm>
          <a:prstGeom prst="rect">
            <a:avLst/>
          </a:prstGeom>
          <a:noFill/>
          <a:ln>
            <a:noFill/>
          </a:ln>
        </p:spPr>
      </p:pic>
      <p:sp>
        <p:nvSpPr>
          <p:cNvPr id="351" name="Google Shape;351;p53"/>
          <p:cNvSpPr txBox="1"/>
          <p:nvPr/>
        </p:nvSpPr>
        <p:spPr>
          <a:xfrm>
            <a:off x="119825" y="806150"/>
            <a:ext cx="2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*固定Peak, Freeflow為變數</a:t>
            </a:r>
            <a:endParaRPr>
              <a:solidFill>
                <a:schemeClr val="dk2"/>
              </a:solidFill>
            </a:endParaRPr>
          </a:p>
        </p:txBody>
      </p:sp>
      <p:sp>
        <p:nvSpPr>
          <p:cNvPr id="352" name="Google Shape;352;p53"/>
          <p:cNvSpPr txBox="1"/>
          <p:nvPr>
            <p:ph type="title"/>
          </p:nvPr>
        </p:nvSpPr>
        <p:spPr>
          <a:xfrm>
            <a:off x="375350" y="169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SzPts val="990"/>
              <a:buNone/>
            </a:pPr>
            <a:r>
              <a:t/>
            </a:r>
            <a:endParaRPr b="1" sz="30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SzPts val="990"/>
              <a:buNone/>
            </a:pPr>
            <a:r>
              <a:t/>
            </a:r>
            <a:endParaRPr b="1" sz="3020"/>
          </a:p>
        </p:txBody>
      </p:sp>
      <p:pic>
        <p:nvPicPr>
          <p:cNvPr id="358" name="Google Shape;358;p54"/>
          <p:cNvPicPr preferRelativeResize="0"/>
          <p:nvPr/>
        </p:nvPicPr>
        <p:blipFill>
          <a:blip r:embed="rId3">
            <a:alphaModFix/>
          </a:blip>
          <a:stretch>
            <a:fillRect/>
          </a:stretch>
        </p:blipFill>
        <p:spPr>
          <a:xfrm>
            <a:off x="767050" y="880150"/>
            <a:ext cx="7917099" cy="3958550"/>
          </a:xfrm>
          <a:prstGeom prst="rect">
            <a:avLst/>
          </a:prstGeom>
          <a:noFill/>
          <a:ln>
            <a:noFill/>
          </a:ln>
        </p:spPr>
      </p:pic>
      <p:sp>
        <p:nvSpPr>
          <p:cNvPr id="359" name="Google Shape;359;p54"/>
          <p:cNvSpPr txBox="1"/>
          <p:nvPr/>
        </p:nvSpPr>
        <p:spPr>
          <a:xfrm>
            <a:off x="151600" y="880150"/>
            <a:ext cx="35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*固定Freeflow及Peak，變數為(AM/PM)</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SzPts val="990"/>
              <a:buNone/>
            </a:pPr>
            <a:r>
              <a:t/>
            </a:r>
            <a:endParaRPr b="1" sz="3020"/>
          </a:p>
        </p:txBody>
      </p:sp>
      <p:pic>
        <p:nvPicPr>
          <p:cNvPr id="365" name="Google Shape;365;p55"/>
          <p:cNvPicPr preferRelativeResize="0"/>
          <p:nvPr/>
        </p:nvPicPr>
        <p:blipFill>
          <a:blip r:embed="rId3">
            <a:alphaModFix/>
          </a:blip>
          <a:stretch>
            <a:fillRect/>
          </a:stretch>
        </p:blipFill>
        <p:spPr>
          <a:xfrm>
            <a:off x="787400" y="990225"/>
            <a:ext cx="7917099" cy="3958550"/>
          </a:xfrm>
          <a:prstGeom prst="rect">
            <a:avLst/>
          </a:prstGeom>
          <a:noFill/>
          <a:ln>
            <a:noFill/>
          </a:ln>
        </p:spPr>
      </p:pic>
      <p:sp>
        <p:nvSpPr>
          <p:cNvPr id="366" name="Google Shape;366;p55"/>
          <p:cNvSpPr txBox="1"/>
          <p:nvPr/>
        </p:nvSpPr>
        <p:spPr>
          <a:xfrm>
            <a:off x="130425" y="880150"/>
            <a:ext cx="33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*固定Freeflow及Peak，變數為(AM/PM)</a:t>
            </a:r>
            <a:endParaRPr>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6"/>
          <p:cNvPicPr preferRelativeResize="0"/>
          <p:nvPr/>
        </p:nvPicPr>
        <p:blipFill rotWithShape="1">
          <a:blip r:embed="rId3">
            <a:alphaModFix/>
          </a:blip>
          <a:srcRect b="0" l="7782" r="9422" t="0"/>
          <a:stretch/>
        </p:blipFill>
        <p:spPr>
          <a:xfrm>
            <a:off x="790550" y="813725"/>
            <a:ext cx="7318101" cy="4419600"/>
          </a:xfrm>
          <a:prstGeom prst="rect">
            <a:avLst/>
          </a:prstGeom>
          <a:noFill/>
          <a:ln>
            <a:noFill/>
          </a:ln>
        </p:spPr>
      </p:pic>
      <p:sp>
        <p:nvSpPr>
          <p:cNvPr id="372" name="Google Shape;372;p56"/>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SzPts val="990"/>
              <a:buNone/>
            </a:pPr>
            <a:r>
              <a:t/>
            </a:r>
            <a:endParaRPr b="1" sz="3020"/>
          </a:p>
        </p:txBody>
      </p:sp>
      <p:pic>
        <p:nvPicPr>
          <p:cNvPr id="373" name="Google Shape;373;p56"/>
          <p:cNvPicPr preferRelativeResize="0"/>
          <p:nvPr/>
        </p:nvPicPr>
        <p:blipFill rotWithShape="1">
          <a:blip r:embed="rId4">
            <a:alphaModFix/>
          </a:blip>
          <a:srcRect b="51910" l="50671" r="10757" t="13412"/>
          <a:stretch/>
        </p:blipFill>
        <p:spPr>
          <a:xfrm>
            <a:off x="5826775" y="880150"/>
            <a:ext cx="3053724" cy="1372650"/>
          </a:xfrm>
          <a:prstGeom prst="rect">
            <a:avLst/>
          </a:prstGeom>
          <a:noFill/>
          <a:ln>
            <a:noFill/>
          </a:ln>
        </p:spPr>
      </p:pic>
      <p:sp>
        <p:nvSpPr>
          <p:cNvPr id="374" name="Google Shape;374;p56"/>
          <p:cNvSpPr txBox="1"/>
          <p:nvPr/>
        </p:nvSpPr>
        <p:spPr>
          <a:xfrm>
            <a:off x="183425" y="880150"/>
            <a:ext cx="2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a:t>
            </a:r>
            <a:r>
              <a:rPr lang="zh-TW">
                <a:solidFill>
                  <a:schemeClr val="dk2"/>
                </a:solidFill>
              </a:rPr>
              <a:t>Freeflow</a:t>
            </a:r>
            <a:r>
              <a:rPr lang="zh-TW">
                <a:solidFill>
                  <a:schemeClr val="dk2"/>
                </a:solidFill>
              </a:rPr>
              <a:t>, Peak為變數</a:t>
            </a:r>
            <a:endParaRPr>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7"/>
          <p:cNvPicPr preferRelativeResize="0"/>
          <p:nvPr/>
        </p:nvPicPr>
        <p:blipFill rotWithShape="1">
          <a:blip r:embed="rId3">
            <a:alphaModFix/>
          </a:blip>
          <a:srcRect b="0" l="7873" r="9338" t="6498"/>
          <a:stretch/>
        </p:blipFill>
        <p:spPr>
          <a:xfrm>
            <a:off x="740300" y="1179900"/>
            <a:ext cx="7318125" cy="4132451"/>
          </a:xfrm>
          <a:prstGeom prst="rect">
            <a:avLst/>
          </a:prstGeom>
          <a:noFill/>
          <a:ln>
            <a:noFill/>
          </a:ln>
        </p:spPr>
      </p:pic>
      <p:sp>
        <p:nvSpPr>
          <p:cNvPr id="380" name="Google Shape;380;p57"/>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zh-TW" sz="3020"/>
              <a:t>專題結果：不同TTI數值的對比圖</a:t>
            </a:r>
            <a:endParaRPr b="1" sz="3020"/>
          </a:p>
          <a:p>
            <a:pPr indent="0" lvl="0" marL="0" rtl="0" algn="ctr">
              <a:spcBef>
                <a:spcPts val="0"/>
              </a:spcBef>
              <a:spcAft>
                <a:spcPts val="0"/>
              </a:spcAft>
              <a:buClr>
                <a:schemeClr val="dk1"/>
              </a:buClr>
              <a:buSzPts val="990"/>
              <a:buFont typeface="Arial"/>
              <a:buNone/>
            </a:pPr>
            <a:r>
              <a:t/>
            </a:r>
            <a:endParaRPr b="1" sz="3020"/>
          </a:p>
          <a:p>
            <a:pPr indent="0" lvl="0" marL="0" rtl="0" algn="ctr">
              <a:spcBef>
                <a:spcPts val="0"/>
              </a:spcBef>
              <a:spcAft>
                <a:spcPts val="0"/>
              </a:spcAft>
              <a:buSzPts val="990"/>
              <a:buNone/>
            </a:pPr>
            <a:r>
              <a:t/>
            </a:r>
            <a:endParaRPr b="1" sz="3020"/>
          </a:p>
        </p:txBody>
      </p:sp>
      <p:pic>
        <p:nvPicPr>
          <p:cNvPr id="381" name="Google Shape;381;p57"/>
          <p:cNvPicPr preferRelativeResize="0"/>
          <p:nvPr/>
        </p:nvPicPr>
        <p:blipFill rotWithShape="1">
          <a:blip r:embed="rId4">
            <a:alphaModFix/>
          </a:blip>
          <a:srcRect b="51909" l="50767" r="10856" t="13806"/>
          <a:stretch/>
        </p:blipFill>
        <p:spPr>
          <a:xfrm>
            <a:off x="5717975" y="1048125"/>
            <a:ext cx="3038274" cy="1357226"/>
          </a:xfrm>
          <a:prstGeom prst="rect">
            <a:avLst/>
          </a:prstGeom>
          <a:noFill/>
          <a:ln>
            <a:noFill/>
          </a:ln>
        </p:spPr>
      </p:pic>
      <p:sp>
        <p:nvSpPr>
          <p:cNvPr id="382" name="Google Shape;382;p57"/>
          <p:cNvSpPr txBox="1"/>
          <p:nvPr/>
        </p:nvSpPr>
        <p:spPr>
          <a:xfrm>
            <a:off x="130425" y="880150"/>
            <a:ext cx="2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2"/>
                </a:solidFill>
              </a:rPr>
              <a:t>*固定Freeflow, Peak為變數</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403425" y="321600"/>
            <a:ext cx="8037151" cy="3669600"/>
          </a:xfrm>
          <a:prstGeom prst="rect">
            <a:avLst/>
          </a:prstGeom>
          <a:noFill/>
          <a:ln>
            <a:noFill/>
          </a:ln>
        </p:spPr>
      </p:pic>
      <p:sp>
        <p:nvSpPr>
          <p:cNvPr id="85" name="Google Shape;85;p18"/>
          <p:cNvSpPr txBox="1"/>
          <p:nvPr/>
        </p:nvSpPr>
        <p:spPr>
          <a:xfrm>
            <a:off x="7666850" y="4466700"/>
            <a:ext cx="15228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.CSV檔案</a:t>
            </a:r>
            <a:endParaRPr sz="1800">
              <a:solidFill>
                <a:schemeClr val="dk2"/>
              </a:solidFill>
            </a:endParaRPr>
          </a:p>
        </p:txBody>
      </p:sp>
      <p:sp>
        <p:nvSpPr>
          <p:cNvPr id="86" name="Google Shape;86;p18"/>
          <p:cNvSpPr/>
          <p:nvPr/>
        </p:nvSpPr>
        <p:spPr>
          <a:xfrm>
            <a:off x="327225" y="842025"/>
            <a:ext cx="1635000" cy="3149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8"/>
          <p:cNvSpPr txBox="1"/>
          <p:nvPr/>
        </p:nvSpPr>
        <p:spPr>
          <a:xfrm>
            <a:off x="403425" y="4052625"/>
            <a:ext cx="181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rgbClr val="FF0000"/>
                </a:solidFill>
              </a:rPr>
              <a:t>日期（每小時）</a:t>
            </a:r>
            <a:endParaRPr sz="1800">
              <a:solidFill>
                <a:srgbClr val="FF0000"/>
              </a:solidFill>
            </a:endParaRPr>
          </a:p>
        </p:txBody>
      </p:sp>
      <p:sp>
        <p:nvSpPr>
          <p:cNvPr id="88" name="Google Shape;88;p18"/>
          <p:cNvSpPr/>
          <p:nvPr/>
        </p:nvSpPr>
        <p:spPr>
          <a:xfrm>
            <a:off x="2000325" y="827775"/>
            <a:ext cx="1887600" cy="31776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8"/>
          <p:cNvSpPr txBox="1"/>
          <p:nvPr/>
        </p:nvSpPr>
        <p:spPr>
          <a:xfrm>
            <a:off x="2433225" y="4052625"/>
            <a:ext cx="109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Clr>
                <a:schemeClr val="dk1"/>
              </a:buClr>
              <a:buSzPts val="1100"/>
              <a:buFont typeface="Arial"/>
              <a:buNone/>
            </a:pPr>
            <a:r>
              <a:rPr lang="zh-TW" sz="1800">
                <a:solidFill>
                  <a:srgbClr val="FF9900"/>
                </a:solidFill>
                <a:latin typeface="Times New Roman"/>
                <a:ea typeface="Times New Roman"/>
                <a:cs typeface="Times New Roman"/>
                <a:sym typeface="Times New Roman"/>
              </a:rPr>
              <a:t>平均速度(km/h)</a:t>
            </a:r>
            <a:endParaRPr sz="2000">
              <a:solidFill>
                <a:srgbClr val="FF9900"/>
              </a:solidFill>
            </a:endParaRPr>
          </a:p>
        </p:txBody>
      </p:sp>
      <p:sp>
        <p:nvSpPr>
          <p:cNvPr id="90" name="Google Shape;90;p18"/>
          <p:cNvSpPr/>
          <p:nvPr/>
        </p:nvSpPr>
        <p:spPr>
          <a:xfrm>
            <a:off x="3926025" y="842025"/>
            <a:ext cx="1718100" cy="31491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8"/>
          <p:cNvSpPr txBox="1"/>
          <p:nvPr/>
        </p:nvSpPr>
        <p:spPr>
          <a:xfrm>
            <a:off x="4054725" y="4052625"/>
            <a:ext cx="158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zh-TW" sz="1800">
                <a:solidFill>
                  <a:srgbClr val="38761D"/>
                </a:solidFill>
                <a:latin typeface="Times New Roman"/>
                <a:ea typeface="Times New Roman"/>
                <a:cs typeface="Times New Roman"/>
                <a:sym typeface="Times New Roman"/>
              </a:rPr>
              <a:t>總車流量 (輛) </a:t>
            </a:r>
            <a:endParaRPr sz="2000">
              <a:solidFill>
                <a:srgbClr val="38761D"/>
              </a:solidFill>
            </a:endParaRPr>
          </a:p>
        </p:txBody>
      </p:sp>
      <p:sp>
        <p:nvSpPr>
          <p:cNvPr id="92" name="Google Shape;92;p18"/>
          <p:cNvSpPr/>
          <p:nvPr/>
        </p:nvSpPr>
        <p:spPr>
          <a:xfrm>
            <a:off x="5682225" y="842025"/>
            <a:ext cx="1346700" cy="31491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8"/>
          <p:cNvSpPr txBox="1"/>
          <p:nvPr/>
        </p:nvSpPr>
        <p:spPr>
          <a:xfrm>
            <a:off x="7184575" y="827775"/>
            <a:ext cx="1770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00">
                <a:solidFill>
                  <a:srgbClr val="0000FF"/>
                </a:solidFill>
                <a:latin typeface="Times New Roman"/>
                <a:ea typeface="Times New Roman"/>
                <a:cs typeface="Times New Roman"/>
                <a:sym typeface="Times New Roman"/>
              </a:rPr>
              <a:t>該日資料是否可用於TTI計算的標記</a:t>
            </a:r>
            <a:endParaRPr sz="17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zh-TW" sz="1700">
                <a:solidFill>
                  <a:srgbClr val="0000FF"/>
                </a:solidFill>
                <a:latin typeface="Times New Roman"/>
                <a:ea typeface="Times New Roman"/>
                <a:cs typeface="Times New Roman"/>
                <a:sym typeface="Times New Roman"/>
              </a:rPr>
              <a:t> 0 ：</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zh-TW" sz="1700">
                <a:solidFill>
                  <a:srgbClr val="0000FF"/>
                </a:solidFill>
                <a:latin typeface="Times New Roman"/>
                <a:ea typeface="Times New Roman"/>
                <a:cs typeface="Times New Roman"/>
                <a:sym typeface="Times New Roman"/>
              </a:rPr>
              <a:t>該日資料不完整或缺失資料筆數不超過臨界值。</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zh-TW" sz="1700">
                <a:solidFill>
                  <a:srgbClr val="0000FF"/>
                </a:solidFill>
                <a:latin typeface="Times New Roman"/>
                <a:ea typeface="Times New Roman"/>
                <a:cs typeface="Times New Roman"/>
                <a:sym typeface="Times New Roman"/>
              </a:rPr>
              <a:t>可用於計TTI 。</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zh-TW" sz="1700">
                <a:solidFill>
                  <a:srgbClr val="0000FF"/>
                </a:solidFill>
                <a:latin typeface="Times New Roman"/>
                <a:ea typeface="Times New Roman"/>
                <a:cs typeface="Times New Roman"/>
                <a:sym typeface="Times New Roman"/>
              </a:rPr>
              <a:t>&gt; 0 : 不可用於計算TTI</a:t>
            </a:r>
            <a:endParaRPr sz="1700">
              <a:solidFill>
                <a:srgbClr val="0000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採用方法</a:t>
            </a:r>
            <a:endParaRPr b="1" sz="3020"/>
          </a:p>
        </p:txBody>
      </p:sp>
      <p:sp>
        <p:nvSpPr>
          <p:cNvPr id="99" name="Google Shape;99;p19"/>
          <p:cNvSpPr txBox="1"/>
          <p:nvPr>
            <p:ph idx="1" type="body"/>
          </p:nvPr>
        </p:nvSpPr>
        <p:spPr>
          <a:xfrm>
            <a:off x="311700" y="1152475"/>
            <a:ext cx="68700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zh-TW" u="sng">
                <a:latin typeface="Times"/>
                <a:ea typeface="Times"/>
                <a:cs typeface="Times"/>
                <a:sym typeface="Times"/>
              </a:rPr>
              <a:t>每日路線TTI計算方法：</a:t>
            </a:r>
            <a:endParaRPr b="1" sz="2200" u="sng">
              <a:solidFill>
                <a:schemeClr val="dk1"/>
              </a:solidFill>
              <a:latin typeface="Times"/>
              <a:ea typeface="Times"/>
              <a:cs typeface="Times"/>
              <a:sym typeface="Times"/>
            </a:endParaRPr>
          </a:p>
          <a:p>
            <a:pPr indent="0" lvl="0" marL="0" rtl="0" algn="l">
              <a:lnSpc>
                <a:spcPct val="100000"/>
              </a:lnSpc>
              <a:spcBef>
                <a:spcPts val="0"/>
              </a:spcBef>
              <a:spcAft>
                <a:spcPts val="0"/>
              </a:spcAft>
              <a:buNone/>
            </a:pPr>
            <a:r>
              <a:rPr lang="zh-TW">
                <a:latin typeface="Times"/>
                <a:ea typeface="Times"/>
                <a:cs typeface="Times"/>
                <a:sym typeface="Times"/>
              </a:rPr>
              <a:t>假設有一路線：路段A —&gt; 路段B —&gt; 路段C</a:t>
            </a:r>
            <a:endParaRPr>
              <a:solidFill>
                <a:schemeClr val="dk1"/>
              </a:solidFill>
              <a:latin typeface="Times"/>
              <a:ea typeface="Times"/>
              <a:cs typeface="Times"/>
              <a:sym typeface="Times"/>
            </a:endParaRPr>
          </a:p>
          <a:p>
            <a:pPr indent="0" lvl="0" marL="0" rtl="0" algn="l">
              <a:lnSpc>
                <a:spcPct val="100000"/>
              </a:lnSpc>
              <a:spcBef>
                <a:spcPts val="0"/>
              </a:spcBef>
              <a:spcAft>
                <a:spcPts val="0"/>
              </a:spcAft>
              <a:buNone/>
            </a:pPr>
            <a:r>
              <a:t/>
            </a:r>
            <a:endParaRPr b="1">
              <a:solidFill>
                <a:schemeClr val="dk1"/>
              </a:solidFill>
              <a:latin typeface="Times"/>
              <a:ea typeface="Times"/>
              <a:cs typeface="Times"/>
              <a:sym typeface="Times"/>
            </a:endParaRPr>
          </a:p>
          <a:p>
            <a:pPr indent="0" lvl="0" marL="0" rtl="0" algn="l">
              <a:lnSpc>
                <a:spcPct val="100000"/>
              </a:lnSpc>
              <a:spcBef>
                <a:spcPts val="0"/>
              </a:spcBef>
              <a:spcAft>
                <a:spcPts val="0"/>
              </a:spcAft>
              <a:buNone/>
            </a:pPr>
            <a:r>
              <a:rPr lang="zh-TW">
                <a:latin typeface="Times"/>
                <a:ea typeface="Times"/>
                <a:cs typeface="Times"/>
                <a:sym typeface="Times"/>
              </a:rPr>
              <a:t>已知：</a:t>
            </a:r>
            <a:endParaRPr b="1">
              <a:solidFill>
                <a:schemeClr val="dk1"/>
              </a:solidFill>
              <a:latin typeface="Times"/>
              <a:ea typeface="Times"/>
              <a:cs typeface="Times"/>
              <a:sym typeface="Times"/>
            </a:endParaRPr>
          </a:p>
          <a:p>
            <a:pPr indent="0" lvl="0" marL="0" rtl="0" algn="l">
              <a:lnSpc>
                <a:spcPct val="100000"/>
              </a:lnSpc>
              <a:spcBef>
                <a:spcPts val="0"/>
              </a:spcBef>
              <a:spcAft>
                <a:spcPts val="0"/>
              </a:spcAft>
              <a:buNone/>
            </a:pPr>
            <a:r>
              <a:t/>
            </a:r>
            <a:endParaRPr b="1">
              <a:solidFill>
                <a:schemeClr val="dk1"/>
              </a:solidFill>
              <a:latin typeface="Times"/>
              <a:ea typeface="Times"/>
              <a:cs typeface="Times"/>
              <a:sym typeface="Times"/>
            </a:endParaRPr>
          </a:p>
          <a:p>
            <a:pPr indent="0" lvl="0" marL="0" rtl="0" algn="l">
              <a:lnSpc>
                <a:spcPct val="100000"/>
              </a:lnSpc>
              <a:spcBef>
                <a:spcPts val="0"/>
              </a:spcBef>
              <a:spcAft>
                <a:spcPts val="0"/>
              </a:spcAft>
              <a:buNone/>
            </a:pPr>
            <a:r>
              <a:t/>
            </a:r>
            <a:endParaRPr b="1">
              <a:solidFill>
                <a:schemeClr val="dk1"/>
              </a:solidFill>
              <a:latin typeface="Times"/>
              <a:ea typeface="Times"/>
              <a:cs typeface="Times"/>
              <a:sym typeface="Times"/>
            </a:endParaRPr>
          </a:p>
          <a:p>
            <a:pPr indent="0" lvl="0" marL="0" rtl="0" algn="l">
              <a:lnSpc>
                <a:spcPct val="100000"/>
              </a:lnSpc>
              <a:spcBef>
                <a:spcPts val="0"/>
              </a:spcBef>
              <a:spcAft>
                <a:spcPts val="0"/>
              </a:spcAft>
              <a:buNone/>
            </a:pPr>
            <a:r>
              <a:rPr b="1" lang="zh-TW" u="sng">
                <a:latin typeface="Times"/>
                <a:ea typeface="Times"/>
                <a:cs typeface="Times"/>
                <a:sym typeface="Times"/>
              </a:rPr>
              <a:t>在巔峰時段旅行速度 （Route Peak Period Travel Speed）：</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pic>
        <p:nvPicPr>
          <p:cNvPr id="100" name="Google Shape;100;p19"/>
          <p:cNvPicPr preferRelativeResize="0"/>
          <p:nvPr/>
        </p:nvPicPr>
        <p:blipFill>
          <a:blip r:embed="rId3">
            <a:alphaModFix/>
          </a:blip>
          <a:stretch>
            <a:fillRect/>
          </a:stretch>
        </p:blipFill>
        <p:spPr>
          <a:xfrm>
            <a:off x="1078975" y="2136063"/>
            <a:ext cx="5943600" cy="733425"/>
          </a:xfrm>
          <a:prstGeom prst="rect">
            <a:avLst/>
          </a:prstGeom>
          <a:noFill/>
          <a:ln>
            <a:noFill/>
          </a:ln>
        </p:spPr>
      </p:pic>
      <p:pic>
        <p:nvPicPr>
          <p:cNvPr id="101" name="Google Shape;101;p19"/>
          <p:cNvPicPr preferRelativeResize="0"/>
          <p:nvPr/>
        </p:nvPicPr>
        <p:blipFill>
          <a:blip r:embed="rId4">
            <a:alphaModFix/>
          </a:blip>
          <a:stretch>
            <a:fillRect/>
          </a:stretch>
        </p:blipFill>
        <p:spPr>
          <a:xfrm>
            <a:off x="444064" y="3409050"/>
            <a:ext cx="4044675" cy="1345800"/>
          </a:xfrm>
          <a:prstGeom prst="rect">
            <a:avLst/>
          </a:prstGeom>
          <a:noFill/>
          <a:ln>
            <a:noFill/>
          </a:ln>
        </p:spPr>
      </p:pic>
      <p:sp>
        <p:nvSpPr>
          <p:cNvPr id="102" name="Google Shape;102;p19"/>
          <p:cNvSpPr txBox="1"/>
          <p:nvPr/>
        </p:nvSpPr>
        <p:spPr>
          <a:xfrm>
            <a:off x="4882225" y="3461550"/>
            <a:ext cx="4193400" cy="1504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62865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V</a:t>
            </a:r>
            <a:r>
              <a:rPr baseline="-25000" lang="zh-TW" sz="1800">
                <a:solidFill>
                  <a:schemeClr val="dk2"/>
                </a:solidFill>
                <a:latin typeface="Times"/>
                <a:ea typeface="Times"/>
                <a:cs typeface="Times"/>
                <a:sym typeface="Times"/>
              </a:rPr>
              <a:t>peak X	  </a:t>
            </a:r>
            <a:r>
              <a:rPr lang="zh-TW" sz="1800">
                <a:solidFill>
                  <a:schemeClr val="dk2"/>
                </a:solidFill>
                <a:latin typeface="Times"/>
                <a:ea typeface="Times"/>
                <a:cs typeface="Times"/>
                <a:sym typeface="Times"/>
              </a:rPr>
              <a:t>- 路段X顛峰時段（peak period）</a:t>
            </a:r>
            <a:endParaRPr sz="1800">
              <a:solidFill>
                <a:schemeClr val="dk2"/>
              </a:solidFill>
              <a:latin typeface="Times"/>
              <a:ea typeface="Times"/>
              <a:cs typeface="Times"/>
              <a:sym typeface="Times"/>
            </a:endParaRPr>
          </a:p>
          <a:p>
            <a:pPr indent="0" lvl="0" marL="719999" rtl="0" algn="l">
              <a:lnSpc>
                <a:spcPct val="115000"/>
              </a:lnSpc>
              <a:spcBef>
                <a:spcPts val="0"/>
              </a:spcBef>
              <a:spcAft>
                <a:spcPts val="0"/>
              </a:spcAft>
              <a:buNone/>
            </a:pPr>
            <a:r>
              <a:rPr lang="zh-TW" sz="1800">
                <a:solidFill>
                  <a:schemeClr val="dk2"/>
                </a:solidFill>
                <a:latin typeface="Times"/>
                <a:ea typeface="Times"/>
                <a:cs typeface="Times"/>
                <a:sym typeface="Times"/>
              </a:rPr>
              <a:t>旅行速度</a:t>
            </a:r>
            <a:endParaRPr sz="1800">
              <a:solidFill>
                <a:schemeClr val="dk2"/>
              </a:solidFill>
              <a:latin typeface="Times"/>
              <a:ea typeface="Times"/>
              <a:cs typeface="Times"/>
              <a:sym typeface="Times"/>
            </a:endParaRPr>
          </a:p>
          <a:p>
            <a:pPr indent="-62865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d</a:t>
            </a:r>
            <a:r>
              <a:rPr baseline="-25000" lang="zh-TW" sz="1800">
                <a:solidFill>
                  <a:schemeClr val="dk2"/>
                </a:solidFill>
                <a:latin typeface="Times"/>
                <a:ea typeface="Times"/>
                <a:cs typeface="Times"/>
                <a:sym typeface="Times"/>
              </a:rPr>
              <a:t>x</a:t>
            </a:r>
            <a:r>
              <a:rPr lang="zh-TW" sz="1800">
                <a:solidFill>
                  <a:schemeClr val="dk2"/>
                </a:solidFill>
                <a:latin typeface="Times"/>
                <a:ea typeface="Times"/>
                <a:cs typeface="Times"/>
                <a:sym typeface="Times"/>
              </a:rPr>
              <a:t>     	 - 路段X</a:t>
            </a:r>
            <a:r>
              <a:rPr lang="zh-TW" sz="1800">
                <a:solidFill>
                  <a:schemeClr val="dk2"/>
                </a:solidFill>
                <a:latin typeface="Times"/>
                <a:ea typeface="Times"/>
                <a:cs typeface="Times"/>
                <a:sym typeface="Times"/>
              </a:rPr>
              <a:t>長度</a:t>
            </a:r>
            <a:endParaRPr sz="2400">
              <a:solidFill>
                <a:schemeClr val="dk2"/>
              </a:solidFill>
              <a:latin typeface="Times"/>
              <a:ea typeface="Times"/>
              <a:cs typeface="Times"/>
              <a:sym typeface="Times"/>
            </a:endParaRPr>
          </a:p>
          <a:p>
            <a:pPr indent="-628650" lvl="0" marL="540000" rtl="0" algn="l">
              <a:lnSpc>
                <a:spcPct val="115000"/>
              </a:lnSpc>
              <a:spcBef>
                <a:spcPts val="0"/>
              </a:spcBef>
              <a:spcAft>
                <a:spcPts val="0"/>
              </a:spcAft>
              <a:buClr>
                <a:schemeClr val="dk1"/>
              </a:buClr>
              <a:buSzPts val="1100"/>
              <a:buFont typeface="Arial"/>
              <a:buNone/>
            </a:pPr>
            <a:r>
              <a:rPr lang="zh-TW" sz="1800">
                <a:solidFill>
                  <a:schemeClr val="dk2"/>
                </a:solidFill>
                <a:latin typeface="Times"/>
                <a:ea typeface="Times"/>
                <a:cs typeface="Times"/>
                <a:sym typeface="Times"/>
              </a:rPr>
              <a:t> </a:t>
            </a:r>
            <a:r>
              <a:rPr lang="zh-TW" sz="1800">
                <a:solidFill>
                  <a:schemeClr val="dk2"/>
                </a:solidFill>
                <a:latin typeface="Times"/>
                <a:ea typeface="Times"/>
                <a:cs typeface="Times"/>
                <a:sym typeface="Times"/>
              </a:rPr>
              <a:t>d</a:t>
            </a:r>
            <a:r>
              <a:rPr baseline="-25000" lang="zh-TW" sz="1800">
                <a:solidFill>
                  <a:schemeClr val="dk2"/>
                </a:solidFill>
                <a:latin typeface="Times"/>
                <a:ea typeface="Times"/>
                <a:cs typeface="Times"/>
                <a:sym typeface="Times"/>
              </a:rPr>
              <a:t>route</a:t>
            </a:r>
            <a:r>
              <a:rPr lang="zh-TW" sz="1800">
                <a:solidFill>
                  <a:schemeClr val="dk2"/>
                </a:solidFill>
                <a:latin typeface="Times"/>
                <a:ea typeface="Times"/>
                <a:cs typeface="Times"/>
                <a:sym typeface="Times"/>
              </a:rPr>
              <a:t> 	 - 路線（route）長度</a:t>
            </a:r>
            <a:endParaRPr sz="2400">
              <a:solidFill>
                <a:schemeClr val="dk2"/>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663175" y="848651"/>
            <a:ext cx="7520700" cy="354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zh-TW" sz="1800" u="sng">
                <a:solidFill>
                  <a:schemeClr val="dk2"/>
                </a:solidFill>
                <a:latin typeface="Times"/>
                <a:ea typeface="Times"/>
                <a:cs typeface="Times"/>
                <a:sym typeface="Times"/>
              </a:rPr>
              <a:t>在離峰時段旅行速度 （Route Peak Period Travel Speed / Actual Speed)</a:t>
            </a:r>
            <a:endParaRPr b="1" sz="1800">
              <a:latin typeface="Times"/>
              <a:ea typeface="Times"/>
              <a:cs typeface="Times"/>
              <a:sym typeface="Times"/>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08" name="Google Shape;108;p20"/>
          <p:cNvSpPr txBox="1"/>
          <p:nvPr>
            <p:ph type="title"/>
          </p:nvPr>
        </p:nvSpPr>
        <p:spPr>
          <a:xfrm>
            <a:off x="791875" y="54925"/>
            <a:ext cx="72633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zh-TW" sz="3020">
                <a:solidFill>
                  <a:srgbClr val="000000"/>
                </a:solidFill>
              </a:rPr>
              <a:t>採用方法</a:t>
            </a:r>
            <a:endParaRPr b="1" sz="3000"/>
          </a:p>
        </p:txBody>
      </p:sp>
      <p:pic>
        <p:nvPicPr>
          <p:cNvPr id="109" name="Google Shape;109;p20"/>
          <p:cNvPicPr preferRelativeResize="0"/>
          <p:nvPr/>
        </p:nvPicPr>
        <p:blipFill>
          <a:blip r:embed="rId3">
            <a:alphaModFix/>
          </a:blip>
          <a:stretch>
            <a:fillRect/>
          </a:stretch>
        </p:blipFill>
        <p:spPr>
          <a:xfrm>
            <a:off x="679100" y="1804400"/>
            <a:ext cx="4530025" cy="1148700"/>
          </a:xfrm>
          <a:prstGeom prst="rect">
            <a:avLst/>
          </a:prstGeom>
          <a:noFill/>
          <a:ln>
            <a:noFill/>
          </a:ln>
        </p:spPr>
      </p:pic>
      <p:sp>
        <p:nvSpPr>
          <p:cNvPr id="110" name="Google Shape;110;p20"/>
          <p:cNvSpPr txBox="1"/>
          <p:nvPr/>
        </p:nvSpPr>
        <p:spPr>
          <a:xfrm>
            <a:off x="4572000" y="3405525"/>
            <a:ext cx="4411800" cy="1464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62865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a:t>
            </a:r>
            <a:r>
              <a:rPr lang="zh-TW" sz="1800">
                <a:solidFill>
                  <a:schemeClr val="dk2"/>
                </a:solidFill>
                <a:latin typeface="Times"/>
                <a:ea typeface="Times"/>
                <a:cs typeface="Times"/>
                <a:sym typeface="Times"/>
              </a:rPr>
              <a:t>V</a:t>
            </a:r>
            <a:r>
              <a:rPr baseline="-25000" lang="zh-TW" sz="1800">
                <a:solidFill>
                  <a:schemeClr val="dk2"/>
                </a:solidFill>
                <a:latin typeface="Times"/>
                <a:ea typeface="Times"/>
                <a:cs typeface="Times"/>
                <a:sym typeface="Times"/>
              </a:rPr>
              <a:t>freeflow X</a:t>
            </a:r>
            <a:r>
              <a:rPr lang="zh-TW" sz="1800">
                <a:solidFill>
                  <a:schemeClr val="dk2"/>
                </a:solidFill>
                <a:latin typeface="Times"/>
                <a:ea typeface="Times"/>
                <a:cs typeface="Times"/>
                <a:sym typeface="Times"/>
              </a:rPr>
              <a:t> 	- 路段X離峰時段（peak period）</a:t>
            </a:r>
            <a:endParaRPr sz="1800">
              <a:solidFill>
                <a:schemeClr val="dk2"/>
              </a:solidFill>
              <a:latin typeface="Times"/>
              <a:ea typeface="Times"/>
              <a:cs typeface="Times"/>
              <a:sym typeface="Times"/>
            </a:endParaRPr>
          </a:p>
          <a:p>
            <a:pPr indent="45000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旅行速度</a:t>
            </a:r>
            <a:endParaRPr sz="1800">
              <a:solidFill>
                <a:schemeClr val="dk2"/>
              </a:solidFill>
              <a:latin typeface="Times"/>
              <a:ea typeface="Times"/>
              <a:cs typeface="Times"/>
              <a:sym typeface="Times"/>
            </a:endParaRPr>
          </a:p>
          <a:p>
            <a:pPr indent="-62865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d</a:t>
            </a:r>
            <a:r>
              <a:rPr baseline="-25000" lang="zh-TW" sz="1800">
                <a:solidFill>
                  <a:schemeClr val="dk2"/>
                </a:solidFill>
                <a:latin typeface="Times"/>
                <a:ea typeface="Times"/>
                <a:cs typeface="Times"/>
                <a:sym typeface="Times"/>
              </a:rPr>
              <a:t>x</a:t>
            </a:r>
            <a:r>
              <a:rPr lang="zh-TW" sz="1800">
                <a:solidFill>
                  <a:schemeClr val="dk2"/>
                </a:solidFill>
                <a:latin typeface="Times"/>
                <a:ea typeface="Times"/>
                <a:cs typeface="Times"/>
                <a:sym typeface="Times"/>
              </a:rPr>
              <a:t>         	- 路段X長度</a:t>
            </a:r>
            <a:endParaRPr sz="2400">
              <a:solidFill>
                <a:schemeClr val="dk2"/>
              </a:solidFill>
              <a:latin typeface="Times"/>
              <a:ea typeface="Times"/>
              <a:cs typeface="Times"/>
              <a:sym typeface="Times"/>
            </a:endParaRPr>
          </a:p>
          <a:p>
            <a:pPr indent="-628650" lvl="0" marL="540000" rtl="0" algn="l">
              <a:lnSpc>
                <a:spcPct val="115000"/>
              </a:lnSpc>
              <a:spcBef>
                <a:spcPts val="0"/>
              </a:spcBef>
              <a:spcAft>
                <a:spcPts val="0"/>
              </a:spcAft>
              <a:buNone/>
            </a:pPr>
            <a:r>
              <a:rPr lang="zh-TW" sz="1800">
                <a:solidFill>
                  <a:schemeClr val="dk2"/>
                </a:solidFill>
                <a:latin typeface="Times"/>
                <a:ea typeface="Times"/>
                <a:cs typeface="Times"/>
                <a:sym typeface="Times"/>
              </a:rPr>
              <a:t> d</a:t>
            </a:r>
            <a:r>
              <a:rPr baseline="-25000" lang="zh-TW" sz="1800">
                <a:solidFill>
                  <a:schemeClr val="dk2"/>
                </a:solidFill>
                <a:latin typeface="Times"/>
                <a:ea typeface="Times"/>
                <a:cs typeface="Times"/>
                <a:sym typeface="Times"/>
              </a:rPr>
              <a:t>route       </a:t>
            </a:r>
            <a:r>
              <a:rPr lang="zh-TW" sz="1800">
                <a:solidFill>
                  <a:schemeClr val="dk2"/>
                </a:solidFill>
                <a:latin typeface="Times"/>
                <a:ea typeface="Times"/>
                <a:cs typeface="Times"/>
                <a:sym typeface="Times"/>
              </a:rPr>
              <a:t> 	- 路線（route）長度</a:t>
            </a:r>
            <a:endParaRPr sz="2400">
              <a:solidFill>
                <a:schemeClr val="dk2"/>
              </a:solidFill>
              <a:latin typeface="Times"/>
              <a:ea typeface="Times"/>
              <a:cs typeface="Times"/>
              <a:sym typeface="Times"/>
            </a:endParaRPr>
          </a:p>
          <a:p>
            <a:pPr indent="-628650" lvl="0" marL="540000" rtl="0" algn="l">
              <a:spcBef>
                <a:spcPts val="0"/>
              </a:spcBef>
              <a:spcAft>
                <a:spcPts val="0"/>
              </a:spcAft>
              <a:buClr>
                <a:schemeClr val="dk1"/>
              </a:buClr>
              <a:buSzPts val="1100"/>
              <a:buFont typeface="Arial"/>
              <a:buNone/>
            </a:pPr>
            <a:r>
              <a:t/>
            </a:r>
            <a:endParaRPr sz="1800">
              <a:solidFill>
                <a:schemeClr val="dk2"/>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sp>
        <p:nvSpPr>
          <p:cNvPr id="116" name="Google Shape;116;p21"/>
          <p:cNvSpPr txBox="1"/>
          <p:nvPr>
            <p:ph idx="1" type="body"/>
          </p:nvPr>
        </p:nvSpPr>
        <p:spPr>
          <a:xfrm>
            <a:off x="540600" y="1318650"/>
            <a:ext cx="8062800" cy="32349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zh-TW">
                <a:latin typeface="Times"/>
                <a:ea typeface="Times"/>
                <a:cs typeface="Times"/>
                <a:sym typeface="Times"/>
              </a:rPr>
              <a:t>在定義尖峰</a:t>
            </a:r>
            <a:r>
              <a:rPr lang="zh-TW">
                <a:latin typeface="Times"/>
                <a:ea typeface="Times"/>
                <a:cs typeface="Times"/>
                <a:sym typeface="Times"/>
              </a:rPr>
              <a:t>速度</a:t>
            </a:r>
            <a:r>
              <a:rPr lang="zh-TW">
                <a:latin typeface="Times"/>
                <a:ea typeface="Times"/>
                <a:cs typeface="Times"/>
                <a:sym typeface="Times"/>
              </a:rPr>
              <a:t>及離峰速度上，我們採用了</a:t>
            </a:r>
            <a:r>
              <a:rPr lang="zh-TW">
                <a:latin typeface="Times"/>
                <a:ea typeface="Times"/>
                <a:cs typeface="Times"/>
                <a:sym typeface="Times"/>
              </a:rPr>
              <a:t>各</a:t>
            </a:r>
            <a:r>
              <a:rPr lang="zh-TW">
                <a:latin typeface="Times"/>
                <a:ea typeface="Times"/>
                <a:cs typeface="Times"/>
                <a:sym typeface="Times"/>
              </a:rPr>
              <a:t>兩種方法，確保較全面且正確的衡量。</a:t>
            </a:r>
            <a:endParaRPr>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a:solidFill>
                <a:schemeClr val="dk1"/>
              </a:solidFill>
              <a:latin typeface="Times"/>
              <a:ea typeface="Times"/>
              <a:cs typeface="Times"/>
              <a:sym typeface="Times"/>
            </a:endParaRPr>
          </a:p>
          <a:p>
            <a:pPr indent="0" lvl="0" marL="0" marR="0" rtl="0" algn="l">
              <a:lnSpc>
                <a:spcPct val="115000"/>
              </a:lnSpc>
              <a:spcBef>
                <a:spcPts val="0"/>
              </a:spcBef>
              <a:spcAft>
                <a:spcPts val="0"/>
              </a:spcAft>
              <a:buNone/>
            </a:pPr>
            <a:r>
              <a:rPr b="1" lang="zh-TW">
                <a:latin typeface="Times"/>
                <a:ea typeface="Times"/>
                <a:cs typeface="Times"/>
                <a:sym typeface="Times"/>
              </a:rPr>
              <a:t>離峰方法(一) : 交通部規定之路段的速限</a:t>
            </a:r>
            <a:endParaRPr b="1">
              <a:latin typeface="Times"/>
              <a:ea typeface="Times"/>
              <a:cs typeface="Times"/>
              <a:sym typeface="Times"/>
            </a:endParaRPr>
          </a:p>
          <a:p>
            <a:pPr indent="0" lvl="0" marL="0" marR="0" rtl="0" algn="l">
              <a:lnSpc>
                <a:spcPct val="115000"/>
              </a:lnSpc>
              <a:spcBef>
                <a:spcPts val="0"/>
              </a:spcBef>
              <a:spcAft>
                <a:spcPts val="0"/>
              </a:spcAft>
              <a:buNone/>
            </a:pPr>
            <a:r>
              <a:rPr lang="zh-TW">
                <a:latin typeface="Times"/>
                <a:ea typeface="Times"/>
                <a:cs typeface="Times"/>
                <a:sym typeface="Times"/>
              </a:rPr>
              <a:t>-假設理想的交通環境，以交通規則允許的最高速度行駛經過該路段 </a:t>
            </a:r>
            <a:endParaRPr>
              <a:latin typeface="Times"/>
              <a:ea typeface="Times"/>
              <a:cs typeface="Times"/>
              <a:sym typeface="Times"/>
            </a:endParaRPr>
          </a:p>
          <a:p>
            <a:pPr indent="0" lvl="0" marL="0" marR="0" rtl="0" algn="l">
              <a:lnSpc>
                <a:spcPct val="115000"/>
              </a:lnSpc>
              <a:spcBef>
                <a:spcPts val="0"/>
              </a:spcBef>
              <a:spcAft>
                <a:spcPts val="0"/>
              </a:spcAft>
              <a:buNone/>
            </a:pPr>
            <a:r>
              <a:rPr lang="zh-TW">
                <a:latin typeface="Times"/>
                <a:ea typeface="Times"/>
                <a:cs typeface="Times"/>
                <a:sym typeface="Times"/>
              </a:rPr>
              <a:t>-對未特別加註速限之路段采用每小時50公里為路段速限</a:t>
            </a:r>
            <a:endParaRPr>
              <a:latin typeface="Times"/>
              <a:ea typeface="Times"/>
              <a:cs typeface="Times"/>
              <a:sym typeface="Times"/>
            </a:endParaRPr>
          </a:p>
          <a:p>
            <a:pPr indent="0" lvl="0" marL="0" marR="0" rtl="0" algn="l">
              <a:lnSpc>
                <a:spcPct val="100000"/>
              </a:lnSpc>
              <a:spcBef>
                <a:spcPts val="0"/>
              </a:spcBef>
              <a:spcAft>
                <a:spcPts val="0"/>
              </a:spcAft>
              <a:buNone/>
            </a:pPr>
            <a:r>
              <a:t/>
            </a:r>
            <a:endParaRPr>
              <a:latin typeface="Times"/>
              <a:ea typeface="Times"/>
              <a:cs typeface="Times"/>
              <a:sym typeface="Times"/>
            </a:endParaRPr>
          </a:p>
          <a:p>
            <a:pPr indent="0" lvl="0" marL="0" rtl="0" algn="l">
              <a:lnSpc>
                <a:spcPct val="100000"/>
              </a:lnSpc>
              <a:spcBef>
                <a:spcPts val="0"/>
              </a:spcBef>
              <a:spcAft>
                <a:spcPts val="0"/>
              </a:spcAft>
              <a:buNone/>
            </a:pPr>
            <a:r>
              <a:t/>
            </a:r>
            <a:endParaRPr sz="1100">
              <a:solidFill>
                <a:schemeClr val="dk1"/>
              </a:solidFill>
              <a:latin typeface="Times"/>
              <a:ea typeface="Times"/>
              <a:cs typeface="Times"/>
              <a:sym typeface="Times"/>
            </a:endParaRPr>
          </a:p>
          <a:p>
            <a:pPr indent="0" lvl="0" marL="0" rtl="0" algn="l">
              <a:lnSpc>
                <a:spcPct val="100000"/>
              </a:lnSpc>
              <a:spcBef>
                <a:spcPts val="0"/>
              </a:spcBef>
              <a:spcAft>
                <a:spcPts val="0"/>
              </a:spcAft>
              <a:buNone/>
            </a:pPr>
            <a:r>
              <a:rPr lang="zh-TW" sz="1200">
                <a:solidFill>
                  <a:schemeClr val="dk1"/>
                </a:solidFill>
              </a:rPr>
              <a:t>“依據交通部與內政部會銜修正之「道路交通安全規則」第九十三條第一項第一款規定，已將未設置速限標誌或標線之「郊外」與「市區」道路，行車時速統一定為「不得超過五十公里」”</a:t>
            </a:r>
            <a:endParaRPr sz="12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zh-TW" sz="1150">
                <a:solidFill>
                  <a:schemeClr val="dk1"/>
                </a:solidFill>
              </a:rPr>
              <a:t>方法來源：</a:t>
            </a:r>
            <a:endParaRPr sz="1150">
              <a:solidFill>
                <a:schemeClr val="dk1"/>
              </a:solidFill>
            </a:endParaRPr>
          </a:p>
          <a:p>
            <a:pPr indent="0" lvl="0" marL="0" rtl="0" algn="l">
              <a:lnSpc>
                <a:spcPct val="100000"/>
              </a:lnSpc>
              <a:spcBef>
                <a:spcPts val="0"/>
              </a:spcBef>
              <a:spcAft>
                <a:spcPts val="0"/>
              </a:spcAft>
              <a:buNone/>
            </a:pPr>
            <a:r>
              <a:rPr lang="zh-TW" sz="1000">
                <a:solidFill>
                  <a:schemeClr val="dk1"/>
                </a:solidFill>
              </a:rPr>
              <a:t>-A Comprehensive Study on the Estimation of Freeway Travel Time Index and the Effect of Traffic Data Quality by Ambily Pankaj (May 2019)</a:t>
            </a:r>
            <a:endParaRPr sz="1000">
              <a:solidFill>
                <a:schemeClr val="dk1"/>
              </a:solidFill>
            </a:endParaRPr>
          </a:p>
          <a:p>
            <a:pPr indent="0" lvl="0" marL="0" rtl="0" algn="l">
              <a:lnSpc>
                <a:spcPct val="100000"/>
              </a:lnSpc>
              <a:spcBef>
                <a:spcPts val="0"/>
              </a:spcBef>
              <a:spcAft>
                <a:spcPts val="0"/>
              </a:spcAft>
              <a:buNone/>
            </a:pPr>
            <a:r>
              <a:rPr lang="zh-TW" sz="1000">
                <a:solidFill>
                  <a:schemeClr val="dk1"/>
                </a:solidFill>
              </a:rPr>
              <a:t>-Publication No. FHWA-PL-18-027, August 2018, Traffic Data Computation Method Pocket Guide, U.S. Department of Transportation, Federal Highway Administration.</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TW" sz="3020"/>
              <a:t>計算TTI時中單位的衡量標準</a:t>
            </a:r>
            <a:endParaRPr b="1" sz="3020"/>
          </a:p>
        </p:txBody>
      </p:sp>
      <p:sp>
        <p:nvSpPr>
          <p:cNvPr id="122" name="Google Shape;122;p22"/>
          <p:cNvSpPr txBox="1"/>
          <p:nvPr>
            <p:ph idx="1" type="body"/>
          </p:nvPr>
        </p:nvSpPr>
        <p:spPr>
          <a:xfrm>
            <a:off x="540600" y="1318650"/>
            <a:ext cx="8062800" cy="3234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zh-TW">
                <a:latin typeface="Times"/>
                <a:ea typeface="Times"/>
                <a:cs typeface="Times"/>
                <a:sym typeface="Times"/>
              </a:rPr>
              <a:t>離峰方法(二) : 選取當日最高平均時速</a:t>
            </a:r>
            <a:endParaRPr b="1">
              <a:latin typeface="Times"/>
              <a:ea typeface="Times"/>
              <a:cs typeface="Times"/>
              <a:sym typeface="Times"/>
            </a:endParaRPr>
          </a:p>
          <a:p>
            <a:pPr indent="0" lvl="0" marL="0" marR="0" rtl="0" algn="l">
              <a:lnSpc>
                <a:spcPct val="100000"/>
              </a:lnSpc>
              <a:spcBef>
                <a:spcPts val="0"/>
              </a:spcBef>
              <a:spcAft>
                <a:spcPts val="0"/>
              </a:spcAft>
              <a:buNone/>
            </a:pPr>
            <a:r>
              <a:t/>
            </a:r>
            <a:endParaRPr b="1">
              <a:latin typeface="Times"/>
              <a:ea typeface="Times"/>
              <a:cs typeface="Times"/>
              <a:sym typeface="Times"/>
            </a:endParaRPr>
          </a:p>
          <a:p>
            <a:pPr indent="0" lvl="0" marL="0" marR="0" rtl="0" algn="l">
              <a:lnSpc>
                <a:spcPct val="100000"/>
              </a:lnSpc>
              <a:spcBef>
                <a:spcPts val="0"/>
              </a:spcBef>
              <a:spcAft>
                <a:spcPts val="0"/>
              </a:spcAft>
              <a:buNone/>
            </a:pPr>
            <a:r>
              <a:rPr lang="zh-TW">
                <a:latin typeface="Times"/>
                <a:ea typeface="Times"/>
                <a:cs typeface="Times"/>
                <a:sym typeface="Times"/>
              </a:rPr>
              <a:t>-研究路段沒有特別標註速限</a:t>
            </a:r>
            <a:endParaRPr>
              <a:latin typeface="Times"/>
              <a:ea typeface="Times"/>
              <a:cs typeface="Times"/>
              <a:sym typeface="Times"/>
            </a:endParaRPr>
          </a:p>
          <a:p>
            <a:pPr indent="0" lvl="0" marL="0" marR="0" rtl="0" algn="l">
              <a:lnSpc>
                <a:spcPct val="100000"/>
              </a:lnSpc>
              <a:spcBef>
                <a:spcPts val="0"/>
              </a:spcBef>
              <a:spcAft>
                <a:spcPts val="0"/>
              </a:spcAft>
              <a:buNone/>
            </a:pPr>
            <a:r>
              <a:rPr lang="zh-TW">
                <a:latin typeface="Times"/>
                <a:ea typeface="Times"/>
                <a:cs typeface="Times"/>
                <a:sym typeface="Times"/>
              </a:rPr>
              <a:t>-離峰方法（一）可能過於理想化，所以使用一個更貼近實際路況的時速</a:t>
            </a:r>
            <a:endParaRPr>
              <a:latin typeface="Times"/>
              <a:ea typeface="Times"/>
              <a:cs typeface="Times"/>
              <a:sym typeface="Times"/>
            </a:endParaRPr>
          </a:p>
          <a:p>
            <a:pPr indent="0" lvl="0" marL="0" marR="0" rtl="0" algn="l">
              <a:lnSpc>
                <a:spcPct val="100000"/>
              </a:lnSpc>
              <a:spcBef>
                <a:spcPts val="0"/>
              </a:spcBef>
              <a:spcAft>
                <a:spcPts val="0"/>
              </a:spcAft>
              <a:buNone/>
            </a:pPr>
            <a:r>
              <a:t/>
            </a:r>
            <a:endParaRPr b="1">
              <a:latin typeface="Times"/>
              <a:ea typeface="Times"/>
              <a:cs typeface="Times"/>
              <a:sym typeface="Times"/>
            </a:endParaRPr>
          </a:p>
          <a:p>
            <a:pPr indent="0" lvl="0" marL="0" marR="0" rtl="0" algn="l">
              <a:lnSpc>
                <a:spcPct val="100000"/>
              </a:lnSpc>
              <a:spcBef>
                <a:spcPts val="0"/>
              </a:spcBef>
              <a:spcAft>
                <a:spcPts val="0"/>
              </a:spcAft>
              <a:buNone/>
            </a:pPr>
            <a:r>
              <a:t/>
            </a:r>
            <a:endParaRPr b="1">
              <a:latin typeface="Times"/>
              <a:ea typeface="Times"/>
              <a:cs typeface="Times"/>
              <a:sym typeface="Times"/>
            </a:endParaRPr>
          </a:p>
          <a:p>
            <a:pPr indent="0" lvl="0" marL="0" marR="0" rtl="0" algn="l">
              <a:lnSpc>
                <a:spcPct val="100000"/>
              </a:lnSpc>
              <a:spcBef>
                <a:spcPts val="0"/>
              </a:spcBef>
              <a:spcAft>
                <a:spcPts val="0"/>
              </a:spcAft>
              <a:buNone/>
            </a:pPr>
            <a:r>
              <a:rPr lang="zh-TW" sz="1150">
                <a:solidFill>
                  <a:schemeClr val="dk1"/>
                </a:solidFill>
              </a:rPr>
              <a:t>方法來源：</a:t>
            </a:r>
            <a:r>
              <a:rPr lang="zh-TW" sz="1000">
                <a:solidFill>
                  <a:schemeClr val="dk1"/>
                </a:solidFill>
              </a:rPr>
              <a:t>A weighted travel time index based on data from Uber Movement, Renato S. Vieira, and Eduardo A. Haddad</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