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8800425" cx="19799300"/>
  <p:notesSz cx="6858000" cy="9144000"/>
  <p:embeddedFontLst>
    <p:embeddedFont>
      <p:font typeface="NTR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NT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75000" y="4713336"/>
            <a:ext cx="14850001" cy="10026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745"/>
              <a:buFont typeface="Arial"/>
              <a:buNone/>
              <a:defRPr sz="97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475000" y="15126669"/>
            <a:ext cx="14850001" cy="695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None/>
              <a:defRPr sz="3250"/>
            </a:lvl2pPr>
            <a:lvl3pPr lvl="2" algn="ctr">
              <a:lnSpc>
                <a:spcPct val="100000"/>
              </a:lnSpc>
              <a:spcBef>
                <a:spcPts val="1258"/>
              </a:spcBef>
              <a:spcAft>
                <a:spcPts val="0"/>
              </a:spcAft>
              <a:buClr>
                <a:schemeClr val="dk1"/>
              </a:buClr>
              <a:buSzPts val="2925"/>
              <a:buFont typeface="Arial"/>
              <a:buNone/>
              <a:defRPr sz="2925"/>
            </a:lvl3pPr>
            <a:lvl4pPr lvl="3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90600" y="1154112"/>
            <a:ext cx="17819687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6875" y="7313612"/>
            <a:ext cx="19007137" cy="1781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295834" y="11212502"/>
            <a:ext cx="24573334" cy="44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4743297" y="6886632"/>
            <a:ext cx="24573334" cy="13106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90600" y="1154112"/>
            <a:ext cx="17819687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90600" y="6719887"/>
            <a:ext cx="17819687" cy="1900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350938" y="7180002"/>
            <a:ext cx="17077501" cy="1197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745"/>
              <a:buFont typeface="Arial"/>
              <a:buNone/>
              <a:defRPr sz="97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0938" y="19273336"/>
            <a:ext cx="17077501" cy="629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77"/>
              </a:spcBef>
              <a:spcAft>
                <a:spcPts val="0"/>
              </a:spcAft>
              <a:buClr>
                <a:srgbClr val="888888"/>
              </a:buClr>
              <a:buSzPts val="3900"/>
              <a:buFont typeface="Arial"/>
              <a:buNone/>
              <a:defRPr sz="39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rgbClr val="888888"/>
              </a:buClr>
              <a:buSzPts val="3250"/>
              <a:buFont typeface="Arial"/>
              <a:buNone/>
              <a:defRPr sz="32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58"/>
              </a:spcBef>
              <a:spcAft>
                <a:spcPts val="0"/>
              </a:spcAft>
              <a:buClr>
                <a:srgbClr val="888888"/>
              </a:buClr>
              <a:buSzPts val="2925"/>
              <a:buFont typeface="Arial"/>
              <a:buNone/>
              <a:defRPr sz="292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Arial"/>
              <a:buNone/>
              <a:defRPr sz="2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90600" y="1154112"/>
            <a:ext cx="17819687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90000" y="6720000"/>
            <a:ext cx="8731800" cy="1900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0078200" y="6720000"/>
            <a:ext cx="8731800" cy="1900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363829" y="1533333"/>
            <a:ext cx="17077501" cy="5566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363829" y="7060002"/>
            <a:ext cx="8376328" cy="345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3900"/>
            </a:lvl1pPr>
            <a:lvl2pPr indent="-228600" lvl="1" marL="9144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None/>
              <a:defRPr b="1" sz="3250"/>
            </a:lvl2pPr>
            <a:lvl3pPr indent="-228600" lvl="2" marL="1371600" algn="l">
              <a:lnSpc>
                <a:spcPct val="100000"/>
              </a:lnSpc>
              <a:spcBef>
                <a:spcPts val="1258"/>
              </a:spcBef>
              <a:spcAft>
                <a:spcPts val="0"/>
              </a:spcAft>
              <a:buClr>
                <a:schemeClr val="dk1"/>
              </a:buClr>
              <a:buSzPts val="2925"/>
              <a:buFont typeface="Arial"/>
              <a:buNone/>
              <a:defRPr b="1" sz="2925"/>
            </a:lvl3pPr>
            <a:lvl4pPr indent="-228600" lvl="3" marL="1828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4pPr>
            <a:lvl5pPr indent="-228600" lvl="4" marL="22860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5pPr>
            <a:lvl6pPr indent="-228600" lvl="5" marL="27432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6pPr>
            <a:lvl7pPr indent="-228600" lvl="6" marL="32004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7pPr>
            <a:lvl8pPr indent="-228600" lvl="7" marL="36576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8pPr>
            <a:lvl9pPr indent="-228600" lvl="8" marL="4114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363829" y="10520000"/>
            <a:ext cx="8376328" cy="1547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0023750" y="7060002"/>
            <a:ext cx="8417579" cy="3459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1" sz="3900"/>
            </a:lvl1pPr>
            <a:lvl2pPr indent="-228600" lvl="1" marL="9144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None/>
              <a:defRPr b="1" sz="3250"/>
            </a:lvl2pPr>
            <a:lvl3pPr indent="-228600" lvl="2" marL="1371600" algn="l">
              <a:lnSpc>
                <a:spcPct val="100000"/>
              </a:lnSpc>
              <a:spcBef>
                <a:spcPts val="1258"/>
              </a:spcBef>
              <a:spcAft>
                <a:spcPts val="0"/>
              </a:spcAft>
              <a:buClr>
                <a:schemeClr val="dk1"/>
              </a:buClr>
              <a:buSzPts val="2925"/>
              <a:buFont typeface="Arial"/>
              <a:buNone/>
              <a:defRPr b="1" sz="2925"/>
            </a:lvl3pPr>
            <a:lvl4pPr indent="-228600" lvl="3" marL="1828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4pPr>
            <a:lvl5pPr indent="-228600" lvl="4" marL="22860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5pPr>
            <a:lvl6pPr indent="-228600" lvl="5" marL="27432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6pPr>
            <a:lvl7pPr indent="-228600" lvl="6" marL="32004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7pPr>
            <a:lvl8pPr indent="-228600" lvl="7" marL="36576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8pPr>
            <a:lvl9pPr indent="-228600" lvl="8" marL="41148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sz="2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0023750" y="10520000"/>
            <a:ext cx="8417579" cy="15473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774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90600" y="1154112"/>
            <a:ext cx="17819687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363829" y="1920000"/>
            <a:ext cx="6386015" cy="6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95"/>
              <a:buFont typeface="Arial"/>
              <a:buNone/>
              <a:defRPr sz="51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417579" y="4146667"/>
            <a:ext cx="10023750" cy="2046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58482" lvl="0" marL="457200" algn="l">
              <a:lnSpc>
                <a:spcPct val="100000"/>
              </a:lnSpc>
              <a:spcBef>
                <a:spcPts val="2234"/>
              </a:spcBef>
              <a:spcAft>
                <a:spcPts val="0"/>
              </a:spcAft>
              <a:buClr>
                <a:schemeClr val="dk1"/>
              </a:buClr>
              <a:buSzPts val="5195"/>
              <a:buFont typeface="Arial"/>
              <a:buChar char="•"/>
              <a:defRPr sz="5195"/>
            </a:lvl1pPr>
            <a:lvl2pPr indent="-517207" lvl="1" marL="914400" algn="l">
              <a:lnSpc>
                <a:spcPct val="100000"/>
              </a:lnSpc>
              <a:spcBef>
                <a:spcPts val="1954"/>
              </a:spcBef>
              <a:spcAft>
                <a:spcPts val="0"/>
              </a:spcAft>
              <a:buClr>
                <a:schemeClr val="dk1"/>
              </a:buClr>
              <a:buSzPts val="4545"/>
              <a:buFont typeface="Arial"/>
              <a:buChar char="–"/>
              <a:defRPr sz="4545"/>
            </a:lvl2pPr>
            <a:lvl3pPr indent="-476250" lvl="2" marL="1371600" algn="l">
              <a:lnSpc>
                <a:spcPct val="100000"/>
              </a:lnSpc>
              <a:spcBef>
                <a:spcPts val="1677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/>
            </a:lvl3pPr>
            <a:lvl4pPr indent="-434975" lvl="3" marL="18288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–"/>
              <a:defRPr sz="3250"/>
            </a:lvl4pPr>
            <a:lvl5pPr indent="-434975" lvl="4" marL="22860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»"/>
              <a:defRPr sz="3250"/>
            </a:lvl5pPr>
            <a:lvl6pPr indent="-434975" lvl="5" marL="27432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»"/>
              <a:defRPr sz="3250"/>
            </a:lvl6pPr>
            <a:lvl7pPr indent="-434975" lvl="6" marL="32004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»"/>
              <a:defRPr sz="3250"/>
            </a:lvl7pPr>
            <a:lvl8pPr indent="-434975" lvl="7" marL="36576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»"/>
              <a:defRPr sz="3250"/>
            </a:lvl8pPr>
            <a:lvl9pPr indent="-434975" lvl="8" marL="4114800" algn="l">
              <a:lnSpc>
                <a:spcPct val="100000"/>
              </a:lnSpc>
              <a:spcBef>
                <a:spcPts val="1398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»"/>
              <a:defRPr sz="325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363829" y="8640000"/>
            <a:ext cx="6386015" cy="1600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978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None/>
              <a:defRPr sz="2275"/>
            </a:lvl2pPr>
            <a:lvl3pPr indent="-228600" lvl="2" marL="137160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/>
            </a:lvl3pPr>
            <a:lvl4pPr indent="-228600" lvl="3" marL="18288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4pPr>
            <a:lvl5pPr indent="-228600" lvl="4" marL="22860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5pPr>
            <a:lvl6pPr indent="-228600" lvl="5" marL="27432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6pPr>
            <a:lvl7pPr indent="-228600" lvl="6" marL="32004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7pPr>
            <a:lvl8pPr indent="-228600" lvl="7" marL="36576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8pPr>
            <a:lvl9pPr indent="-228600" lvl="8" marL="41148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363829" y="1920000"/>
            <a:ext cx="6386015" cy="6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95"/>
              <a:buFont typeface="Arial"/>
              <a:buNone/>
              <a:defRPr sz="51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417579" y="4146667"/>
            <a:ext cx="10023750" cy="204666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363829" y="8640000"/>
            <a:ext cx="6386015" cy="16006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indent="-228600" lvl="1" marL="914400" algn="l">
              <a:lnSpc>
                <a:spcPct val="100000"/>
              </a:lnSpc>
              <a:spcBef>
                <a:spcPts val="978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None/>
              <a:defRPr sz="2275"/>
            </a:lvl2pPr>
            <a:lvl3pPr indent="-228600" lvl="2" marL="1371600" algn="l">
              <a:lnSpc>
                <a:spcPct val="100000"/>
              </a:lnSpc>
              <a:spcBef>
                <a:spcPts val="839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/>
            </a:lvl3pPr>
            <a:lvl4pPr indent="-228600" lvl="3" marL="18288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4pPr>
            <a:lvl5pPr indent="-228600" lvl="4" marL="22860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5pPr>
            <a:lvl6pPr indent="-228600" lvl="5" marL="27432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6pPr>
            <a:lvl7pPr indent="-228600" lvl="6" marL="32004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7pPr>
            <a:lvl8pPr indent="-228600" lvl="7" marL="36576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8pPr>
            <a:lvl9pPr indent="-228600" lvl="8" marL="4114800" algn="l">
              <a:lnSpc>
                <a:spcPct val="100000"/>
              </a:lnSpc>
              <a:spcBef>
                <a:spcPts val="699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90600" y="1154112"/>
            <a:ext cx="17819687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30"/>
              <a:buFont typeface="Arial"/>
              <a:buNone/>
              <a:defRPr b="0" i="0" sz="953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90600" y="6719887"/>
            <a:ext cx="17819687" cy="19007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68655" lvl="0" marL="457200" marR="0" rtl="0" algn="l">
              <a:lnSpc>
                <a:spcPct val="100000"/>
              </a:lnSpc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6930"/>
              <a:buFont typeface="Arial"/>
              <a:buChar char="•"/>
              <a:defRPr b="0" i="0" sz="69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3727" lvl="1" marL="914400" marR="0" rtl="0" algn="l">
              <a:lnSpc>
                <a:spcPct val="100000"/>
              </a:lnSpc>
              <a:spcBef>
                <a:spcPts val="2608"/>
              </a:spcBef>
              <a:spcAft>
                <a:spcPts val="0"/>
              </a:spcAft>
              <a:buClr>
                <a:schemeClr val="dk1"/>
              </a:buClr>
              <a:buSzPts val="6065"/>
              <a:buFont typeface="Arial"/>
              <a:buChar char="–"/>
              <a:defRPr b="0" i="0" sz="60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482" lvl="2" marL="1371600" marR="0" rtl="0" algn="l">
              <a:lnSpc>
                <a:spcPct val="100000"/>
              </a:lnSpc>
              <a:spcBef>
                <a:spcPts val="2234"/>
              </a:spcBef>
              <a:spcAft>
                <a:spcPts val="0"/>
              </a:spcAft>
              <a:buClr>
                <a:schemeClr val="dk1"/>
              </a:buClr>
              <a:buSzPts val="5195"/>
              <a:buFont typeface="Arial"/>
              <a:buChar char="•"/>
              <a:defRPr b="0" i="0" sz="51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3555" lvl="3" marL="18288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–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03554" lvl="4" marL="22860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»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3554" lvl="5" marL="27432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»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03554" lvl="6" marL="32004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»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3554" lvl="7" marL="36576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»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03554" lvl="8" marL="4114800" marR="0" rtl="0" algn="l">
              <a:lnSpc>
                <a:spcPct val="100000"/>
              </a:lnSpc>
              <a:spcBef>
                <a:spcPts val="1862"/>
              </a:spcBef>
              <a:spcAft>
                <a:spcPts val="0"/>
              </a:spcAft>
              <a:buClr>
                <a:schemeClr val="dk1"/>
              </a:buClr>
              <a:buSzPts val="4330"/>
              <a:buFont typeface="Arial"/>
              <a:buChar char="»"/>
              <a:defRPr b="0" i="0" sz="43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90600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764337" y="26227087"/>
            <a:ext cx="6270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4190662" y="26227087"/>
            <a:ext cx="46196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1199952">
            <a:off x="700197" y="-423765"/>
            <a:ext cx="1820445" cy="3610678"/>
          </a:xfrm>
          <a:custGeom>
            <a:rect b="b" l="l" r="r" t="t"/>
            <a:pathLst>
              <a:path extrusionOk="0" h="11516" w="9038">
                <a:moveTo>
                  <a:pt x="6103" y="573"/>
                </a:moveTo>
                <a:cubicBezTo>
                  <a:pt x="6692" y="573"/>
                  <a:pt x="7223" y="753"/>
                  <a:pt x="7645" y="1110"/>
                </a:cubicBezTo>
                <a:cubicBezTo>
                  <a:pt x="8252" y="1633"/>
                  <a:pt x="8585" y="2479"/>
                  <a:pt x="8597" y="3515"/>
                </a:cubicBezTo>
                <a:cubicBezTo>
                  <a:pt x="8192" y="2788"/>
                  <a:pt x="7585" y="2122"/>
                  <a:pt x="6847" y="1633"/>
                </a:cubicBezTo>
                <a:cubicBezTo>
                  <a:pt x="6144" y="1169"/>
                  <a:pt x="5382" y="919"/>
                  <a:pt x="4728" y="895"/>
                </a:cubicBezTo>
                <a:cubicBezTo>
                  <a:pt x="4894" y="812"/>
                  <a:pt x="5061" y="752"/>
                  <a:pt x="5240" y="693"/>
                </a:cubicBezTo>
                <a:cubicBezTo>
                  <a:pt x="5537" y="613"/>
                  <a:pt x="5826" y="573"/>
                  <a:pt x="6103" y="573"/>
                </a:cubicBezTo>
                <a:close/>
                <a:moveTo>
                  <a:pt x="1394" y="1205"/>
                </a:moveTo>
                <a:cubicBezTo>
                  <a:pt x="1465" y="2598"/>
                  <a:pt x="1680" y="5098"/>
                  <a:pt x="2263" y="7063"/>
                </a:cubicBezTo>
                <a:cubicBezTo>
                  <a:pt x="2144" y="7360"/>
                  <a:pt x="2084" y="7670"/>
                  <a:pt x="2037" y="7944"/>
                </a:cubicBezTo>
                <a:cubicBezTo>
                  <a:pt x="1739" y="7051"/>
                  <a:pt x="1465" y="6194"/>
                  <a:pt x="1263" y="5455"/>
                </a:cubicBezTo>
                <a:cubicBezTo>
                  <a:pt x="1049" y="3705"/>
                  <a:pt x="1168" y="2384"/>
                  <a:pt x="1322" y="1586"/>
                </a:cubicBezTo>
                <a:cubicBezTo>
                  <a:pt x="1346" y="1443"/>
                  <a:pt x="1370" y="1324"/>
                  <a:pt x="1394" y="1205"/>
                </a:cubicBezTo>
                <a:close/>
                <a:moveTo>
                  <a:pt x="1503" y="0"/>
                </a:moveTo>
                <a:cubicBezTo>
                  <a:pt x="1439" y="0"/>
                  <a:pt x="1377" y="45"/>
                  <a:pt x="1334" y="109"/>
                </a:cubicBezTo>
                <a:cubicBezTo>
                  <a:pt x="1322" y="121"/>
                  <a:pt x="1108" y="598"/>
                  <a:pt x="965" y="1526"/>
                </a:cubicBezTo>
                <a:cubicBezTo>
                  <a:pt x="870" y="2074"/>
                  <a:pt x="787" y="2848"/>
                  <a:pt x="799" y="3836"/>
                </a:cubicBezTo>
                <a:cubicBezTo>
                  <a:pt x="537" y="2788"/>
                  <a:pt x="418" y="2145"/>
                  <a:pt x="394" y="2133"/>
                </a:cubicBezTo>
                <a:cubicBezTo>
                  <a:pt x="382" y="2050"/>
                  <a:pt x="310" y="2003"/>
                  <a:pt x="215" y="2003"/>
                </a:cubicBezTo>
                <a:cubicBezTo>
                  <a:pt x="132" y="2003"/>
                  <a:pt x="72" y="2074"/>
                  <a:pt x="60" y="2169"/>
                </a:cubicBezTo>
                <a:cubicBezTo>
                  <a:pt x="60" y="2181"/>
                  <a:pt x="1" y="3324"/>
                  <a:pt x="144" y="5039"/>
                </a:cubicBezTo>
                <a:cubicBezTo>
                  <a:pt x="299" y="6610"/>
                  <a:pt x="668" y="8991"/>
                  <a:pt x="1608" y="11408"/>
                </a:cubicBezTo>
                <a:cubicBezTo>
                  <a:pt x="1632" y="11468"/>
                  <a:pt x="1692" y="11516"/>
                  <a:pt x="1763" y="11516"/>
                </a:cubicBezTo>
                <a:cubicBezTo>
                  <a:pt x="1787" y="11516"/>
                  <a:pt x="1811" y="11516"/>
                  <a:pt x="1823" y="11492"/>
                </a:cubicBezTo>
                <a:cubicBezTo>
                  <a:pt x="1918" y="11468"/>
                  <a:pt x="1965" y="11361"/>
                  <a:pt x="1918" y="11277"/>
                </a:cubicBezTo>
                <a:cubicBezTo>
                  <a:pt x="989" y="8908"/>
                  <a:pt x="620" y="6551"/>
                  <a:pt x="477" y="5003"/>
                </a:cubicBezTo>
                <a:cubicBezTo>
                  <a:pt x="429" y="4503"/>
                  <a:pt x="394" y="4050"/>
                  <a:pt x="382" y="3669"/>
                </a:cubicBezTo>
                <a:lnTo>
                  <a:pt x="382" y="3669"/>
                </a:lnTo>
                <a:cubicBezTo>
                  <a:pt x="691" y="4931"/>
                  <a:pt x="1227" y="6896"/>
                  <a:pt x="2037" y="9099"/>
                </a:cubicBezTo>
                <a:cubicBezTo>
                  <a:pt x="2056" y="9175"/>
                  <a:pt x="2128" y="9213"/>
                  <a:pt x="2193" y="9213"/>
                </a:cubicBezTo>
                <a:cubicBezTo>
                  <a:pt x="2209" y="9213"/>
                  <a:pt x="2225" y="9211"/>
                  <a:pt x="2239" y="9206"/>
                </a:cubicBezTo>
                <a:cubicBezTo>
                  <a:pt x="2334" y="9170"/>
                  <a:pt x="2382" y="9075"/>
                  <a:pt x="2346" y="8991"/>
                </a:cubicBezTo>
                <a:lnTo>
                  <a:pt x="2263" y="8730"/>
                </a:lnTo>
                <a:cubicBezTo>
                  <a:pt x="2263" y="8670"/>
                  <a:pt x="2287" y="8075"/>
                  <a:pt x="2454" y="7467"/>
                </a:cubicBezTo>
                <a:cubicBezTo>
                  <a:pt x="2596" y="6896"/>
                  <a:pt x="2894" y="6194"/>
                  <a:pt x="3466" y="6098"/>
                </a:cubicBezTo>
                <a:cubicBezTo>
                  <a:pt x="3510" y="6089"/>
                  <a:pt x="3557" y="6084"/>
                  <a:pt x="3607" y="6084"/>
                </a:cubicBezTo>
                <a:cubicBezTo>
                  <a:pt x="4169" y="6084"/>
                  <a:pt x="5061" y="6699"/>
                  <a:pt x="6144" y="7837"/>
                </a:cubicBezTo>
                <a:cubicBezTo>
                  <a:pt x="6430" y="8134"/>
                  <a:pt x="6680" y="8432"/>
                  <a:pt x="6918" y="8694"/>
                </a:cubicBezTo>
                <a:cubicBezTo>
                  <a:pt x="6692" y="8539"/>
                  <a:pt x="6454" y="8337"/>
                  <a:pt x="6216" y="8158"/>
                </a:cubicBezTo>
                <a:cubicBezTo>
                  <a:pt x="5656" y="7741"/>
                  <a:pt x="5180" y="7420"/>
                  <a:pt x="4787" y="7194"/>
                </a:cubicBezTo>
                <a:cubicBezTo>
                  <a:pt x="4227" y="6854"/>
                  <a:pt x="3961" y="6782"/>
                  <a:pt x="3806" y="6782"/>
                </a:cubicBezTo>
                <a:cubicBezTo>
                  <a:pt x="3776" y="6782"/>
                  <a:pt x="3750" y="6785"/>
                  <a:pt x="3728" y="6789"/>
                </a:cubicBezTo>
                <a:cubicBezTo>
                  <a:pt x="3489" y="6836"/>
                  <a:pt x="3239" y="7122"/>
                  <a:pt x="2954" y="8872"/>
                </a:cubicBezTo>
                <a:cubicBezTo>
                  <a:pt x="2882" y="9325"/>
                  <a:pt x="2823" y="9765"/>
                  <a:pt x="2775" y="10111"/>
                </a:cubicBezTo>
                <a:cubicBezTo>
                  <a:pt x="2715" y="9968"/>
                  <a:pt x="2680" y="9825"/>
                  <a:pt x="2620" y="9682"/>
                </a:cubicBezTo>
                <a:cubicBezTo>
                  <a:pt x="2592" y="9606"/>
                  <a:pt x="2517" y="9568"/>
                  <a:pt x="2446" y="9568"/>
                </a:cubicBezTo>
                <a:cubicBezTo>
                  <a:pt x="2428" y="9568"/>
                  <a:pt x="2411" y="9570"/>
                  <a:pt x="2394" y="9575"/>
                </a:cubicBezTo>
                <a:cubicBezTo>
                  <a:pt x="2299" y="9611"/>
                  <a:pt x="2263" y="9706"/>
                  <a:pt x="2287" y="9801"/>
                </a:cubicBezTo>
                <a:cubicBezTo>
                  <a:pt x="2501" y="10349"/>
                  <a:pt x="2715" y="10885"/>
                  <a:pt x="2930" y="11408"/>
                </a:cubicBezTo>
                <a:cubicBezTo>
                  <a:pt x="2954" y="11468"/>
                  <a:pt x="3013" y="11516"/>
                  <a:pt x="3073" y="11516"/>
                </a:cubicBezTo>
                <a:cubicBezTo>
                  <a:pt x="3096" y="11516"/>
                  <a:pt x="3120" y="11516"/>
                  <a:pt x="3132" y="11492"/>
                </a:cubicBezTo>
                <a:cubicBezTo>
                  <a:pt x="3227" y="11468"/>
                  <a:pt x="3251" y="11361"/>
                  <a:pt x="3227" y="11277"/>
                </a:cubicBezTo>
                <a:cubicBezTo>
                  <a:pt x="3156" y="11111"/>
                  <a:pt x="3096" y="10932"/>
                  <a:pt x="3013" y="10765"/>
                </a:cubicBezTo>
                <a:cubicBezTo>
                  <a:pt x="3037" y="10646"/>
                  <a:pt x="3108" y="9825"/>
                  <a:pt x="3239" y="8980"/>
                </a:cubicBezTo>
                <a:cubicBezTo>
                  <a:pt x="3513" y="7325"/>
                  <a:pt x="3728" y="7122"/>
                  <a:pt x="3763" y="7086"/>
                </a:cubicBezTo>
                <a:cubicBezTo>
                  <a:pt x="3811" y="7086"/>
                  <a:pt x="3989" y="7110"/>
                  <a:pt x="4585" y="7444"/>
                </a:cubicBezTo>
                <a:cubicBezTo>
                  <a:pt x="4954" y="7670"/>
                  <a:pt x="5430" y="8003"/>
                  <a:pt x="5978" y="8396"/>
                </a:cubicBezTo>
                <a:cubicBezTo>
                  <a:pt x="6930" y="9099"/>
                  <a:pt x="7811" y="9825"/>
                  <a:pt x="7823" y="9825"/>
                </a:cubicBezTo>
                <a:cubicBezTo>
                  <a:pt x="7851" y="9853"/>
                  <a:pt x="7890" y="9865"/>
                  <a:pt x="7929" y="9865"/>
                </a:cubicBezTo>
                <a:cubicBezTo>
                  <a:pt x="7973" y="9865"/>
                  <a:pt x="8018" y="9850"/>
                  <a:pt x="8049" y="9825"/>
                </a:cubicBezTo>
                <a:cubicBezTo>
                  <a:pt x="8109" y="9765"/>
                  <a:pt x="8121" y="9682"/>
                  <a:pt x="8061" y="9611"/>
                </a:cubicBezTo>
                <a:cubicBezTo>
                  <a:pt x="8049" y="9587"/>
                  <a:pt x="7287" y="8551"/>
                  <a:pt x="6371" y="7563"/>
                </a:cubicBezTo>
                <a:cubicBezTo>
                  <a:pt x="5203" y="6341"/>
                  <a:pt x="4276" y="5718"/>
                  <a:pt x="3591" y="5718"/>
                </a:cubicBezTo>
                <a:cubicBezTo>
                  <a:pt x="3514" y="5718"/>
                  <a:pt x="3441" y="5726"/>
                  <a:pt x="3370" y="5741"/>
                </a:cubicBezTo>
                <a:cubicBezTo>
                  <a:pt x="3013" y="5813"/>
                  <a:pt x="2751" y="6051"/>
                  <a:pt x="2537" y="6348"/>
                </a:cubicBezTo>
                <a:cubicBezTo>
                  <a:pt x="2537" y="6253"/>
                  <a:pt x="2537" y="6170"/>
                  <a:pt x="2561" y="6063"/>
                </a:cubicBezTo>
                <a:cubicBezTo>
                  <a:pt x="2680" y="5693"/>
                  <a:pt x="3108" y="4527"/>
                  <a:pt x="3835" y="3753"/>
                </a:cubicBezTo>
                <a:cubicBezTo>
                  <a:pt x="4035" y="3686"/>
                  <a:pt x="4236" y="3648"/>
                  <a:pt x="4428" y="3648"/>
                </a:cubicBezTo>
                <a:cubicBezTo>
                  <a:pt x="4510" y="3648"/>
                  <a:pt x="4590" y="3655"/>
                  <a:pt x="4668" y="3669"/>
                </a:cubicBezTo>
                <a:cubicBezTo>
                  <a:pt x="4676" y="3670"/>
                  <a:pt x="4684" y="3671"/>
                  <a:pt x="4692" y="3671"/>
                </a:cubicBezTo>
                <a:cubicBezTo>
                  <a:pt x="4777" y="3671"/>
                  <a:pt x="4848" y="3613"/>
                  <a:pt x="4859" y="3515"/>
                </a:cubicBezTo>
                <a:cubicBezTo>
                  <a:pt x="4871" y="3431"/>
                  <a:pt x="4823" y="3336"/>
                  <a:pt x="4716" y="3324"/>
                </a:cubicBezTo>
                <a:cubicBezTo>
                  <a:pt x="4632" y="3316"/>
                  <a:pt x="4547" y="3307"/>
                  <a:pt x="4463" y="3307"/>
                </a:cubicBezTo>
                <a:cubicBezTo>
                  <a:pt x="4428" y="3307"/>
                  <a:pt x="4393" y="3309"/>
                  <a:pt x="4359" y="3312"/>
                </a:cubicBezTo>
                <a:cubicBezTo>
                  <a:pt x="4597" y="3157"/>
                  <a:pt x="4847" y="3074"/>
                  <a:pt x="5109" y="3038"/>
                </a:cubicBezTo>
                <a:cubicBezTo>
                  <a:pt x="5184" y="3031"/>
                  <a:pt x="5258" y="3027"/>
                  <a:pt x="5330" y="3027"/>
                </a:cubicBezTo>
                <a:cubicBezTo>
                  <a:pt x="5831" y="3027"/>
                  <a:pt x="6264" y="3205"/>
                  <a:pt x="6597" y="3538"/>
                </a:cubicBezTo>
                <a:cubicBezTo>
                  <a:pt x="7335" y="4265"/>
                  <a:pt x="7538" y="5622"/>
                  <a:pt x="7585" y="6551"/>
                </a:cubicBezTo>
                <a:cubicBezTo>
                  <a:pt x="7514" y="6348"/>
                  <a:pt x="7407" y="6122"/>
                  <a:pt x="7299" y="5896"/>
                </a:cubicBezTo>
                <a:cubicBezTo>
                  <a:pt x="6752" y="4741"/>
                  <a:pt x="6121" y="3967"/>
                  <a:pt x="5430" y="3574"/>
                </a:cubicBezTo>
                <a:cubicBezTo>
                  <a:pt x="5404" y="3563"/>
                  <a:pt x="5377" y="3558"/>
                  <a:pt x="5351" y="3558"/>
                </a:cubicBezTo>
                <a:cubicBezTo>
                  <a:pt x="5292" y="3558"/>
                  <a:pt x="5237" y="3584"/>
                  <a:pt x="5204" y="3634"/>
                </a:cubicBezTo>
                <a:cubicBezTo>
                  <a:pt x="5156" y="3717"/>
                  <a:pt x="5192" y="3812"/>
                  <a:pt x="5263" y="3860"/>
                </a:cubicBezTo>
                <a:cubicBezTo>
                  <a:pt x="6776" y="4693"/>
                  <a:pt x="7585" y="7563"/>
                  <a:pt x="7597" y="7598"/>
                </a:cubicBezTo>
                <a:cubicBezTo>
                  <a:pt x="7609" y="7670"/>
                  <a:pt x="7692" y="7718"/>
                  <a:pt x="7764" y="7718"/>
                </a:cubicBezTo>
                <a:lnTo>
                  <a:pt x="7776" y="7718"/>
                </a:lnTo>
                <a:cubicBezTo>
                  <a:pt x="7847" y="7694"/>
                  <a:pt x="7930" y="7646"/>
                  <a:pt x="7930" y="7563"/>
                </a:cubicBezTo>
                <a:cubicBezTo>
                  <a:pt x="7930" y="7539"/>
                  <a:pt x="7990" y="6825"/>
                  <a:pt x="7883" y="5932"/>
                </a:cubicBezTo>
                <a:cubicBezTo>
                  <a:pt x="7752" y="4717"/>
                  <a:pt x="7395" y="3824"/>
                  <a:pt x="6835" y="3288"/>
                </a:cubicBezTo>
                <a:cubicBezTo>
                  <a:pt x="6432" y="2896"/>
                  <a:pt x="5926" y="2683"/>
                  <a:pt x="5315" y="2683"/>
                </a:cubicBezTo>
                <a:cubicBezTo>
                  <a:pt x="5240" y="2683"/>
                  <a:pt x="5163" y="2687"/>
                  <a:pt x="5085" y="2693"/>
                </a:cubicBezTo>
                <a:cubicBezTo>
                  <a:pt x="4620" y="2741"/>
                  <a:pt x="4192" y="2955"/>
                  <a:pt x="3787" y="3324"/>
                </a:cubicBezTo>
                <a:cubicBezTo>
                  <a:pt x="3477" y="3610"/>
                  <a:pt x="3180" y="3991"/>
                  <a:pt x="2894" y="4467"/>
                </a:cubicBezTo>
                <a:cubicBezTo>
                  <a:pt x="2811" y="4622"/>
                  <a:pt x="2727" y="4765"/>
                  <a:pt x="2656" y="4920"/>
                </a:cubicBezTo>
                <a:cubicBezTo>
                  <a:pt x="2692" y="4670"/>
                  <a:pt x="2727" y="4408"/>
                  <a:pt x="2787" y="4146"/>
                </a:cubicBezTo>
                <a:cubicBezTo>
                  <a:pt x="2977" y="3276"/>
                  <a:pt x="3239" y="2562"/>
                  <a:pt x="3585" y="2014"/>
                </a:cubicBezTo>
                <a:cubicBezTo>
                  <a:pt x="3739" y="1752"/>
                  <a:pt x="3918" y="1526"/>
                  <a:pt x="4132" y="1336"/>
                </a:cubicBezTo>
                <a:cubicBezTo>
                  <a:pt x="4291" y="1291"/>
                  <a:pt x="4463" y="1270"/>
                  <a:pt x="4645" y="1270"/>
                </a:cubicBezTo>
                <a:cubicBezTo>
                  <a:pt x="5245" y="1270"/>
                  <a:pt x="5949" y="1505"/>
                  <a:pt x="6597" y="1943"/>
                </a:cubicBezTo>
                <a:cubicBezTo>
                  <a:pt x="7526" y="2550"/>
                  <a:pt x="8204" y="3431"/>
                  <a:pt x="8490" y="4372"/>
                </a:cubicBezTo>
                <a:cubicBezTo>
                  <a:pt x="8520" y="4432"/>
                  <a:pt x="8568" y="4484"/>
                  <a:pt x="8632" y="4484"/>
                </a:cubicBezTo>
                <a:cubicBezTo>
                  <a:pt x="8644" y="4484"/>
                  <a:pt x="8656" y="4483"/>
                  <a:pt x="8669" y="4479"/>
                </a:cubicBezTo>
                <a:cubicBezTo>
                  <a:pt x="8740" y="4479"/>
                  <a:pt x="8823" y="4408"/>
                  <a:pt x="8823" y="4336"/>
                </a:cubicBezTo>
                <a:cubicBezTo>
                  <a:pt x="9038" y="2824"/>
                  <a:pt x="8669" y="1586"/>
                  <a:pt x="7835" y="871"/>
                </a:cubicBezTo>
                <a:cubicBezTo>
                  <a:pt x="7351" y="452"/>
                  <a:pt x="6757" y="240"/>
                  <a:pt x="6102" y="240"/>
                </a:cubicBezTo>
                <a:cubicBezTo>
                  <a:pt x="5791" y="240"/>
                  <a:pt x="5466" y="287"/>
                  <a:pt x="5132" y="383"/>
                </a:cubicBezTo>
                <a:cubicBezTo>
                  <a:pt x="4394" y="574"/>
                  <a:pt x="3799" y="1062"/>
                  <a:pt x="3347" y="1824"/>
                </a:cubicBezTo>
                <a:cubicBezTo>
                  <a:pt x="2989" y="2419"/>
                  <a:pt x="2704" y="3157"/>
                  <a:pt x="2513" y="4074"/>
                </a:cubicBezTo>
                <a:cubicBezTo>
                  <a:pt x="2382" y="4693"/>
                  <a:pt x="2323" y="5301"/>
                  <a:pt x="2275" y="5801"/>
                </a:cubicBezTo>
                <a:cubicBezTo>
                  <a:pt x="1727" y="3181"/>
                  <a:pt x="1668" y="205"/>
                  <a:pt x="1668" y="169"/>
                </a:cubicBezTo>
                <a:cubicBezTo>
                  <a:pt x="1668" y="98"/>
                  <a:pt x="1608" y="26"/>
                  <a:pt x="1525" y="2"/>
                </a:cubicBezTo>
                <a:cubicBezTo>
                  <a:pt x="1517" y="1"/>
                  <a:pt x="1510" y="0"/>
                  <a:pt x="1503" y="0"/>
                </a:cubicBezTo>
                <a:close/>
              </a:path>
            </a:pathLst>
          </a:custGeom>
          <a:solidFill>
            <a:srgbClr val="38761D">
              <a:alpha val="35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00" y="3175"/>
            <a:ext cx="197994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STKaiti"/>
              <a:buNone/>
            </a:pPr>
            <a:r>
              <a:rPr b="1" i="0" lang="en-US" sz="7100" u="none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永續發展指標分析之研究框架-Travel Time Index</a:t>
            </a:r>
            <a:endParaRPr sz="7100"/>
          </a:p>
        </p:txBody>
      </p:sp>
      <p:sp>
        <p:nvSpPr>
          <p:cNvPr id="86" name="Google Shape;86;p13"/>
          <p:cNvSpPr txBox="1"/>
          <p:nvPr/>
        </p:nvSpPr>
        <p:spPr>
          <a:xfrm>
            <a:off x="323849" y="2062025"/>
            <a:ext cx="97563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Kaiti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學生:吳埕頡、韓澤疇、蔡博盛、蔡明璋</a:t>
            </a:r>
            <a:endParaRPr sz="1600"/>
          </a:p>
        </p:txBody>
      </p:sp>
      <p:sp>
        <p:nvSpPr>
          <p:cNvPr id="87" name="Google Shape;87;p13"/>
          <p:cNvSpPr txBox="1"/>
          <p:nvPr/>
        </p:nvSpPr>
        <p:spPr>
          <a:xfrm>
            <a:off x="13876050" y="2222075"/>
            <a:ext cx="622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TKaiti"/>
              <a:buNone/>
            </a:pPr>
            <a:r>
              <a:rPr b="0" i="0" lang="en-US" sz="4200" u="none" cap="none" strike="noStrike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指導教授：熊博安 教授</a:t>
            </a:r>
            <a:endParaRPr sz="4200"/>
          </a:p>
        </p:txBody>
      </p:sp>
      <p:cxnSp>
        <p:nvCxnSpPr>
          <p:cNvPr id="88" name="Google Shape;88;p13"/>
          <p:cNvCxnSpPr/>
          <p:nvPr/>
        </p:nvCxnSpPr>
        <p:spPr>
          <a:xfrm>
            <a:off x="440425" y="3188550"/>
            <a:ext cx="1899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0" y="3867150"/>
            <a:ext cx="9191550" cy="8505400"/>
            <a:chOff x="0" y="3867150"/>
            <a:chExt cx="9191550" cy="8505400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106350" y="5414950"/>
              <a:ext cx="9085200" cy="6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800">
                  <a:solidFill>
                    <a:schemeClr val="dk1"/>
                  </a:solidFill>
                </a:rPr>
                <a:t>選擇專題的時候看到了永續發展的"永續發展第11目標"之第2細項指標——在西元2030年以前，為所有的人提供安全的、負擔的起、可使用的，以及可永續發展的交通運輸系統，改善道路安全，尤其是擴大公共運輸，特別注意弱勢族群、婦女、兒童、身心障礙者以及老年人的需求。</a:t>
              </a:r>
              <a:endParaRPr sz="3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800">
                  <a:solidFill>
                    <a:schemeClr val="dk1"/>
                  </a:solidFill>
                </a:rPr>
                <a:t>因此我們想透過台中市的開放資料，分析大城市在注重城市經濟及區域發展的情況下，道路的規劃是否符合「永續運輸」。</a:t>
              </a:r>
              <a:endParaRPr sz="3800"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060450" y="3867150"/>
              <a:ext cx="3378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lang="en-US" sz="6000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研究</a:t>
              </a:r>
              <a:r>
                <a:rPr b="1" i="0" lang="en-US" sz="6000" u="none" cap="none" strike="noStrike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動機</a:t>
              </a:r>
              <a:endParaRPr b="1"/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0" y="4906050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12886490" y="3867150"/>
            <a:ext cx="6912832" cy="1038900"/>
            <a:chOff x="13193000" y="3867150"/>
            <a:chExt cx="6606300" cy="1038900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15361258" y="3867150"/>
              <a:ext cx="3378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lang="en-US" sz="6000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淨化程式</a:t>
              </a:r>
              <a:endParaRPr b="1"/>
            </a:p>
          </p:txBody>
        </p:sp>
        <p:cxnSp>
          <p:nvCxnSpPr>
            <p:cNvPr id="95" name="Google Shape;95;p13"/>
            <p:cNvCxnSpPr/>
            <p:nvPr/>
          </p:nvCxnSpPr>
          <p:spPr>
            <a:xfrm>
              <a:off x="13193000" y="4906050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6" name="Google Shape;96;p13"/>
          <p:cNvCxnSpPr/>
          <p:nvPr/>
        </p:nvCxnSpPr>
        <p:spPr>
          <a:xfrm>
            <a:off x="9233050" y="5421313"/>
            <a:ext cx="0" cy="227313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" name="Google Shape;97;p13"/>
          <p:cNvGrpSpPr/>
          <p:nvPr/>
        </p:nvGrpSpPr>
        <p:grpSpPr>
          <a:xfrm>
            <a:off x="0" y="12529525"/>
            <a:ext cx="9191550" cy="3846216"/>
            <a:chOff x="0" y="12529525"/>
            <a:chExt cx="9191550" cy="3846216"/>
          </a:xfrm>
        </p:grpSpPr>
        <p:sp>
          <p:nvSpPr>
            <p:cNvPr id="98" name="Google Shape;98;p13"/>
            <p:cNvSpPr txBox="1"/>
            <p:nvPr/>
          </p:nvSpPr>
          <p:spPr>
            <a:xfrm>
              <a:off x="106350" y="14049841"/>
              <a:ext cx="9085200" cy="23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800">
                  <a:solidFill>
                    <a:schemeClr val="dk1"/>
                  </a:solidFill>
                </a:rPr>
                <a:t>透過台中市交通局的交通量查詢，推算出各路段各月份的Travel Time Index（TTI），並將TTI作為指標，用以分析路段的擁塞情況是否有惡化或好轉的趨勢。</a:t>
              </a:r>
              <a:endParaRPr sz="3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800"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1060441" y="12529525"/>
              <a:ext cx="33780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lang="en-US" sz="6000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專題摘要</a:t>
              </a:r>
              <a:endParaRPr b="1"/>
            </a:p>
          </p:txBody>
        </p:sp>
        <p:cxnSp>
          <p:nvCxnSpPr>
            <p:cNvPr id="100" name="Google Shape;100;p13"/>
            <p:cNvCxnSpPr/>
            <p:nvPr/>
          </p:nvCxnSpPr>
          <p:spPr>
            <a:xfrm>
              <a:off x="0" y="13545325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13"/>
          <p:cNvGrpSpPr/>
          <p:nvPr/>
        </p:nvGrpSpPr>
        <p:grpSpPr>
          <a:xfrm>
            <a:off x="13168923" y="21003943"/>
            <a:ext cx="6606300" cy="1055081"/>
            <a:chOff x="13193000" y="9161282"/>
            <a:chExt cx="6606300" cy="887593"/>
          </a:xfrm>
        </p:grpSpPr>
        <p:sp>
          <p:nvSpPr>
            <p:cNvPr id="102" name="Google Shape;102;p13"/>
            <p:cNvSpPr txBox="1"/>
            <p:nvPr/>
          </p:nvSpPr>
          <p:spPr>
            <a:xfrm>
              <a:off x="15184829" y="9161282"/>
              <a:ext cx="3792600" cy="8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lang="en-US" sz="6000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總結</a:t>
              </a:r>
              <a:endParaRPr b="1"/>
            </a:p>
          </p:txBody>
        </p:sp>
        <p:cxnSp>
          <p:nvCxnSpPr>
            <p:cNvPr id="103" name="Google Shape;103;p13"/>
            <p:cNvCxnSpPr/>
            <p:nvPr/>
          </p:nvCxnSpPr>
          <p:spPr>
            <a:xfrm>
              <a:off x="13193000" y="10048875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" name="Google Shape;104;p13"/>
          <p:cNvGrpSpPr/>
          <p:nvPr/>
        </p:nvGrpSpPr>
        <p:grpSpPr>
          <a:xfrm>
            <a:off x="3750" y="17275375"/>
            <a:ext cx="7289950" cy="1015800"/>
            <a:chOff x="0" y="17848275"/>
            <a:chExt cx="7289950" cy="1015800"/>
          </a:xfrm>
        </p:grpSpPr>
        <p:sp>
          <p:nvSpPr>
            <p:cNvPr id="105" name="Google Shape;105;p13"/>
            <p:cNvSpPr txBox="1"/>
            <p:nvPr/>
          </p:nvSpPr>
          <p:spPr>
            <a:xfrm>
              <a:off x="1060450" y="17848275"/>
              <a:ext cx="62295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i="0" lang="en-US" sz="6000" u="none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流程設計</a:t>
              </a:r>
              <a:endParaRPr b="1"/>
            </a:p>
          </p:txBody>
        </p:sp>
        <p:cxnSp>
          <p:nvCxnSpPr>
            <p:cNvPr id="106" name="Google Shape;106;p13"/>
            <p:cNvCxnSpPr/>
            <p:nvPr/>
          </p:nvCxnSpPr>
          <p:spPr>
            <a:xfrm>
              <a:off x="0" y="18864075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p13"/>
          <p:cNvGrpSpPr/>
          <p:nvPr/>
        </p:nvGrpSpPr>
        <p:grpSpPr>
          <a:xfrm>
            <a:off x="12883896" y="10860725"/>
            <a:ext cx="6912832" cy="1015800"/>
            <a:chOff x="12897064" y="9033075"/>
            <a:chExt cx="6606300" cy="1015800"/>
          </a:xfrm>
        </p:grpSpPr>
        <p:sp>
          <p:nvSpPr>
            <p:cNvPr id="108" name="Google Shape;108;p13"/>
            <p:cNvSpPr txBox="1"/>
            <p:nvPr/>
          </p:nvSpPr>
          <p:spPr>
            <a:xfrm>
              <a:off x="15069966" y="9033075"/>
              <a:ext cx="3792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NTR"/>
                <a:buNone/>
              </a:pPr>
              <a:r>
                <a:rPr b="1" lang="en-US" sz="6000">
                  <a:solidFill>
                    <a:schemeClr val="dk1"/>
                  </a:solidFill>
                  <a:latin typeface="NTR"/>
                  <a:ea typeface="NTR"/>
                  <a:cs typeface="NTR"/>
                  <a:sym typeface="NTR"/>
                </a:rPr>
                <a:t>計算TTI</a:t>
              </a:r>
              <a:endParaRPr b="1"/>
            </a:p>
          </p:txBody>
        </p:sp>
        <p:cxnSp>
          <p:nvCxnSpPr>
            <p:cNvPr id="109" name="Google Shape;109;p13"/>
            <p:cNvCxnSpPr/>
            <p:nvPr/>
          </p:nvCxnSpPr>
          <p:spPr>
            <a:xfrm>
              <a:off x="12897064" y="10048875"/>
              <a:ext cx="6606300" cy="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13"/>
          <p:cNvSpPr txBox="1"/>
          <p:nvPr/>
        </p:nvSpPr>
        <p:spPr>
          <a:xfrm>
            <a:off x="13963400" y="5537625"/>
            <a:ext cx="2417700" cy="95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資料是否遺失</a:t>
            </a:r>
            <a:endParaRPr sz="2800"/>
          </a:p>
        </p:txBody>
      </p:sp>
      <p:sp>
        <p:nvSpPr>
          <p:cNvPr id="111" name="Google Shape;111;p13"/>
          <p:cNvSpPr txBox="1"/>
          <p:nvPr/>
        </p:nvSpPr>
        <p:spPr>
          <a:xfrm>
            <a:off x="13963400" y="7836825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flag=True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（資料完整）</a:t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112" name="Google Shape;112;p13"/>
          <p:cNvCxnSpPr>
            <a:stCxn id="110" idx="2"/>
            <a:endCxn id="111" idx="0"/>
          </p:cNvCxnSpPr>
          <p:nvPr/>
        </p:nvCxnSpPr>
        <p:spPr>
          <a:xfrm>
            <a:off x="15172250" y="6488625"/>
            <a:ext cx="0" cy="134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3" name="Google Shape;113;p13"/>
          <p:cNvSpPr txBox="1"/>
          <p:nvPr/>
        </p:nvSpPr>
        <p:spPr>
          <a:xfrm>
            <a:off x="16902350" y="7836825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flag=False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（資料有誤）</a:t>
            </a:r>
            <a:endParaRPr sz="2800"/>
          </a:p>
        </p:txBody>
      </p:sp>
      <p:cxnSp>
        <p:nvCxnSpPr>
          <p:cNvPr id="114" name="Google Shape;114;p13"/>
          <p:cNvCxnSpPr>
            <a:endCxn id="113" idx="0"/>
          </p:cNvCxnSpPr>
          <p:nvPr/>
        </p:nvCxnSpPr>
        <p:spPr>
          <a:xfrm>
            <a:off x="15853100" y="6564525"/>
            <a:ext cx="2258100" cy="127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5" name="Google Shape;115;p13"/>
          <p:cNvSpPr txBox="1"/>
          <p:nvPr/>
        </p:nvSpPr>
        <p:spPr>
          <a:xfrm>
            <a:off x="10036550" y="54897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日期、交通量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平均車速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16" name="Google Shape;116;p13"/>
          <p:cNvCxnSpPr>
            <a:stCxn id="115" idx="3"/>
            <a:endCxn id="110" idx="1"/>
          </p:cNvCxnSpPr>
          <p:nvPr/>
        </p:nvCxnSpPr>
        <p:spPr>
          <a:xfrm>
            <a:off x="13036550" y="6013125"/>
            <a:ext cx="92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7" name="Google Shape;117;p13"/>
          <p:cNvSpPr txBox="1"/>
          <p:nvPr/>
        </p:nvSpPr>
        <p:spPr>
          <a:xfrm>
            <a:off x="13672250" y="98102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計算TTI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118" name="Google Shape;118;p13"/>
          <p:cNvCxnSpPr>
            <a:stCxn id="111" idx="2"/>
            <a:endCxn id="117" idx="0"/>
          </p:cNvCxnSpPr>
          <p:nvPr/>
        </p:nvCxnSpPr>
        <p:spPr>
          <a:xfrm>
            <a:off x="15172250" y="9122925"/>
            <a:ext cx="0" cy="687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19" name="Google Shape;119;p13"/>
          <p:cNvGrpSpPr/>
          <p:nvPr/>
        </p:nvGrpSpPr>
        <p:grpSpPr>
          <a:xfrm>
            <a:off x="1486323" y="18895000"/>
            <a:ext cx="4324800" cy="6094500"/>
            <a:chOff x="2754298" y="22671075"/>
            <a:chExt cx="4324800" cy="6094500"/>
          </a:xfrm>
        </p:grpSpPr>
        <p:sp>
          <p:nvSpPr>
            <p:cNvPr id="120" name="Google Shape;120;p13"/>
            <p:cNvSpPr txBox="1"/>
            <p:nvPr/>
          </p:nvSpPr>
          <p:spPr>
            <a:xfrm>
              <a:off x="2754298" y="22671075"/>
              <a:ext cx="4324800" cy="951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開放資料</a:t>
              </a:r>
              <a:endParaRPr b="0" i="0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台中市即時交通資訊網</a:t>
              </a:r>
              <a:endParaRPr sz="2800"/>
            </a:p>
          </p:txBody>
        </p:sp>
        <p:cxnSp>
          <p:nvCxnSpPr>
            <p:cNvPr id="121" name="Google Shape;121;p13"/>
            <p:cNvCxnSpPr>
              <a:stCxn id="120" idx="2"/>
              <a:endCxn id="122" idx="0"/>
            </p:cNvCxnSpPr>
            <p:nvPr/>
          </p:nvCxnSpPr>
          <p:spPr>
            <a:xfrm>
              <a:off x="4916698" y="23622075"/>
              <a:ext cx="0" cy="763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22" name="Google Shape;122;p13"/>
            <p:cNvSpPr txBox="1"/>
            <p:nvPr/>
          </p:nvSpPr>
          <p:spPr>
            <a:xfrm>
              <a:off x="2754298" y="24385575"/>
              <a:ext cx="4324800" cy="951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chemeClr val="dk1"/>
                  </a:solidFill>
                </a:rPr>
                <a:t>網站資料的CSV</a:t>
              </a:r>
              <a:r>
                <a:rPr b="1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檔案</a:t>
              </a:r>
              <a:endParaRPr sz="2800"/>
            </a:p>
          </p:txBody>
        </p:sp>
        <p:cxnSp>
          <p:nvCxnSpPr>
            <p:cNvPr id="123" name="Google Shape;123;p13"/>
            <p:cNvCxnSpPr>
              <a:stCxn id="122" idx="2"/>
              <a:endCxn id="124" idx="0"/>
            </p:cNvCxnSpPr>
            <p:nvPr/>
          </p:nvCxnSpPr>
          <p:spPr>
            <a:xfrm>
              <a:off x="4916698" y="25336575"/>
              <a:ext cx="0" cy="763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24" name="Google Shape;124;p13"/>
            <p:cNvSpPr txBox="1"/>
            <p:nvPr/>
          </p:nvSpPr>
          <p:spPr>
            <a:xfrm>
              <a:off x="2754298" y="26100075"/>
              <a:ext cx="4324800" cy="951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chemeClr val="dk1"/>
                  </a:solidFill>
                </a:rPr>
                <a:t>淨化資料</a:t>
              </a:r>
              <a:endParaRPr sz="2800"/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2754298" y="27814575"/>
              <a:ext cx="4324800" cy="951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762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chemeClr val="dk1"/>
                  </a:solidFill>
                </a:rPr>
                <a:t>計算TTI</a:t>
              </a:r>
              <a:endParaRPr sz="2800"/>
            </a:p>
          </p:txBody>
        </p:sp>
        <p:cxnSp>
          <p:nvCxnSpPr>
            <p:cNvPr id="126" name="Google Shape;126;p13"/>
            <p:cNvCxnSpPr>
              <a:stCxn id="124" idx="2"/>
              <a:endCxn id="125" idx="0"/>
            </p:cNvCxnSpPr>
            <p:nvPr/>
          </p:nvCxnSpPr>
          <p:spPr>
            <a:xfrm>
              <a:off x="4916698" y="27051075"/>
              <a:ext cx="0" cy="763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3314700" y="23768250"/>
              <a:ext cx="1229100" cy="491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</a:rPr>
                <a:t>Crawler</a:t>
              </a:r>
              <a:endParaRPr/>
            </a:p>
          </p:txBody>
        </p:sp>
      </p:grpSp>
      <p:sp>
        <p:nvSpPr>
          <p:cNvPr id="128" name="Google Shape;128;p13"/>
          <p:cNvSpPr txBox="1"/>
          <p:nvPr/>
        </p:nvSpPr>
        <p:spPr>
          <a:xfrm>
            <a:off x="1486323" y="25744525"/>
            <a:ext cx="4324800" cy="951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分析結果</a:t>
            </a:r>
            <a:endParaRPr sz="2800"/>
          </a:p>
        </p:txBody>
      </p:sp>
      <p:cxnSp>
        <p:nvCxnSpPr>
          <p:cNvPr id="129" name="Google Shape;129;p13"/>
          <p:cNvCxnSpPr/>
          <p:nvPr/>
        </p:nvCxnSpPr>
        <p:spPr>
          <a:xfrm>
            <a:off x="3648723" y="24989500"/>
            <a:ext cx="0" cy="76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0" name="Google Shape;130;p13"/>
          <p:cNvCxnSpPr>
            <a:stCxn id="113" idx="2"/>
          </p:cNvCxnSpPr>
          <p:nvPr/>
        </p:nvCxnSpPr>
        <p:spPr>
          <a:xfrm flipH="1">
            <a:off x="16072400" y="9122925"/>
            <a:ext cx="2038800" cy="75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31" name="Google Shape;131;p13"/>
          <p:cNvSpPr txBox="1"/>
          <p:nvPr/>
        </p:nvSpPr>
        <p:spPr>
          <a:xfrm>
            <a:off x="12009950" y="12429875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flag=True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（資料完整）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16902350" y="12387225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flag=False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（資料有誤）</a:t>
            </a:r>
            <a:endParaRPr sz="2800"/>
          </a:p>
        </p:txBody>
      </p:sp>
      <p:sp>
        <p:nvSpPr>
          <p:cNvPr id="133" name="Google Shape;133;p13"/>
          <p:cNvSpPr txBox="1"/>
          <p:nvPr/>
        </p:nvSpPr>
        <p:spPr>
          <a:xfrm>
            <a:off x="16902350" y="14442350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TTI為前一天之有效TTI</a:t>
            </a:r>
            <a:endParaRPr sz="2800"/>
          </a:p>
        </p:txBody>
      </p:sp>
      <p:cxnSp>
        <p:nvCxnSpPr>
          <p:cNvPr id="134" name="Google Shape;134;p13"/>
          <p:cNvCxnSpPr>
            <a:endCxn id="133" idx="0"/>
          </p:cNvCxnSpPr>
          <p:nvPr/>
        </p:nvCxnSpPr>
        <p:spPr>
          <a:xfrm>
            <a:off x="18111200" y="13673450"/>
            <a:ext cx="0" cy="76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35" name="Google Shape;135;p13"/>
          <p:cNvCxnSpPr>
            <a:endCxn id="136" idx="0"/>
          </p:cNvCxnSpPr>
          <p:nvPr/>
        </p:nvCxnSpPr>
        <p:spPr>
          <a:xfrm>
            <a:off x="13218800" y="13716088"/>
            <a:ext cx="0" cy="76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37" name="Google Shape;137;p13"/>
          <p:cNvSpPr txBox="1"/>
          <p:nvPr/>
        </p:nvSpPr>
        <p:spPr>
          <a:xfrm>
            <a:off x="12005675" y="16540100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Peak Period定義</a:t>
            </a:r>
            <a:endParaRPr sz="2800"/>
          </a:p>
        </p:txBody>
      </p:sp>
      <p:cxnSp>
        <p:nvCxnSpPr>
          <p:cNvPr id="138" name="Google Shape;138;p13"/>
          <p:cNvCxnSpPr>
            <a:stCxn id="137" idx="2"/>
            <a:endCxn id="139" idx="0"/>
          </p:cNvCxnSpPr>
          <p:nvPr/>
        </p:nvCxnSpPr>
        <p:spPr>
          <a:xfrm>
            <a:off x="13214525" y="17826200"/>
            <a:ext cx="1656000" cy="76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0" name="Google Shape;140;p13"/>
          <p:cNvCxnSpPr>
            <a:stCxn id="137" idx="2"/>
          </p:cNvCxnSpPr>
          <p:nvPr/>
        </p:nvCxnSpPr>
        <p:spPr>
          <a:xfrm flipH="1">
            <a:off x="11596925" y="17826200"/>
            <a:ext cx="1617600" cy="78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1" name="Google Shape;141;p13"/>
          <p:cNvSpPr/>
          <p:nvPr/>
        </p:nvSpPr>
        <p:spPr>
          <a:xfrm>
            <a:off x="10952675" y="17965250"/>
            <a:ext cx="18234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最高車流量</a:t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3567625" y="17965225"/>
            <a:ext cx="20388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尖峰時段區間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2009950" y="14484988"/>
            <a:ext cx="2417700" cy="12861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輸入不同路段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&amp;時間</a:t>
            </a:r>
            <a:endParaRPr sz="2800"/>
          </a:p>
        </p:txBody>
      </p:sp>
      <p:cxnSp>
        <p:nvCxnSpPr>
          <p:cNvPr id="143" name="Google Shape;143;p13"/>
          <p:cNvCxnSpPr>
            <a:stCxn id="136" idx="2"/>
            <a:endCxn id="137" idx="0"/>
          </p:cNvCxnSpPr>
          <p:nvPr/>
        </p:nvCxnSpPr>
        <p:spPr>
          <a:xfrm flipH="1">
            <a:off x="13214600" y="15771088"/>
            <a:ext cx="4200" cy="76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4" name="Google Shape;144;p13"/>
          <p:cNvSpPr txBox="1"/>
          <p:nvPr/>
        </p:nvSpPr>
        <p:spPr>
          <a:xfrm>
            <a:off x="11162175" y="18596000"/>
            <a:ext cx="4113300" cy="491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計算路線TTI</a:t>
            </a:r>
            <a:endParaRPr sz="2800"/>
          </a:p>
        </p:txBody>
      </p:sp>
      <p:sp>
        <p:nvSpPr>
          <p:cNvPr id="145" name="Google Shape;145;p13"/>
          <p:cNvSpPr/>
          <p:nvPr/>
        </p:nvSpPr>
        <p:spPr>
          <a:xfrm>
            <a:off x="11316500" y="15909750"/>
            <a:ext cx="37800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結合各路段，並生成路線</a:t>
            </a:r>
            <a:endParaRPr/>
          </a:p>
        </p:txBody>
      </p:sp>
      <p:cxnSp>
        <p:nvCxnSpPr>
          <p:cNvPr id="146" name="Google Shape;146;p13"/>
          <p:cNvCxnSpPr>
            <a:stCxn id="144" idx="3"/>
            <a:endCxn id="147" idx="1"/>
          </p:cNvCxnSpPr>
          <p:nvPr/>
        </p:nvCxnSpPr>
        <p:spPr>
          <a:xfrm flipH="1" rot="10800000">
            <a:off x="15275475" y="18824450"/>
            <a:ext cx="1567500" cy="1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48" name="Google Shape;148;p13"/>
          <p:cNvSpPr/>
          <p:nvPr/>
        </p:nvSpPr>
        <p:spPr>
          <a:xfrm>
            <a:off x="14252150" y="6916875"/>
            <a:ext cx="18234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沒有遺失</a:t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16381100" y="6951738"/>
            <a:ext cx="22581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&gt;25%, 資料無效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14484650" y="19801688"/>
            <a:ext cx="24177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分析結果</a:t>
            </a:r>
            <a:endParaRPr b="1" sz="2800">
              <a:solidFill>
                <a:schemeClr val="dk1"/>
              </a:solidFill>
            </a:endParaRPr>
          </a:p>
        </p:txBody>
      </p:sp>
      <p:cxnSp>
        <p:nvCxnSpPr>
          <p:cNvPr id="151" name="Google Shape;151;p13"/>
          <p:cNvCxnSpPr>
            <a:endCxn id="150" idx="3"/>
          </p:cNvCxnSpPr>
          <p:nvPr/>
        </p:nvCxnSpPr>
        <p:spPr>
          <a:xfrm rot="10800000">
            <a:off x="16902350" y="20109488"/>
            <a:ext cx="12186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13"/>
          <p:cNvSpPr txBox="1"/>
          <p:nvPr/>
        </p:nvSpPr>
        <p:spPr>
          <a:xfrm>
            <a:off x="9385450" y="22586625"/>
            <a:ext cx="10389900" cy="5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根據聯合國（U4SSC）的定義，當：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TTI ≤ 1.5， 為</a:t>
            </a:r>
            <a:r>
              <a:rPr lang="en-US" sz="3800">
                <a:solidFill>
                  <a:schemeClr val="dk1"/>
                </a:solidFill>
              </a:rPr>
              <a:t>「Good」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1.5 &lt; TTI ≤ 2.5，為「Potentially Acceptable」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TTI &gt; 2.5，為「Less Desirable」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因此，若一個路段在繁忙時段或突發狀況下依然可以將TTI控制在2.5以下或有下降的趨勢，那麼可以推測當前該路段的道路規劃符合「永續運輸」。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反之，相關人員可藉TTI作為其中一個指標，探討該路段擁塞情況惡化的原因，進而改善交通。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16842950" y="18578738"/>
            <a:ext cx="2536500" cy="4917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TTI數據</a:t>
            </a:r>
            <a:endParaRPr sz="2800"/>
          </a:p>
        </p:txBody>
      </p:sp>
      <p:cxnSp>
        <p:nvCxnSpPr>
          <p:cNvPr id="153" name="Google Shape;153;p13"/>
          <p:cNvCxnSpPr>
            <a:stCxn id="133" idx="2"/>
            <a:endCxn id="147" idx="0"/>
          </p:cNvCxnSpPr>
          <p:nvPr/>
        </p:nvCxnSpPr>
        <p:spPr>
          <a:xfrm>
            <a:off x="18111200" y="15728450"/>
            <a:ext cx="0" cy="285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13"/>
          <p:cNvSpPr/>
          <p:nvPr/>
        </p:nvSpPr>
        <p:spPr>
          <a:xfrm>
            <a:off x="17196000" y="17036050"/>
            <a:ext cx="1823400" cy="491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納入數據</a:t>
            </a:r>
            <a:endParaRPr/>
          </a:p>
        </p:txBody>
      </p:sp>
      <p:cxnSp>
        <p:nvCxnSpPr>
          <p:cNvPr id="155" name="Google Shape;155;p13"/>
          <p:cNvCxnSpPr>
            <a:endCxn id="147" idx="2"/>
          </p:cNvCxnSpPr>
          <p:nvPr/>
        </p:nvCxnSpPr>
        <p:spPr>
          <a:xfrm rot="10800000">
            <a:off x="18111200" y="19070438"/>
            <a:ext cx="0" cy="10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