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2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1565032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AEA32-9DA3-40F4-A538-622B50987C3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40206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2267687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105382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3088807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3161950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1938366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1936931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327170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3549737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AEA32-9DA3-40F4-A538-622B50987C3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296540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9AEA32-9DA3-40F4-A538-622B50987C3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81254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9AEA32-9DA3-40F4-A538-622B50987C35}"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368275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9AEA32-9DA3-40F4-A538-622B50987C35}"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165085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AEA32-9DA3-40F4-A538-622B50987C35}"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105828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AEA32-9DA3-40F4-A538-622B50987C3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259941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AEA32-9DA3-40F4-A538-622B50987C3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D3241-CC17-4D83-80B6-1E9379C62290}" type="slidenum">
              <a:rPr lang="en-US" smtClean="0"/>
              <a:t>‹#›</a:t>
            </a:fld>
            <a:endParaRPr lang="en-US"/>
          </a:p>
        </p:txBody>
      </p:sp>
    </p:spTree>
    <p:extLst>
      <p:ext uri="{BB962C8B-B14F-4D97-AF65-F5344CB8AC3E}">
        <p14:creationId xmlns:p14="http://schemas.microsoft.com/office/powerpoint/2010/main" val="111577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9AEA32-9DA3-40F4-A538-622B50987C35}" type="datetimeFigureOut">
              <a:rPr lang="en-US" smtClean="0"/>
              <a:t>3/17/2022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6D3241-CC17-4D83-80B6-1E9379C62290}" type="slidenum">
              <a:rPr lang="en-US" smtClean="0"/>
              <a:t>‹#›</a:t>
            </a:fld>
            <a:endParaRPr lang="en-US"/>
          </a:p>
        </p:txBody>
      </p:sp>
    </p:spTree>
    <p:extLst>
      <p:ext uri="{BB962C8B-B14F-4D97-AF65-F5344CB8AC3E}">
        <p14:creationId xmlns:p14="http://schemas.microsoft.com/office/powerpoint/2010/main" val="40324831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7/docs/api/java/io/Serializable.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oracle.com/javaee/6/api/javax/faces/component/StateHold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9235-E21D-4AB9-9342-A8C949FEC372}"/>
              </a:ext>
            </a:extLst>
          </p:cNvPr>
          <p:cNvSpPr>
            <a:spLocks noGrp="1"/>
          </p:cNvSpPr>
          <p:nvPr>
            <p:ph type="ctrTitle"/>
          </p:nvPr>
        </p:nvSpPr>
        <p:spPr>
          <a:xfrm>
            <a:off x="3444658" y="755904"/>
            <a:ext cx="7711025" cy="3084576"/>
          </a:xfrm>
        </p:spPr>
        <p:txBody>
          <a:bodyPr anchor="ctr">
            <a:normAutofit/>
          </a:bodyPr>
          <a:lstStyle/>
          <a:p>
            <a:pPr algn="l"/>
            <a:r>
              <a:rPr lang="en-US" dirty="0"/>
              <a:t>Memento</a:t>
            </a:r>
            <a:endParaRPr lang="en-US"/>
          </a:p>
        </p:txBody>
      </p:sp>
      <p:sp>
        <p:nvSpPr>
          <p:cNvPr id="3" name="Subtitle 2">
            <a:extLst>
              <a:ext uri="{FF2B5EF4-FFF2-40B4-BE49-F238E27FC236}">
                <a16:creationId xmlns:a16="http://schemas.microsoft.com/office/drawing/2014/main" id="{CF3A6829-3CC3-4C68-8B5D-AEB8193514AC}"/>
              </a:ext>
            </a:extLst>
          </p:cNvPr>
          <p:cNvSpPr>
            <a:spLocks noGrp="1"/>
          </p:cNvSpPr>
          <p:nvPr>
            <p:ph type="subTitle" idx="1"/>
          </p:nvPr>
        </p:nvSpPr>
        <p:spPr>
          <a:xfrm>
            <a:off x="7912131" y="4089910"/>
            <a:ext cx="3316702" cy="1712176"/>
          </a:xfrm>
        </p:spPr>
        <p:txBody>
          <a:bodyPr>
            <a:normAutofit/>
          </a:bodyPr>
          <a:lstStyle/>
          <a:p>
            <a:pPr algn="l"/>
            <a:r>
              <a:rPr lang="en-US" dirty="0"/>
              <a:t>Alex Kohan</a:t>
            </a:r>
            <a:endParaRPr lang="en-US"/>
          </a:p>
          <a:p>
            <a:pPr algn="l"/>
            <a:r>
              <a:rPr lang="en-US" dirty="0"/>
              <a:t>Darida Razvan</a:t>
            </a:r>
            <a:endParaRPr lang="en-US"/>
          </a:p>
        </p:txBody>
      </p:sp>
    </p:spTree>
    <p:extLst>
      <p:ext uri="{BB962C8B-B14F-4D97-AF65-F5344CB8AC3E}">
        <p14:creationId xmlns:p14="http://schemas.microsoft.com/office/powerpoint/2010/main" val="31056528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4"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35D4661C-2F7F-4CA5-A8C4-837E5C248B3E}"/>
              </a:ext>
            </a:extLst>
          </p:cNvPr>
          <p:cNvSpPr>
            <a:spLocks noGrp="1"/>
          </p:cNvSpPr>
          <p:nvPr>
            <p:ph idx="1"/>
          </p:nvPr>
        </p:nvSpPr>
        <p:spPr>
          <a:xfrm>
            <a:off x="693035" y="1023257"/>
            <a:ext cx="5968515" cy="4767944"/>
          </a:xfrm>
        </p:spPr>
        <p:txBody>
          <a:bodyPr anchor="ctr">
            <a:normAutofit/>
          </a:bodyPr>
          <a:lstStyle/>
          <a:p>
            <a:pPr marL="0" indent="0">
              <a:buNone/>
            </a:pPr>
            <a:r>
              <a:rPr lang="en-GB" dirty="0">
                <a:sym typeface="Wingdings" panose="05000000000000000000" pitchFamily="2" charset="2"/>
              </a:rPr>
              <a:t> </a:t>
            </a:r>
            <a:r>
              <a:rPr lang="en-GB" dirty="0"/>
              <a:t>The app might consume lots of RAM if clients create mementos too often.</a:t>
            </a:r>
            <a:endParaRPr lang="en-US" dirty="0"/>
          </a:p>
        </p:txBody>
      </p:sp>
    </p:spTree>
    <p:extLst>
      <p:ext uri="{BB962C8B-B14F-4D97-AF65-F5344CB8AC3E}">
        <p14:creationId xmlns:p14="http://schemas.microsoft.com/office/powerpoint/2010/main" val="26214129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0F6A3BF2-2849-4C08-920F-6D2837087736}"/>
              </a:ext>
            </a:extLst>
          </p:cNvPr>
          <p:cNvSpPr>
            <a:spLocks noGrp="1"/>
          </p:cNvSpPr>
          <p:nvPr>
            <p:ph idx="1"/>
          </p:nvPr>
        </p:nvSpPr>
        <p:spPr>
          <a:xfrm>
            <a:off x="693035" y="1023257"/>
            <a:ext cx="5968515" cy="4767944"/>
          </a:xfrm>
        </p:spPr>
        <p:txBody>
          <a:bodyPr anchor="ctr">
            <a:normAutofit/>
          </a:bodyPr>
          <a:lstStyle/>
          <a:p>
            <a:pPr marL="0" indent="0">
              <a:buNone/>
            </a:pPr>
            <a:r>
              <a:rPr lang="en-GB" dirty="0">
                <a:sym typeface="Wingdings" panose="05000000000000000000" pitchFamily="2" charset="2"/>
              </a:rPr>
              <a:t>  </a:t>
            </a:r>
            <a:r>
              <a:rPr lang="en-GB" dirty="0"/>
              <a:t>Caretakers should track the originator’s lifecycle to be able to destroy obsolete mementos.</a:t>
            </a:r>
            <a:endParaRPr lang="en-US" dirty="0"/>
          </a:p>
        </p:txBody>
      </p:sp>
    </p:spTree>
    <p:extLst>
      <p:ext uri="{BB962C8B-B14F-4D97-AF65-F5344CB8AC3E}">
        <p14:creationId xmlns:p14="http://schemas.microsoft.com/office/powerpoint/2010/main" val="2838220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CD16BBB4-DC3F-104A-6465-73A438F9495D}"/>
              </a:ext>
            </a:extLst>
          </p:cNvPr>
          <p:cNvPicPr>
            <a:picLocks noChangeAspect="1"/>
          </p:cNvPicPr>
          <p:nvPr/>
        </p:nvPicPr>
        <p:blipFill rotWithShape="1">
          <a:blip r:embed="rId3"/>
          <a:srcRect l="4325" r="44097"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3" name="Content Placeholder 2">
            <a:extLst>
              <a:ext uri="{FF2B5EF4-FFF2-40B4-BE49-F238E27FC236}">
                <a16:creationId xmlns:a16="http://schemas.microsoft.com/office/drawing/2014/main" id="{56BE8149-7587-4FCC-8707-931C6C9B264F}"/>
              </a:ext>
            </a:extLst>
          </p:cNvPr>
          <p:cNvSpPr>
            <a:spLocks noGrp="1"/>
          </p:cNvSpPr>
          <p:nvPr>
            <p:ph idx="1"/>
          </p:nvPr>
        </p:nvSpPr>
        <p:spPr>
          <a:xfrm>
            <a:off x="1419721" y="1866899"/>
            <a:ext cx="5260680" cy="3124201"/>
          </a:xfrm>
        </p:spPr>
        <p:txBody>
          <a:bodyPr>
            <a:normAutofit/>
          </a:bodyPr>
          <a:lstStyle/>
          <a:p>
            <a:pPr marL="0" indent="0">
              <a:buNone/>
            </a:pPr>
            <a:r>
              <a:rPr lang="en-GB" sz="2000" dirty="0"/>
              <a:t>Most dynamic programming languages, such as PHP, Python and JavaScript, can’t guarantee that the state within the memento stays untouched.</a:t>
            </a:r>
            <a:endParaRPr lang="en-US" sz="2000" dirty="0"/>
          </a:p>
        </p:txBody>
      </p:sp>
    </p:spTree>
    <p:extLst>
      <p:ext uri="{BB962C8B-B14F-4D97-AF65-F5344CB8AC3E}">
        <p14:creationId xmlns:p14="http://schemas.microsoft.com/office/powerpoint/2010/main" val="63165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5BC0FBB-ED38-426C-8FC0-EF3044E5C077}"/>
              </a:ext>
            </a:extLst>
          </p:cNvPr>
          <p:cNvSpPr>
            <a:spLocks noGrp="1"/>
          </p:cNvSpPr>
          <p:nvPr>
            <p:ph type="title"/>
          </p:nvPr>
        </p:nvSpPr>
        <p:spPr>
          <a:xfrm>
            <a:off x="412025" y="1072609"/>
            <a:ext cx="3041557" cy="4522647"/>
          </a:xfrm>
          <a:effectLst/>
        </p:spPr>
        <p:txBody>
          <a:bodyPr anchor="ctr">
            <a:normAutofit/>
          </a:bodyPr>
          <a:lstStyle/>
          <a:p>
            <a:pPr algn="l"/>
            <a:r>
              <a:rPr lang="en-US" sz="3200"/>
              <a:t>Relations with Other Patterns</a:t>
            </a:r>
          </a:p>
        </p:txBody>
      </p:sp>
      <p:sp>
        <p:nvSpPr>
          <p:cNvPr id="3" name="Content Placeholder 2">
            <a:extLst>
              <a:ext uri="{FF2B5EF4-FFF2-40B4-BE49-F238E27FC236}">
                <a16:creationId xmlns:a16="http://schemas.microsoft.com/office/drawing/2014/main" id="{655FCAA6-73E4-47AB-B9A8-47D392999288}"/>
              </a:ext>
            </a:extLst>
          </p:cNvPr>
          <p:cNvSpPr>
            <a:spLocks noGrp="1"/>
          </p:cNvSpPr>
          <p:nvPr>
            <p:ph idx="1"/>
          </p:nvPr>
        </p:nvSpPr>
        <p:spPr>
          <a:xfrm>
            <a:off x="5149032" y="1072609"/>
            <a:ext cx="6652441" cy="4522647"/>
          </a:xfrm>
        </p:spPr>
        <p:txBody>
          <a:bodyPr anchor="ctr">
            <a:normAutofit/>
          </a:bodyPr>
          <a:lstStyle/>
          <a:p>
            <a:r>
              <a:rPr lang="en-GB" sz="2000" dirty="0">
                <a:solidFill>
                  <a:schemeClr val="bg1"/>
                </a:solidFill>
              </a:rPr>
              <a:t>You can use Command and Memento together when implementing “undo”. In this case, commands are responsible for performing various operations over a target object, while mementos save the state of that object just before a command gets executed.</a:t>
            </a:r>
            <a:endParaRPr lang="en-US" sz="2000" dirty="0">
              <a:solidFill>
                <a:schemeClr val="bg1"/>
              </a:solidFill>
            </a:endParaRPr>
          </a:p>
        </p:txBody>
      </p:sp>
    </p:spTree>
    <p:extLst>
      <p:ext uri="{BB962C8B-B14F-4D97-AF65-F5344CB8AC3E}">
        <p14:creationId xmlns:p14="http://schemas.microsoft.com/office/powerpoint/2010/main" val="3404370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171935B0-5888-45E9-9E13-002B040264CF}"/>
              </a:ext>
            </a:extLst>
          </p:cNvPr>
          <p:cNvSpPr>
            <a:spLocks noGrp="1"/>
          </p:cNvSpPr>
          <p:nvPr>
            <p:ph idx="1"/>
          </p:nvPr>
        </p:nvSpPr>
        <p:spPr>
          <a:xfrm>
            <a:off x="5058545" y="1072609"/>
            <a:ext cx="6652441" cy="4522647"/>
          </a:xfrm>
        </p:spPr>
        <p:txBody>
          <a:bodyPr anchor="ctr">
            <a:normAutofit/>
          </a:bodyPr>
          <a:lstStyle/>
          <a:p>
            <a:r>
              <a:rPr lang="en-GB" dirty="0">
                <a:solidFill>
                  <a:schemeClr val="bg1"/>
                </a:solidFill>
              </a:rPr>
              <a:t>You can use Memento along with Iterator to capture the current iteration state and roll it back if necessary.</a:t>
            </a:r>
            <a:endParaRPr lang="en-US" dirty="0">
              <a:solidFill>
                <a:schemeClr val="bg1"/>
              </a:solidFill>
            </a:endParaRPr>
          </a:p>
        </p:txBody>
      </p:sp>
    </p:spTree>
    <p:extLst>
      <p:ext uri="{BB962C8B-B14F-4D97-AF65-F5344CB8AC3E}">
        <p14:creationId xmlns:p14="http://schemas.microsoft.com/office/powerpoint/2010/main" val="2009692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1D6D8B45-ABD4-4B7C-A9EF-3F82D039692F}"/>
              </a:ext>
            </a:extLst>
          </p:cNvPr>
          <p:cNvSpPr>
            <a:spLocks noGrp="1"/>
          </p:cNvSpPr>
          <p:nvPr>
            <p:ph idx="1"/>
          </p:nvPr>
        </p:nvSpPr>
        <p:spPr>
          <a:xfrm>
            <a:off x="5149032" y="1072609"/>
            <a:ext cx="6652441" cy="4522647"/>
          </a:xfrm>
        </p:spPr>
        <p:txBody>
          <a:bodyPr anchor="ctr">
            <a:normAutofit/>
          </a:bodyPr>
          <a:lstStyle/>
          <a:p>
            <a:r>
              <a:rPr lang="en-GB" sz="2000" dirty="0">
                <a:solidFill>
                  <a:schemeClr val="bg1"/>
                </a:solidFill>
              </a:rPr>
              <a:t>Sometimes Prototype can be a simpler alternative to Memento. This works if the object, the state of which you want to store in the history, is fairly straightforward and doesn’t have links to external resources, or the links are easy to re-establish.</a:t>
            </a:r>
            <a:endParaRPr lang="en-US" sz="2000" dirty="0">
              <a:solidFill>
                <a:schemeClr val="bg1"/>
              </a:solidFill>
            </a:endParaRPr>
          </a:p>
        </p:txBody>
      </p:sp>
    </p:spTree>
    <p:extLst>
      <p:ext uri="{BB962C8B-B14F-4D97-AF65-F5344CB8AC3E}">
        <p14:creationId xmlns:p14="http://schemas.microsoft.com/office/powerpoint/2010/main" val="295188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F3687D1-9421-41AD-BB50-16E85E2E8B08}"/>
              </a:ext>
            </a:extLst>
          </p:cNvPr>
          <p:cNvSpPr>
            <a:spLocks noGrp="1"/>
          </p:cNvSpPr>
          <p:nvPr>
            <p:ph type="title"/>
          </p:nvPr>
        </p:nvSpPr>
        <p:spPr>
          <a:xfrm>
            <a:off x="412025" y="1072609"/>
            <a:ext cx="3041557" cy="4522647"/>
          </a:xfrm>
          <a:effectLst/>
        </p:spPr>
        <p:txBody>
          <a:bodyPr anchor="ctr">
            <a:normAutofit/>
          </a:bodyPr>
          <a:lstStyle/>
          <a:p>
            <a:pPr algn="l"/>
            <a:r>
              <a:rPr lang="en-GB" sz="3200" dirty="0"/>
              <a:t>Usage of the pattern in Java</a:t>
            </a:r>
            <a:endParaRPr lang="en-US" sz="3200" dirty="0"/>
          </a:p>
        </p:txBody>
      </p:sp>
      <p:sp>
        <p:nvSpPr>
          <p:cNvPr id="3" name="Content Placeholder 2">
            <a:extLst>
              <a:ext uri="{FF2B5EF4-FFF2-40B4-BE49-F238E27FC236}">
                <a16:creationId xmlns:a16="http://schemas.microsoft.com/office/drawing/2014/main" id="{CFB31020-B65D-4CA6-BE6D-EC6C2CCC145F}"/>
              </a:ext>
            </a:extLst>
          </p:cNvPr>
          <p:cNvSpPr>
            <a:spLocks noGrp="1"/>
          </p:cNvSpPr>
          <p:nvPr>
            <p:ph idx="1"/>
          </p:nvPr>
        </p:nvSpPr>
        <p:spPr>
          <a:xfrm>
            <a:off x="5149032" y="1072609"/>
            <a:ext cx="6652441" cy="4522647"/>
          </a:xfrm>
        </p:spPr>
        <p:txBody>
          <a:bodyPr anchor="ctr">
            <a:normAutofit/>
          </a:bodyPr>
          <a:lstStyle/>
          <a:p>
            <a:r>
              <a:rPr lang="en-US" sz="2000" dirty="0">
                <a:solidFill>
                  <a:schemeClr val="bg1"/>
                </a:solidFill>
              </a:rPr>
              <a:t>All </a:t>
            </a:r>
            <a:r>
              <a:rPr lang="en-US" sz="2000" dirty="0" err="1">
                <a:solidFill>
                  <a:schemeClr val="bg1"/>
                </a:solidFill>
                <a:hlinkClick r:id="rId3"/>
              </a:rPr>
              <a:t>java.io.Serializable</a:t>
            </a:r>
            <a:r>
              <a:rPr lang="en-US" sz="2000" dirty="0">
                <a:solidFill>
                  <a:schemeClr val="bg1"/>
                </a:solidFill>
              </a:rPr>
              <a:t> implementations can simulate the Memento. </a:t>
            </a:r>
          </a:p>
          <a:p>
            <a:r>
              <a:rPr lang="en-US" sz="2000" dirty="0">
                <a:solidFill>
                  <a:schemeClr val="bg1"/>
                </a:solidFill>
              </a:rPr>
              <a:t>All </a:t>
            </a:r>
            <a:r>
              <a:rPr lang="en-US" sz="2000" dirty="0" err="1">
                <a:solidFill>
                  <a:schemeClr val="bg1"/>
                </a:solidFill>
                <a:hlinkClick r:id="rId4"/>
              </a:rPr>
              <a:t>javax.faces.component.StateHolder</a:t>
            </a:r>
            <a:r>
              <a:rPr lang="en-US" sz="2000" dirty="0">
                <a:solidFill>
                  <a:schemeClr val="bg1"/>
                </a:solidFill>
                <a:hlinkClick r:id="rId4"/>
              </a:rPr>
              <a:t> </a:t>
            </a:r>
            <a:r>
              <a:rPr lang="en-US" sz="2000" dirty="0">
                <a:solidFill>
                  <a:schemeClr val="bg1"/>
                </a:solidFill>
              </a:rPr>
              <a:t>implementations.</a:t>
            </a:r>
          </a:p>
        </p:txBody>
      </p:sp>
    </p:spTree>
    <p:extLst>
      <p:ext uri="{BB962C8B-B14F-4D97-AF65-F5344CB8AC3E}">
        <p14:creationId xmlns:p14="http://schemas.microsoft.com/office/powerpoint/2010/main" val="144567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246A-495F-46E8-994C-5785B723A1D7}"/>
              </a:ext>
            </a:extLst>
          </p:cNvPr>
          <p:cNvSpPr>
            <a:spLocks noGrp="1"/>
          </p:cNvSpPr>
          <p:nvPr>
            <p:ph type="title"/>
          </p:nvPr>
        </p:nvSpPr>
        <p:spPr>
          <a:xfrm>
            <a:off x="2793395" y="1886712"/>
            <a:ext cx="7711025" cy="3084576"/>
          </a:xfrm>
        </p:spPr>
        <p:txBody>
          <a:bodyPr vert="horz" lIns="91440" tIns="45720" rIns="91440" bIns="45720" rtlCol="0" anchor="ctr">
            <a:normAutofit/>
          </a:bodyPr>
          <a:lstStyle/>
          <a:p>
            <a:pPr algn="l">
              <a:lnSpc>
                <a:spcPct val="90000"/>
              </a:lnSpc>
            </a:pPr>
            <a:r>
              <a:rPr lang="en-US" sz="3600" b="1" i="0" dirty="0"/>
              <a:t>Memento</a:t>
            </a:r>
            <a:r>
              <a:rPr lang="en-US" sz="3600" b="0" i="0" dirty="0"/>
              <a:t> is a </a:t>
            </a:r>
            <a:r>
              <a:rPr lang="en-US" sz="3600" b="0" i="0" dirty="0" err="1"/>
              <a:t>behavioural</a:t>
            </a:r>
            <a:r>
              <a:rPr lang="en-US" sz="3600" b="0" i="0" dirty="0"/>
              <a:t> design pattern that lets you save and restore the previous state of an object without revealing the details of its implementation.</a:t>
            </a:r>
            <a:endParaRPr lang="en-US" sz="3600" dirty="0"/>
          </a:p>
        </p:txBody>
      </p:sp>
    </p:spTree>
    <p:extLst>
      <p:ext uri="{BB962C8B-B14F-4D97-AF65-F5344CB8AC3E}">
        <p14:creationId xmlns:p14="http://schemas.microsoft.com/office/powerpoint/2010/main" val="17866787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4"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1" name="Rectangle 30">
            <a:extLst>
              <a:ext uri="{FF2B5EF4-FFF2-40B4-BE49-F238E27FC236}">
                <a16:creationId xmlns:a16="http://schemas.microsoft.com/office/drawing/2014/main" id="{F04D6E81-9266-46DD-8C06-EE8BF90AC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E1AC9C9D-1307-419A-B2AD-9E8D573460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8419" y="336761"/>
            <a:ext cx="9895162" cy="6184477"/>
          </a:xfrm>
          <a:prstGeom prst="rect">
            <a:avLst/>
          </a:prstGeom>
        </p:spPr>
      </p:pic>
    </p:spTree>
    <p:extLst>
      <p:ext uri="{BB962C8B-B14F-4D97-AF65-F5344CB8AC3E}">
        <p14:creationId xmlns:p14="http://schemas.microsoft.com/office/powerpoint/2010/main" val="408941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6"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3" name="Rectangle 32">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AF81ED-E810-4D0B-B05F-6BACC2EE1AD8}"/>
              </a:ext>
            </a:extLst>
          </p:cNvPr>
          <p:cNvPicPr>
            <a:picLocks noChangeAspect="1"/>
          </p:cNvPicPr>
          <p:nvPr/>
        </p:nvPicPr>
        <p:blipFill>
          <a:blip r:embed="rId3"/>
          <a:stretch>
            <a:fillRect/>
          </a:stretch>
        </p:blipFill>
        <p:spPr>
          <a:xfrm>
            <a:off x="2293224" y="643467"/>
            <a:ext cx="7605552" cy="5571066"/>
          </a:xfrm>
          <a:prstGeom prst="rect">
            <a:avLst/>
          </a:prstGeom>
        </p:spPr>
      </p:pic>
    </p:spTree>
    <p:extLst>
      <p:ext uri="{BB962C8B-B14F-4D97-AF65-F5344CB8AC3E}">
        <p14:creationId xmlns:p14="http://schemas.microsoft.com/office/powerpoint/2010/main" val="143154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colourful knitted fabric">
            <a:extLst>
              <a:ext uri="{FF2B5EF4-FFF2-40B4-BE49-F238E27FC236}">
                <a16:creationId xmlns:a16="http://schemas.microsoft.com/office/drawing/2014/main" id="{5C094CF4-3FA3-4E24-4725-86C00DF2672A}"/>
              </a:ext>
            </a:extLst>
          </p:cNvPr>
          <p:cNvPicPr>
            <a:picLocks noChangeAspect="1"/>
          </p:cNvPicPr>
          <p:nvPr/>
        </p:nvPicPr>
        <p:blipFill rotWithShape="1">
          <a:blip r:embed="rId2">
            <a:duotone>
              <a:schemeClr val="bg2">
                <a:shade val="45000"/>
                <a:satMod val="135000"/>
              </a:schemeClr>
              <a:prstClr val="white"/>
            </a:duotone>
            <a:alphaModFix amt="25000"/>
          </a:blip>
          <a:srcRect t="7871" b="7542"/>
          <a:stretch/>
        </p:blipFill>
        <p:spPr>
          <a:xfrm>
            <a:off x="20" y="10"/>
            <a:ext cx="12191980" cy="6857990"/>
          </a:xfrm>
          <a:prstGeom prst="rect">
            <a:avLst/>
          </a:prstGeom>
        </p:spPr>
      </p:pic>
      <p:sp>
        <p:nvSpPr>
          <p:cNvPr id="2" name="Title 1">
            <a:extLst>
              <a:ext uri="{FF2B5EF4-FFF2-40B4-BE49-F238E27FC236}">
                <a16:creationId xmlns:a16="http://schemas.microsoft.com/office/drawing/2014/main" id="{A810B993-35DF-4721-B9FA-CE88163A2083}"/>
              </a:ext>
            </a:extLst>
          </p:cNvPr>
          <p:cNvSpPr>
            <a:spLocks noGrp="1"/>
          </p:cNvSpPr>
          <p:nvPr>
            <p:ph type="title"/>
          </p:nvPr>
        </p:nvSpPr>
        <p:spPr>
          <a:xfrm>
            <a:off x="643467" y="639099"/>
            <a:ext cx="3647493" cy="4965833"/>
          </a:xfrm>
        </p:spPr>
        <p:txBody>
          <a:bodyPr>
            <a:normAutofit/>
          </a:bodyPr>
          <a:lstStyle/>
          <a:p>
            <a:pPr algn="r"/>
            <a:r>
              <a:rPr lang="en-US"/>
              <a:t>Applicability</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160AA-B921-4356-8157-142C925CE062}"/>
              </a:ext>
            </a:extLst>
          </p:cNvPr>
          <p:cNvSpPr>
            <a:spLocks noGrp="1"/>
          </p:cNvSpPr>
          <p:nvPr>
            <p:ph idx="1"/>
          </p:nvPr>
        </p:nvSpPr>
        <p:spPr>
          <a:xfrm>
            <a:off x="4979938" y="639099"/>
            <a:ext cx="6591346" cy="4965833"/>
          </a:xfrm>
        </p:spPr>
        <p:txBody>
          <a:bodyPr>
            <a:normAutofit/>
          </a:bodyPr>
          <a:lstStyle/>
          <a:p>
            <a:r>
              <a:rPr lang="en-US" dirty="0"/>
              <a:t>You are able to save and restore the previous state of an object using snapshots.</a:t>
            </a:r>
          </a:p>
        </p:txBody>
      </p:sp>
    </p:spTree>
    <p:extLst>
      <p:ext uri="{BB962C8B-B14F-4D97-AF65-F5344CB8AC3E}">
        <p14:creationId xmlns:p14="http://schemas.microsoft.com/office/powerpoint/2010/main" val="699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DF3A53-0C0A-4DC4-AA74-40C9D8DA990B}"/>
              </a:ext>
            </a:extLst>
          </p:cNvPr>
          <p:cNvSpPr>
            <a:spLocks noGrp="1"/>
          </p:cNvSpPr>
          <p:nvPr>
            <p:ph idx="1"/>
          </p:nvPr>
        </p:nvSpPr>
        <p:spPr>
          <a:xfrm>
            <a:off x="5007932" y="1261873"/>
            <a:ext cx="5951013" cy="4449422"/>
          </a:xfrm>
        </p:spPr>
        <p:txBody>
          <a:bodyPr>
            <a:normAutofit/>
          </a:bodyPr>
          <a:lstStyle/>
          <a:p>
            <a:r>
              <a:rPr lang="en-GB" sz="2000" dirty="0"/>
              <a:t>While most people remember this pattern thanks to the “undo” use case, it’s also indispensable when dealing with transactions (i.e., if you need to roll back an operation on error).</a:t>
            </a:r>
            <a:endParaRPr lang="en-US" sz="2000" dirty="0"/>
          </a:p>
        </p:txBody>
      </p:sp>
    </p:spTree>
    <p:extLst>
      <p:ext uri="{BB962C8B-B14F-4D97-AF65-F5344CB8AC3E}">
        <p14:creationId xmlns:p14="http://schemas.microsoft.com/office/powerpoint/2010/main" val="27805866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A413D2-0172-40AD-96EB-A52FB64EBFDC}"/>
              </a:ext>
            </a:extLst>
          </p:cNvPr>
          <p:cNvSpPr>
            <a:spLocks noGrp="1"/>
          </p:cNvSpPr>
          <p:nvPr>
            <p:ph idx="1"/>
          </p:nvPr>
        </p:nvSpPr>
        <p:spPr>
          <a:xfrm>
            <a:off x="5007932" y="1261873"/>
            <a:ext cx="5951013" cy="4449422"/>
          </a:xfrm>
        </p:spPr>
        <p:txBody>
          <a:bodyPr>
            <a:normAutofit/>
          </a:bodyPr>
          <a:lstStyle/>
          <a:p>
            <a:r>
              <a:rPr lang="en-GB" dirty="0"/>
              <a:t>Use the pattern when direct access to the object’s fields/getters/setters violates its encapsulation.</a:t>
            </a:r>
            <a:endParaRPr lang="en-US" dirty="0"/>
          </a:p>
        </p:txBody>
      </p:sp>
    </p:spTree>
    <p:extLst>
      <p:ext uri="{BB962C8B-B14F-4D97-AF65-F5344CB8AC3E}">
        <p14:creationId xmlns:p14="http://schemas.microsoft.com/office/powerpoint/2010/main" val="28692953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AFC25-0E90-4346-A895-62EE39EB2C00}"/>
              </a:ext>
            </a:extLst>
          </p:cNvPr>
          <p:cNvSpPr>
            <a:spLocks noGrp="1"/>
          </p:cNvSpPr>
          <p:nvPr>
            <p:ph type="title"/>
          </p:nvPr>
        </p:nvSpPr>
        <p:spPr>
          <a:xfrm>
            <a:off x="1189702" y="1261872"/>
            <a:ext cx="3145536" cy="4334256"/>
          </a:xfrm>
        </p:spPr>
        <p:txBody>
          <a:bodyPr>
            <a:normAutofit/>
          </a:bodyPr>
          <a:lstStyle/>
          <a:p>
            <a:pPr algn="r"/>
            <a:r>
              <a:rPr lang="en-US" sz="3600" dirty="0"/>
              <a:t> Pros and Cons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D732F2-6F50-4D39-969C-029B307A0E75}"/>
              </a:ext>
            </a:extLst>
          </p:cNvPr>
          <p:cNvSpPr>
            <a:spLocks noGrp="1"/>
          </p:cNvSpPr>
          <p:nvPr>
            <p:ph idx="1"/>
          </p:nvPr>
        </p:nvSpPr>
        <p:spPr>
          <a:xfrm>
            <a:off x="5007932" y="1261873"/>
            <a:ext cx="5951013" cy="4449422"/>
          </a:xfrm>
        </p:spPr>
        <p:txBody>
          <a:bodyPr>
            <a:normAutofit/>
          </a:bodyPr>
          <a:lstStyle/>
          <a:p>
            <a:pPr marL="0" indent="0">
              <a:buNone/>
            </a:pPr>
            <a:r>
              <a:rPr lang="en-GB" dirty="0">
                <a:latin typeface="Wide Latin" panose="020A0A07050505020404" pitchFamily="18" charset="0"/>
                <a:sym typeface="Wingdings" panose="05000000000000000000" pitchFamily="2" charset="2"/>
              </a:rPr>
              <a:t> </a:t>
            </a:r>
            <a:r>
              <a:rPr lang="en-GB" dirty="0"/>
              <a:t>You can produce snapshots of the object’s state without violating its encapsulation. </a:t>
            </a:r>
            <a:endParaRPr lang="en-US" dirty="0"/>
          </a:p>
        </p:txBody>
      </p:sp>
    </p:spTree>
    <p:extLst>
      <p:ext uri="{BB962C8B-B14F-4D97-AF65-F5344CB8AC3E}">
        <p14:creationId xmlns:p14="http://schemas.microsoft.com/office/powerpoint/2010/main" val="35157257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05DD21-BC67-4F5F-BC01-8EB437B97B00}"/>
              </a:ext>
            </a:extLst>
          </p:cNvPr>
          <p:cNvSpPr>
            <a:spLocks noGrp="1"/>
          </p:cNvSpPr>
          <p:nvPr>
            <p:ph idx="1"/>
          </p:nvPr>
        </p:nvSpPr>
        <p:spPr>
          <a:xfrm>
            <a:off x="5007932" y="1261873"/>
            <a:ext cx="5951013" cy="4449422"/>
          </a:xfrm>
        </p:spPr>
        <p:txBody>
          <a:bodyPr>
            <a:normAutofit/>
          </a:bodyPr>
          <a:lstStyle/>
          <a:p>
            <a:pPr marL="0" indent="0">
              <a:buNone/>
            </a:pPr>
            <a:r>
              <a:rPr lang="en-GB" dirty="0">
                <a:latin typeface="Wide Latin" panose="020A0A07050505020404" pitchFamily="18" charset="0"/>
                <a:sym typeface="Wingdings" panose="05000000000000000000" pitchFamily="2" charset="2"/>
              </a:rPr>
              <a:t> </a:t>
            </a:r>
            <a:r>
              <a:rPr lang="en-GB" b="0" i="0" dirty="0">
                <a:effectLst/>
                <a:latin typeface="PT Sans" panose="020B0503020203020204" pitchFamily="34" charset="0"/>
              </a:rPr>
              <a:t>You can simplify the originator’s code by letting the caretaker maintain the history of the originator’s state.</a:t>
            </a:r>
            <a:endParaRPr lang="en-US" dirty="0"/>
          </a:p>
        </p:txBody>
      </p:sp>
    </p:spTree>
    <p:extLst>
      <p:ext uri="{BB962C8B-B14F-4D97-AF65-F5344CB8AC3E}">
        <p14:creationId xmlns:p14="http://schemas.microsoft.com/office/powerpoint/2010/main" val="146909435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82</TotalTime>
  <Words>337</Words>
  <Application>Microsoft Office PowerPoint</Application>
  <PresentationFormat>Widescreen</PresentationFormat>
  <Paragraphs>21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Corbel</vt:lpstr>
      <vt:lpstr>PT Sans</vt:lpstr>
      <vt:lpstr>Wide Latin</vt:lpstr>
      <vt:lpstr>Parallax</vt:lpstr>
      <vt:lpstr>Memento</vt:lpstr>
      <vt:lpstr>Memento is a behavioural design pattern that lets you save and restore the previous state of an object without revealing the details of its implementation.</vt:lpstr>
      <vt:lpstr>PowerPoint Presentation</vt:lpstr>
      <vt:lpstr>PowerPoint Presentation</vt:lpstr>
      <vt:lpstr>Applicability</vt:lpstr>
      <vt:lpstr>PowerPoint Presentation</vt:lpstr>
      <vt:lpstr>PowerPoint Presentation</vt:lpstr>
      <vt:lpstr> Pros and Cons</vt:lpstr>
      <vt:lpstr>PowerPoint Presentation</vt:lpstr>
      <vt:lpstr>PowerPoint Presentation</vt:lpstr>
      <vt:lpstr>PowerPoint Presentation</vt:lpstr>
      <vt:lpstr>PowerPoint Presentation</vt:lpstr>
      <vt:lpstr>Relations with Other Patterns</vt:lpstr>
      <vt:lpstr>PowerPoint Presentation</vt:lpstr>
      <vt:lpstr>PowerPoint Presentation</vt:lpstr>
      <vt:lpstr>Usage of the pattern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Memento</dc:title>
  <dc:creator>Darida Razvan</dc:creator>
  <cp:lastModifiedBy>Alex Kohan</cp:lastModifiedBy>
  <cp:revision>5</cp:revision>
  <dcterms:created xsi:type="dcterms:W3CDTF">2022-03-11T15:56:47Z</dcterms:created>
  <dcterms:modified xsi:type="dcterms:W3CDTF">2022-03-17T13:11:54Z</dcterms:modified>
</cp:coreProperties>
</file>