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64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7C574-B401-6857-7330-DBABCEAF1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CC68E5-06FE-1F58-8AB6-FF45FD2E0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503A6-E4CB-9CF7-DCC0-A9C56FB0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0893FA-A1B0-47A0-E5F2-9D5DE3C9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5DBED-6CE3-448F-5931-8A041DEE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61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13634-55A3-FC55-BC42-19240AE6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BC28AF-C356-0DE5-62F9-C087FE4E0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B7C873-9BEA-74EF-AC3C-F78F4276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917DB-2C39-47B5-9CC0-4123DFBB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22DA3A-01AE-C29F-7DC5-8AE66A90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440A3B-5033-44F3-82F9-19A9E9694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16E421-1652-D783-DE37-FBB589F63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2EE5D9-090B-40FC-4625-00CDC4BD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DEEFFD-9E06-EB91-33BC-8A9D0F07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07CD4-72F6-C734-46D1-093FD333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AC50B-6C36-A475-068D-10F5ED52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C2A29B-F8A4-F712-43BF-A352139A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A9587-44E9-0C97-D896-FB717ADB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58E48-7CAC-6628-DDAE-F24D6D5B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B9C88-3964-C9B9-A6BC-ED23FD46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94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2204E-1E84-C023-CEE2-1E65ACB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6232BB-7AB4-98C3-1945-3AFF1B28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EDFCD1-278B-8C23-9349-E4DF1B19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7D7FF-BBEF-7CFE-F10B-A3D0FC7F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32A71-2A50-57CC-74CC-D90A87AE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31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FC32C-2BB0-C825-8354-85145EFA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4A07F-AAC9-C04F-3787-4D6F493B3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C17EF6-FABD-EF41-9323-927A44E4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F123C1-389D-8BBF-47B9-10773A35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1538D9-5AB6-C093-C43B-399D49A4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C3FF85-39B1-9062-04AC-E3D5C4C8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64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A328C-3689-3595-A08A-343E6DAA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9645FE-12B9-0C7A-8EAD-AB274DF3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4BA9BA-320A-F7BB-A499-FF3DD035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3A6CF9-A765-73A2-D222-731B4AF76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FBBA88-9D12-F129-C81F-2E40B6402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7108C4-A186-E5B7-138E-0AE097EC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DA475F-79AE-E23A-C834-E5EC9FAA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2298EA-8F6F-2E2D-26AF-FFC15B1B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04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3D4EC-4DF2-14C2-4725-A46EF96A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2BFABF-83B5-8F09-2AD2-B50284AE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A889A5-355C-64C6-0D86-3D52E86A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377219-8EBB-5773-8463-66C7796C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83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305236-3755-0946-30A1-9804BF9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D77BD5-4B1C-0E6A-9A71-A86C340D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F995CC-A003-B7DD-4A24-533D0EF3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51AD3-6D2C-96F3-8372-B60FF54F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791026-29FB-0E5E-8433-4AF8A21C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E61A65-4D59-FDD2-4473-36624610C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7B37D0-2C3B-B367-CEF8-0B4F1401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AA2FDE-9543-FBA5-2B4D-C32B9E7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98D8D-088E-3F13-818E-B7DB1EC9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0D9BE-E0D8-5576-26E2-DDF5F49F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24E277-BB75-BBA7-DC24-E74D87F7B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EF6683-D8D4-1C55-56D8-A4714ABD4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83F337-E30A-6274-76C9-62E21AD8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6618EF-C4FB-3916-32A1-9148E8CC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B4BECA-0BBC-D300-1AAA-35A61829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94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787D48-EC26-D359-C0F1-AECEF199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41DCA-902B-EEA2-F8D3-8D2FD2A07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43C19-A8A5-82B4-263D-04FB7C2D8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0868-2A10-41FD-A4BC-CEA062778515}" type="datetimeFigureOut">
              <a:rPr kumimoji="1" lang="ja-JP" altLang="en-US" smtClean="0"/>
              <a:t>2022/12/13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A1B123-1620-AC26-4B1F-F94015906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EA95AF-FE69-B604-9839-2A3965E70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79DC-474C-41CD-8F45-76BC0AB24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64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B74ECE-82B2-6A3B-265C-B50A922E5075}"/>
              </a:ext>
            </a:extLst>
          </p:cNvPr>
          <p:cNvSpPr txBox="1"/>
          <p:nvPr/>
        </p:nvSpPr>
        <p:spPr>
          <a:xfrm>
            <a:off x="7768604" y="306006"/>
            <a:ext cx="3795866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[</a:t>
            </a:r>
            <a:r>
              <a:rPr kumimoji="1" lang="ja-JP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班</a:t>
            </a: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6-B]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キン</a:t>
            </a: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カク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C76D35-1DEC-6EE4-106F-F7F871E33B72}"/>
              </a:ext>
            </a:extLst>
          </p:cNvPr>
          <p:cNvSpPr txBox="1"/>
          <p:nvPr/>
        </p:nvSpPr>
        <p:spPr>
          <a:xfrm>
            <a:off x="7768604" y="2915616"/>
            <a:ext cx="4228324" cy="20005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Kohana</a:t>
            </a:r>
            <a:r>
              <a:rPr lang="en-US" altLang="ja-JP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Mitsuhiro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Muramatsu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 Tetsuya</a:t>
            </a:r>
            <a:endParaRPr lang="en-US" altLang="ja-JP" sz="2800" b="1" dirty="0">
              <a:solidFill>
                <a:prstClr val="black">
                  <a:lumMod val="75000"/>
                  <a:lumOff val="25000"/>
                </a:prst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Matsuzaka Takaki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A2F636-FB31-25B9-0206-6E18EA12A47A}"/>
              </a:ext>
            </a:extLst>
          </p:cNvPr>
          <p:cNvSpPr txBox="1"/>
          <p:nvPr/>
        </p:nvSpPr>
        <p:spPr>
          <a:xfrm>
            <a:off x="7768604" y="5986892"/>
            <a:ext cx="422832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2022/12/20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26" name="Picture 2" descr="金閣寺】歴史や見どころは？金色の世界遺産を徹底解説！｜THE GATE｜日本の旅行観光マガジン・観光旅行情報掲載">
            <a:extLst>
              <a:ext uri="{FF2B5EF4-FFF2-40B4-BE49-F238E27FC236}">
                <a16:creationId xmlns:a16="http://schemas.microsoft.com/office/drawing/2014/main" id="{1D016DEF-A2CA-9D51-549C-B916A2C87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8" t="4507" r="11944"/>
          <a:stretch/>
        </p:blipFill>
        <p:spPr bwMode="auto">
          <a:xfrm>
            <a:off x="0" y="186953"/>
            <a:ext cx="7641125" cy="648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23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528FE87-287C-5B4E-B1E0-B2CDD94A6067}"/>
              </a:ext>
            </a:extLst>
          </p:cNvPr>
          <p:cNvSpPr txBox="1"/>
          <p:nvPr/>
        </p:nvSpPr>
        <p:spPr>
          <a:xfrm>
            <a:off x="196926" y="102733"/>
            <a:ext cx="90888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成果物（アプリ）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FD56A69-C934-C455-C407-9A7EF300E322}"/>
              </a:ext>
            </a:extLst>
          </p:cNvPr>
          <p:cNvCxnSpPr/>
          <p:nvPr/>
        </p:nvCxnSpPr>
        <p:spPr>
          <a:xfrm>
            <a:off x="196926" y="586596"/>
            <a:ext cx="118491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8DDDBDB5-C80A-73E0-D7BF-E7DB7501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81" y="768302"/>
            <a:ext cx="9313237" cy="59071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スライド番号プレースホルダー 61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3335338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649EE5-BB5B-4AAD-94A3-44A22418BF38}" type="slidenum">
              <a:rPr lang="ja-JP" altLang="en-US" sz="1400" smtClean="0"/>
              <a:pPr/>
              <a:t>2</a:t>
            </a:fld>
            <a:endParaRPr lang="ja-JP" altLang="en-US" sz="1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5B1949-3EE2-79C6-16BF-E3C17A37DC82}"/>
              </a:ext>
            </a:extLst>
          </p:cNvPr>
          <p:cNvSpPr txBox="1"/>
          <p:nvPr/>
        </p:nvSpPr>
        <p:spPr>
          <a:xfrm>
            <a:off x="1530038" y="2437767"/>
            <a:ext cx="200081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重回帰 </a:t>
            </a:r>
            <a:r>
              <a:rPr kumimoji="1" lang="en-US" altLang="ja-JP" sz="1200" dirty="0">
                <a:solidFill>
                  <a:srgbClr val="FF0000"/>
                </a:solidFill>
              </a:rPr>
              <a:t>or</a:t>
            </a:r>
            <a:r>
              <a:rPr kumimoji="1" lang="ja-JP" altLang="en-US" sz="1200" dirty="0">
                <a:solidFill>
                  <a:srgbClr val="FF0000"/>
                </a:solidFill>
              </a:rPr>
              <a:t> 決定木の選択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0F13C2-6656-8149-87B0-7349B330502E}"/>
              </a:ext>
            </a:extLst>
          </p:cNvPr>
          <p:cNvSpPr txBox="1"/>
          <p:nvPr/>
        </p:nvSpPr>
        <p:spPr>
          <a:xfrm>
            <a:off x="1530038" y="2898129"/>
            <a:ext cx="30781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パラメーター</a:t>
            </a:r>
            <a:r>
              <a:rPr kumimoji="1" lang="en-US" altLang="ja-JP" sz="1200" dirty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</a:rPr>
              <a:t>説明変数の選択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9FFBDA-0116-1C94-94B6-6D4C746915B0}"/>
              </a:ext>
            </a:extLst>
          </p:cNvPr>
          <p:cNvSpPr txBox="1"/>
          <p:nvPr/>
        </p:nvSpPr>
        <p:spPr>
          <a:xfrm>
            <a:off x="1530038" y="3264326"/>
            <a:ext cx="3078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・訓練データの期間選択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→過去何年分かの選択</a:t>
            </a:r>
            <a:endParaRPr lang="en-US" altLang="ja-JP" sz="1200" dirty="0">
              <a:solidFill>
                <a:srgbClr val="FF0000"/>
              </a:solidFill>
            </a:endParaRPr>
          </a:p>
          <a:p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・説明変数の選択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→・日経平均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　・自身の株価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・為替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　</a:t>
            </a:r>
            <a:r>
              <a:rPr lang="ja-JP" altLang="en-US" sz="1200" dirty="0">
                <a:solidFill>
                  <a:srgbClr val="FF0000"/>
                </a:solidFill>
              </a:rPr>
              <a:t>・ニュース数？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　・日本国債？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・過去何日分のデータを説明変数とするか？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→なくても良いと思いますが、小花案の１週間～２週間分くらいの選択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CA4ECF-F28D-9DA1-C512-8EDB8DDF1E34}"/>
              </a:ext>
            </a:extLst>
          </p:cNvPr>
          <p:cNvSpPr txBox="1"/>
          <p:nvPr/>
        </p:nvSpPr>
        <p:spPr>
          <a:xfrm>
            <a:off x="1946498" y="6031710"/>
            <a:ext cx="152098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rgbClr val="FF0000"/>
                </a:solidFill>
              </a:rPr>
              <a:t>モデル作成ボタン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4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スライド番号プレースホルダー 61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3335338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649EE5-BB5B-4AAD-94A3-44A22418BF38}" type="slidenum">
              <a:rPr lang="ja-JP" altLang="en-US" sz="1400" smtClean="0"/>
              <a:pPr/>
              <a:t>3</a:t>
            </a:fld>
            <a:endParaRPr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31C7D2FB-88C8-AC0C-BB76-A79CFBAE8837}"/>
              </a:ext>
            </a:extLst>
          </p:cNvPr>
          <p:cNvSpPr/>
          <p:nvPr/>
        </p:nvSpPr>
        <p:spPr>
          <a:xfrm>
            <a:off x="143762" y="3116208"/>
            <a:ext cx="6444000" cy="17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データ分析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D98D016-45BF-BBA3-0229-D79BC5C8401F}"/>
              </a:ext>
            </a:extLst>
          </p:cNvPr>
          <p:cNvSpPr/>
          <p:nvPr/>
        </p:nvSpPr>
        <p:spPr>
          <a:xfrm>
            <a:off x="143762" y="1310675"/>
            <a:ext cx="6444000" cy="176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データ収集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29FB3A9-06FB-1E6E-6395-25653CB6AB69}"/>
              </a:ext>
            </a:extLst>
          </p:cNvPr>
          <p:cNvSpPr/>
          <p:nvPr/>
        </p:nvSpPr>
        <p:spPr>
          <a:xfrm>
            <a:off x="143762" y="4921740"/>
            <a:ext cx="6444000" cy="176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アプリ化</a:t>
            </a: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E592265D-130D-2273-5BF4-7B39C5BE85DD}"/>
              </a:ext>
            </a:extLst>
          </p:cNvPr>
          <p:cNvGrpSpPr/>
          <p:nvPr/>
        </p:nvGrpSpPr>
        <p:grpSpPr>
          <a:xfrm>
            <a:off x="143761" y="914025"/>
            <a:ext cx="6444000" cy="294089"/>
            <a:chOff x="143761" y="914025"/>
            <a:chExt cx="7164000" cy="294089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9F30AF4-CBD2-009C-B7E4-A27B971007AC}"/>
                </a:ext>
              </a:extLst>
            </p:cNvPr>
            <p:cNvCxnSpPr>
              <a:cxnSpLocks/>
            </p:cNvCxnSpPr>
            <p:nvPr/>
          </p:nvCxnSpPr>
          <p:spPr>
            <a:xfrm>
              <a:off x="143761" y="1208114"/>
              <a:ext cx="7164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4586902-610F-0206-6A74-7EF129B4223E}"/>
                </a:ext>
              </a:extLst>
            </p:cNvPr>
            <p:cNvSpPr txBox="1"/>
            <p:nvPr/>
          </p:nvSpPr>
          <p:spPr>
            <a:xfrm>
              <a:off x="143761" y="914025"/>
              <a:ext cx="7164000" cy="26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Yu Gothic" panose="020B0400000000000000" pitchFamily="34" charset="-128"/>
                  <a:ea typeface="Yu Gothic" panose="020B0400000000000000" pitchFamily="34" charset="-128"/>
                </a:rPr>
                <a:t>全体プロセス</a:t>
              </a:r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9770FEF-C14E-73AF-AC99-E9A2D9BB318B}"/>
              </a:ext>
            </a:extLst>
          </p:cNvPr>
          <p:cNvSpPr/>
          <p:nvPr/>
        </p:nvSpPr>
        <p:spPr>
          <a:xfrm>
            <a:off x="7007235" y="3116208"/>
            <a:ext cx="5038878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/>
          <a:lstStyle/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重回帰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決定木にてモデル生成に成功も、モデルの更新には行きつかず。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2D82F84-3339-180D-1101-A176E69C9A87}"/>
              </a:ext>
            </a:extLst>
          </p:cNvPr>
          <p:cNvSpPr/>
          <p:nvPr/>
        </p:nvSpPr>
        <p:spPr>
          <a:xfrm>
            <a:off x="7007235" y="1310675"/>
            <a:ext cx="5038878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marL="180975" indent="-1809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で株価収集に成功も、自動更新までは行きつかず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トヨタのデータで他社も推測。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1268470-E665-41BA-C4F8-C2435CF8FC86}"/>
              </a:ext>
            </a:extLst>
          </p:cNvPr>
          <p:cNvSpPr/>
          <p:nvPr/>
        </p:nvSpPr>
        <p:spPr>
          <a:xfrm>
            <a:off x="7007234" y="4921740"/>
            <a:ext cx="4957083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marL="180975" indent="-180975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アプリ化に成功もデプロイまで行きつかず。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02CB3D5-1019-7FF3-6B21-F6401959BEE1}"/>
              </a:ext>
            </a:extLst>
          </p:cNvPr>
          <p:cNvGrpSpPr/>
          <p:nvPr/>
        </p:nvGrpSpPr>
        <p:grpSpPr>
          <a:xfrm>
            <a:off x="6686267" y="914025"/>
            <a:ext cx="5423195" cy="338554"/>
            <a:chOff x="9138062" y="914025"/>
            <a:chExt cx="2952000" cy="338554"/>
          </a:xfrm>
        </p:grpSpPr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8CA46EF-198C-C5B1-60B0-816AFE7CBD8F}"/>
                </a:ext>
              </a:extLst>
            </p:cNvPr>
            <p:cNvCxnSpPr>
              <a:cxnSpLocks/>
            </p:cNvCxnSpPr>
            <p:nvPr/>
          </p:nvCxnSpPr>
          <p:spPr>
            <a:xfrm>
              <a:off x="9138062" y="1208114"/>
              <a:ext cx="2952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8281F6D-86C6-F6D3-472B-F695A537137E}"/>
                </a:ext>
              </a:extLst>
            </p:cNvPr>
            <p:cNvSpPr txBox="1"/>
            <p:nvPr/>
          </p:nvSpPr>
          <p:spPr>
            <a:xfrm>
              <a:off x="9138062" y="914025"/>
              <a:ext cx="295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Yu Gothic" panose="020B0400000000000000" pitchFamily="34" charset="-128"/>
                  <a:ea typeface="Yu Gothic" panose="020B0400000000000000" pitchFamily="34" charset="-128"/>
                </a:rPr>
                <a:t>現状</a:t>
              </a: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0772272-163F-E408-021C-5F6D90D63BC5}"/>
              </a:ext>
            </a:extLst>
          </p:cNvPr>
          <p:cNvGrpSpPr/>
          <p:nvPr/>
        </p:nvGrpSpPr>
        <p:grpSpPr>
          <a:xfrm>
            <a:off x="6686267" y="3095441"/>
            <a:ext cx="5423194" cy="1805534"/>
            <a:chOff x="9285765" y="3095441"/>
            <a:chExt cx="11849188" cy="1805534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C604A7F5-A0C7-5C9E-C006-DB405EE80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5766" y="3095441"/>
              <a:ext cx="11849187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97999B"/>
              </a:solidFill>
              <a:prstDash val="lgDash"/>
              <a:miter lim="800000"/>
              <a:tailEnd type="none"/>
            </a:ln>
            <a:effectLst/>
          </p:spPr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1C48063-208F-B95D-5912-9F2908A23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5765" y="4900974"/>
              <a:ext cx="11849187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97999B"/>
              </a:solidFill>
              <a:prstDash val="lgDash"/>
              <a:miter lim="800000"/>
              <a:tailEnd type="none"/>
            </a:ln>
            <a:effectLst/>
          </p:spPr>
        </p:cxnSp>
      </p:grp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23CFC1B-4B8F-8000-CE4B-BF03C7725F7A}"/>
              </a:ext>
            </a:extLst>
          </p:cNvPr>
          <p:cNvCxnSpPr/>
          <p:nvPr/>
        </p:nvCxnSpPr>
        <p:spPr>
          <a:xfrm>
            <a:off x="196926" y="586596"/>
            <a:ext cx="118491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528FE87-287C-5B4E-B1E0-B2CDD94A6067}"/>
              </a:ext>
            </a:extLst>
          </p:cNvPr>
          <p:cNvSpPr txBox="1"/>
          <p:nvPr/>
        </p:nvSpPr>
        <p:spPr>
          <a:xfrm>
            <a:off x="196926" y="102733"/>
            <a:ext cx="90888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成果サマリ（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班）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CDEC69-5649-0C6A-CE61-9BE2F107A91E}"/>
              </a:ext>
            </a:extLst>
          </p:cNvPr>
          <p:cNvSpPr/>
          <p:nvPr/>
        </p:nvSpPr>
        <p:spPr>
          <a:xfrm>
            <a:off x="2888652" y="1406176"/>
            <a:ext cx="2201484" cy="50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ヤフーファイナンス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F16365-95A8-1B95-AB47-5427E5DA406A}"/>
              </a:ext>
            </a:extLst>
          </p:cNvPr>
          <p:cNvSpPr/>
          <p:nvPr/>
        </p:nvSpPr>
        <p:spPr>
          <a:xfrm>
            <a:off x="1582369" y="3238646"/>
            <a:ext cx="2201484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モデル生成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C39EC25-3D86-3997-5599-94F3F3C93CA2}"/>
              </a:ext>
            </a:extLst>
          </p:cNvPr>
          <p:cNvSpPr/>
          <p:nvPr/>
        </p:nvSpPr>
        <p:spPr>
          <a:xfrm>
            <a:off x="1582233" y="2322411"/>
            <a:ext cx="2201610" cy="50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rain</a:t>
            </a:r>
            <a:b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トヨタ、為替</a:t>
            </a: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010E0B-C9FA-25D6-08DD-EA0666E988D2}"/>
              </a:ext>
            </a:extLst>
          </p:cNvPr>
          <p:cNvSpPr/>
          <p:nvPr/>
        </p:nvSpPr>
        <p:spPr>
          <a:xfrm>
            <a:off x="4194944" y="2322411"/>
            <a:ext cx="2201610" cy="50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</a:t>
            </a:r>
            <a:b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トヨタ、任天堂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SONY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F45033-D2A9-7FBE-89A4-10851807DA0C}"/>
              </a:ext>
            </a:extLst>
          </p:cNvPr>
          <p:cNvSpPr/>
          <p:nvPr/>
        </p:nvSpPr>
        <p:spPr>
          <a:xfrm>
            <a:off x="2888652" y="4154881"/>
            <a:ext cx="2201484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0550966-C40A-BFDF-5B41-CA45CCF825E1}"/>
              </a:ext>
            </a:extLst>
          </p:cNvPr>
          <p:cNvSpPr/>
          <p:nvPr/>
        </p:nvSpPr>
        <p:spPr>
          <a:xfrm>
            <a:off x="2888652" y="5071116"/>
            <a:ext cx="2201484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予測結果をアプリ表示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D9CBEC4-8AD7-96C0-3DF5-F20EA963D935}"/>
              </a:ext>
            </a:extLst>
          </p:cNvPr>
          <p:cNvSpPr/>
          <p:nvPr/>
        </p:nvSpPr>
        <p:spPr>
          <a:xfrm>
            <a:off x="2888652" y="5987350"/>
            <a:ext cx="2201484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デプロイ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0836358-7A76-5050-E3CA-D5B1DD87D72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130099" y="1463115"/>
            <a:ext cx="412235" cy="1306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2">
            <a:extLst>
              <a:ext uri="{FF2B5EF4-FFF2-40B4-BE49-F238E27FC236}">
                <a16:creationId xmlns:a16="http://schemas.microsoft.com/office/drawing/2014/main" id="{75F0A5E9-F3E6-27EF-A85E-9F0EDE3DD12D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4436454" y="1463115"/>
            <a:ext cx="412235" cy="13063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22">
            <a:extLst>
              <a:ext uri="{FF2B5EF4-FFF2-40B4-BE49-F238E27FC236}">
                <a16:creationId xmlns:a16="http://schemas.microsoft.com/office/drawing/2014/main" id="{58255CF6-F6DF-BC8D-DD48-77A9345AD5D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2476957" y="3032491"/>
            <a:ext cx="412235" cy="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22">
            <a:extLst>
              <a:ext uri="{FF2B5EF4-FFF2-40B4-BE49-F238E27FC236}">
                <a16:creationId xmlns:a16="http://schemas.microsoft.com/office/drawing/2014/main" id="{6D7D0BB1-9F5F-3642-ACB5-4D043811E0D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3130135" y="3295621"/>
            <a:ext cx="412235" cy="13062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2">
            <a:extLst>
              <a:ext uri="{FF2B5EF4-FFF2-40B4-BE49-F238E27FC236}">
                <a16:creationId xmlns:a16="http://schemas.microsoft.com/office/drawing/2014/main" id="{E000D5D6-A1C5-C458-77CB-C5D8E4724A8B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3989394" y="4658881"/>
            <a:ext cx="0" cy="412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22">
            <a:extLst>
              <a:ext uri="{FF2B5EF4-FFF2-40B4-BE49-F238E27FC236}">
                <a16:creationId xmlns:a16="http://schemas.microsoft.com/office/drawing/2014/main" id="{B6B9E78A-D053-9A45-E28B-B883D9F97F2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989394" y="5575116"/>
            <a:ext cx="0" cy="41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22">
            <a:extLst>
              <a:ext uri="{FF2B5EF4-FFF2-40B4-BE49-F238E27FC236}">
                <a16:creationId xmlns:a16="http://schemas.microsoft.com/office/drawing/2014/main" id="{B1627359-A013-DA4A-34AF-D2D4E49CB961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3978337" y="2837468"/>
            <a:ext cx="1328470" cy="1306356"/>
          </a:xfrm>
          <a:prstGeom prst="bentConnector3">
            <a:avLst>
              <a:gd name="adj1" fmla="val 844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/楕円 128">
            <a:extLst>
              <a:ext uri="{FF2B5EF4-FFF2-40B4-BE49-F238E27FC236}">
                <a16:creationId xmlns:a16="http://schemas.microsoft.com/office/drawing/2014/main" id="{365E612F-BBC2-61C9-8F72-8C5E4E8D98E1}"/>
              </a:ext>
            </a:extLst>
          </p:cNvPr>
          <p:cNvSpPr>
            <a:spLocks/>
          </p:cNvSpPr>
          <p:nvPr/>
        </p:nvSpPr>
        <p:spPr>
          <a:xfrm>
            <a:off x="6648114" y="1331441"/>
            <a:ext cx="250636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≫</a:t>
            </a:r>
          </a:p>
        </p:txBody>
      </p:sp>
      <p:sp>
        <p:nvSpPr>
          <p:cNvPr id="59" name="円/楕円 128">
            <a:extLst>
              <a:ext uri="{FF2B5EF4-FFF2-40B4-BE49-F238E27FC236}">
                <a16:creationId xmlns:a16="http://schemas.microsoft.com/office/drawing/2014/main" id="{22B8745C-26CF-306A-8A34-3467109B8C0C}"/>
              </a:ext>
            </a:extLst>
          </p:cNvPr>
          <p:cNvSpPr>
            <a:spLocks/>
          </p:cNvSpPr>
          <p:nvPr/>
        </p:nvSpPr>
        <p:spPr>
          <a:xfrm>
            <a:off x="6648114" y="3116208"/>
            <a:ext cx="250636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≫</a:t>
            </a:r>
          </a:p>
        </p:txBody>
      </p:sp>
      <p:sp>
        <p:nvSpPr>
          <p:cNvPr id="60" name="円/楕円 128">
            <a:extLst>
              <a:ext uri="{FF2B5EF4-FFF2-40B4-BE49-F238E27FC236}">
                <a16:creationId xmlns:a16="http://schemas.microsoft.com/office/drawing/2014/main" id="{8C1E4CF2-EA34-8449-3702-ED497FE1845E}"/>
              </a:ext>
            </a:extLst>
          </p:cNvPr>
          <p:cNvSpPr>
            <a:spLocks/>
          </p:cNvSpPr>
          <p:nvPr/>
        </p:nvSpPr>
        <p:spPr>
          <a:xfrm>
            <a:off x="6648114" y="4921740"/>
            <a:ext cx="250636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≫</a:t>
            </a:r>
          </a:p>
        </p:txBody>
      </p:sp>
    </p:spTree>
    <p:extLst>
      <p:ext uri="{BB962C8B-B14F-4D97-AF65-F5344CB8AC3E}">
        <p14:creationId xmlns:p14="http://schemas.microsoft.com/office/powerpoint/2010/main" val="161134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スライド番号プレースホルダー 61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3335338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649EE5-BB5B-4AAD-94A3-44A22418BF38}" type="slidenum">
              <a:rPr lang="ja-JP" altLang="en-US" sz="1400" smtClean="0"/>
              <a:pPr/>
              <a:t>4</a:t>
            </a:fld>
            <a:endParaRPr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31C7D2FB-88C8-AC0C-BB76-A79CFBAE8837}"/>
              </a:ext>
            </a:extLst>
          </p:cNvPr>
          <p:cNvSpPr/>
          <p:nvPr/>
        </p:nvSpPr>
        <p:spPr>
          <a:xfrm>
            <a:off x="143762" y="3116208"/>
            <a:ext cx="6444000" cy="17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データ分析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E4C21A-7079-05BB-13C4-FC253EF08EA3}"/>
              </a:ext>
            </a:extLst>
          </p:cNvPr>
          <p:cNvSpPr/>
          <p:nvPr/>
        </p:nvSpPr>
        <p:spPr>
          <a:xfrm>
            <a:off x="6698682" y="3116208"/>
            <a:ext cx="1235173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>
              <a:spcAft>
                <a:spcPts val="600"/>
              </a:spcAft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全員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D98D016-45BF-BBA3-0229-D79BC5C8401F}"/>
              </a:ext>
            </a:extLst>
          </p:cNvPr>
          <p:cNvSpPr/>
          <p:nvPr/>
        </p:nvSpPr>
        <p:spPr>
          <a:xfrm>
            <a:off x="143762" y="1310675"/>
            <a:ext cx="6444000" cy="176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データ収集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AE7776-33C8-C6B0-944D-362DEB5AC267}"/>
              </a:ext>
            </a:extLst>
          </p:cNvPr>
          <p:cNvSpPr/>
          <p:nvPr/>
        </p:nvSpPr>
        <p:spPr>
          <a:xfrm>
            <a:off x="6698682" y="1310675"/>
            <a:ext cx="1235173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>
              <a:spcAft>
                <a:spcPts val="600"/>
              </a:spcAft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29FB3A9-06FB-1E6E-6395-25653CB6AB69}"/>
              </a:ext>
            </a:extLst>
          </p:cNvPr>
          <p:cNvSpPr/>
          <p:nvPr/>
        </p:nvSpPr>
        <p:spPr>
          <a:xfrm>
            <a:off x="143762" y="4921740"/>
            <a:ext cx="6444000" cy="176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5A54BD-60AC-0574-15C5-6AB486859F23}"/>
              </a:ext>
            </a:extLst>
          </p:cNvPr>
          <p:cNvSpPr/>
          <p:nvPr/>
        </p:nvSpPr>
        <p:spPr>
          <a:xfrm>
            <a:off x="6698682" y="4921740"/>
            <a:ext cx="1235173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小花</a:t>
            </a: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E592265D-130D-2273-5BF4-7B39C5BE85DD}"/>
              </a:ext>
            </a:extLst>
          </p:cNvPr>
          <p:cNvGrpSpPr/>
          <p:nvPr/>
        </p:nvGrpSpPr>
        <p:grpSpPr>
          <a:xfrm>
            <a:off x="143761" y="914025"/>
            <a:ext cx="6444000" cy="294089"/>
            <a:chOff x="143761" y="914025"/>
            <a:chExt cx="7164000" cy="294089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9F30AF4-CBD2-009C-B7E4-A27B971007AC}"/>
                </a:ext>
              </a:extLst>
            </p:cNvPr>
            <p:cNvCxnSpPr>
              <a:cxnSpLocks/>
            </p:cNvCxnSpPr>
            <p:nvPr/>
          </p:nvCxnSpPr>
          <p:spPr>
            <a:xfrm>
              <a:off x="143761" y="1208114"/>
              <a:ext cx="7164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4586902-610F-0206-6A74-7EF129B4223E}"/>
                </a:ext>
              </a:extLst>
            </p:cNvPr>
            <p:cNvSpPr txBox="1"/>
            <p:nvPr/>
          </p:nvSpPr>
          <p:spPr>
            <a:xfrm>
              <a:off x="143761" y="914025"/>
              <a:ext cx="7164000" cy="26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Yu Gothic" panose="020B0400000000000000" pitchFamily="34" charset="-128"/>
                  <a:ea typeface="Yu Gothic" panose="020B0400000000000000" pitchFamily="34" charset="-128"/>
                </a:rPr>
                <a:t>全体プロセス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66A813B-4ECA-DAE0-CB3D-1199A4293569}"/>
              </a:ext>
            </a:extLst>
          </p:cNvPr>
          <p:cNvGrpSpPr/>
          <p:nvPr/>
        </p:nvGrpSpPr>
        <p:grpSpPr>
          <a:xfrm>
            <a:off x="6698682" y="914025"/>
            <a:ext cx="1235173" cy="294089"/>
            <a:chOff x="7435282" y="914025"/>
            <a:chExt cx="1235173" cy="294089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B2F975A6-C1AC-C2DF-082E-C2225868D0E7}"/>
                </a:ext>
              </a:extLst>
            </p:cNvPr>
            <p:cNvCxnSpPr>
              <a:cxnSpLocks/>
            </p:cNvCxnSpPr>
            <p:nvPr/>
          </p:nvCxnSpPr>
          <p:spPr>
            <a:xfrm>
              <a:off x="7435282" y="1208114"/>
              <a:ext cx="123517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9E9F443-D44E-4723-4B81-3E605FB7E9F7}"/>
                </a:ext>
              </a:extLst>
            </p:cNvPr>
            <p:cNvSpPr txBox="1"/>
            <p:nvPr/>
          </p:nvSpPr>
          <p:spPr>
            <a:xfrm>
              <a:off x="7435282" y="914025"/>
              <a:ext cx="1235173" cy="26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Yu Gothic" panose="020B0400000000000000" pitchFamily="34" charset="-128"/>
                  <a:ea typeface="Yu Gothic" panose="020B0400000000000000" pitchFamily="34" charset="-128"/>
                </a:rPr>
                <a:t>担当者</a:t>
              </a:r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9770FEF-C14E-73AF-AC99-E9A2D9BB318B}"/>
              </a:ext>
            </a:extLst>
          </p:cNvPr>
          <p:cNvSpPr/>
          <p:nvPr/>
        </p:nvSpPr>
        <p:spPr>
          <a:xfrm>
            <a:off x="8364938" y="3116208"/>
            <a:ext cx="3708000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/>
          <a:lstStyle/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重回帰モデル</a:t>
            </a: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決定木モデルの精度向上に成功！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66725" indent="-285750">
              <a:spcAft>
                <a:spcPts val="600"/>
              </a:spcAft>
              <a:buFont typeface="Meiryo UI" panose="020B0604030504040204" pitchFamily="50" charset="-128"/>
              <a:buChar char="-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説明変数をある程度選択できるように改良</a:t>
            </a:r>
            <a:endParaRPr kumimoji="1"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2D82F84-3339-180D-1101-A176E69C9A87}"/>
              </a:ext>
            </a:extLst>
          </p:cNvPr>
          <p:cNvSpPr/>
          <p:nvPr/>
        </p:nvSpPr>
        <p:spPr>
          <a:xfrm>
            <a:off x="8401462" y="1310675"/>
            <a:ext cx="3708000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/>
          <a:lstStyle/>
          <a:p>
            <a:pPr marL="180975" indent="-180975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で最新の株価収集に成功！</a:t>
            </a:r>
            <a:endParaRPr kumimoji="1"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株価以外のデータも自動取得に成功！</a:t>
            </a:r>
            <a:endPara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1268470-E665-41BA-C4F8-C2435CF8FC86}"/>
              </a:ext>
            </a:extLst>
          </p:cNvPr>
          <p:cNvSpPr/>
          <p:nvPr/>
        </p:nvSpPr>
        <p:spPr>
          <a:xfrm>
            <a:off x="8364938" y="4921740"/>
            <a:ext cx="3708000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/>
          <a:lstStyle/>
          <a:p>
            <a:pPr marL="180975" indent="-180975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モデル生成＋最新データ収集まで含めたアプリ化に成功！</a:t>
            </a:r>
            <a:endParaRPr kumimoji="1"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デプロイにも成功！</a:t>
            </a:r>
            <a:endPara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02CB3D5-1019-7FF3-6B21-F6401959BEE1}"/>
              </a:ext>
            </a:extLst>
          </p:cNvPr>
          <p:cNvGrpSpPr/>
          <p:nvPr/>
        </p:nvGrpSpPr>
        <p:grpSpPr>
          <a:xfrm>
            <a:off x="8401462" y="914025"/>
            <a:ext cx="3708000" cy="294089"/>
            <a:chOff x="9138062" y="914025"/>
            <a:chExt cx="2952000" cy="294089"/>
          </a:xfrm>
        </p:grpSpPr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8CA46EF-198C-C5B1-60B0-816AFE7CBD8F}"/>
                </a:ext>
              </a:extLst>
            </p:cNvPr>
            <p:cNvCxnSpPr>
              <a:cxnSpLocks/>
            </p:cNvCxnSpPr>
            <p:nvPr/>
          </p:nvCxnSpPr>
          <p:spPr>
            <a:xfrm>
              <a:off x="9138062" y="1208114"/>
              <a:ext cx="2952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8281F6D-86C6-F6D3-472B-F695A537137E}"/>
                </a:ext>
              </a:extLst>
            </p:cNvPr>
            <p:cNvSpPr txBox="1"/>
            <p:nvPr/>
          </p:nvSpPr>
          <p:spPr>
            <a:xfrm>
              <a:off x="9138062" y="914025"/>
              <a:ext cx="2952000" cy="26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Yu Gothic" panose="020B0400000000000000" pitchFamily="34" charset="-128"/>
                  <a:ea typeface="Yu Gothic" panose="020B0400000000000000" pitchFamily="34" charset="-128"/>
                </a:rPr>
                <a:t>成果</a:t>
              </a: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0772272-163F-E408-021C-5F6D90D63BC5}"/>
              </a:ext>
            </a:extLst>
          </p:cNvPr>
          <p:cNvGrpSpPr/>
          <p:nvPr/>
        </p:nvGrpSpPr>
        <p:grpSpPr>
          <a:xfrm>
            <a:off x="6686267" y="3095441"/>
            <a:ext cx="5423194" cy="1805534"/>
            <a:chOff x="9285765" y="3095441"/>
            <a:chExt cx="11849188" cy="1805534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C604A7F5-A0C7-5C9E-C006-DB405EE80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5766" y="3095441"/>
              <a:ext cx="11849187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97999B"/>
              </a:solidFill>
              <a:prstDash val="lgDash"/>
              <a:miter lim="800000"/>
              <a:tailEnd type="none"/>
            </a:ln>
            <a:effectLst/>
          </p:spPr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1C48063-208F-B95D-5912-9F2908A23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5765" y="4900974"/>
              <a:ext cx="11849187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97999B"/>
              </a:solidFill>
              <a:prstDash val="lgDash"/>
              <a:miter lim="800000"/>
              <a:tailEnd type="none"/>
            </a:ln>
            <a:effectLst/>
          </p:spPr>
        </p:cxnSp>
      </p:grp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23CFC1B-4B8F-8000-CE4B-BF03C7725F7A}"/>
              </a:ext>
            </a:extLst>
          </p:cNvPr>
          <p:cNvCxnSpPr/>
          <p:nvPr/>
        </p:nvCxnSpPr>
        <p:spPr>
          <a:xfrm>
            <a:off x="196926" y="586596"/>
            <a:ext cx="118491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528FE87-287C-5B4E-B1E0-B2CDD94A6067}"/>
              </a:ext>
            </a:extLst>
          </p:cNvPr>
          <p:cNvSpPr txBox="1"/>
          <p:nvPr/>
        </p:nvSpPr>
        <p:spPr>
          <a:xfrm>
            <a:off x="196926" y="102733"/>
            <a:ext cx="90888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成果サマリ（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班）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CDEC69-5649-0C6A-CE61-9BE2F107A91E}"/>
              </a:ext>
            </a:extLst>
          </p:cNvPr>
          <p:cNvSpPr/>
          <p:nvPr/>
        </p:nvSpPr>
        <p:spPr>
          <a:xfrm>
            <a:off x="2888652" y="1406176"/>
            <a:ext cx="2201484" cy="50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ヤフーファイナンス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F16365-95A8-1B95-AB47-5427E5DA406A}"/>
              </a:ext>
            </a:extLst>
          </p:cNvPr>
          <p:cNvSpPr/>
          <p:nvPr/>
        </p:nvSpPr>
        <p:spPr>
          <a:xfrm>
            <a:off x="1582369" y="3238646"/>
            <a:ext cx="2201484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モデル生成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C39EC25-3D86-3997-5599-94F3F3C93CA2}"/>
              </a:ext>
            </a:extLst>
          </p:cNvPr>
          <p:cNvSpPr/>
          <p:nvPr/>
        </p:nvSpPr>
        <p:spPr>
          <a:xfrm>
            <a:off x="1582233" y="2322411"/>
            <a:ext cx="2201610" cy="50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rain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010E0B-C9FA-25D6-08DD-EA0666E988D2}"/>
              </a:ext>
            </a:extLst>
          </p:cNvPr>
          <p:cNvSpPr/>
          <p:nvPr/>
        </p:nvSpPr>
        <p:spPr>
          <a:xfrm>
            <a:off x="4194944" y="2322411"/>
            <a:ext cx="2201610" cy="50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F45033-D2A9-7FBE-89A4-10851807DA0C}"/>
              </a:ext>
            </a:extLst>
          </p:cNvPr>
          <p:cNvSpPr/>
          <p:nvPr/>
        </p:nvSpPr>
        <p:spPr>
          <a:xfrm>
            <a:off x="2888652" y="4154881"/>
            <a:ext cx="2201484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0550966-C40A-BFDF-5B41-CA45CCF825E1}"/>
              </a:ext>
            </a:extLst>
          </p:cNvPr>
          <p:cNvSpPr/>
          <p:nvPr/>
        </p:nvSpPr>
        <p:spPr>
          <a:xfrm>
            <a:off x="2888652" y="5071116"/>
            <a:ext cx="2201484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予測結果をアプリ表示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D9CBEC4-8AD7-96C0-3DF5-F20EA963D935}"/>
              </a:ext>
            </a:extLst>
          </p:cNvPr>
          <p:cNvSpPr/>
          <p:nvPr/>
        </p:nvSpPr>
        <p:spPr>
          <a:xfrm>
            <a:off x="2888652" y="5987350"/>
            <a:ext cx="2201484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デプロイ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0836358-7A76-5050-E3CA-D5B1DD87D72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130099" y="1463115"/>
            <a:ext cx="412235" cy="1306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2">
            <a:extLst>
              <a:ext uri="{FF2B5EF4-FFF2-40B4-BE49-F238E27FC236}">
                <a16:creationId xmlns:a16="http://schemas.microsoft.com/office/drawing/2014/main" id="{75F0A5E9-F3E6-27EF-A85E-9F0EDE3DD12D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4436454" y="1463115"/>
            <a:ext cx="412235" cy="13063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22">
            <a:extLst>
              <a:ext uri="{FF2B5EF4-FFF2-40B4-BE49-F238E27FC236}">
                <a16:creationId xmlns:a16="http://schemas.microsoft.com/office/drawing/2014/main" id="{58255CF6-F6DF-BC8D-DD48-77A9345AD5D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2476957" y="3032491"/>
            <a:ext cx="412235" cy="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22">
            <a:extLst>
              <a:ext uri="{FF2B5EF4-FFF2-40B4-BE49-F238E27FC236}">
                <a16:creationId xmlns:a16="http://schemas.microsoft.com/office/drawing/2014/main" id="{6D7D0BB1-9F5F-3642-ACB5-4D043811E0D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3130135" y="3295621"/>
            <a:ext cx="412235" cy="13062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2">
            <a:extLst>
              <a:ext uri="{FF2B5EF4-FFF2-40B4-BE49-F238E27FC236}">
                <a16:creationId xmlns:a16="http://schemas.microsoft.com/office/drawing/2014/main" id="{E000D5D6-A1C5-C458-77CB-C5D8E4724A8B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3989394" y="4658881"/>
            <a:ext cx="0" cy="412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22">
            <a:extLst>
              <a:ext uri="{FF2B5EF4-FFF2-40B4-BE49-F238E27FC236}">
                <a16:creationId xmlns:a16="http://schemas.microsoft.com/office/drawing/2014/main" id="{B6B9E78A-D053-9A45-E28B-B883D9F97F2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989394" y="5575116"/>
            <a:ext cx="0" cy="41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22">
            <a:extLst>
              <a:ext uri="{FF2B5EF4-FFF2-40B4-BE49-F238E27FC236}">
                <a16:creationId xmlns:a16="http://schemas.microsoft.com/office/drawing/2014/main" id="{B1627359-A013-DA4A-34AF-D2D4E49CB961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3978337" y="2837468"/>
            <a:ext cx="1328470" cy="1306356"/>
          </a:xfrm>
          <a:prstGeom prst="bentConnector3">
            <a:avLst>
              <a:gd name="adj1" fmla="val 844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/楕円 128">
            <a:extLst>
              <a:ext uri="{FF2B5EF4-FFF2-40B4-BE49-F238E27FC236}">
                <a16:creationId xmlns:a16="http://schemas.microsoft.com/office/drawing/2014/main" id="{365E612F-BBC2-61C9-8F72-8C5E4E8D98E1}"/>
              </a:ext>
            </a:extLst>
          </p:cNvPr>
          <p:cNvSpPr>
            <a:spLocks/>
          </p:cNvSpPr>
          <p:nvPr/>
        </p:nvSpPr>
        <p:spPr>
          <a:xfrm>
            <a:off x="8042341" y="1310675"/>
            <a:ext cx="250636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≫</a:t>
            </a:r>
          </a:p>
        </p:txBody>
      </p:sp>
      <p:sp>
        <p:nvSpPr>
          <p:cNvPr id="59" name="円/楕円 128">
            <a:extLst>
              <a:ext uri="{FF2B5EF4-FFF2-40B4-BE49-F238E27FC236}">
                <a16:creationId xmlns:a16="http://schemas.microsoft.com/office/drawing/2014/main" id="{22B8745C-26CF-306A-8A34-3467109B8C0C}"/>
              </a:ext>
            </a:extLst>
          </p:cNvPr>
          <p:cNvSpPr>
            <a:spLocks/>
          </p:cNvSpPr>
          <p:nvPr/>
        </p:nvSpPr>
        <p:spPr>
          <a:xfrm>
            <a:off x="8042341" y="3116208"/>
            <a:ext cx="250636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≫</a:t>
            </a:r>
          </a:p>
        </p:txBody>
      </p:sp>
      <p:sp>
        <p:nvSpPr>
          <p:cNvPr id="60" name="円/楕円 128">
            <a:extLst>
              <a:ext uri="{FF2B5EF4-FFF2-40B4-BE49-F238E27FC236}">
                <a16:creationId xmlns:a16="http://schemas.microsoft.com/office/drawing/2014/main" id="{8C1E4CF2-EA34-8449-3702-ED497FE1845E}"/>
              </a:ext>
            </a:extLst>
          </p:cNvPr>
          <p:cNvSpPr>
            <a:spLocks/>
          </p:cNvSpPr>
          <p:nvPr/>
        </p:nvSpPr>
        <p:spPr>
          <a:xfrm>
            <a:off x="8042341" y="4921740"/>
            <a:ext cx="250636" cy="17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≫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13B6F0-638D-0617-E593-7241ED9A87BE}"/>
              </a:ext>
            </a:extLst>
          </p:cNvPr>
          <p:cNvSpPr/>
          <p:nvPr/>
        </p:nvSpPr>
        <p:spPr>
          <a:xfrm>
            <a:off x="7394257" y="2969553"/>
            <a:ext cx="2824681" cy="459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決定木だけに絞っても良いのかも</a:t>
            </a:r>
          </a:p>
        </p:txBody>
      </p:sp>
    </p:spTree>
    <p:extLst>
      <p:ext uri="{BB962C8B-B14F-4D97-AF65-F5344CB8AC3E}">
        <p14:creationId xmlns:p14="http://schemas.microsoft.com/office/powerpoint/2010/main" val="63575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スライド番号プレースホルダー 61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3335338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649EE5-BB5B-4AAD-94A3-44A22418BF38}" type="slidenum">
              <a:rPr lang="ja-JP" altLang="en-US" sz="1400" smtClean="0"/>
              <a:pPr/>
              <a:t>5</a:t>
            </a:fld>
            <a:endParaRPr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528FE87-287C-5B4E-B1E0-B2CDD94A6067}"/>
              </a:ext>
            </a:extLst>
          </p:cNvPr>
          <p:cNvSpPr txBox="1"/>
          <p:nvPr/>
        </p:nvSpPr>
        <p:spPr>
          <a:xfrm>
            <a:off x="196926" y="102733"/>
            <a:ext cx="90888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モデルの構成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686EA92-ED42-C289-8737-A92F6D8329D2}"/>
              </a:ext>
            </a:extLst>
          </p:cNvPr>
          <p:cNvGrpSpPr/>
          <p:nvPr/>
        </p:nvGrpSpPr>
        <p:grpSpPr>
          <a:xfrm>
            <a:off x="6806757" y="914025"/>
            <a:ext cx="5256000" cy="338554"/>
            <a:chOff x="143761" y="914025"/>
            <a:chExt cx="7164000" cy="338554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FFBC652-1BF8-F457-617E-45C3119975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761" y="1208114"/>
              <a:ext cx="7164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D08D0BF-C49D-B8C8-E064-BE3D18FFFCC8}"/>
                </a:ext>
              </a:extLst>
            </p:cNvPr>
            <p:cNvSpPr txBox="1"/>
            <p:nvPr/>
          </p:nvSpPr>
          <p:spPr>
            <a:xfrm>
              <a:off x="143761" y="914025"/>
              <a:ext cx="716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Yu Gothic" panose="020B0400000000000000" pitchFamily="34" charset="-128"/>
                  <a:ea typeface="Yu Gothic" panose="020B0400000000000000" pitchFamily="34" charset="-128"/>
                </a:rPr>
                <a:t>決定木モデル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0681A28-583A-CB45-5E6A-C024911EE2DE}"/>
              </a:ext>
            </a:extLst>
          </p:cNvPr>
          <p:cNvGrpSpPr/>
          <p:nvPr/>
        </p:nvGrpSpPr>
        <p:grpSpPr>
          <a:xfrm>
            <a:off x="6858604" y="1990717"/>
            <a:ext cx="5152307" cy="1327689"/>
            <a:chOff x="6806757" y="1553558"/>
            <a:chExt cx="5152307" cy="1327689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77674D3-DE04-0C6A-193B-7B99BC272B8A}"/>
                </a:ext>
              </a:extLst>
            </p:cNvPr>
            <p:cNvSpPr/>
            <p:nvPr/>
          </p:nvSpPr>
          <p:spPr>
            <a:xfrm>
              <a:off x="6806757" y="1553558"/>
              <a:ext cx="1238953" cy="61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spcAft>
                  <a:spcPts val="30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株価始値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FCCEB2D2-541A-04E8-0071-FF8F1078089B}"/>
                </a:ext>
              </a:extLst>
            </p:cNvPr>
            <p:cNvSpPr/>
            <p:nvPr/>
          </p:nvSpPr>
          <p:spPr>
            <a:xfrm>
              <a:off x="8111208" y="1553558"/>
              <a:ext cx="1238953" cy="61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spcAft>
                  <a:spcPts val="30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株価終値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84D42EB3-D271-D6FC-FD8C-B7FDCC52B064}"/>
                </a:ext>
              </a:extLst>
            </p:cNvPr>
            <p:cNvSpPr/>
            <p:nvPr/>
          </p:nvSpPr>
          <p:spPr>
            <a:xfrm>
              <a:off x="9415660" y="1553558"/>
              <a:ext cx="1238953" cy="61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spcAft>
                  <a:spcPts val="30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株価高値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58EA088C-5FE3-76B4-E06B-ECAB460B4DF6}"/>
                </a:ext>
              </a:extLst>
            </p:cNvPr>
            <p:cNvSpPr/>
            <p:nvPr/>
          </p:nvSpPr>
          <p:spPr>
            <a:xfrm>
              <a:off x="10720111" y="1553558"/>
              <a:ext cx="1238953" cy="61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spcAft>
                  <a:spcPts val="30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株価安値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75770FD9-3248-700F-6927-A6F835D172DC}"/>
                </a:ext>
              </a:extLst>
            </p:cNvPr>
            <p:cNvSpPr/>
            <p:nvPr/>
          </p:nvSpPr>
          <p:spPr>
            <a:xfrm>
              <a:off x="7458982" y="2269247"/>
              <a:ext cx="1238953" cy="61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/>
            <a:p>
              <a:pPr algn="ctr">
                <a:spcAft>
                  <a:spcPts val="30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終値</a:t>
              </a:r>
              <a:r>
                <a:rPr lang="ja-JP" altLang="en-US" sz="14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の前日比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9400BB7B-DC3D-6173-1755-9D893863007F}"/>
                </a:ext>
              </a:extLst>
            </p:cNvPr>
            <p:cNvSpPr/>
            <p:nvPr/>
          </p:nvSpPr>
          <p:spPr>
            <a:xfrm>
              <a:off x="8763433" y="2269247"/>
              <a:ext cx="1238953" cy="61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/>
            <a:p>
              <a:pPr algn="ctr">
                <a:spcAft>
                  <a:spcPts val="30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始値と終値の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>
                <a:spcAft>
                  <a:spcPts val="30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差分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DDC855F6-20DB-C175-9680-FFDB99201ABA}"/>
                </a:ext>
              </a:extLst>
            </p:cNvPr>
            <p:cNvSpPr/>
            <p:nvPr/>
          </p:nvSpPr>
          <p:spPr>
            <a:xfrm>
              <a:off x="10067885" y="2269247"/>
              <a:ext cx="1238953" cy="612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spcAft>
                  <a:spcPts val="300"/>
                </a:spcAft>
              </a:pPr>
              <a:r>
                <a: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曜日</a:t>
              </a:r>
              <a:endPara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5576D13-07C7-737D-F606-95CB16F12BE8}"/>
              </a:ext>
            </a:extLst>
          </p:cNvPr>
          <p:cNvSpPr/>
          <p:nvPr/>
        </p:nvSpPr>
        <p:spPr>
          <a:xfrm>
            <a:off x="141257" y="1416800"/>
            <a:ext cx="1237535" cy="19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説明変数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1846943-1C91-A776-0CEF-717E52975C8E}"/>
              </a:ext>
            </a:extLst>
          </p:cNvPr>
          <p:cNvSpPr/>
          <p:nvPr/>
        </p:nvSpPr>
        <p:spPr>
          <a:xfrm>
            <a:off x="141257" y="3572482"/>
            <a:ext cx="1237535" cy="11161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51F2E3B-5366-47CA-BF12-F9EA6072A7C5}"/>
              </a:ext>
            </a:extLst>
          </p:cNvPr>
          <p:cNvSpPr/>
          <p:nvPr/>
        </p:nvSpPr>
        <p:spPr>
          <a:xfrm>
            <a:off x="141260" y="4864294"/>
            <a:ext cx="560490" cy="18593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精度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9EE61CC-426C-7DE5-A5C2-8A5AA68E777D}"/>
              </a:ext>
            </a:extLst>
          </p:cNvPr>
          <p:cNvGrpSpPr/>
          <p:nvPr/>
        </p:nvGrpSpPr>
        <p:grpSpPr>
          <a:xfrm>
            <a:off x="1464775" y="914025"/>
            <a:ext cx="5256000" cy="338554"/>
            <a:chOff x="143761" y="914025"/>
            <a:chExt cx="7164000" cy="338554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39311ADC-5BFA-37F2-34C3-47A0A3AD22F0}"/>
                </a:ext>
              </a:extLst>
            </p:cNvPr>
            <p:cNvCxnSpPr>
              <a:cxnSpLocks/>
            </p:cNvCxnSpPr>
            <p:nvPr/>
          </p:nvCxnSpPr>
          <p:spPr>
            <a:xfrm>
              <a:off x="143761" y="1208114"/>
              <a:ext cx="7164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2BE1C9-8C78-99F7-2769-9E15BE17461F}"/>
                </a:ext>
              </a:extLst>
            </p:cNvPr>
            <p:cNvSpPr txBox="1"/>
            <p:nvPr/>
          </p:nvSpPr>
          <p:spPr>
            <a:xfrm>
              <a:off x="143761" y="914025"/>
              <a:ext cx="716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Yu Gothic" panose="020B0400000000000000" pitchFamily="34" charset="-128"/>
                  <a:ea typeface="Yu Gothic" panose="020B0400000000000000" pitchFamily="34" charset="-128"/>
                </a:rPr>
                <a:t>重回帰モデル</a:t>
              </a:r>
            </a:p>
          </p:txBody>
        </p:sp>
      </p:grp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4A03E-30AF-0907-A3B9-573FB53D7665}"/>
              </a:ext>
            </a:extLst>
          </p:cNvPr>
          <p:cNvSpPr/>
          <p:nvPr/>
        </p:nvSpPr>
        <p:spPr>
          <a:xfrm>
            <a:off x="1884303" y="2681447"/>
            <a:ext cx="1315175" cy="61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自身株価終値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2DB2D2E-AF55-D053-C404-9A081CEF467E}"/>
              </a:ext>
            </a:extLst>
          </p:cNvPr>
          <p:cNvSpPr/>
          <p:nvPr/>
        </p:nvSpPr>
        <p:spPr>
          <a:xfrm>
            <a:off x="3435187" y="2681447"/>
            <a:ext cx="1315175" cy="612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為替終値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BBDC24E-5029-C858-4131-05B7D26F1D46}"/>
              </a:ext>
            </a:extLst>
          </p:cNvPr>
          <p:cNvSpPr/>
          <p:nvPr/>
        </p:nvSpPr>
        <p:spPr>
          <a:xfrm>
            <a:off x="4986070" y="2681447"/>
            <a:ext cx="1315175" cy="61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曜日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フローチャート: 磁気ディスク 28">
            <a:extLst>
              <a:ext uri="{FF2B5EF4-FFF2-40B4-BE49-F238E27FC236}">
                <a16:creationId xmlns:a16="http://schemas.microsoft.com/office/drawing/2014/main" id="{029DC08D-4B05-0E33-539C-B1004C5720DB}"/>
              </a:ext>
            </a:extLst>
          </p:cNvPr>
          <p:cNvSpPr/>
          <p:nvPr/>
        </p:nvSpPr>
        <p:spPr>
          <a:xfrm>
            <a:off x="3647701" y="3741676"/>
            <a:ext cx="966097" cy="77774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重回帰</a:t>
            </a:r>
          </a:p>
        </p:txBody>
      </p:sp>
      <p:sp>
        <p:nvSpPr>
          <p:cNvPr id="30" name="フローチャート: 磁気ディスク 29">
            <a:extLst>
              <a:ext uri="{FF2B5EF4-FFF2-40B4-BE49-F238E27FC236}">
                <a16:creationId xmlns:a16="http://schemas.microsoft.com/office/drawing/2014/main" id="{1405C0B7-8287-7589-9F6F-A10BE365E129}"/>
              </a:ext>
            </a:extLst>
          </p:cNvPr>
          <p:cNvSpPr/>
          <p:nvPr/>
        </p:nvSpPr>
        <p:spPr>
          <a:xfrm>
            <a:off x="8951709" y="3741676"/>
            <a:ext cx="966097" cy="77774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決定木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1CAE618-04BE-C81A-E5D9-B88E3609313E}"/>
              </a:ext>
            </a:extLst>
          </p:cNvPr>
          <p:cNvSpPr/>
          <p:nvPr/>
        </p:nvSpPr>
        <p:spPr>
          <a:xfrm>
            <a:off x="735258" y="4864294"/>
            <a:ext cx="648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トヨタ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B8FDFB3-A7D3-D1A2-6C72-711613069606}"/>
              </a:ext>
            </a:extLst>
          </p:cNvPr>
          <p:cNvSpPr/>
          <p:nvPr/>
        </p:nvSpPr>
        <p:spPr>
          <a:xfrm>
            <a:off x="735258" y="5505989"/>
            <a:ext cx="648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0" rtlCol="0" anchor="ctr"/>
          <a:lstStyle/>
          <a:p>
            <a:pPr algn="ctr">
              <a:spcAft>
                <a:spcPts val="600"/>
              </a:spcAft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ソニー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BCF8726-C8C9-1AE6-BB06-B6C6B2B0262B}"/>
              </a:ext>
            </a:extLst>
          </p:cNvPr>
          <p:cNvSpPr/>
          <p:nvPr/>
        </p:nvSpPr>
        <p:spPr>
          <a:xfrm>
            <a:off x="735258" y="6147684"/>
            <a:ext cx="648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任天堂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36816D-6C6A-8F45-2DB9-4EE9B0A7E896}"/>
              </a:ext>
            </a:extLst>
          </p:cNvPr>
          <p:cNvSpPr/>
          <p:nvPr/>
        </p:nvSpPr>
        <p:spPr>
          <a:xfrm>
            <a:off x="1464775" y="4864294"/>
            <a:ext cx="5255999" cy="5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ja-JP" sz="16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60.0%</a:t>
            </a:r>
            <a:endParaRPr kumimoji="1" lang="ja-JP" altLang="en-US" sz="16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3C1DAE-50AF-4A6D-20FE-2912FC9B2044}"/>
              </a:ext>
            </a:extLst>
          </p:cNvPr>
          <p:cNvSpPr/>
          <p:nvPr/>
        </p:nvSpPr>
        <p:spPr>
          <a:xfrm>
            <a:off x="1464775" y="5505989"/>
            <a:ext cx="5256000" cy="5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ja-JP" sz="16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53.3%</a:t>
            </a:r>
            <a:endParaRPr kumimoji="1" lang="ja-JP" altLang="en-US" sz="16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F9D23F4-A28A-79BB-07D6-38289EB1FACC}"/>
              </a:ext>
            </a:extLst>
          </p:cNvPr>
          <p:cNvSpPr/>
          <p:nvPr/>
        </p:nvSpPr>
        <p:spPr>
          <a:xfrm>
            <a:off x="1464775" y="6147684"/>
            <a:ext cx="5255999" cy="5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43.3%</a:t>
            </a:r>
            <a:endPara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7919563-2DEA-9D1C-1041-B740CD4D7708}"/>
              </a:ext>
            </a:extLst>
          </p:cNvPr>
          <p:cNvSpPr/>
          <p:nvPr/>
        </p:nvSpPr>
        <p:spPr>
          <a:xfrm>
            <a:off x="6802292" y="4864294"/>
            <a:ext cx="5255998" cy="5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43</a:t>
            </a: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47%</a:t>
            </a:r>
            <a:endPara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06DB6CF-E4D4-4CD6-5DF3-13A2E399D16F}"/>
              </a:ext>
            </a:extLst>
          </p:cNvPr>
          <p:cNvSpPr/>
          <p:nvPr/>
        </p:nvSpPr>
        <p:spPr>
          <a:xfrm>
            <a:off x="6802292" y="5505989"/>
            <a:ext cx="5255998" cy="5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33</a:t>
            </a: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endPara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880F2DA-634F-37CE-1F77-45DD56F0AEC9}"/>
              </a:ext>
            </a:extLst>
          </p:cNvPr>
          <p:cNvSpPr/>
          <p:nvPr/>
        </p:nvSpPr>
        <p:spPr>
          <a:xfrm>
            <a:off x="6802292" y="6147684"/>
            <a:ext cx="5255998" cy="5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ja-JP" altLang="en-US" sz="16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kumimoji="1" lang="en-US" altLang="ja-JP" sz="16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43</a:t>
            </a:r>
            <a:r>
              <a:rPr kumimoji="1" lang="ja-JP" altLang="en-US" sz="16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6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53%</a:t>
            </a:r>
            <a:endParaRPr kumimoji="1" lang="ja-JP" altLang="en-US" sz="16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F3D257A-7696-83E1-8904-A049482355F4}"/>
              </a:ext>
            </a:extLst>
          </p:cNvPr>
          <p:cNvGrpSpPr/>
          <p:nvPr/>
        </p:nvGrpSpPr>
        <p:grpSpPr>
          <a:xfrm>
            <a:off x="1765005" y="3285000"/>
            <a:ext cx="4731488" cy="456675"/>
            <a:chOff x="1765005" y="3285000"/>
            <a:chExt cx="4731488" cy="456675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25025686-0029-12DE-3B74-EF10FB16D4B4}"/>
                </a:ext>
              </a:extLst>
            </p:cNvPr>
            <p:cNvGrpSpPr/>
            <p:nvPr/>
          </p:nvGrpSpPr>
          <p:grpSpPr>
            <a:xfrm>
              <a:off x="1765005" y="3285000"/>
              <a:ext cx="4731488" cy="144000"/>
              <a:chOff x="1765005" y="3285000"/>
              <a:chExt cx="4731488" cy="144000"/>
            </a:xfrm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D657DDE1-53E1-6184-7737-E709A8016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05" y="3429000"/>
                <a:ext cx="47314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40B3351C-1092-1BC0-F7FD-738FD5DA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05" y="3285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655ECA7D-5914-A52F-59CB-33FFAD703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6493" y="3285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985C5E45-DDCF-D114-27FD-261F63B21107}"/>
                </a:ext>
              </a:extLst>
            </p:cNvPr>
            <p:cNvCxnSpPr>
              <a:cxnSpLocks/>
            </p:cNvCxnSpPr>
            <p:nvPr/>
          </p:nvCxnSpPr>
          <p:spPr>
            <a:xfrm>
              <a:off x="4118636" y="3429000"/>
              <a:ext cx="0" cy="312675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ED071A78-9D00-6D3C-1532-6BDFDFFE56D6}"/>
              </a:ext>
            </a:extLst>
          </p:cNvPr>
          <p:cNvGrpSpPr/>
          <p:nvPr/>
        </p:nvGrpSpPr>
        <p:grpSpPr>
          <a:xfrm>
            <a:off x="7069013" y="3285000"/>
            <a:ext cx="4731488" cy="456675"/>
            <a:chOff x="1765005" y="3285000"/>
            <a:chExt cx="4731488" cy="456675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BE479F7A-31BB-E0BB-6F65-C79398144BEE}"/>
                </a:ext>
              </a:extLst>
            </p:cNvPr>
            <p:cNvGrpSpPr/>
            <p:nvPr/>
          </p:nvGrpSpPr>
          <p:grpSpPr>
            <a:xfrm>
              <a:off x="1765005" y="3285000"/>
              <a:ext cx="4731488" cy="144000"/>
              <a:chOff x="1765005" y="3285000"/>
              <a:chExt cx="4731488" cy="144000"/>
            </a:xfrm>
          </p:grpSpPr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840ECE76-A6DE-70B9-4F14-86F648E95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05" y="3429000"/>
                <a:ext cx="47314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6626E172-39FF-2C6C-87E8-0DB0F0F50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005" y="3285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174F91A0-A3A1-6DEE-5D7C-B1673358E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6493" y="3285000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2DBE0EC1-8468-5F73-6BDC-6CE1284EF78A}"/>
                </a:ext>
              </a:extLst>
            </p:cNvPr>
            <p:cNvCxnSpPr>
              <a:cxnSpLocks/>
            </p:cNvCxnSpPr>
            <p:nvPr/>
          </p:nvCxnSpPr>
          <p:spPr>
            <a:xfrm>
              <a:off x="4118636" y="3429000"/>
              <a:ext cx="0" cy="312675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2B6988E8-2BBF-F4DA-A98D-EA4C6CBD3555}"/>
              </a:ext>
            </a:extLst>
          </p:cNvPr>
          <p:cNvCxnSpPr>
            <a:cxnSpLocks/>
          </p:cNvCxnSpPr>
          <p:nvPr/>
        </p:nvCxnSpPr>
        <p:spPr>
          <a:xfrm>
            <a:off x="9434757" y="4551619"/>
            <a:ext cx="0" cy="31267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1B466E74-57B6-E9D8-3001-8036A17D3AD6}"/>
              </a:ext>
            </a:extLst>
          </p:cNvPr>
          <p:cNvCxnSpPr>
            <a:cxnSpLocks/>
          </p:cNvCxnSpPr>
          <p:nvPr/>
        </p:nvCxnSpPr>
        <p:spPr>
          <a:xfrm>
            <a:off x="4130749" y="4551619"/>
            <a:ext cx="0" cy="31267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4FE56B0F-18E2-3C2A-33D0-DE7769D113AD}"/>
              </a:ext>
            </a:extLst>
          </p:cNvPr>
          <p:cNvSpPr/>
          <p:nvPr/>
        </p:nvSpPr>
        <p:spPr>
          <a:xfrm>
            <a:off x="10186146" y="3623076"/>
            <a:ext cx="1864595" cy="850604"/>
          </a:xfrm>
          <a:prstGeom prst="wedgeRectCallout">
            <a:avLst>
              <a:gd name="adj1" fmla="val -60338"/>
              <a:gd name="adj2" fmla="val 1187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>
              <a:spcAft>
                <a:spcPts val="30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グリッドサーチ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pPr algn="ctr">
              <a:spcAft>
                <a:spcPts val="30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クロスバリデーションで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Aft>
                <a:spcPts val="30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最適パラメータを探索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FD56A69-C934-C455-C407-9A7EF300E322}"/>
              </a:ext>
            </a:extLst>
          </p:cNvPr>
          <p:cNvCxnSpPr/>
          <p:nvPr/>
        </p:nvCxnSpPr>
        <p:spPr>
          <a:xfrm>
            <a:off x="196926" y="586596"/>
            <a:ext cx="118491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EFD0A37-BBC3-31D5-A6F4-F986711A2DA9}"/>
              </a:ext>
            </a:extLst>
          </p:cNvPr>
          <p:cNvSpPr/>
          <p:nvPr/>
        </p:nvSpPr>
        <p:spPr>
          <a:xfrm>
            <a:off x="1884303" y="1789396"/>
            <a:ext cx="1315175" cy="61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日経平均株価終値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08AC690-242E-0D87-99B5-C9E4FF4B3E71}"/>
              </a:ext>
            </a:extLst>
          </p:cNvPr>
          <p:cNvSpPr/>
          <p:nvPr/>
        </p:nvSpPr>
        <p:spPr>
          <a:xfrm>
            <a:off x="3435187" y="1777435"/>
            <a:ext cx="1315175" cy="612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2689BF0-55B9-2E4A-4F26-B48A1ACEB0A9}"/>
              </a:ext>
            </a:extLst>
          </p:cNvPr>
          <p:cNvSpPr/>
          <p:nvPr/>
        </p:nvSpPr>
        <p:spPr>
          <a:xfrm>
            <a:off x="6784052" y="1306717"/>
            <a:ext cx="1315175" cy="61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300"/>
              </a:spcAft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日経平均株価終値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56C178D-C5DD-1065-3CC8-59F39F069D88}"/>
              </a:ext>
            </a:extLst>
          </p:cNvPr>
          <p:cNvSpPr/>
          <p:nvPr/>
        </p:nvSpPr>
        <p:spPr>
          <a:xfrm>
            <a:off x="2324559" y="5067759"/>
            <a:ext cx="9132183" cy="142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8E60C7F-6EA9-B77F-6105-12142CD59E5B}"/>
              </a:ext>
            </a:extLst>
          </p:cNvPr>
          <p:cNvSpPr/>
          <p:nvPr/>
        </p:nvSpPr>
        <p:spPr>
          <a:xfrm>
            <a:off x="1683945" y="1484768"/>
            <a:ext cx="4617296" cy="10611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745F02B-0487-75FB-563F-8E630E2746E6}"/>
              </a:ext>
            </a:extLst>
          </p:cNvPr>
          <p:cNvSpPr/>
          <p:nvPr/>
        </p:nvSpPr>
        <p:spPr>
          <a:xfrm>
            <a:off x="6643060" y="1240315"/>
            <a:ext cx="5429877" cy="71819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C72837B7-8167-A726-3418-8DCA20DC4AC1}"/>
              </a:ext>
            </a:extLst>
          </p:cNvPr>
          <p:cNvSpPr/>
          <p:nvPr/>
        </p:nvSpPr>
        <p:spPr>
          <a:xfrm>
            <a:off x="5296306" y="327733"/>
            <a:ext cx="2009869" cy="638630"/>
          </a:xfrm>
          <a:prstGeom prst="wedgeRectCallout">
            <a:avLst>
              <a:gd name="adj1" fmla="val -5518"/>
              <a:gd name="adj2" fmla="val 9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独立した説明変数をどこまで増やせるか？？</a:t>
            </a:r>
          </a:p>
        </p:txBody>
      </p:sp>
    </p:spTree>
    <p:extLst>
      <p:ext uri="{BB962C8B-B14F-4D97-AF65-F5344CB8AC3E}">
        <p14:creationId xmlns:p14="http://schemas.microsoft.com/office/powerpoint/2010/main" val="273268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528FE87-287C-5B4E-B1E0-B2CDD94A6067}"/>
              </a:ext>
            </a:extLst>
          </p:cNvPr>
          <p:cNvSpPr txBox="1"/>
          <p:nvPr/>
        </p:nvSpPr>
        <p:spPr>
          <a:xfrm>
            <a:off x="196925" y="102733"/>
            <a:ext cx="118491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苦労したポイント・学び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【12/13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時点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】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FD56A69-C934-C455-C407-9A7EF300E322}"/>
              </a:ext>
            </a:extLst>
          </p:cNvPr>
          <p:cNvCxnSpPr/>
          <p:nvPr/>
        </p:nvCxnSpPr>
        <p:spPr>
          <a:xfrm>
            <a:off x="196926" y="586596"/>
            <a:ext cx="118491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1404217" y="1803953"/>
            <a:ext cx="10686651" cy="101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SIGNATE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の練習問題にチャレンジ。 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Udemy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でやるのと、実際の問題を解くのとでは、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難易度がぜんぜん違う・・・！！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初回投稿までに泣いた。写経からステップアップ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初回投稿以後は、別のデータを足したり、説明変数をつくったりして、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予測精度を上げるために試行錯誤できた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896" y="1732256"/>
            <a:ext cx="1941326" cy="45548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576D13-07C7-737D-F606-95CB16F12BE8}"/>
              </a:ext>
            </a:extLst>
          </p:cNvPr>
          <p:cNvSpPr/>
          <p:nvPr/>
        </p:nvSpPr>
        <p:spPr>
          <a:xfrm>
            <a:off x="196926" y="733642"/>
            <a:ext cx="1162536" cy="8408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Lv.1</a:t>
            </a:r>
          </a:p>
          <a:p>
            <a:pPr algn="ctr">
              <a:spcAft>
                <a:spcPts val="600"/>
              </a:spcAft>
            </a:pPr>
            <a:r>
              <a:rPr kumimoji="1" lang="en-US" altLang="ja-JP" sz="1400" b="1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Udemy</a:t>
            </a:r>
            <a:endParaRPr kumimoji="1"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576D13-07C7-737D-F606-95CB16F12BE8}"/>
              </a:ext>
            </a:extLst>
          </p:cNvPr>
          <p:cNvSpPr/>
          <p:nvPr/>
        </p:nvSpPr>
        <p:spPr>
          <a:xfrm>
            <a:off x="196926" y="1679764"/>
            <a:ext cx="1162536" cy="30378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Lv.2</a:t>
            </a:r>
          </a:p>
          <a:p>
            <a:pPr algn="ctr">
              <a:spcAft>
                <a:spcPts val="600"/>
              </a:spcAft>
            </a:pP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SIGNATE</a:t>
            </a:r>
          </a:p>
          <a:p>
            <a:pPr algn="ctr"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練習問題</a:t>
            </a:r>
            <a:endParaRPr kumimoji="1"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Aft>
                <a:spcPts val="600"/>
              </a:spcAft>
            </a:pP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モデル作成</a:t>
            </a:r>
            <a:endParaRPr kumimoji="1"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576D13-07C7-737D-F606-95CB16F12BE8}"/>
              </a:ext>
            </a:extLst>
          </p:cNvPr>
          <p:cNvSpPr/>
          <p:nvPr/>
        </p:nvSpPr>
        <p:spPr>
          <a:xfrm>
            <a:off x="196926" y="4822852"/>
            <a:ext cx="1162536" cy="18854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Lv.3</a:t>
            </a:r>
          </a:p>
          <a:p>
            <a:pPr algn="ctr">
              <a:spcAft>
                <a:spcPts val="600"/>
              </a:spcAft>
            </a:pP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データ収集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Aft>
                <a:spcPts val="600"/>
              </a:spcAft>
            </a:pPr>
            <a:r>
              <a:rPr kumimoji="1" lang="ja-JP" altLang="en-US" sz="105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↓</a:t>
            </a:r>
            <a:endParaRPr kumimoji="1" lang="en-US" altLang="ja-JP" sz="105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Aft>
                <a:spcPts val="600"/>
              </a:spcAft>
            </a:pP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データ分析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Aft>
                <a:spcPts val="600"/>
              </a:spcAft>
            </a:pPr>
            <a:r>
              <a:rPr kumimoji="1" lang="ja-JP" altLang="en-US" sz="105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↓</a:t>
            </a:r>
            <a:endParaRPr kumimoji="1" lang="en-US" altLang="ja-JP" sz="105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アプリ化</a:t>
            </a:r>
            <a:endParaRPr kumimoji="1"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04217" y="5049584"/>
            <a:ext cx="10686651" cy="133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（スクレイピング）応用しようとしてはじめて知識が足りないことに気づく。勉強不足を痛感。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実践までが大事</a:t>
            </a:r>
            <a:r>
              <a:rPr lang="ja-JP" altLang="en-US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。。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チームでコーディングするときは全体設計が大事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。大量に手戻りが発生してしまう。ゴールイメージを共有するとやりやすかった。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コーディングの順序が肝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。頭から作り上げていくのではなく、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優先度の高いところから作ると効率的に仕上がった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幹を最初に作って、枝葉を最終調整していくイメージ。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04217" y="738583"/>
            <a:ext cx="10686651" cy="69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Udemy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でやってる分にはできた気になってる！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Udemy</a:t>
            </a:r>
            <a:r>
              <a:rPr lang="ja-JP" altLang="en-US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はさ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くさく進むようになってきた。</a:t>
            </a:r>
            <a:r>
              <a:rPr lang="en-US" altLang="ja-JP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に慣れてきた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気がする。	</a:t>
            </a:r>
          </a:p>
        </p:txBody>
      </p:sp>
      <p:sp>
        <p:nvSpPr>
          <p:cNvPr id="10" name="円形吹き出し 9"/>
          <p:cNvSpPr/>
          <p:nvPr/>
        </p:nvSpPr>
        <p:spPr>
          <a:xfrm>
            <a:off x="9216829" y="1304666"/>
            <a:ext cx="2589451" cy="1114854"/>
          </a:xfrm>
          <a:prstGeom prst="wedgeEllipseCallout">
            <a:avLst>
              <a:gd name="adj1" fmla="val -52086"/>
              <a:gd name="adj2" fmla="val 38815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実行した回数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t="12109" b="5258"/>
          <a:stretch/>
        </p:blipFill>
        <p:spPr>
          <a:xfrm>
            <a:off x="5883564" y="3213228"/>
            <a:ext cx="6308436" cy="1431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2313858" y="3227184"/>
            <a:ext cx="35697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たとえば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ja-JP" altLang="en-US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 学習データと評価データで差がある 「始値」を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はずすと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0.58→0.56</a:t>
            </a: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に下がった。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→学習データは多い方がよさそう？	</a:t>
            </a:r>
          </a:p>
        </p:txBody>
      </p:sp>
      <p:sp>
        <p:nvSpPr>
          <p:cNvPr id="16" name="スライド番号プレースホルダー 61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3335338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649EE5-BB5B-4AAD-94A3-44A22418BF38}" type="slidenum">
              <a:rPr lang="ja-JP" altLang="en-US" sz="1400" smtClean="0"/>
              <a:pPr/>
              <a:t>6</a:t>
            </a:fld>
            <a:endParaRPr lang="ja-JP" altLang="en-US" sz="14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0907E1F-0389-1DDA-A267-C0B26E0E8DC0}"/>
              </a:ext>
            </a:extLst>
          </p:cNvPr>
          <p:cNvSpPr/>
          <p:nvPr/>
        </p:nvSpPr>
        <p:spPr>
          <a:xfrm>
            <a:off x="689778" y="1069771"/>
            <a:ext cx="11032169" cy="5423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4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528FE87-287C-5B4E-B1E0-B2CDD94A6067}"/>
              </a:ext>
            </a:extLst>
          </p:cNvPr>
          <p:cNvSpPr txBox="1"/>
          <p:nvPr/>
        </p:nvSpPr>
        <p:spPr>
          <a:xfrm>
            <a:off x="196925" y="102733"/>
            <a:ext cx="118491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次回に向けて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FD56A69-C934-C455-C407-9A7EF300E322}"/>
              </a:ext>
            </a:extLst>
          </p:cNvPr>
          <p:cNvCxnSpPr/>
          <p:nvPr/>
        </p:nvCxnSpPr>
        <p:spPr>
          <a:xfrm>
            <a:off x="196926" y="586596"/>
            <a:ext cx="1184918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2133442" y="1151241"/>
            <a:ext cx="8556725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altLang="ja-JP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</a:t>
            </a:r>
            <a:r>
              <a:rPr lang="ja-JP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班</a:t>
            </a:r>
            <a:r>
              <a:rPr lang="en-US" altLang="ja-JP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6-B]</a:t>
            </a:r>
          </a:p>
          <a:p>
            <a:pPr lvl="0" defTabSz="457200">
              <a:defRPr/>
            </a:pPr>
            <a:r>
              <a:rPr lang="ja-JP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キンカク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407086" y="2204401"/>
            <a:ext cx="859808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データを増やす　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12/11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以降の最新データ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アプリのブラッシュアップ　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・・・モデルを更新できる仕組み、追加する要素なども選択できるように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モデル精度向上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33443" y="4015863"/>
            <a:ext cx="8556724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lvl="0" defTabSz="457200">
              <a:defRPr/>
            </a:pPr>
            <a:r>
              <a:rPr lang="en-US" altLang="ja-JP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</a:t>
            </a:r>
            <a:r>
              <a:rPr lang="ja-JP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班</a:t>
            </a:r>
            <a:r>
              <a:rPr lang="en-US" altLang="ja-JP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6-A]</a:t>
            </a:r>
          </a:p>
          <a:p>
            <a:pPr lvl="0" defTabSz="457200">
              <a:defRPr/>
            </a:pPr>
            <a:r>
              <a:rPr lang="ja-JP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ギンカク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407086" y="5161033"/>
            <a:ext cx="8598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スクレイピング、スプレッド自動更新、アプリデプロイにチャレンジ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モデル精度向上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725930" y="1320727"/>
            <a:ext cx="1189529" cy="461246"/>
          </a:xfrm>
          <a:prstGeom prst="wedgeRoundRectCallout">
            <a:avLst>
              <a:gd name="adj1" fmla="val 62185"/>
              <a:gd name="adj2" fmla="val 25538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12/20</a:t>
            </a:r>
            <a:r>
              <a:rPr lang="ja-JP" altLang="en-US" sz="1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発表</a:t>
            </a:r>
            <a:endParaRPr lang="ja-JP" alt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929746" y="1397462"/>
            <a:ext cx="162095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ja-JP" altLang="en-US" sz="1400" dirty="0">
                <a:solidFill>
                  <a:srgbClr val="1D1C1D"/>
                </a:solidFill>
                <a:ea typeface="游ゴシック Medium" panose="020B0500000000000000" pitchFamily="50" charset="-128"/>
              </a:rPr>
              <a:t>小花・村松・松坂</a:t>
            </a:r>
            <a:endParaRPr lang="ja-JP" altLang="en-US" sz="1400" dirty="0">
              <a:ea typeface="游ゴシック Medium" panose="020B05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8391137" y="4262084"/>
            <a:ext cx="215956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ja-JP" altLang="en-US" sz="1400" dirty="0">
                <a:solidFill>
                  <a:srgbClr val="1D1C1D"/>
                </a:solidFill>
                <a:ea typeface="游ゴシック Medium" panose="020B0500000000000000" pitchFamily="50" charset="-128"/>
              </a:rPr>
              <a:t>今村・伊藤・炭谷・宇野</a:t>
            </a:r>
            <a:endParaRPr lang="ja-JP" altLang="en-US" sz="1400" dirty="0">
              <a:ea typeface="游ゴシック Medium" panose="020B0500000000000000" pitchFamily="50" charset="-128"/>
            </a:endParaRPr>
          </a:p>
        </p:txBody>
      </p:sp>
      <p:sp>
        <p:nvSpPr>
          <p:cNvPr id="26" name="スライド番号プレースホルダー 61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3335338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649EE5-BB5B-4AAD-94A3-44A22418BF38}" type="slidenum">
              <a:rPr lang="ja-JP" altLang="en-US" sz="1400" smtClean="0"/>
              <a:pPr/>
              <a:t>7</a:t>
            </a:fld>
            <a:endParaRPr lang="ja-JP" altLang="en-US" sz="1400" dirty="0"/>
          </a:p>
        </p:txBody>
      </p:sp>
      <p:sp>
        <p:nvSpPr>
          <p:cNvPr id="27" name="角丸四角形吹き出し 26"/>
          <p:cNvSpPr/>
          <p:nvPr/>
        </p:nvSpPr>
        <p:spPr>
          <a:xfrm>
            <a:off x="725930" y="4185349"/>
            <a:ext cx="1189529" cy="461246"/>
          </a:xfrm>
          <a:prstGeom prst="wedgeRoundRectCallout">
            <a:avLst>
              <a:gd name="adj1" fmla="val 62185"/>
              <a:gd name="adj2" fmla="val 2553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12/13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発表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E2059D0-B938-04F3-A334-13F5EB7C5D2B}"/>
              </a:ext>
            </a:extLst>
          </p:cNvPr>
          <p:cNvSpPr/>
          <p:nvPr/>
        </p:nvSpPr>
        <p:spPr>
          <a:xfrm>
            <a:off x="689778" y="1069771"/>
            <a:ext cx="11032169" cy="5423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86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729</Words>
  <Application>Microsoft Office PowerPoint</Application>
  <PresentationFormat>ワイド画面</PresentationFormat>
  <Paragraphs>152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Yu Gothic</vt:lpstr>
      <vt:lpstr>Yu Gothic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今村 将人</dc:creator>
  <cp:lastModifiedBy>小花 光広</cp:lastModifiedBy>
  <cp:revision>44</cp:revision>
  <dcterms:created xsi:type="dcterms:W3CDTF">2022-12-04T09:35:13Z</dcterms:created>
  <dcterms:modified xsi:type="dcterms:W3CDTF">2022-12-13T15:36:01Z</dcterms:modified>
</cp:coreProperties>
</file>