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5" r:id="rId2"/>
    <p:sldId id="257" r:id="rId3"/>
    <p:sldId id="266" r:id="rId4"/>
    <p:sldId id="267" r:id="rId5"/>
    <p:sldId id="270" r:id="rId6"/>
    <p:sldId id="271" r:id="rId7"/>
    <p:sldId id="274" r:id="rId8"/>
    <p:sldId id="275" r:id="rId9"/>
    <p:sldId id="279" r:id="rId10"/>
    <p:sldId id="280" r:id="rId11"/>
    <p:sldId id="286" r:id="rId12"/>
    <p:sldId id="287" r:id="rId13"/>
    <p:sldId id="289" r:id="rId14"/>
    <p:sldId id="290" r:id="rId15"/>
    <p:sldId id="297" r:id="rId16"/>
    <p:sldId id="294" r:id="rId17"/>
    <p:sldId id="299" r:id="rId18"/>
    <p:sldId id="300" r:id="rId19"/>
    <p:sldId id="307" r:id="rId20"/>
    <p:sldId id="308" r:id="rId21"/>
    <p:sldId id="310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80"/>
  </p:normalViewPr>
  <p:slideViewPr>
    <p:cSldViewPr snapToGrid="0" snapToObjects="1">
      <p:cViewPr varScale="1">
        <p:scale>
          <a:sx n="75" d="100"/>
          <a:sy n="75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FD1C5-9305-6B4B-A722-0C7822F2E244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9053B-FC9F-2B45-AFBC-902AEDD6C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38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A498-BAF1-3649-8CA3-0B2BE89C2A5A}" type="datetimeFigureOut">
              <a:rPr kumimoji="1" lang="ja-JP" altLang="en-US" smtClean="0"/>
              <a:t>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F7FB-AA34-8946-BBCA-712EEE6919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41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54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以下の答えを関数を作成して求めよ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。ただし入力値は</a:t>
                </a: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𝑛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とする。</a:t>
                </a: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(1)</a:t>
                </a: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2</m:t>
                    </m:r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×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4</m:t>
                    </m:r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×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6</m:t>
                    </m:r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×</m:t>
                    </m:r>
                    <m:r>
                      <a:rPr lang="ja-JP" altLang="en-US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・・・・</m:t>
                    </m:r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×</m:t>
                    </m:r>
                    <m:sSup>
                      <m:sSupPr>
                        <m:ctrlPr>
                          <a:rPr lang="en-US" altLang="ja-JP" sz="2000" i="1" dirty="0" smtClean="0"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pPr>
                      <m:e>
                        <m:r>
                          <a:rPr lang="en-US" altLang="ja-JP" sz="2000" b="0" i="1" dirty="0" smtClean="0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10</m:t>
                        </m:r>
                      </m:e>
                      <m:sup>
                        <m:r>
                          <a:rPr lang="en-US" altLang="ja-JP" sz="2000" b="0" i="1" dirty="0" smtClean="0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を計算した答えには一の位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から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0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が何個並ぶか。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(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𝑛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は自然数とする）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ja-JP" altLang="en-US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(2)</a:t>
                </a: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1</m:t>
                    </m:r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×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2</m:t>
                    </m:r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×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3</m:t>
                    </m:r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×</m:t>
                    </m:r>
                    <m:r>
                      <a:rPr lang="ja-JP" altLang="en-US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・・・・</m:t>
                    </m:r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×</m:t>
                    </m:r>
                    <m:sSup>
                      <m:sSupPr>
                        <m:ctrlPr>
                          <a:rPr lang="en-US" altLang="ja-JP" sz="2000" i="1" dirty="0"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pPr>
                      <m:e>
                        <m:r>
                          <a:rPr lang="en-US" altLang="ja-JP" sz="2000" i="1" dirty="0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10</m:t>
                        </m:r>
                      </m:e>
                      <m:sup>
                        <m:r>
                          <a:rPr lang="en-US" altLang="ja-JP" sz="2000" i="1" dirty="0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を計算した答えには一の位から</a:t>
                </a:r>
                <a14:m>
                  <m:oMath xmlns:m="http://schemas.openxmlformats.org/officeDocument/2006/math" xmlns="">
                    <m:r>
                      <a:rPr lang="en-US" altLang="ja-JP" sz="2000" i="1">
                        <a:latin typeface="Cambria Math" charset="0"/>
                        <a:ea typeface="Meiryo" charset="-128"/>
                        <a:cs typeface="Meiryo" charset="-128"/>
                      </a:rPr>
                      <m:t>0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が何個並ぶか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。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(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𝑛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は自然数とする）</a:t>
                </a: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  <a:blipFill rotWithShape="0">
                <a:blip r:embed="rId2"/>
                <a:stretch>
                  <a:fillRect l="-773" t="-666" r="-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2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83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整数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3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は、</a:t>
                </a:r>
                <a:r>
                  <a:rPr lang="en-US" altLang="ja-JP" sz="2000" dirty="0">
                    <a:ea typeface="Meiryo" charset="-128"/>
                    <a:cs typeface="Meiryo" charset="-128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altLang="ja-JP" sz="2000" i="1">
                        <a:latin typeface="Cambria Math" charset="0"/>
                        <a:ea typeface="Meiryo" charset="-128"/>
                        <a:cs typeface="Meiryo" charset="-128"/>
                      </a:rPr>
                      <m:t>0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より大きく</a:t>
                </a:r>
                <a14:m>
                  <m:oMath xmlns:m="http://schemas.openxmlformats.org/officeDocument/2006/math" xmlns="">
                    <m:r>
                      <a:rPr lang="en-US" altLang="ja-JP" sz="2000" i="1">
                        <a:latin typeface="Cambria Math" charset="0"/>
                        <a:ea typeface="Meiryo" charset="-128"/>
                        <a:cs typeface="Meiryo" charset="-128"/>
                      </a:rPr>
                      <m:t>3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より小さい</a:t>
                </a:r>
                <a14:m>
                  <m:oMath xmlns:m="http://schemas.openxmlformats.org/officeDocument/2006/math" xmlns=""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2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個以上の整数の和の形で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1+2</m:t>
                      </m:r>
                      <m:r>
                        <a:rPr lang="ja-JP" altLang="en-US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，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2+1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，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1+1+1</m:t>
                      </m:r>
                    </m:oMath>
                  </m:oMathPara>
                </a14:m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のように</a:t>
                </a:r>
                <a14:m>
                  <m:oMath xmlns:m="http://schemas.openxmlformats.org/officeDocument/2006/math" xmlns="">
                    <m:r>
                      <a:rPr lang="en-US" altLang="ja-JP" sz="2000" i="1">
                        <a:latin typeface="Cambria Math" charset="0"/>
                        <a:ea typeface="Meiryo" charset="-128"/>
                        <a:cs typeface="Meiryo" charset="-128"/>
                      </a:rPr>
                      <m:t>3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通りに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表せる。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同じ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ように考えると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整数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100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は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、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0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より大きく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100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より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小さい</a:t>
                </a:r>
                <a14:m>
                  <m:oMath xmlns:m="http://schemas.openxmlformats.org/officeDocument/2006/math" xmlns="">
                    <m:r>
                      <a:rPr lang="en-US" altLang="ja-JP" sz="2000" i="1" dirty="0">
                        <a:latin typeface="Cambria Math" charset="0"/>
                        <a:ea typeface="Meiryo" charset="-128"/>
                        <a:cs typeface="Meiryo" charset="-128"/>
                      </a:rPr>
                      <m:t>2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個以上の整数の和の形で何通りに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表せるか。</a:t>
                </a: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  <a:blipFill rotWithShape="0">
                <a:blip r:embed="rId2"/>
                <a:stretch>
                  <a:fillRect l="-773" t="-6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402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615462"/>
            <a:ext cx="7886700" cy="54951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１段目は１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×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１個、２段目は２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×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２個のレンガを使い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n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段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のピラミッドを作るとき、使われているレンガの数は全部で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何個になるか？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08" y="1454639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708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615462"/>
            <a:ext cx="7886700" cy="54951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(a, a+2, a+6, a+8)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のように並んだ４つの素数の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組のうち、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最大の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(a+8)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を求めたい。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例えば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、最も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小さい組み合わせである、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5,7,11,13)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の組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では最大の数が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13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である。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次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に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大きい組み合わせは、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(11, 13, 17, 19)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の組で、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その最大の数は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19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である。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整数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n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入力とし、大きさ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n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以下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になるよう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な素数の組のうち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、最大となるものの大きさを出力するプログラムを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作成せよ。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ただし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n 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は 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13 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以上 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10,000,000 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以下の整数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とする。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また、素数のモジュールを用いてはならない。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28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012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15462"/>
                <a:ext cx="7886700" cy="58380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右下図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のような</a:t>
                </a:r>
                <a:r>
                  <a:rPr lang="en-US" altLang="ja-JP" sz="2000" dirty="0">
                    <a:latin typeface="Meiryo" charset="-128"/>
                    <a:ea typeface="Meiryo" charset="-128"/>
                    <a:cs typeface="Meiryo" charset="-128"/>
                  </a:rPr>
                  <a:t>N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個の駅からなる円環状の鉄道路線が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ある。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この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路線の各駅に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は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0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から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N-1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までの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番号が順番に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割り当てられており、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隣の駅まで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100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円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で移動することが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できる。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移動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はどちらの方向にでも可能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で、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同じ駅を何度訪問しても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良い。</a:t>
                </a: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どのような順番で駅を訪問しても良い。</a:t>
                </a: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この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路線上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の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M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ヶ所の駅に立ち寄る時、ある駅</a:t>
                </a:r>
                <a:r>
                  <a:rPr lang="en-US" altLang="ja-JP" sz="2000" dirty="0">
                    <a:latin typeface="Meiryo" charset="-128"/>
                    <a:ea typeface="Meiryo" charset="-128"/>
                    <a:cs typeface="Meiryo" charset="-128"/>
                  </a:rPr>
                  <a:t>s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を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始点として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、指定されたすべて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の駅を訪問する最小の費用（円）を求めるプログラムを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作成せよ。入力は以下の通りである。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b="1" dirty="0" smtClean="0">
                    <a:latin typeface="Meiryo" charset="-128"/>
                    <a:ea typeface="Meiryo" charset="-128"/>
                    <a:cs typeface="Meiryo" charset="-128"/>
                  </a:rPr>
                  <a:t>入力</a:t>
                </a:r>
                <a:endParaRPr lang="en-US" altLang="ja-JP" sz="2000" b="1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※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この場合は、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𝑠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駅を始点とし、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sz="2000" i="1"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2000" i="1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〜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sz="2000" i="1"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2000" i="1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駅に訪問することを表す。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※M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の最大値は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10000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、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N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の最大値は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100000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で、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M&lt;N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である。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※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入力の最後には空行が入力される。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15462"/>
                <a:ext cx="7886700" cy="5838092"/>
              </a:xfrm>
              <a:blipFill rotWithShape="0">
                <a:blip r:embed="rId2"/>
                <a:stretch>
                  <a:fillRect l="-773" t="-731" b="-25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23" y="3349870"/>
            <a:ext cx="1814021" cy="1913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1666387" y="3094892"/>
                <a:ext cx="1454882" cy="23871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solidFill>
                            <a:prstClr val="black"/>
                          </a:solidFill>
                          <a:latin typeface="Cambria Math" charset="0"/>
                          <a:ea typeface="Meiryo" charset="-128"/>
                          <a:cs typeface="Meiryo" charset="-128"/>
                        </a:rPr>
                        <m:t>𝑁</m:t>
                      </m:r>
                    </m:oMath>
                  </m:oMathPara>
                </a14:m>
                <a:endParaRPr lang="en-US" altLang="ja-JP" sz="2000" b="0" i="1" dirty="0" smtClean="0">
                  <a:solidFill>
                    <a:prstClr val="black"/>
                  </a:solidFill>
                  <a:latin typeface="Cambria Math" charset="0"/>
                  <a:ea typeface="Meiryo" charset="-128"/>
                  <a:cs typeface="Meiryo" charset="-128"/>
                </a:endParaRPr>
              </a:p>
              <a:p>
                <a:pPr lvl="0"/>
                <a:r>
                  <a:rPr lang="en-US" altLang="ja-JP" sz="20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M</a:t>
                </a:r>
                <a:endParaRPr lang="en-US" altLang="ja-JP" sz="2000" b="0" i="1" dirty="0" smtClean="0">
                  <a:solidFill>
                    <a:prstClr val="black"/>
                  </a:solidFill>
                  <a:latin typeface="Cambria Math" charset="0"/>
                  <a:ea typeface="Meiryo" charset="-128"/>
                  <a:cs typeface="Meiryo" charset="-128"/>
                </a:endParaRPr>
              </a:p>
              <a:p>
                <a:pPr lvl="0"/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charset="0"/>
                          <a:ea typeface="Meiryo" charset="-128"/>
                          <a:cs typeface="Meiryo" charset="-128"/>
                        </a:rPr>
                        <m:t>𝑠</m:t>
                      </m:r>
                    </m:oMath>
                  </m:oMathPara>
                </a14:m>
                <a:endParaRPr lang="en-US" altLang="ja-JP" sz="20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0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0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0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2000" dirty="0" smtClean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:r>
                  <a:rPr lang="en-US" altLang="ja-JP" sz="20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(</a:t>
                </a:r>
                <a:r>
                  <a:rPr lang="ja-JP" altLang="en-US" sz="20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空行</a:t>
                </a:r>
                <a:r>
                  <a:rPr lang="en-US" altLang="ja-JP" sz="20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)</a:t>
                </a:r>
                <a:endParaRPr lang="en-US" altLang="ja-JP" sz="20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87" y="3094892"/>
                <a:ext cx="1454882" cy="2387112"/>
              </a:xfrm>
              <a:prstGeom prst="roundRect">
                <a:avLst/>
              </a:prstGeom>
              <a:blipFill rotWithShape="0">
                <a:blip r:embed="rId4"/>
                <a:stretch>
                  <a:fillRect b="-74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1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089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次のように</a:t>
                </a:r>
                <a14:m>
                  <m:oMath xmlns:m="http://schemas.openxmlformats.org/officeDocument/2006/math" xmlns="">
                    <m:r>
                      <a:rPr lang="ja-JP" altLang="en-US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１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から</a:t>
                </a: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𝑛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までの</a:t>
                </a: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𝑛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個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の数で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、連続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する</a:t>
                </a:r>
                <a14:m>
                  <m:oMath xmlns:m="http://schemas.openxmlformats.org/officeDocument/2006/math" xmlns="">
                    <m:r>
                      <a:rPr lang="ja-JP" altLang="en-US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３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個の整数の積を全部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で</a:t>
                </a: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𝑛</m:t>
                    </m:r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−2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個作る。</a:t>
                </a:r>
                <a:b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</a:b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/>
                </a:r>
                <a:b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１</m:t>
                      </m:r>
                      <m:r>
                        <a:rPr lang="en-US" altLang="ja-JP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２</m:t>
                      </m:r>
                      <m:r>
                        <a:rPr lang="en-US" altLang="ja-JP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３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２</m:t>
                      </m:r>
                      <m:r>
                        <a:rPr lang="en-US" altLang="ja-JP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３</m:t>
                      </m:r>
                      <m:r>
                        <a:rPr lang="en-US" altLang="ja-JP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４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３</m:t>
                      </m:r>
                      <m:r>
                        <a:rPr lang="en-US" altLang="ja-JP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４</m:t>
                      </m:r>
                      <m:r>
                        <a:rPr lang="en-US" altLang="ja-JP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５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･････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 </m:t>
                      </m:r>
                      <m:d>
                        <m:dPr>
                          <m:ctrlP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dPr>
                        <m:e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𝑛</m:t>
                          </m:r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−3</m:t>
                          </m:r>
                        </m:e>
                      </m:d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d>
                        <m:dPr>
                          <m:ctrlP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dPr>
                        <m:e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𝑛</m:t>
                          </m:r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−2</m:t>
                          </m:r>
                        </m:e>
                      </m:d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d>
                        <m:dPr>
                          <m:ctrlP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dPr>
                        <m:e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𝑛</m:t>
                          </m:r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−1</m:t>
                          </m:r>
                        </m:e>
                      </m:d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(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𝑛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−2)×(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𝑛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−1)×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𝑛</m:t>
                      </m:r>
                    </m:oMath>
                  </m:oMathPara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/>
                </a:r>
                <a:b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</a:b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/>
                </a:r>
                <a:b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</a:b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この中で次のような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積の個数を出力する関数を作成せよ。ただし、</a:t>
                </a: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𝑛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は可変とすること。</a:t>
                </a:r>
                <a:b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</a:b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/>
                </a:r>
                <a:b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</a:b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(1)</a:t>
                </a:r>
                <a14:m>
                  <m:oMath xmlns:m="http://schemas.openxmlformats.org/officeDocument/2006/math" xmlns="">
                    <m:r>
                      <a:rPr lang="ja-JP" altLang="en-US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４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の倍数である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。</a:t>
                </a:r>
                <a:b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</a:b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(2)</a:t>
                </a:r>
                <a14:m>
                  <m:oMath xmlns:m="http://schemas.openxmlformats.org/officeDocument/2006/math" xmlns="">
                    <m:r>
                      <a:rPr lang="ja-JP" altLang="en-US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４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の倍数であり</a:t>
                </a:r>
                <a14:m>
                  <m:oMath xmlns:m="http://schemas.openxmlformats.org/officeDocument/2006/math" xmlns="">
                    <m:r>
                      <a:rPr lang="ja-JP" altLang="en-US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８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の倍数でない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。</a:t>
                </a:r>
                <a:b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</a:br>
                <a:endParaRPr kumimoji="1" lang="ja-JP" altLang="en-US" sz="2000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  <a:blipFill rotWithShape="0">
                <a:blip r:embed="rId2"/>
                <a:stretch>
                  <a:fillRect l="-773" t="-666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62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15462"/>
                <a:ext cx="7886700" cy="58380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/>
                  <a:t>図のように、 </a:t>
                </a:r>
                <a:r>
                  <a:rPr lang="en-US" altLang="ja-JP" sz="2000" dirty="0"/>
                  <a:t>0 </a:t>
                </a:r>
                <a:r>
                  <a:rPr lang="ja-JP" altLang="en-US" sz="2000" dirty="0"/>
                  <a:t>から </a:t>
                </a:r>
                <a:r>
                  <a:rPr lang="en-US" altLang="ja-JP" sz="2000" dirty="0"/>
                  <a:t>N-1 </a:t>
                </a:r>
                <a:r>
                  <a:rPr lang="ja-JP" altLang="en-US" sz="2000" dirty="0"/>
                  <a:t>までの番号が書かれたゼッケンを</a:t>
                </a:r>
                <a:r>
                  <a:rPr lang="ja-JP" altLang="en-US" sz="2000" dirty="0" smtClean="0"/>
                  <a:t>付けた</a:t>
                </a:r>
                <a:r>
                  <a:rPr lang="en-US" altLang="ja-JP" sz="2000" dirty="0" smtClean="0"/>
                  <a:t>N</a:t>
                </a:r>
                <a:r>
                  <a:rPr lang="ja-JP" altLang="en-US" sz="2000" dirty="0" smtClean="0"/>
                  <a:t>人が</a:t>
                </a:r>
                <a:r>
                  <a:rPr lang="ja-JP" altLang="en-US" sz="2000" dirty="0"/>
                  <a:t>円形に</a:t>
                </a:r>
                <a:r>
                  <a:rPr lang="ja-JP" altLang="en-US" sz="2000" dirty="0" smtClean="0"/>
                  <a:t>並び、ゲームを行う。</a:t>
                </a:r>
                <a:endParaRPr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/>
                  <a:t>ゲーム</a:t>
                </a:r>
                <a:r>
                  <a:rPr lang="ja-JP" altLang="en-US" sz="2000" dirty="0"/>
                  <a:t>ではバトンを</a:t>
                </a:r>
                <a:r>
                  <a:rPr lang="ja-JP" altLang="en-US" sz="2000" dirty="0" smtClean="0"/>
                  <a:t>１本使い</a:t>
                </a:r>
                <a:r>
                  <a:rPr lang="ja-JP" altLang="en-US" sz="2000" dirty="0"/>
                  <a:t>、最初はゼッケン </a:t>
                </a:r>
                <a:r>
                  <a:rPr lang="en-US" altLang="ja-JP" sz="2000" dirty="0"/>
                  <a:t>0 </a:t>
                </a:r>
                <a:r>
                  <a:rPr lang="ja-JP" altLang="en-US" sz="2000" dirty="0"/>
                  <a:t>番</a:t>
                </a:r>
                <a:r>
                  <a:rPr lang="ja-JP" altLang="en-US" sz="2000" dirty="0" smtClean="0"/>
                  <a:t>の人が</a:t>
                </a:r>
                <a:r>
                  <a:rPr lang="ja-JP" altLang="en-US" sz="2000" dirty="0"/>
                  <a:t>バトンを持って</a:t>
                </a:r>
                <a:r>
                  <a:rPr lang="ja-JP" altLang="en-US" sz="2000" dirty="0" smtClean="0"/>
                  <a:t>いる。</a:t>
                </a:r>
                <a:endParaRPr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/>
                  <a:t>そこ</a:t>
                </a:r>
                <a:r>
                  <a:rPr lang="ja-JP" altLang="en-US" sz="2000" dirty="0"/>
                  <a:t>から、以下の手順を </a:t>
                </a:r>
                <a:r>
                  <a:rPr lang="en-US" altLang="ja-JP" sz="2000" dirty="0"/>
                  <a:t>M </a:t>
                </a:r>
                <a:r>
                  <a:rPr lang="ja-JP" altLang="en-US" sz="2000" dirty="0"/>
                  <a:t>回</a:t>
                </a:r>
                <a:r>
                  <a:rPr lang="ja-JP" altLang="en-US" sz="2000" dirty="0" smtClean="0"/>
                  <a:t>繰り返す。</a:t>
                </a:r>
                <a:endParaRPr lang="en-US" altLang="ja-JP" sz="2000" dirty="0" smtClean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rabicPeriod"/>
                </a:pPr>
                <a:r>
                  <a:rPr lang="ja-JP" altLang="en-US" sz="2000" dirty="0" smtClean="0"/>
                  <a:t>まず</a:t>
                </a:r>
                <a:r>
                  <a:rPr lang="ja-JP" altLang="en-US" sz="2000" dirty="0"/>
                  <a:t>、現時点でバトンを持っ ている生徒が適当な正の整数 </a:t>
                </a:r>
                <a:r>
                  <a:rPr lang="en-US" altLang="ja-JP" sz="2000" dirty="0"/>
                  <a:t>a </a:t>
                </a:r>
                <a:r>
                  <a:rPr lang="ja-JP" altLang="en-US" sz="2000" dirty="0"/>
                  <a:t>を</a:t>
                </a:r>
                <a:r>
                  <a:rPr lang="ja-JP" altLang="en-US" sz="2000" dirty="0" smtClean="0"/>
                  <a:t>宣言する。</a:t>
                </a:r>
                <a:endParaRPr lang="en-US" altLang="ja-JP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rabicPeriod"/>
                </a:pPr>
                <a:r>
                  <a:rPr lang="ja-JP" altLang="en-US" sz="2000" dirty="0" smtClean="0"/>
                  <a:t>時計回りに隣に</a:t>
                </a:r>
                <a:r>
                  <a:rPr lang="ja-JP" altLang="en-US" sz="2000" dirty="0"/>
                  <a:t>バトンを渡していき、</a:t>
                </a:r>
                <a:r>
                  <a:rPr lang="en-US" altLang="ja-JP" sz="2000" dirty="0"/>
                  <a:t>a </a:t>
                </a:r>
                <a:r>
                  <a:rPr lang="ja-JP" altLang="en-US" sz="2000" dirty="0"/>
                  <a:t>番目にバト ンを</a:t>
                </a:r>
                <a:r>
                  <a:rPr lang="ja-JP" altLang="en-US" sz="2000" dirty="0" smtClean="0"/>
                  <a:t>受け取った人が脱落する。</a:t>
                </a:r>
                <a:r>
                  <a:rPr lang="ja-JP" altLang="en-US" sz="2000" dirty="0"/>
                  <a:t>脱落した生徒は、時計回りで隣の</a:t>
                </a:r>
                <a:r>
                  <a:rPr lang="ja-JP" altLang="en-US" sz="2000" dirty="0" smtClean="0"/>
                  <a:t>生徒に</a:t>
                </a:r>
                <a:r>
                  <a:rPr lang="ja-JP" altLang="en-US" sz="2000" dirty="0"/>
                  <a:t>バトンを渡し、円から</a:t>
                </a:r>
                <a:r>
                  <a:rPr lang="ja-JP" altLang="en-US" sz="2000" dirty="0" smtClean="0"/>
                  <a:t>抜ける。</a:t>
                </a:r>
                <a:endParaRPr lang="en-US" altLang="ja-JP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/>
                  <a:t>ゲーム</a:t>
                </a:r>
                <a:r>
                  <a:rPr lang="ja-JP" altLang="en-US" sz="2000" dirty="0"/>
                  <a:t>が終わった後</a:t>
                </a:r>
                <a:r>
                  <a:rPr lang="ja-JP" altLang="en-US" sz="2000" dirty="0" smtClean="0"/>
                  <a:t>に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ja-JP" altLang="en-US" sz="2000" dirty="0" smtClean="0"/>
                  <a:t>番の人が円に残った人を問い合わせたい。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15462"/>
                <a:ext cx="7886700" cy="5838092"/>
              </a:xfrm>
              <a:blipFill rotWithShape="0">
                <a:blip r:embed="rId2"/>
                <a:stretch>
                  <a:fillRect l="-850" t="-939" r="-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46" y="4202722"/>
            <a:ext cx="1814021" cy="191379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392424" y="5418258"/>
            <a:ext cx="180243" cy="11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8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615462"/>
            <a:ext cx="7886700" cy="58380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入力と以下の通りとする。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出力は以下の通りとせよ。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07" y="131884"/>
            <a:ext cx="1814021" cy="1913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382131" y="2173162"/>
                <a:ext cx="4189869" cy="394335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/>
                <a14:m>
                  <m:oMath xmlns:m="http://schemas.openxmlformats.org/officeDocument/2006/math" xmlns="">
                    <m:r>
                      <a:rPr lang="en-US" altLang="ja-JP" sz="1600" b="0" i="1" dirty="0" smtClean="0">
                        <a:solidFill>
                          <a:prstClr val="black"/>
                        </a:solidFill>
                        <a:latin typeface="Cambria Math" charset="0"/>
                        <a:ea typeface="Meiryo" charset="-128"/>
                        <a:cs typeface="Meiryo" charset="-128"/>
                      </a:rPr>
                      <m:t>𝑁</m:t>
                    </m:r>
                  </m:oMath>
                </a14:m>
                <a:r>
                  <a:rPr lang="ja-JP" altLang="en-US" sz="1600" b="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（人数）</a:t>
                </a:r>
                <a:endParaRPr lang="en-US" altLang="ja-JP" sz="1600" b="0" i="1" dirty="0" smtClean="0">
                  <a:solidFill>
                    <a:prstClr val="black"/>
                  </a:solidFill>
                  <a:latin typeface="Cambria Math" charset="0"/>
                  <a:ea typeface="Meiryo" charset="-128"/>
                  <a:cs typeface="Meiryo" charset="-128"/>
                </a:endParaRPr>
              </a:p>
              <a:p>
                <a:pPr lvl="0"/>
                <a:r>
                  <a:rPr lang="en-US" altLang="ja-JP" sz="16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M</a:t>
                </a:r>
                <a:r>
                  <a:rPr lang="ja-JP" altLang="en-US" sz="16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（手順の回数）</a:t>
                </a:r>
                <a:endParaRPr lang="en-US" altLang="ja-JP" sz="1600" i="1" dirty="0">
                  <a:solidFill>
                    <a:prstClr val="black"/>
                  </a:solidFill>
                  <a:latin typeface="Cambria Math" charset="0"/>
                  <a:ea typeface="Meiryo" charset="-128"/>
                  <a:cs typeface="Meiryo" charset="-128"/>
                </a:endParaRPr>
              </a:p>
              <a:p>
                <a:pPr lvl="0"/>
                <a:r>
                  <a:rPr lang="en-US" altLang="ja-JP" sz="16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Q</a:t>
                </a:r>
                <a:r>
                  <a:rPr lang="ja-JP" altLang="en-US" sz="16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（問い合わせたい人数）</a:t>
                </a:r>
                <a:endParaRPr lang="en-US" altLang="ja-JP" sz="16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sz="16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（最初に宣言した整数）</a:t>
                </a:r>
                <a:endParaRPr lang="en-US" altLang="ja-JP" sz="16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（</a:t>
                </a:r>
                <a:r>
                  <a:rPr lang="en-US" altLang="ja-JP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2</a:t>
                </a:r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番目に宣言した整数）</a:t>
                </a:r>
                <a:endParaRPr lang="en-US" altLang="ja-JP" sz="1600" dirty="0" smtClean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･･･</a:t>
                </a:r>
                <a:endParaRPr lang="en-US" altLang="ja-JP" sz="16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（</a:t>
                </a:r>
                <a:r>
                  <a:rPr lang="en-US" altLang="ja-JP" sz="1600" dirty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 </a:t>
                </a:r>
                <a:r>
                  <a:rPr lang="en-US" altLang="ja-JP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M</a:t>
                </a:r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番目</a:t>
                </a:r>
                <a:r>
                  <a:rPr lang="ja-JP" altLang="en-US" sz="1600" dirty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に宣言した整数</a:t>
                </a:r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）</a:t>
                </a:r>
                <a:endParaRPr lang="en-US" altLang="ja-JP" sz="1600" dirty="0" smtClean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r>
                  <a:rPr lang="en-US" altLang="ja-JP" sz="1600" dirty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(</a:t>
                </a:r>
                <a:r>
                  <a:rPr lang="ja-JP" altLang="en-US" sz="1600" dirty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空行</a:t>
                </a:r>
                <a:r>
                  <a:rPr lang="en-US" altLang="ja-JP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)</a:t>
                </a:r>
                <a:endParaRPr lang="en-US" altLang="ja-JP" sz="16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（最初に問い合わせたい人の番号）</a:t>
                </a:r>
                <a:endParaRPr lang="en-US" altLang="ja-JP" sz="1600" dirty="0" smtClean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（</a:t>
                </a:r>
                <a:r>
                  <a:rPr lang="en-US" altLang="ja-JP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2</a:t>
                </a:r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番目に</a:t>
                </a:r>
                <a:r>
                  <a:rPr lang="ja-JP" altLang="en-US" sz="1600" dirty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問い合わせたい人の番号）</a:t>
                </a:r>
                <a:endParaRPr lang="en-US" altLang="ja-JP" sz="16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･･･</a:t>
                </a:r>
                <a:endParaRPr lang="en-US" altLang="ja-JP" sz="1600" dirty="0" smtClean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（</a:t>
                </a:r>
                <a:r>
                  <a:rPr lang="en-US" altLang="ja-JP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Q</a:t>
                </a:r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番目</a:t>
                </a:r>
                <a:r>
                  <a:rPr lang="ja-JP" altLang="en-US" sz="1600" dirty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に問い合わせたい人の番号）</a:t>
                </a:r>
                <a:endParaRPr lang="en-US" altLang="ja-JP" sz="1600" dirty="0" smtClean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lvl="0"/>
                <a:r>
                  <a:rPr lang="en-US" altLang="ja-JP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(</a:t>
                </a:r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空行</a:t>
                </a:r>
                <a:r>
                  <a:rPr lang="en-US" altLang="ja-JP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)</a:t>
                </a:r>
                <a:endParaRPr lang="en-US" altLang="ja-JP" sz="16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1" y="2173162"/>
                <a:ext cx="4189869" cy="394335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628650" y="1745342"/>
            <a:ext cx="676339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436385" y="1347420"/>
            <a:ext cx="180243" cy="11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03581" y="1745341"/>
            <a:ext cx="6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出</a:t>
            </a:r>
            <a:r>
              <a:rPr kumimoji="1" lang="ja-JP" altLang="en-US" dirty="0" smtClean="0"/>
              <a:t>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4818519" y="2110179"/>
                <a:ext cx="4189869" cy="394335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/>
                <a14:m>
                  <m:oMath xmlns:m="http://schemas.openxmlformats.org/officeDocument/2006/math" xmlns="">
                    <m:r>
                      <a:rPr lang="en-US" altLang="ja-JP" sz="1600" b="0" i="1" smtClean="0">
                        <a:solidFill>
                          <a:prstClr val="black"/>
                        </a:solidFill>
                        <a:latin typeface="Cambria Math" charset="0"/>
                        <a:ea typeface="Meiryo" charset="-128"/>
                        <a:cs typeface="Meiryo" charset="-128"/>
                      </a:rPr>
                      <m:t>1</m:t>
                    </m:r>
                  </m:oMath>
                </a14:m>
                <a:r>
                  <a:rPr lang="ja-JP" altLang="en-US" sz="1600" b="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（</a:t>
                </a:r>
                <a:r>
                  <a:rPr lang="ja-JP" altLang="en-US" sz="1600" dirty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最初に</a:t>
                </a:r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問い合わせた人の状態</a:t>
                </a:r>
                <a:r>
                  <a:rPr lang="ja-JP" altLang="en-US" sz="1600" b="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）</a:t>
                </a:r>
                <a:endParaRPr lang="en-US" altLang="ja-JP" sz="1600" b="0" i="1" dirty="0" smtClean="0">
                  <a:solidFill>
                    <a:prstClr val="black"/>
                  </a:solidFill>
                  <a:latin typeface="Cambria Math" charset="0"/>
                  <a:ea typeface="Meiryo" charset="-128"/>
                  <a:cs typeface="Meiryo" charset="-128"/>
                </a:endParaRPr>
              </a:p>
              <a:p>
                <a:r>
                  <a:rPr lang="en-US" altLang="ja-JP" sz="16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0</a:t>
                </a:r>
                <a:r>
                  <a:rPr lang="ja-JP" altLang="en-US" sz="16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（</a:t>
                </a:r>
                <a:r>
                  <a:rPr lang="en-US" altLang="ja-JP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2</a:t>
                </a:r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番目に</a:t>
                </a:r>
                <a:r>
                  <a:rPr lang="ja-JP" altLang="en-US" sz="1600" dirty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問い合わせた人の状態</a:t>
                </a:r>
                <a:r>
                  <a:rPr lang="ja-JP" altLang="en-US" sz="16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）</a:t>
                </a:r>
                <a:endParaRPr lang="en-US" altLang="ja-JP" sz="1600" i="1" dirty="0">
                  <a:solidFill>
                    <a:prstClr val="black"/>
                  </a:solidFill>
                  <a:latin typeface="Cambria Math" charset="0"/>
                  <a:ea typeface="Meiryo" charset="-128"/>
                  <a:cs typeface="Meiryo" charset="-128"/>
                </a:endParaRPr>
              </a:p>
              <a:p>
                <a:pPr lvl="0"/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･･･</a:t>
                </a:r>
                <a:endParaRPr lang="en-US" altLang="ja-JP" sz="1600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14:m>
                  <m:oMath xmlns:m="http://schemas.openxmlformats.org/officeDocument/2006/math" xmlns="">
                    <m:r>
                      <a:rPr lang="en-US" altLang="ja-JP" sz="1600" b="0" i="1" smtClean="0">
                        <a:solidFill>
                          <a:prstClr val="black"/>
                        </a:solidFill>
                        <a:latin typeface="Cambria Math" charset="0"/>
                        <a:ea typeface="Meiryo" charset="-128"/>
                        <a:cs typeface="Meiryo" charset="-128"/>
                      </a:rPr>
                      <m:t>1</m:t>
                    </m:r>
                  </m:oMath>
                </a14:m>
                <a:r>
                  <a:rPr lang="ja-JP" altLang="en-US" sz="16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（</a:t>
                </a:r>
                <a:r>
                  <a:rPr lang="en-US" altLang="ja-JP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Q</a:t>
                </a:r>
                <a:r>
                  <a:rPr lang="ja-JP" altLang="en-US" sz="1600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番目</a:t>
                </a:r>
                <a:r>
                  <a:rPr lang="ja-JP" altLang="en-US" sz="1600" dirty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に問い合わせた人の状態</a:t>
                </a:r>
                <a:r>
                  <a:rPr lang="ja-JP" altLang="en-US" sz="1600" i="1" dirty="0" smtClean="0">
                    <a:solidFill>
                      <a:prstClr val="black"/>
                    </a:solidFill>
                    <a:latin typeface="Cambria Math" charset="0"/>
                    <a:ea typeface="Meiryo" charset="-128"/>
                    <a:cs typeface="Meiryo" charset="-128"/>
                  </a:rPr>
                  <a:t>）</a:t>
                </a:r>
                <a:endParaRPr lang="en-US" altLang="ja-JP" sz="1600" i="1" dirty="0" smtClean="0">
                  <a:solidFill>
                    <a:prstClr val="black"/>
                  </a:solidFill>
                  <a:latin typeface="Cambria Math" charset="0"/>
                  <a:ea typeface="Meiryo" charset="-128"/>
                  <a:cs typeface="Meiryo" charset="-128"/>
                </a:endParaRPr>
              </a:p>
              <a:p>
                <a:endParaRPr lang="en-US" altLang="ja-JP" sz="1600" i="1" dirty="0" smtClean="0">
                  <a:solidFill>
                    <a:prstClr val="black"/>
                  </a:solidFill>
                  <a:latin typeface="Cambria Math" charset="0"/>
                  <a:ea typeface="Meiryo" charset="-128"/>
                  <a:cs typeface="Meiryo" charset="-128"/>
                </a:endParaRPr>
              </a:p>
              <a:p>
                <a:r>
                  <a:rPr lang="en-US" altLang="ja-JP" sz="1600" i="1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※0</a:t>
                </a:r>
                <a:r>
                  <a:rPr lang="ja-JP" altLang="en-US" sz="1600" i="1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を脱落者、</a:t>
                </a:r>
                <a:r>
                  <a:rPr lang="en-US" altLang="ja-JP" sz="1600" i="1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1</a:t>
                </a:r>
                <a:r>
                  <a:rPr lang="ja-JP" altLang="en-US" sz="1600" i="1" dirty="0" smtClean="0">
                    <a:solidFill>
                      <a:prstClr val="black"/>
                    </a:solidFill>
                    <a:latin typeface="Meiryo" charset="-128"/>
                    <a:ea typeface="Meiryo" charset="-128"/>
                    <a:cs typeface="Meiryo" charset="-128"/>
                  </a:rPr>
                  <a:t>を最後まで残った者とする。</a:t>
                </a:r>
                <a:endParaRPr lang="en-US" altLang="ja-JP" sz="1600" i="1" dirty="0">
                  <a:solidFill>
                    <a:prstClr val="black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19" y="2110179"/>
                <a:ext cx="4189869" cy="3943352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98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93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次のように</a:t>
                </a:r>
                <a14:m>
                  <m:oMath xmlns:m="http://schemas.openxmlformats.org/officeDocument/2006/math" xmlns="">
                    <m:r>
                      <a:rPr lang="ja-JP" altLang="en-US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２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つの整数の積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を作る。ただし</a:t>
                </a: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𝑛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は正の奇数とする。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１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d>
                        <m:dPr>
                          <m:ctrlP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dPr>
                        <m:e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𝑛</m:t>
                          </m:r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−1</m:t>
                          </m:r>
                        </m:e>
                      </m:d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２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d>
                        <m:dPr>
                          <m:ctrlP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dPr>
                        <m:e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𝑛</m:t>
                          </m:r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−2</m:t>
                          </m:r>
                        </m:e>
                      </m:d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３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d>
                        <m:dPr>
                          <m:ctrlP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dPr>
                        <m:e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𝑛</m:t>
                          </m:r>
                          <m:r>
                            <a:rPr lang="en-US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−3</m:t>
                          </m:r>
                        </m:e>
                      </m:d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,,</m:t>
                      </m:r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･････</m:t>
                      </m:r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 </m:t>
                      </m:r>
                      <m:f>
                        <m:fPr>
                          <m:ctrlPr>
                            <a:rPr lang="bg-BG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fPr>
                        <m:num>
                          <m:r>
                            <a:rPr lang="en-US" altLang="ja-JP" sz="2000" b="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𝑛</m:t>
                          </m:r>
                          <m:r>
                            <a:rPr lang="en-US" altLang="ja-JP" sz="2000" b="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−1</m:t>
                          </m:r>
                        </m:num>
                        <m:den>
                          <m:r>
                            <a:rPr lang="en-US" altLang="ja-JP" sz="2000" b="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2</m:t>
                          </m:r>
                        </m:den>
                      </m:f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×</m:t>
                      </m:r>
                      <m:f>
                        <m:fPr>
                          <m:ctrlPr>
                            <a:rPr lang="bg-BG" altLang="ja-JP" sz="200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</m:ctrlPr>
                        </m:fPr>
                        <m:num>
                          <m:r>
                            <a:rPr lang="en-US" altLang="ja-JP" sz="2000" b="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𝑛</m:t>
                          </m:r>
                          <m:r>
                            <a:rPr lang="en-US" altLang="ja-JP" sz="2000" b="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+1</m:t>
                          </m:r>
                        </m:num>
                        <m:den>
                          <m:r>
                            <a:rPr lang="en-US" altLang="ja-JP" sz="2000" b="0" i="1" dirty="0" smtClean="0">
                              <a:latin typeface="Cambria Math" charset="0"/>
                              <a:ea typeface="Meiryo" charset="-128"/>
                              <a:cs typeface="Meiryo" charset="-12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例</a:t>
                </a:r>
                <a:r>
                  <a:rPr lang="en-US" altLang="ja-JP" sz="2000" dirty="0" smtClean="0">
                    <a:latin typeface="Meiryo" charset="-128"/>
                    <a:ea typeface="Meiryo" charset="-128"/>
                    <a:cs typeface="Meiryo" charset="-128"/>
                  </a:rPr>
                  <a:t>. </a:t>
                </a: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𝑛</m:t>
                    </m:r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=21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の時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１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×20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２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×19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>
                          <a:latin typeface="Cambria Math" charset="0"/>
                          <a:ea typeface="Meiryo" charset="-128"/>
                          <a:cs typeface="Meiryo" charset="-128"/>
                        </a:rPr>
                        <m:t>３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×18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･････</m:t>
                      </m:r>
                      <m:r>
                        <a:rPr lang="en-US" altLang="ja-JP" sz="2000" b="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,</m:t>
                      </m:r>
                      <m:r>
                        <a:rPr lang="ja-JP" altLang="en-US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 </m:t>
                      </m:r>
                      <m:r>
                        <a:rPr lang="en-US" altLang="ja-JP" sz="2000" i="1" dirty="0" smtClean="0">
                          <a:latin typeface="Cambria Math" charset="0"/>
                          <a:ea typeface="Meiryo" charset="-128"/>
                          <a:cs typeface="Meiryo" charset="-128"/>
                        </a:rPr>
                        <m:t>10×11</m:t>
                      </m:r>
                    </m:oMath>
                  </m:oMathPara>
                </a14:m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これら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bg-BG" altLang="ja-JP" sz="2000" i="1" smtClean="0">
                            <a:latin typeface="Cambria Math" charset="0"/>
                            <a:ea typeface="Meiryo" charset="-128"/>
                            <a:cs typeface="Meiryo" charset="-128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𝑛</m:t>
                        </m:r>
                        <m:r>
                          <a:rPr lang="en-US" altLang="ja-JP" sz="2000" b="0" i="1" smtClean="0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−1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charset="0"/>
                            <a:ea typeface="Meiryo" charset="-128"/>
                            <a:cs typeface="Meiryo" charset="-128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個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のうち、</a:t>
                </a:r>
                <a14:m>
                  <m:oMath xmlns:m="http://schemas.openxmlformats.org/officeDocument/2006/math" xmlns="">
                    <m:r>
                      <a:rPr lang="ja-JP" altLang="en-US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１２</m:t>
                    </m:r>
                  </m:oMath>
                </a14:m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で割り切れる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ものの個数を求める関数を作成せよ。</a:t>
                </a:r>
                <a:b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</a:br>
                <a:endParaRPr kumimoji="1" lang="ja-JP" altLang="en-US" sz="2000" dirty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  <a:blipFill rotWithShape="0">
                <a:blip r:embed="rId2"/>
                <a:stretch>
                  <a:fillRect l="-773" t="-6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03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 xmlns=""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1,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2</m:t>
                    </m:r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,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3</m:t>
                    </m:r>
                    <m:r>
                      <a:rPr lang="en-US" altLang="ja-JP" sz="200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,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4,5,6,7,8,9,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𝐴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,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𝐵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,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𝐶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,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𝐷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,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𝐸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,</m:t>
                    </m:r>
                    <m:r>
                      <a:rPr lang="en-US" altLang="ja-JP" sz="2000" b="0" i="1" dirty="0" smtClean="0">
                        <a:latin typeface="Cambria Math" charset="0"/>
                        <a:ea typeface="Meiryo" charset="-128"/>
                        <a:cs typeface="Meiryo" charset="-128"/>
                      </a:rPr>
                      <m:t>𝐹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の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数字を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使って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4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けた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の数を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作る。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その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中から一の位、十の位、百の位、千の位の数字がすべて異なる数を除いて、小さい方から順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に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1111,1112,1113,1114,1121,1122,</m:t>
                    </m:r>
                    <m:r>
                      <a:rPr lang="ja-JP" altLang="en-US" sz="200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･････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,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𝐹𝐹𝐹𝐹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と並べる。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ただし、アルファベットは数字よりも大きいものとし、</a:t>
                </a:r>
                <a14:m>
                  <m:oMath xmlns:m="http://schemas.openxmlformats.org/officeDocument/2006/math" xmlns=""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𝐴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&lt;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𝐵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&lt;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𝐶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&lt;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𝐷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&lt;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𝐸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&lt;</m:t>
                    </m:r>
                    <m:r>
                      <a:rPr lang="en-US" altLang="ja-JP" sz="2000" b="0" i="1" smtClean="0">
                        <a:latin typeface="Cambria Math" charset="0"/>
                        <a:ea typeface="Meiryo" charset="-128"/>
                        <a:cs typeface="Meiryo" charset="-128"/>
                      </a:rPr>
                      <m:t>𝐹</m:t>
                    </m:r>
                  </m:oMath>
                </a14:m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とする。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000" dirty="0">
                  <a:latin typeface="Meiryo" charset="-128"/>
                  <a:ea typeface="Meiryo" charset="-128"/>
                  <a:cs typeface="Meiryo" charset="-128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この</a:t>
                </a:r>
                <a:r>
                  <a:rPr lang="ja-JP" altLang="en-US" sz="2000" dirty="0">
                    <a:latin typeface="Meiryo" charset="-128"/>
                    <a:ea typeface="Meiryo" charset="-128"/>
                    <a:cs typeface="Meiryo" charset="-128"/>
                  </a:rPr>
                  <a:t>ようにしてできる数は全部で何個</a:t>
                </a:r>
                <a:r>
                  <a:rPr lang="ja-JP" altLang="en-US" sz="2000" dirty="0" smtClean="0">
                    <a:latin typeface="Meiryo" charset="-128"/>
                    <a:ea typeface="Meiryo" charset="-128"/>
                    <a:cs typeface="Meiryo" charset="-128"/>
                  </a:rPr>
                  <a:t>あるか。関数を作成して求めよ。</a:t>
                </a:r>
                <a:endParaRPr lang="en-US" altLang="ja-JP" sz="2000" dirty="0" smtClean="0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15462"/>
                <a:ext cx="7886700" cy="5495192"/>
              </a:xfrm>
              <a:blipFill rotWithShape="0">
                <a:blip r:embed="rId2"/>
                <a:stretch>
                  <a:fillRect l="-773" t="-6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2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7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615462"/>
            <a:ext cx="7886700" cy="54951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１円玉、５円玉、１０円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玉、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50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円玉、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100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円玉、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500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円玉が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たくさん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ある。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(1)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これら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の硬貨を使って、合計の金額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n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円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にするよう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な組み合わせは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全部で何通り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あるか求める関数を作成せよ。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ただし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、使わない硬貨ががあっても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よい。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(2)(1)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で求めたそれぞれの組み合わせにおいて、各硬貨の使用した枚数を出力する関数を作成せよ。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39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dirty="0" smtClean="0"/>
              <a:t>Q5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64389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3607</TotalTime>
  <Words>1145</Words>
  <Application>Microsoft Macintosh PowerPoint</Application>
  <PresentationFormat>画面に合わせる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ホワイト</vt:lpstr>
      <vt:lpstr>Q1</vt:lpstr>
      <vt:lpstr>PowerPoint プレゼンテーション</vt:lpstr>
      <vt:lpstr>Q2</vt:lpstr>
      <vt:lpstr>PowerPoint プレゼンテーション</vt:lpstr>
      <vt:lpstr>Q3</vt:lpstr>
      <vt:lpstr>PowerPoint プレゼンテーション</vt:lpstr>
      <vt:lpstr>Q4</vt:lpstr>
      <vt:lpstr>PowerPoint プレゼンテーション</vt:lpstr>
      <vt:lpstr>Q5</vt:lpstr>
      <vt:lpstr>PowerPoint プレゼンテーション</vt:lpstr>
      <vt:lpstr>Q6</vt:lpstr>
      <vt:lpstr>PowerPoint プレゼンテーション</vt:lpstr>
      <vt:lpstr>Q7</vt:lpstr>
      <vt:lpstr>PowerPoint プレゼンテーション</vt:lpstr>
      <vt:lpstr>Q8</vt:lpstr>
      <vt:lpstr>PowerPoint プレゼンテーション</vt:lpstr>
      <vt:lpstr>Q9</vt:lpstr>
      <vt:lpstr>PowerPoint プレゼンテーション</vt:lpstr>
      <vt:lpstr>Q10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肥嶋達也</dc:creator>
  <cp:lastModifiedBy>石橋</cp:lastModifiedBy>
  <cp:revision>144</cp:revision>
  <dcterms:created xsi:type="dcterms:W3CDTF">2016-11-06T00:32:53Z</dcterms:created>
  <dcterms:modified xsi:type="dcterms:W3CDTF">2016-12-12T09:21:03Z</dcterms:modified>
</cp:coreProperties>
</file>