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9" r:id="rId3"/>
    <p:sldId id="285" r:id="rId4"/>
    <p:sldId id="258" r:id="rId5"/>
    <p:sldId id="302" r:id="rId6"/>
    <p:sldId id="286" r:id="rId7"/>
    <p:sldId id="261" r:id="rId8"/>
    <p:sldId id="270" r:id="rId9"/>
    <p:sldId id="267" r:id="rId10"/>
    <p:sldId id="291" r:id="rId11"/>
    <p:sldId id="304" r:id="rId12"/>
    <p:sldId id="305" r:id="rId13"/>
    <p:sldId id="306" r:id="rId14"/>
    <p:sldId id="307" r:id="rId15"/>
    <p:sldId id="287" r:id="rId16"/>
    <p:sldId id="309" r:id="rId17"/>
    <p:sldId id="310" r:id="rId18"/>
    <p:sldId id="311" r:id="rId19"/>
    <p:sldId id="312" r:id="rId20"/>
    <p:sldId id="313" r:id="rId21"/>
    <p:sldId id="314" r:id="rId22"/>
    <p:sldId id="315" r:id="rId23"/>
    <p:sldId id="263" r:id="rId24"/>
    <p:sldId id="272" r:id="rId25"/>
    <p:sldId id="274" r:id="rId26"/>
    <p:sldId id="273" r:id="rId27"/>
    <p:sldId id="279" r:id="rId28"/>
    <p:sldId id="280" r:id="rId29"/>
    <p:sldId id="281" r:id="rId30"/>
    <p:sldId id="282" r:id="rId31"/>
    <p:sldId id="283" r:id="rId32"/>
    <p:sldId id="303" r:id="rId33"/>
    <p:sldId id="317" r:id="rId34"/>
    <p:sldId id="318" r:id="rId35"/>
    <p:sldId id="319" r:id="rId36"/>
    <p:sldId id="321" r:id="rId37"/>
    <p:sldId id="320" r:id="rId38"/>
    <p:sldId id="284" r:id="rId39"/>
    <p:sldId id="316" r:id="rId40"/>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37" autoAdjust="0"/>
    <p:restoredTop sz="94660"/>
  </p:normalViewPr>
  <p:slideViewPr>
    <p:cSldViewPr snapToGrid="0">
      <p:cViewPr varScale="1">
        <p:scale>
          <a:sx n="114" d="100"/>
          <a:sy n="114" d="100"/>
        </p:scale>
        <p:origin x="123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363070B-BB31-4C77-B65F-0C2361766136}" type="datetimeFigureOut">
              <a:rPr kumimoji="1" lang="ja-JP" altLang="en-US" smtClean="0"/>
              <a:t>2020/11/3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4FEEF7-1B87-42C8-B100-4628B98D22A3}" type="slidenum">
              <a:rPr kumimoji="1" lang="ja-JP" altLang="en-US" smtClean="0"/>
              <a:t>‹#›</a:t>
            </a:fld>
            <a:endParaRPr kumimoji="1" lang="ja-JP" altLang="en-US"/>
          </a:p>
        </p:txBody>
      </p:sp>
    </p:spTree>
    <p:extLst>
      <p:ext uri="{BB962C8B-B14F-4D97-AF65-F5344CB8AC3E}">
        <p14:creationId xmlns:p14="http://schemas.microsoft.com/office/powerpoint/2010/main" val="214886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363070B-BB31-4C77-B65F-0C2361766136}" type="datetimeFigureOut">
              <a:rPr kumimoji="1" lang="ja-JP" altLang="en-US" smtClean="0"/>
              <a:t>2020/11/3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4FEEF7-1B87-42C8-B100-4628B98D22A3}" type="slidenum">
              <a:rPr kumimoji="1" lang="ja-JP" altLang="en-US" smtClean="0"/>
              <a:t>‹#›</a:t>
            </a:fld>
            <a:endParaRPr kumimoji="1" lang="ja-JP" altLang="en-US"/>
          </a:p>
        </p:txBody>
      </p:sp>
    </p:spTree>
    <p:extLst>
      <p:ext uri="{BB962C8B-B14F-4D97-AF65-F5344CB8AC3E}">
        <p14:creationId xmlns:p14="http://schemas.microsoft.com/office/powerpoint/2010/main" val="1813448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363070B-BB31-4C77-B65F-0C2361766136}" type="datetimeFigureOut">
              <a:rPr kumimoji="1" lang="ja-JP" altLang="en-US" smtClean="0"/>
              <a:t>2020/11/3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4FEEF7-1B87-42C8-B100-4628B98D22A3}" type="slidenum">
              <a:rPr kumimoji="1" lang="ja-JP" altLang="en-US" smtClean="0"/>
              <a:t>‹#›</a:t>
            </a:fld>
            <a:endParaRPr kumimoji="1" lang="ja-JP" altLang="en-US"/>
          </a:p>
        </p:txBody>
      </p:sp>
    </p:spTree>
    <p:extLst>
      <p:ext uri="{BB962C8B-B14F-4D97-AF65-F5344CB8AC3E}">
        <p14:creationId xmlns:p14="http://schemas.microsoft.com/office/powerpoint/2010/main" val="1601507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363070B-BB31-4C77-B65F-0C2361766136}" type="datetimeFigureOut">
              <a:rPr kumimoji="1" lang="ja-JP" altLang="en-US" smtClean="0"/>
              <a:t>2020/11/3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4FEEF7-1B87-42C8-B100-4628B98D22A3}" type="slidenum">
              <a:rPr kumimoji="1" lang="ja-JP" altLang="en-US" smtClean="0"/>
              <a:t>‹#›</a:t>
            </a:fld>
            <a:endParaRPr kumimoji="1" lang="ja-JP" altLang="en-US"/>
          </a:p>
        </p:txBody>
      </p:sp>
    </p:spTree>
    <p:extLst>
      <p:ext uri="{BB962C8B-B14F-4D97-AF65-F5344CB8AC3E}">
        <p14:creationId xmlns:p14="http://schemas.microsoft.com/office/powerpoint/2010/main" val="269066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363070B-BB31-4C77-B65F-0C2361766136}" type="datetimeFigureOut">
              <a:rPr kumimoji="1" lang="ja-JP" altLang="en-US" smtClean="0"/>
              <a:t>2020/11/3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4FEEF7-1B87-42C8-B100-4628B98D22A3}" type="slidenum">
              <a:rPr kumimoji="1" lang="ja-JP" altLang="en-US" smtClean="0"/>
              <a:t>‹#›</a:t>
            </a:fld>
            <a:endParaRPr kumimoji="1" lang="ja-JP" altLang="en-US"/>
          </a:p>
        </p:txBody>
      </p:sp>
    </p:spTree>
    <p:extLst>
      <p:ext uri="{BB962C8B-B14F-4D97-AF65-F5344CB8AC3E}">
        <p14:creationId xmlns:p14="http://schemas.microsoft.com/office/powerpoint/2010/main" val="2079000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363070B-BB31-4C77-B65F-0C2361766136}" type="datetimeFigureOut">
              <a:rPr kumimoji="1" lang="ja-JP" altLang="en-US" smtClean="0"/>
              <a:t>2020/11/3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84FEEF7-1B87-42C8-B100-4628B98D22A3}" type="slidenum">
              <a:rPr kumimoji="1" lang="ja-JP" altLang="en-US" smtClean="0"/>
              <a:t>‹#›</a:t>
            </a:fld>
            <a:endParaRPr kumimoji="1" lang="ja-JP" altLang="en-US"/>
          </a:p>
        </p:txBody>
      </p:sp>
    </p:spTree>
    <p:extLst>
      <p:ext uri="{BB962C8B-B14F-4D97-AF65-F5344CB8AC3E}">
        <p14:creationId xmlns:p14="http://schemas.microsoft.com/office/powerpoint/2010/main" val="3556245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363070B-BB31-4C77-B65F-0C2361766136}" type="datetimeFigureOut">
              <a:rPr kumimoji="1" lang="ja-JP" altLang="en-US" smtClean="0"/>
              <a:t>2020/11/3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84FEEF7-1B87-42C8-B100-4628B98D22A3}" type="slidenum">
              <a:rPr kumimoji="1" lang="ja-JP" altLang="en-US" smtClean="0"/>
              <a:t>‹#›</a:t>
            </a:fld>
            <a:endParaRPr kumimoji="1" lang="ja-JP" altLang="en-US"/>
          </a:p>
        </p:txBody>
      </p:sp>
    </p:spTree>
    <p:extLst>
      <p:ext uri="{BB962C8B-B14F-4D97-AF65-F5344CB8AC3E}">
        <p14:creationId xmlns:p14="http://schemas.microsoft.com/office/powerpoint/2010/main" val="660068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363070B-BB31-4C77-B65F-0C2361766136}" type="datetimeFigureOut">
              <a:rPr kumimoji="1" lang="ja-JP" altLang="en-US" smtClean="0"/>
              <a:t>2020/11/3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84FEEF7-1B87-42C8-B100-4628B98D22A3}" type="slidenum">
              <a:rPr kumimoji="1" lang="ja-JP" altLang="en-US" smtClean="0"/>
              <a:t>‹#›</a:t>
            </a:fld>
            <a:endParaRPr kumimoji="1" lang="ja-JP" altLang="en-US"/>
          </a:p>
        </p:txBody>
      </p:sp>
    </p:spTree>
    <p:extLst>
      <p:ext uri="{BB962C8B-B14F-4D97-AF65-F5344CB8AC3E}">
        <p14:creationId xmlns:p14="http://schemas.microsoft.com/office/powerpoint/2010/main" val="265050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3070B-BB31-4C77-B65F-0C2361766136}" type="datetimeFigureOut">
              <a:rPr kumimoji="1" lang="ja-JP" altLang="en-US" smtClean="0"/>
              <a:t>2020/11/3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84FEEF7-1B87-42C8-B100-4628B98D22A3}" type="slidenum">
              <a:rPr kumimoji="1" lang="ja-JP" altLang="en-US" smtClean="0"/>
              <a:t>‹#›</a:t>
            </a:fld>
            <a:endParaRPr kumimoji="1" lang="ja-JP" altLang="en-US"/>
          </a:p>
        </p:txBody>
      </p:sp>
    </p:spTree>
    <p:extLst>
      <p:ext uri="{BB962C8B-B14F-4D97-AF65-F5344CB8AC3E}">
        <p14:creationId xmlns:p14="http://schemas.microsoft.com/office/powerpoint/2010/main" val="345817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363070B-BB31-4C77-B65F-0C2361766136}" type="datetimeFigureOut">
              <a:rPr kumimoji="1" lang="ja-JP" altLang="en-US" smtClean="0"/>
              <a:t>2020/11/3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84FEEF7-1B87-42C8-B100-4628B98D22A3}" type="slidenum">
              <a:rPr kumimoji="1" lang="ja-JP" altLang="en-US" smtClean="0"/>
              <a:t>‹#›</a:t>
            </a:fld>
            <a:endParaRPr kumimoji="1" lang="ja-JP" altLang="en-US"/>
          </a:p>
        </p:txBody>
      </p:sp>
    </p:spTree>
    <p:extLst>
      <p:ext uri="{BB962C8B-B14F-4D97-AF65-F5344CB8AC3E}">
        <p14:creationId xmlns:p14="http://schemas.microsoft.com/office/powerpoint/2010/main" val="2467704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363070B-BB31-4C77-B65F-0C2361766136}" type="datetimeFigureOut">
              <a:rPr kumimoji="1" lang="ja-JP" altLang="en-US" smtClean="0"/>
              <a:t>2020/11/3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84FEEF7-1B87-42C8-B100-4628B98D22A3}" type="slidenum">
              <a:rPr kumimoji="1" lang="ja-JP" altLang="en-US" smtClean="0"/>
              <a:t>‹#›</a:t>
            </a:fld>
            <a:endParaRPr kumimoji="1" lang="ja-JP" altLang="en-US"/>
          </a:p>
        </p:txBody>
      </p:sp>
    </p:spTree>
    <p:extLst>
      <p:ext uri="{BB962C8B-B14F-4D97-AF65-F5344CB8AC3E}">
        <p14:creationId xmlns:p14="http://schemas.microsoft.com/office/powerpoint/2010/main" val="146424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3070B-BB31-4C77-B65F-0C2361766136}" type="datetimeFigureOut">
              <a:rPr kumimoji="1" lang="ja-JP" altLang="en-US" smtClean="0"/>
              <a:t>2020/11/3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FEEF7-1B87-42C8-B100-4628B98D22A3}" type="slidenum">
              <a:rPr kumimoji="1" lang="ja-JP" altLang="en-US" smtClean="0"/>
              <a:t>‹#›</a:t>
            </a:fld>
            <a:endParaRPr kumimoji="1" lang="ja-JP" altLang="en-US"/>
          </a:p>
        </p:txBody>
      </p:sp>
    </p:spTree>
    <p:extLst>
      <p:ext uri="{BB962C8B-B14F-4D97-AF65-F5344CB8AC3E}">
        <p14:creationId xmlns:p14="http://schemas.microsoft.com/office/powerpoint/2010/main" val="26004762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68E1AA-11BB-4BAE-B396-BCE2B4B491E0}"/>
              </a:ext>
            </a:extLst>
          </p:cNvPr>
          <p:cNvSpPr>
            <a:spLocks noGrp="1"/>
          </p:cNvSpPr>
          <p:nvPr>
            <p:ph type="ctrTitle"/>
          </p:nvPr>
        </p:nvSpPr>
        <p:spPr>
          <a:xfrm>
            <a:off x="1142999" y="1699022"/>
            <a:ext cx="6858000" cy="1593133"/>
          </a:xfrm>
        </p:spPr>
        <p:txBody>
          <a:bodyPr>
            <a:normAutofit/>
          </a:bodyPr>
          <a:lstStyle/>
          <a:p>
            <a:r>
              <a:rPr lang="ja-JP" altLang="en-US" sz="3300" dirty="0"/>
              <a:t>時系列学習過程の学習損失を利用したパラメータの変化点検出</a:t>
            </a:r>
          </a:p>
        </p:txBody>
      </p:sp>
      <p:sp>
        <p:nvSpPr>
          <p:cNvPr id="3" name="字幕 2">
            <a:extLst>
              <a:ext uri="{FF2B5EF4-FFF2-40B4-BE49-F238E27FC236}">
                <a16:creationId xmlns:a16="http://schemas.microsoft.com/office/drawing/2014/main" id="{B583507B-7D85-4040-8156-DAEEEFB586FF}"/>
              </a:ext>
            </a:extLst>
          </p:cNvPr>
          <p:cNvSpPr>
            <a:spLocks noGrp="1"/>
          </p:cNvSpPr>
          <p:nvPr>
            <p:ph type="subTitle" idx="1"/>
          </p:nvPr>
        </p:nvSpPr>
        <p:spPr>
          <a:xfrm>
            <a:off x="710293" y="4141539"/>
            <a:ext cx="7723415" cy="1465977"/>
          </a:xfrm>
        </p:spPr>
        <p:txBody>
          <a:bodyPr>
            <a:noAutofit/>
          </a:bodyPr>
          <a:lstStyle/>
          <a:p>
            <a:r>
              <a:rPr lang="ja-JP" altLang="en-US" sz="2100" dirty="0"/>
              <a:t>鈴木 皓平　　　伊藤 佳卓</a:t>
            </a:r>
            <a:endParaRPr lang="en-US" altLang="ja-JP" sz="2100" dirty="0"/>
          </a:p>
          <a:p>
            <a:endParaRPr lang="en-US" altLang="ja-JP" sz="2100" dirty="0"/>
          </a:p>
          <a:p>
            <a:r>
              <a:rPr lang="ja-JP" altLang="en-US" sz="2100" dirty="0"/>
              <a:t>北海道科学大学</a:t>
            </a:r>
            <a:endParaRPr lang="en-US" altLang="ja-JP" sz="2100" dirty="0"/>
          </a:p>
          <a:p>
            <a:r>
              <a:rPr lang="ja-JP" altLang="en-US" sz="2100" dirty="0"/>
              <a:t>工学部 電気電子工学科</a:t>
            </a:r>
          </a:p>
        </p:txBody>
      </p:sp>
    </p:spTree>
    <p:extLst>
      <p:ext uri="{BB962C8B-B14F-4D97-AF65-F5344CB8AC3E}">
        <p14:creationId xmlns:p14="http://schemas.microsoft.com/office/powerpoint/2010/main" val="1587135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79B296-DC80-48D0-80E6-44A64C014DEA}"/>
              </a:ext>
            </a:extLst>
          </p:cNvPr>
          <p:cNvSpPr>
            <a:spLocks noGrp="1"/>
          </p:cNvSpPr>
          <p:nvPr>
            <p:ph type="title"/>
          </p:nvPr>
        </p:nvSpPr>
        <p:spPr>
          <a:xfrm>
            <a:off x="628650" y="1587093"/>
            <a:ext cx="7886700" cy="547382"/>
          </a:xfrm>
        </p:spPr>
        <p:txBody>
          <a:bodyPr>
            <a:normAutofit/>
          </a:bodyPr>
          <a:lstStyle/>
          <a:p>
            <a:pPr algn="ctr"/>
            <a:r>
              <a:rPr lang="ja-JP" altLang="en-US" sz="3000" b="1" dirty="0">
                <a:solidFill>
                  <a:schemeClr val="accent2"/>
                </a:solidFill>
              </a:rPr>
              <a:t>時系列信号の学習</a:t>
            </a:r>
          </a:p>
        </p:txBody>
      </p:sp>
      <p:sp>
        <p:nvSpPr>
          <p:cNvPr id="4" name="正方形/長方形 3">
            <a:extLst>
              <a:ext uri="{FF2B5EF4-FFF2-40B4-BE49-F238E27FC236}">
                <a16:creationId xmlns:a16="http://schemas.microsoft.com/office/drawing/2014/main" id="{D71FA468-92E4-4823-BF1F-41F1A330016F}"/>
              </a:ext>
            </a:extLst>
          </p:cNvPr>
          <p:cNvSpPr/>
          <p:nvPr/>
        </p:nvSpPr>
        <p:spPr>
          <a:xfrm>
            <a:off x="0" y="857250"/>
            <a:ext cx="9144000" cy="461665"/>
          </a:xfrm>
          <a:prstGeom prst="rect">
            <a:avLst/>
          </a:prstGeom>
        </p:spPr>
        <p:txBody>
          <a:bodyPr wrap="square">
            <a:spAutoFit/>
          </a:bodyPr>
          <a:lstStyle/>
          <a:p>
            <a:pPr algn="ctr"/>
            <a:r>
              <a:rPr lang="ja-JP" altLang="en-US" sz="2400" b="1" dirty="0">
                <a:solidFill>
                  <a:schemeClr val="accent5"/>
                </a:solidFill>
                <a:latin typeface="+mj-ea"/>
                <a:ea typeface="+mj-ea"/>
              </a:rPr>
              <a:t>① リカレントニューラルネットワークを用いて対象を学習する</a:t>
            </a:r>
          </a:p>
        </p:txBody>
      </p:sp>
      <p:grpSp>
        <p:nvGrpSpPr>
          <p:cNvPr id="57" name="グループ化 56">
            <a:extLst>
              <a:ext uri="{FF2B5EF4-FFF2-40B4-BE49-F238E27FC236}">
                <a16:creationId xmlns:a16="http://schemas.microsoft.com/office/drawing/2014/main" id="{402DFA15-978C-40F6-B0A7-1236E93C2783}"/>
              </a:ext>
            </a:extLst>
          </p:cNvPr>
          <p:cNvGrpSpPr/>
          <p:nvPr/>
        </p:nvGrpSpPr>
        <p:grpSpPr>
          <a:xfrm>
            <a:off x="2146927" y="2115663"/>
            <a:ext cx="4693385" cy="1854115"/>
            <a:chOff x="190831" y="1672376"/>
            <a:chExt cx="7184484" cy="2633743"/>
          </a:xfrm>
        </p:grpSpPr>
        <p:grpSp>
          <p:nvGrpSpPr>
            <p:cNvPr id="18" name="グループ化 17">
              <a:extLst>
                <a:ext uri="{FF2B5EF4-FFF2-40B4-BE49-F238E27FC236}">
                  <a16:creationId xmlns:a16="http://schemas.microsoft.com/office/drawing/2014/main" id="{6D59C167-43BF-4BDF-9B86-014F0E737833}"/>
                </a:ext>
              </a:extLst>
            </p:cNvPr>
            <p:cNvGrpSpPr/>
            <p:nvPr/>
          </p:nvGrpSpPr>
          <p:grpSpPr>
            <a:xfrm>
              <a:off x="587229" y="2013359"/>
              <a:ext cx="6518245" cy="1661019"/>
              <a:chOff x="2172749" y="2080471"/>
              <a:chExt cx="6518245" cy="1661019"/>
            </a:xfrm>
          </p:grpSpPr>
          <p:cxnSp>
            <p:nvCxnSpPr>
              <p:cNvPr id="11" name="直線矢印コネクタ 10">
                <a:extLst>
                  <a:ext uri="{FF2B5EF4-FFF2-40B4-BE49-F238E27FC236}">
                    <a16:creationId xmlns:a16="http://schemas.microsoft.com/office/drawing/2014/main" id="{79FC4AD8-9B59-4873-B278-F130CD6D4B22}"/>
                  </a:ext>
                </a:extLst>
              </p:cNvPr>
              <p:cNvCxnSpPr>
                <a:cxnSpLocks/>
              </p:cNvCxnSpPr>
              <p:nvPr/>
            </p:nvCxnSpPr>
            <p:spPr>
              <a:xfrm flipV="1">
                <a:off x="2172749" y="2080471"/>
                <a:ext cx="0" cy="16610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2EE746AE-792E-41F2-9B98-3130C3F1E9FB}"/>
                  </a:ext>
                </a:extLst>
              </p:cNvPr>
              <p:cNvCxnSpPr>
                <a:cxnSpLocks/>
              </p:cNvCxnSpPr>
              <p:nvPr/>
            </p:nvCxnSpPr>
            <p:spPr>
              <a:xfrm>
                <a:off x="2172749" y="3741490"/>
                <a:ext cx="651824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フローチャート: 結合子 18">
              <a:extLst>
                <a:ext uri="{FF2B5EF4-FFF2-40B4-BE49-F238E27FC236}">
                  <a16:creationId xmlns:a16="http://schemas.microsoft.com/office/drawing/2014/main" id="{1F335FA5-7B49-4E10-B40E-C180927E16AB}"/>
                </a:ext>
              </a:extLst>
            </p:cNvPr>
            <p:cNvSpPr/>
            <p:nvPr/>
          </p:nvSpPr>
          <p:spPr>
            <a:xfrm>
              <a:off x="1181736" y="2276364"/>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dirty="0"/>
            </a:p>
          </p:txBody>
        </p:sp>
        <p:sp>
          <p:nvSpPr>
            <p:cNvPr id="20" name="フローチャート: 結合子 19">
              <a:extLst>
                <a:ext uri="{FF2B5EF4-FFF2-40B4-BE49-F238E27FC236}">
                  <a16:creationId xmlns:a16="http://schemas.microsoft.com/office/drawing/2014/main" id="{6D9FA227-B88F-42C0-9277-B9B959516F9B}"/>
                </a:ext>
              </a:extLst>
            </p:cNvPr>
            <p:cNvSpPr/>
            <p:nvPr/>
          </p:nvSpPr>
          <p:spPr>
            <a:xfrm rot="1573452">
              <a:off x="1655980" y="3152059"/>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1" name="フローチャート: 結合子 20">
              <a:extLst>
                <a:ext uri="{FF2B5EF4-FFF2-40B4-BE49-F238E27FC236}">
                  <a16:creationId xmlns:a16="http://schemas.microsoft.com/office/drawing/2014/main" id="{8D6AD871-9C11-405E-88EE-949BE59BE47F}"/>
                </a:ext>
              </a:extLst>
            </p:cNvPr>
            <p:cNvSpPr/>
            <p:nvPr/>
          </p:nvSpPr>
          <p:spPr>
            <a:xfrm>
              <a:off x="2292149" y="2438670"/>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2" name="フローチャート: 結合子 21">
              <a:extLst>
                <a:ext uri="{FF2B5EF4-FFF2-40B4-BE49-F238E27FC236}">
                  <a16:creationId xmlns:a16="http://schemas.microsoft.com/office/drawing/2014/main" id="{55666B23-FDEB-4818-93D4-DFD36F284B03}"/>
                </a:ext>
              </a:extLst>
            </p:cNvPr>
            <p:cNvSpPr/>
            <p:nvPr/>
          </p:nvSpPr>
          <p:spPr>
            <a:xfrm>
              <a:off x="2876027" y="2888910"/>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3" name="フローチャート: 結合子 22">
              <a:extLst>
                <a:ext uri="{FF2B5EF4-FFF2-40B4-BE49-F238E27FC236}">
                  <a16:creationId xmlns:a16="http://schemas.microsoft.com/office/drawing/2014/main" id="{3A9A8DDB-B18F-4D7A-9BDE-B1AB994CC444}"/>
                </a:ext>
              </a:extLst>
            </p:cNvPr>
            <p:cNvSpPr/>
            <p:nvPr/>
          </p:nvSpPr>
          <p:spPr>
            <a:xfrm>
              <a:off x="3591184" y="2091315"/>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4" name="フローチャート: 結合子 23">
              <a:extLst>
                <a:ext uri="{FF2B5EF4-FFF2-40B4-BE49-F238E27FC236}">
                  <a16:creationId xmlns:a16="http://schemas.microsoft.com/office/drawing/2014/main" id="{A8DD708E-8664-4104-8FD6-C92595F351FD}"/>
                </a:ext>
              </a:extLst>
            </p:cNvPr>
            <p:cNvSpPr/>
            <p:nvPr/>
          </p:nvSpPr>
          <p:spPr>
            <a:xfrm>
              <a:off x="4364373" y="2684491"/>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5" name="フローチャート: 結合子 24">
              <a:extLst>
                <a:ext uri="{FF2B5EF4-FFF2-40B4-BE49-F238E27FC236}">
                  <a16:creationId xmlns:a16="http://schemas.microsoft.com/office/drawing/2014/main" id="{5C96B6EF-BFC8-41A0-AA0E-0113B5905A2A}"/>
                </a:ext>
              </a:extLst>
            </p:cNvPr>
            <p:cNvSpPr/>
            <p:nvPr/>
          </p:nvSpPr>
          <p:spPr>
            <a:xfrm>
              <a:off x="5468072" y="2057005"/>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cxnSp>
          <p:nvCxnSpPr>
            <p:cNvPr id="33" name="直線コネクタ 32">
              <a:extLst>
                <a:ext uri="{FF2B5EF4-FFF2-40B4-BE49-F238E27FC236}">
                  <a16:creationId xmlns:a16="http://schemas.microsoft.com/office/drawing/2014/main" id="{D8FEFCC9-2A17-44DD-9C91-4995083897E3}"/>
                </a:ext>
              </a:extLst>
            </p:cNvPr>
            <p:cNvCxnSpPr>
              <a:cxnSpLocks/>
              <a:stCxn id="19" idx="5"/>
              <a:endCxn id="20" idx="1"/>
            </p:cNvCxnSpPr>
            <p:nvPr/>
          </p:nvCxnSpPr>
          <p:spPr>
            <a:xfrm>
              <a:off x="1328521" y="2412402"/>
              <a:ext cx="383801" cy="741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D8E2859-8636-4155-BE78-F59B15753066}"/>
                </a:ext>
              </a:extLst>
            </p:cNvPr>
            <p:cNvCxnSpPr>
              <a:stCxn id="20" idx="7"/>
              <a:endCxn id="21" idx="3"/>
            </p:cNvCxnSpPr>
            <p:nvPr/>
          </p:nvCxnSpPr>
          <p:spPr>
            <a:xfrm flipV="1">
              <a:off x="1821407" y="2574708"/>
              <a:ext cx="495926" cy="6333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48A4C7AE-3D6B-4630-B58A-CB26E1EB915A}"/>
                </a:ext>
              </a:extLst>
            </p:cNvPr>
            <p:cNvCxnSpPr>
              <a:stCxn id="21" idx="5"/>
              <a:endCxn id="22" idx="1"/>
            </p:cNvCxnSpPr>
            <p:nvPr/>
          </p:nvCxnSpPr>
          <p:spPr>
            <a:xfrm>
              <a:off x="2438934" y="2574708"/>
              <a:ext cx="462277" cy="337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C46165EA-9F4F-4744-A7C8-4C2DFE4F647E}"/>
                </a:ext>
              </a:extLst>
            </p:cNvPr>
            <p:cNvCxnSpPr>
              <a:stCxn id="22" idx="7"/>
              <a:endCxn id="23" idx="3"/>
            </p:cNvCxnSpPr>
            <p:nvPr/>
          </p:nvCxnSpPr>
          <p:spPr>
            <a:xfrm flipV="1">
              <a:off x="3022812" y="2227353"/>
              <a:ext cx="593556" cy="6848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65B8002A-E8BC-4DF3-ABED-D86073D607B0}"/>
                </a:ext>
              </a:extLst>
            </p:cNvPr>
            <p:cNvCxnSpPr>
              <a:stCxn id="23" idx="5"/>
              <a:endCxn id="24" idx="1"/>
            </p:cNvCxnSpPr>
            <p:nvPr/>
          </p:nvCxnSpPr>
          <p:spPr>
            <a:xfrm>
              <a:off x="3737969" y="2227353"/>
              <a:ext cx="651588" cy="4804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97097AC-2970-499D-B94F-F907E7346F0A}"/>
                </a:ext>
              </a:extLst>
            </p:cNvPr>
            <p:cNvCxnSpPr>
              <a:cxnSpLocks/>
              <a:stCxn id="24" idx="7"/>
              <a:endCxn id="25" idx="3"/>
            </p:cNvCxnSpPr>
            <p:nvPr/>
          </p:nvCxnSpPr>
          <p:spPr>
            <a:xfrm flipV="1">
              <a:off x="4511158" y="2193043"/>
              <a:ext cx="982098" cy="514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D144363E-4FC0-4F1C-8C57-73EC50F38FF0}"/>
                </a:ext>
              </a:extLst>
            </p:cNvPr>
            <p:cNvSpPr txBox="1"/>
            <p:nvPr/>
          </p:nvSpPr>
          <p:spPr>
            <a:xfrm>
              <a:off x="190831" y="1672376"/>
              <a:ext cx="396392" cy="524631"/>
            </a:xfrm>
            <a:prstGeom prst="rect">
              <a:avLst/>
            </a:prstGeom>
            <a:noFill/>
          </p:spPr>
          <p:txBody>
            <a:bodyPr wrap="square" rtlCol="0">
              <a:spAutoFit/>
            </a:bodyPr>
            <a:lstStyle/>
            <a:p>
              <a:pPr algn="ctr"/>
              <a:r>
                <a:rPr lang="en-US" altLang="ja-JP" b="1" dirty="0"/>
                <a:t>x</a:t>
              </a:r>
              <a:endParaRPr lang="ja-JP" altLang="en-US" b="1" dirty="0"/>
            </a:p>
          </p:txBody>
        </p:sp>
        <p:sp>
          <p:nvSpPr>
            <p:cNvPr id="56" name="テキスト ボックス 55">
              <a:extLst>
                <a:ext uri="{FF2B5EF4-FFF2-40B4-BE49-F238E27FC236}">
                  <a16:creationId xmlns:a16="http://schemas.microsoft.com/office/drawing/2014/main" id="{3AA47478-B307-4C16-866D-345582337BB7}"/>
                </a:ext>
              </a:extLst>
            </p:cNvPr>
            <p:cNvSpPr txBox="1"/>
            <p:nvPr/>
          </p:nvSpPr>
          <p:spPr>
            <a:xfrm>
              <a:off x="6978923" y="3781488"/>
              <a:ext cx="396392" cy="524631"/>
            </a:xfrm>
            <a:prstGeom prst="rect">
              <a:avLst/>
            </a:prstGeom>
            <a:noFill/>
          </p:spPr>
          <p:txBody>
            <a:bodyPr wrap="square" rtlCol="0">
              <a:spAutoFit/>
            </a:bodyPr>
            <a:lstStyle/>
            <a:p>
              <a:pPr algn="ctr"/>
              <a:r>
                <a:rPr lang="en-US" altLang="ja-JP" b="1" dirty="0"/>
                <a:t>t</a:t>
              </a:r>
              <a:endParaRPr lang="ja-JP" altLang="en-US" b="1" dirty="0"/>
            </a:p>
          </p:txBody>
        </p:sp>
      </p:grpSp>
      <p:cxnSp>
        <p:nvCxnSpPr>
          <p:cNvPr id="65" name="コネクタ: 曲線 64">
            <a:extLst>
              <a:ext uri="{FF2B5EF4-FFF2-40B4-BE49-F238E27FC236}">
                <a16:creationId xmlns:a16="http://schemas.microsoft.com/office/drawing/2014/main" id="{3FAD696D-DD7E-4F17-97B2-117C99980E57}"/>
              </a:ext>
            </a:extLst>
          </p:cNvPr>
          <p:cNvCxnSpPr>
            <a:cxnSpLocks/>
            <a:stCxn id="20" idx="6"/>
            <a:endCxn id="73" idx="0"/>
          </p:cNvCxnSpPr>
          <p:nvPr/>
        </p:nvCxnSpPr>
        <p:spPr>
          <a:xfrm>
            <a:off x="3210620" y="3238258"/>
            <a:ext cx="4204519" cy="1333809"/>
          </a:xfrm>
          <a:prstGeom prst="curvedConnector2">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コネクタ: 曲線 69">
            <a:extLst>
              <a:ext uri="{FF2B5EF4-FFF2-40B4-BE49-F238E27FC236}">
                <a16:creationId xmlns:a16="http://schemas.microsoft.com/office/drawing/2014/main" id="{C0D71FA4-4D6F-46FF-9596-66DEB780C8D2}"/>
              </a:ext>
            </a:extLst>
          </p:cNvPr>
          <p:cNvCxnSpPr>
            <a:cxnSpLocks/>
            <a:stCxn id="19" idx="2"/>
            <a:endCxn id="59" idx="0"/>
          </p:cNvCxnSpPr>
          <p:nvPr/>
        </p:nvCxnSpPr>
        <p:spPr>
          <a:xfrm rot="10800000" flipV="1">
            <a:off x="1426190" y="2596961"/>
            <a:ext cx="1368062" cy="1975106"/>
          </a:xfrm>
          <a:prstGeom prst="curved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3AFD8296-C90E-412F-B103-FC4B1A087D96}"/>
              </a:ext>
            </a:extLst>
          </p:cNvPr>
          <p:cNvGrpSpPr/>
          <p:nvPr/>
        </p:nvGrpSpPr>
        <p:grpSpPr>
          <a:xfrm>
            <a:off x="1064413" y="4124844"/>
            <a:ext cx="7020139" cy="1302911"/>
            <a:chOff x="666270" y="4239774"/>
            <a:chExt cx="9360185" cy="1737215"/>
          </a:xfrm>
        </p:grpSpPr>
        <p:sp>
          <p:nvSpPr>
            <p:cNvPr id="59" name="テキスト ボックス 58">
              <a:extLst>
                <a:ext uri="{FF2B5EF4-FFF2-40B4-BE49-F238E27FC236}">
                  <a16:creationId xmlns:a16="http://schemas.microsoft.com/office/drawing/2014/main" id="{0389FBDA-0F44-44DE-BC31-4A3013720A0F}"/>
                </a:ext>
              </a:extLst>
            </p:cNvPr>
            <p:cNvSpPr txBox="1"/>
            <p:nvPr/>
          </p:nvSpPr>
          <p:spPr>
            <a:xfrm>
              <a:off x="666271" y="4836070"/>
              <a:ext cx="964735" cy="553997"/>
            </a:xfrm>
            <a:prstGeom prst="rect">
              <a:avLst/>
            </a:prstGeom>
            <a:noFill/>
          </p:spPr>
          <p:txBody>
            <a:bodyPr wrap="square" rtlCol="0">
              <a:spAutoFit/>
            </a:bodyPr>
            <a:lstStyle/>
            <a:p>
              <a:pPr algn="ctr"/>
              <a:r>
                <a:rPr lang="en-US" altLang="ja-JP" sz="2100" b="1" dirty="0"/>
                <a:t>x(t)</a:t>
              </a:r>
              <a:endParaRPr lang="ja-JP" altLang="en-US" sz="2100" b="1" dirty="0"/>
            </a:p>
          </p:txBody>
        </p:sp>
        <p:sp>
          <p:nvSpPr>
            <p:cNvPr id="60" name="テキスト ボックス 59">
              <a:extLst>
                <a:ext uri="{FF2B5EF4-FFF2-40B4-BE49-F238E27FC236}">
                  <a16:creationId xmlns:a16="http://schemas.microsoft.com/office/drawing/2014/main" id="{080BCD95-A51D-4A21-B45C-64697726E69C}"/>
                </a:ext>
              </a:extLst>
            </p:cNvPr>
            <p:cNvSpPr txBox="1"/>
            <p:nvPr/>
          </p:nvSpPr>
          <p:spPr>
            <a:xfrm>
              <a:off x="4820129" y="4836070"/>
              <a:ext cx="1341905" cy="553997"/>
            </a:xfrm>
            <a:prstGeom prst="rect">
              <a:avLst/>
            </a:prstGeom>
            <a:noFill/>
          </p:spPr>
          <p:txBody>
            <a:bodyPr wrap="square" rtlCol="0">
              <a:spAutoFit/>
            </a:bodyPr>
            <a:lstStyle/>
            <a:p>
              <a:pPr algn="ctr"/>
              <a:r>
                <a:rPr lang="en-US" altLang="ja-JP" sz="2100" b="1" dirty="0"/>
                <a:t>y(t+1)</a:t>
              </a:r>
              <a:endParaRPr lang="ja-JP" altLang="en-US" sz="2100" b="1" dirty="0"/>
            </a:p>
          </p:txBody>
        </p:sp>
        <p:sp>
          <p:nvSpPr>
            <p:cNvPr id="61" name="正方形/長方形 60">
              <a:extLst>
                <a:ext uri="{FF2B5EF4-FFF2-40B4-BE49-F238E27FC236}">
                  <a16:creationId xmlns:a16="http://schemas.microsoft.com/office/drawing/2014/main" id="{B50FB00C-FDCC-42DC-9B75-C15145C54C87}"/>
                </a:ext>
              </a:extLst>
            </p:cNvPr>
            <p:cNvSpPr/>
            <p:nvPr/>
          </p:nvSpPr>
          <p:spPr>
            <a:xfrm>
              <a:off x="2490543" y="4741156"/>
              <a:ext cx="1476462" cy="7130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350"/>
            </a:p>
          </p:txBody>
        </p:sp>
        <p:cxnSp>
          <p:nvCxnSpPr>
            <p:cNvPr id="63" name="直線矢印コネクタ 62">
              <a:extLst>
                <a:ext uri="{FF2B5EF4-FFF2-40B4-BE49-F238E27FC236}">
                  <a16:creationId xmlns:a16="http://schemas.microsoft.com/office/drawing/2014/main" id="{F225C09E-3206-49D9-8D1B-7587955EF9C9}"/>
                </a:ext>
              </a:extLst>
            </p:cNvPr>
            <p:cNvCxnSpPr>
              <a:cxnSpLocks/>
              <a:stCxn id="59" idx="3"/>
              <a:endCxn id="61" idx="1"/>
            </p:cNvCxnSpPr>
            <p:nvPr/>
          </p:nvCxnSpPr>
          <p:spPr>
            <a:xfrm flipV="1">
              <a:off x="1631006" y="5097682"/>
              <a:ext cx="859537" cy="15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45414373-489C-4DD7-9476-6DE02C80468B}"/>
                </a:ext>
              </a:extLst>
            </p:cNvPr>
            <p:cNvCxnSpPr>
              <a:cxnSpLocks/>
              <a:stCxn id="61" idx="3"/>
              <a:endCxn id="60" idx="1"/>
            </p:cNvCxnSpPr>
            <p:nvPr/>
          </p:nvCxnSpPr>
          <p:spPr>
            <a:xfrm>
              <a:off x="3967006" y="5097682"/>
              <a:ext cx="853123" cy="15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33A7D7E-CEC3-4D81-B4B6-9B0196F3D571}"/>
                </a:ext>
              </a:extLst>
            </p:cNvPr>
            <p:cNvSpPr txBox="1"/>
            <p:nvPr/>
          </p:nvSpPr>
          <p:spPr>
            <a:xfrm>
              <a:off x="2614669" y="4239774"/>
              <a:ext cx="1228211" cy="492443"/>
            </a:xfrm>
            <a:prstGeom prst="rect">
              <a:avLst/>
            </a:prstGeom>
            <a:noFill/>
          </p:spPr>
          <p:txBody>
            <a:bodyPr wrap="square" rtlCol="0">
              <a:spAutoFit/>
            </a:bodyPr>
            <a:lstStyle/>
            <a:p>
              <a:pPr algn="ctr"/>
              <a:r>
                <a:rPr lang="en-US" altLang="ja-JP" dirty="0"/>
                <a:t>RNN</a:t>
              </a:r>
              <a:endParaRPr lang="ja-JP" altLang="en-US" dirty="0"/>
            </a:p>
          </p:txBody>
        </p:sp>
        <p:sp>
          <p:nvSpPr>
            <p:cNvPr id="73" name="テキスト ボックス 72">
              <a:extLst>
                <a:ext uri="{FF2B5EF4-FFF2-40B4-BE49-F238E27FC236}">
                  <a16:creationId xmlns:a16="http://schemas.microsoft.com/office/drawing/2014/main" id="{7A1C8770-9FEA-4823-B852-62CBDC61FA24}"/>
                </a:ext>
              </a:extLst>
            </p:cNvPr>
            <p:cNvSpPr txBox="1"/>
            <p:nvPr/>
          </p:nvSpPr>
          <p:spPr>
            <a:xfrm>
              <a:off x="8464491" y="4836070"/>
              <a:ext cx="1338827" cy="553997"/>
            </a:xfrm>
            <a:prstGeom prst="rect">
              <a:avLst/>
            </a:prstGeom>
            <a:noFill/>
          </p:spPr>
          <p:txBody>
            <a:bodyPr wrap="square" rtlCol="0">
              <a:spAutoFit/>
            </a:bodyPr>
            <a:lstStyle/>
            <a:p>
              <a:pPr algn="ctr"/>
              <a:r>
                <a:rPr lang="en-US" altLang="ja-JP" sz="2100" b="1" dirty="0"/>
                <a:t>x(t+1)</a:t>
              </a:r>
              <a:endParaRPr lang="ja-JP" altLang="en-US" sz="2100" b="1" dirty="0"/>
            </a:p>
          </p:txBody>
        </p:sp>
        <p:cxnSp>
          <p:nvCxnSpPr>
            <p:cNvPr id="77" name="直線矢印コネクタ 76">
              <a:extLst>
                <a:ext uri="{FF2B5EF4-FFF2-40B4-BE49-F238E27FC236}">
                  <a16:creationId xmlns:a16="http://schemas.microsoft.com/office/drawing/2014/main" id="{7131C41F-5CCB-4606-867E-E72104068F29}"/>
                </a:ext>
              </a:extLst>
            </p:cNvPr>
            <p:cNvCxnSpPr>
              <a:cxnSpLocks/>
              <a:stCxn id="60" idx="3"/>
              <a:endCxn id="73" idx="1"/>
            </p:cNvCxnSpPr>
            <p:nvPr/>
          </p:nvCxnSpPr>
          <p:spPr>
            <a:xfrm>
              <a:off x="6162034" y="5113069"/>
              <a:ext cx="2302457" cy="0"/>
            </a:xfrm>
            <a:prstGeom prst="straightConnector1">
              <a:avLst/>
            </a:prstGeom>
            <a:ln w="57150">
              <a:headEnd type="triangle"/>
              <a:tailEnd type="triangle"/>
            </a:ln>
          </p:spPr>
          <p:style>
            <a:lnRef idx="3">
              <a:schemeClr val="accent6"/>
            </a:lnRef>
            <a:fillRef idx="0">
              <a:schemeClr val="accent6"/>
            </a:fillRef>
            <a:effectRef idx="2">
              <a:schemeClr val="accent6"/>
            </a:effectRef>
            <a:fontRef idx="minor">
              <a:schemeClr val="tx1"/>
            </a:fontRef>
          </p:style>
        </p:cxnSp>
        <p:sp>
          <p:nvSpPr>
            <p:cNvPr id="78" name="テキスト ボックス 77">
              <a:extLst>
                <a:ext uri="{FF2B5EF4-FFF2-40B4-BE49-F238E27FC236}">
                  <a16:creationId xmlns:a16="http://schemas.microsoft.com/office/drawing/2014/main" id="{00542E85-22A2-4955-B0E2-65CB95FC7227}"/>
                </a:ext>
              </a:extLst>
            </p:cNvPr>
            <p:cNvSpPr txBox="1"/>
            <p:nvPr/>
          </p:nvSpPr>
          <p:spPr>
            <a:xfrm>
              <a:off x="7021921" y="4621917"/>
              <a:ext cx="964035" cy="553997"/>
            </a:xfrm>
            <a:prstGeom prst="rect">
              <a:avLst/>
            </a:prstGeom>
            <a:noFill/>
          </p:spPr>
          <p:txBody>
            <a:bodyPr wrap="square" rtlCol="0">
              <a:spAutoFit/>
            </a:bodyPr>
            <a:lstStyle/>
            <a:p>
              <a:pPr algn="ctr"/>
              <a:r>
                <a:rPr lang="ja-JP" altLang="en-US" sz="2100" b="1" dirty="0">
                  <a:solidFill>
                    <a:schemeClr val="accent2"/>
                  </a:solidFill>
                </a:rPr>
                <a:t>誤差</a:t>
              </a:r>
            </a:p>
          </p:txBody>
        </p:sp>
        <p:sp>
          <p:nvSpPr>
            <p:cNvPr id="88" name="テキスト ボックス 87">
              <a:extLst>
                <a:ext uri="{FF2B5EF4-FFF2-40B4-BE49-F238E27FC236}">
                  <a16:creationId xmlns:a16="http://schemas.microsoft.com/office/drawing/2014/main" id="{490608F0-26B3-4BC2-82F1-B01DA5E7F512}"/>
                </a:ext>
              </a:extLst>
            </p:cNvPr>
            <p:cNvSpPr txBox="1"/>
            <p:nvPr/>
          </p:nvSpPr>
          <p:spPr>
            <a:xfrm>
              <a:off x="666270" y="5484546"/>
              <a:ext cx="964735" cy="492443"/>
            </a:xfrm>
            <a:prstGeom prst="rect">
              <a:avLst/>
            </a:prstGeom>
            <a:noFill/>
          </p:spPr>
          <p:txBody>
            <a:bodyPr wrap="square" rtlCol="0">
              <a:spAutoFit/>
            </a:bodyPr>
            <a:lstStyle/>
            <a:p>
              <a:pPr algn="ctr"/>
              <a:r>
                <a:rPr lang="ja-JP" altLang="en-US" b="1" dirty="0">
                  <a:solidFill>
                    <a:srgbClr val="FF0000"/>
                  </a:solidFill>
                </a:rPr>
                <a:t>入力</a:t>
              </a:r>
            </a:p>
          </p:txBody>
        </p:sp>
        <p:sp>
          <p:nvSpPr>
            <p:cNvPr id="89" name="テキスト ボックス 88">
              <a:extLst>
                <a:ext uri="{FF2B5EF4-FFF2-40B4-BE49-F238E27FC236}">
                  <a16:creationId xmlns:a16="http://schemas.microsoft.com/office/drawing/2014/main" id="{34B2FD5F-E70D-48AB-BFAA-A1333C6CAD68}"/>
                </a:ext>
              </a:extLst>
            </p:cNvPr>
            <p:cNvSpPr txBox="1"/>
            <p:nvPr/>
          </p:nvSpPr>
          <p:spPr>
            <a:xfrm>
              <a:off x="5000665" y="5484546"/>
              <a:ext cx="964735" cy="492443"/>
            </a:xfrm>
            <a:prstGeom prst="rect">
              <a:avLst/>
            </a:prstGeom>
            <a:noFill/>
          </p:spPr>
          <p:txBody>
            <a:bodyPr wrap="square" rtlCol="0">
              <a:spAutoFit/>
            </a:bodyPr>
            <a:lstStyle/>
            <a:p>
              <a:pPr algn="ctr"/>
              <a:r>
                <a:rPr lang="ja-JP" altLang="en-US" b="1" dirty="0">
                  <a:solidFill>
                    <a:srgbClr val="FF0000"/>
                  </a:solidFill>
                </a:rPr>
                <a:t>出力</a:t>
              </a:r>
            </a:p>
          </p:txBody>
        </p:sp>
        <p:sp>
          <p:nvSpPr>
            <p:cNvPr id="92" name="正方形/長方形 91">
              <a:extLst>
                <a:ext uri="{FF2B5EF4-FFF2-40B4-BE49-F238E27FC236}">
                  <a16:creationId xmlns:a16="http://schemas.microsoft.com/office/drawing/2014/main" id="{FD8F324A-12F1-45B2-9B5A-A3C9FD7B22D9}"/>
                </a:ext>
              </a:extLst>
            </p:cNvPr>
            <p:cNvSpPr/>
            <p:nvPr/>
          </p:nvSpPr>
          <p:spPr>
            <a:xfrm>
              <a:off x="8241350" y="5484546"/>
              <a:ext cx="1785105" cy="492443"/>
            </a:xfrm>
            <a:prstGeom prst="rect">
              <a:avLst/>
            </a:prstGeom>
          </p:spPr>
          <p:txBody>
            <a:bodyPr wrap="none">
              <a:spAutoFit/>
            </a:bodyPr>
            <a:lstStyle/>
            <a:p>
              <a:pPr algn="ctr"/>
              <a:r>
                <a:rPr lang="ja-JP" altLang="en-US" b="1" dirty="0">
                  <a:solidFill>
                    <a:srgbClr val="FF0000"/>
                  </a:solidFill>
                </a:rPr>
                <a:t>教師データ</a:t>
              </a:r>
            </a:p>
          </p:txBody>
        </p:sp>
      </p:grpSp>
      <p:sp>
        <p:nvSpPr>
          <p:cNvPr id="94" name="テキスト ボックス 93">
            <a:extLst>
              <a:ext uri="{FF2B5EF4-FFF2-40B4-BE49-F238E27FC236}">
                <a16:creationId xmlns:a16="http://schemas.microsoft.com/office/drawing/2014/main" id="{10A18487-2DF7-45E1-B91F-CA795A61C79B}"/>
              </a:ext>
            </a:extLst>
          </p:cNvPr>
          <p:cNvSpPr txBox="1"/>
          <p:nvPr/>
        </p:nvSpPr>
        <p:spPr>
          <a:xfrm>
            <a:off x="275082" y="2498637"/>
            <a:ext cx="1644729" cy="646331"/>
          </a:xfrm>
          <a:prstGeom prst="rect">
            <a:avLst/>
          </a:prstGeom>
          <a:noFill/>
        </p:spPr>
        <p:txBody>
          <a:bodyPr wrap="square" rtlCol="0">
            <a:spAutoFit/>
          </a:bodyPr>
          <a:lstStyle/>
          <a:p>
            <a:r>
              <a:rPr lang="en-US" altLang="ja-JP" b="1" dirty="0"/>
              <a:t>t=1</a:t>
            </a:r>
            <a:r>
              <a:rPr lang="ja-JP" altLang="en-US" b="1" dirty="0"/>
              <a:t> </a:t>
            </a:r>
            <a:r>
              <a:rPr lang="en-US" altLang="ja-JP" b="1" dirty="0"/>
              <a:t>~</a:t>
            </a:r>
            <a:r>
              <a:rPr lang="ja-JP" altLang="en-US" b="1" dirty="0"/>
              <a:t> </a:t>
            </a:r>
            <a:r>
              <a:rPr lang="en-US" altLang="ja-JP" b="1" dirty="0"/>
              <a:t>t=500</a:t>
            </a:r>
          </a:p>
          <a:p>
            <a:r>
              <a:rPr lang="ja-JP" altLang="en-US" b="1" dirty="0" err="1"/>
              <a:t>まで</a:t>
            </a:r>
            <a:r>
              <a:rPr lang="ja-JP" altLang="en-US" b="1" dirty="0"/>
              <a:t>繰り返す</a:t>
            </a:r>
          </a:p>
        </p:txBody>
      </p:sp>
      <p:grpSp>
        <p:nvGrpSpPr>
          <p:cNvPr id="39" name="グループ化 38">
            <a:extLst>
              <a:ext uri="{FF2B5EF4-FFF2-40B4-BE49-F238E27FC236}">
                <a16:creationId xmlns:a16="http://schemas.microsoft.com/office/drawing/2014/main" id="{5EE772ED-F957-4912-89F9-483C57544C68}"/>
              </a:ext>
            </a:extLst>
          </p:cNvPr>
          <p:cNvGrpSpPr/>
          <p:nvPr/>
        </p:nvGrpSpPr>
        <p:grpSpPr>
          <a:xfrm>
            <a:off x="2609405" y="3571098"/>
            <a:ext cx="482036" cy="744208"/>
            <a:chOff x="10793977" y="1746124"/>
            <a:chExt cx="642714" cy="992278"/>
          </a:xfrm>
        </p:grpSpPr>
        <p:sp>
          <p:nvSpPr>
            <p:cNvPr id="37" name="矢印: 上 36">
              <a:extLst>
                <a:ext uri="{FF2B5EF4-FFF2-40B4-BE49-F238E27FC236}">
                  <a16:creationId xmlns:a16="http://schemas.microsoft.com/office/drawing/2014/main" id="{51E8C703-1D2E-4B0B-9203-7E3CD51E82D4}"/>
                </a:ext>
              </a:extLst>
            </p:cNvPr>
            <p:cNvSpPr/>
            <p:nvPr/>
          </p:nvSpPr>
          <p:spPr>
            <a:xfrm>
              <a:off x="11031622" y="1746124"/>
              <a:ext cx="167425" cy="28183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8" name="テキスト ボックス 37">
              <a:extLst>
                <a:ext uri="{FF2B5EF4-FFF2-40B4-BE49-F238E27FC236}">
                  <a16:creationId xmlns:a16="http://schemas.microsoft.com/office/drawing/2014/main" id="{CCE11CDE-92DE-495B-9B16-FFAC0F42546A}"/>
                </a:ext>
              </a:extLst>
            </p:cNvPr>
            <p:cNvSpPr txBox="1"/>
            <p:nvPr/>
          </p:nvSpPr>
          <p:spPr>
            <a:xfrm>
              <a:off x="10793977" y="2061294"/>
              <a:ext cx="642714" cy="677108"/>
            </a:xfrm>
            <a:prstGeom prst="rect">
              <a:avLst/>
            </a:prstGeom>
            <a:noFill/>
          </p:spPr>
          <p:txBody>
            <a:bodyPr wrap="square" rtlCol="0">
              <a:spAutoFit/>
            </a:bodyPr>
            <a:lstStyle/>
            <a:p>
              <a:pPr algn="ctr"/>
              <a:r>
                <a:rPr lang="en-US" altLang="ja-JP" sz="1350" dirty="0"/>
                <a:t>now</a:t>
              </a:r>
              <a:endParaRPr lang="ja-JP" altLang="en-US" sz="1350" dirty="0"/>
            </a:p>
          </p:txBody>
        </p:sp>
      </p:grpSp>
    </p:spTree>
    <p:extLst>
      <p:ext uri="{BB962C8B-B14F-4D97-AF65-F5344CB8AC3E}">
        <p14:creationId xmlns:p14="http://schemas.microsoft.com/office/powerpoint/2010/main" val="3249406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79B296-DC80-48D0-80E6-44A64C014DEA}"/>
              </a:ext>
            </a:extLst>
          </p:cNvPr>
          <p:cNvSpPr>
            <a:spLocks noGrp="1"/>
          </p:cNvSpPr>
          <p:nvPr>
            <p:ph type="title"/>
          </p:nvPr>
        </p:nvSpPr>
        <p:spPr>
          <a:xfrm>
            <a:off x="628650" y="1587093"/>
            <a:ext cx="7886700" cy="547382"/>
          </a:xfrm>
        </p:spPr>
        <p:txBody>
          <a:bodyPr>
            <a:normAutofit/>
          </a:bodyPr>
          <a:lstStyle/>
          <a:p>
            <a:pPr algn="ctr"/>
            <a:r>
              <a:rPr lang="ja-JP" altLang="en-US" sz="3000" b="1" dirty="0">
                <a:solidFill>
                  <a:schemeClr val="accent2"/>
                </a:solidFill>
              </a:rPr>
              <a:t>時系列信号の学習</a:t>
            </a:r>
          </a:p>
        </p:txBody>
      </p:sp>
      <p:sp>
        <p:nvSpPr>
          <p:cNvPr id="4" name="正方形/長方形 3">
            <a:extLst>
              <a:ext uri="{FF2B5EF4-FFF2-40B4-BE49-F238E27FC236}">
                <a16:creationId xmlns:a16="http://schemas.microsoft.com/office/drawing/2014/main" id="{D71FA468-92E4-4823-BF1F-41F1A330016F}"/>
              </a:ext>
            </a:extLst>
          </p:cNvPr>
          <p:cNvSpPr/>
          <p:nvPr/>
        </p:nvSpPr>
        <p:spPr>
          <a:xfrm>
            <a:off x="0" y="857250"/>
            <a:ext cx="9144000" cy="461665"/>
          </a:xfrm>
          <a:prstGeom prst="rect">
            <a:avLst/>
          </a:prstGeom>
        </p:spPr>
        <p:txBody>
          <a:bodyPr wrap="square">
            <a:spAutoFit/>
          </a:bodyPr>
          <a:lstStyle/>
          <a:p>
            <a:pPr algn="ctr"/>
            <a:r>
              <a:rPr lang="ja-JP" altLang="en-US" sz="2400" b="1" dirty="0">
                <a:solidFill>
                  <a:schemeClr val="accent5"/>
                </a:solidFill>
                <a:latin typeface="+mj-ea"/>
                <a:ea typeface="+mj-ea"/>
              </a:rPr>
              <a:t>① リカレントニューラルネットワークを用いて対象を学習する</a:t>
            </a:r>
          </a:p>
        </p:txBody>
      </p:sp>
      <p:grpSp>
        <p:nvGrpSpPr>
          <p:cNvPr id="57" name="グループ化 56">
            <a:extLst>
              <a:ext uri="{FF2B5EF4-FFF2-40B4-BE49-F238E27FC236}">
                <a16:creationId xmlns:a16="http://schemas.microsoft.com/office/drawing/2014/main" id="{402DFA15-978C-40F6-B0A7-1236E93C2783}"/>
              </a:ext>
            </a:extLst>
          </p:cNvPr>
          <p:cNvGrpSpPr/>
          <p:nvPr/>
        </p:nvGrpSpPr>
        <p:grpSpPr>
          <a:xfrm>
            <a:off x="2146927" y="2115663"/>
            <a:ext cx="4693385" cy="1854115"/>
            <a:chOff x="190831" y="1672376"/>
            <a:chExt cx="7184484" cy="2633743"/>
          </a:xfrm>
        </p:grpSpPr>
        <p:grpSp>
          <p:nvGrpSpPr>
            <p:cNvPr id="18" name="グループ化 17">
              <a:extLst>
                <a:ext uri="{FF2B5EF4-FFF2-40B4-BE49-F238E27FC236}">
                  <a16:creationId xmlns:a16="http://schemas.microsoft.com/office/drawing/2014/main" id="{6D59C167-43BF-4BDF-9B86-014F0E737833}"/>
                </a:ext>
              </a:extLst>
            </p:cNvPr>
            <p:cNvGrpSpPr/>
            <p:nvPr/>
          </p:nvGrpSpPr>
          <p:grpSpPr>
            <a:xfrm>
              <a:off x="587229" y="2013359"/>
              <a:ext cx="6518245" cy="1661019"/>
              <a:chOff x="2172749" y="2080471"/>
              <a:chExt cx="6518245" cy="1661019"/>
            </a:xfrm>
          </p:grpSpPr>
          <p:cxnSp>
            <p:nvCxnSpPr>
              <p:cNvPr id="11" name="直線矢印コネクタ 10">
                <a:extLst>
                  <a:ext uri="{FF2B5EF4-FFF2-40B4-BE49-F238E27FC236}">
                    <a16:creationId xmlns:a16="http://schemas.microsoft.com/office/drawing/2014/main" id="{79FC4AD8-9B59-4873-B278-F130CD6D4B22}"/>
                  </a:ext>
                </a:extLst>
              </p:cNvPr>
              <p:cNvCxnSpPr>
                <a:cxnSpLocks/>
              </p:cNvCxnSpPr>
              <p:nvPr/>
            </p:nvCxnSpPr>
            <p:spPr>
              <a:xfrm flipV="1">
                <a:off x="2172749" y="2080471"/>
                <a:ext cx="0" cy="16610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2EE746AE-792E-41F2-9B98-3130C3F1E9FB}"/>
                  </a:ext>
                </a:extLst>
              </p:cNvPr>
              <p:cNvCxnSpPr>
                <a:cxnSpLocks/>
              </p:cNvCxnSpPr>
              <p:nvPr/>
            </p:nvCxnSpPr>
            <p:spPr>
              <a:xfrm>
                <a:off x="2172749" y="3741490"/>
                <a:ext cx="651824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フローチャート: 結合子 18">
              <a:extLst>
                <a:ext uri="{FF2B5EF4-FFF2-40B4-BE49-F238E27FC236}">
                  <a16:creationId xmlns:a16="http://schemas.microsoft.com/office/drawing/2014/main" id="{1F335FA5-7B49-4E10-B40E-C180927E16AB}"/>
                </a:ext>
              </a:extLst>
            </p:cNvPr>
            <p:cNvSpPr/>
            <p:nvPr/>
          </p:nvSpPr>
          <p:spPr>
            <a:xfrm>
              <a:off x="1181736" y="2276364"/>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dirty="0"/>
            </a:p>
          </p:txBody>
        </p:sp>
        <p:sp>
          <p:nvSpPr>
            <p:cNvPr id="20" name="フローチャート: 結合子 19">
              <a:extLst>
                <a:ext uri="{FF2B5EF4-FFF2-40B4-BE49-F238E27FC236}">
                  <a16:creationId xmlns:a16="http://schemas.microsoft.com/office/drawing/2014/main" id="{6D9FA227-B88F-42C0-9277-B9B959516F9B}"/>
                </a:ext>
              </a:extLst>
            </p:cNvPr>
            <p:cNvSpPr/>
            <p:nvPr/>
          </p:nvSpPr>
          <p:spPr>
            <a:xfrm rot="1573452">
              <a:off x="1655980" y="3152059"/>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1" name="フローチャート: 結合子 20">
              <a:extLst>
                <a:ext uri="{FF2B5EF4-FFF2-40B4-BE49-F238E27FC236}">
                  <a16:creationId xmlns:a16="http://schemas.microsoft.com/office/drawing/2014/main" id="{8D6AD871-9C11-405E-88EE-949BE59BE47F}"/>
                </a:ext>
              </a:extLst>
            </p:cNvPr>
            <p:cNvSpPr/>
            <p:nvPr/>
          </p:nvSpPr>
          <p:spPr>
            <a:xfrm>
              <a:off x="2292149" y="2438670"/>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2" name="フローチャート: 結合子 21">
              <a:extLst>
                <a:ext uri="{FF2B5EF4-FFF2-40B4-BE49-F238E27FC236}">
                  <a16:creationId xmlns:a16="http://schemas.microsoft.com/office/drawing/2014/main" id="{55666B23-FDEB-4818-93D4-DFD36F284B03}"/>
                </a:ext>
              </a:extLst>
            </p:cNvPr>
            <p:cNvSpPr/>
            <p:nvPr/>
          </p:nvSpPr>
          <p:spPr>
            <a:xfrm>
              <a:off x="2876027" y="2888910"/>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3" name="フローチャート: 結合子 22">
              <a:extLst>
                <a:ext uri="{FF2B5EF4-FFF2-40B4-BE49-F238E27FC236}">
                  <a16:creationId xmlns:a16="http://schemas.microsoft.com/office/drawing/2014/main" id="{3A9A8DDB-B18F-4D7A-9BDE-B1AB994CC444}"/>
                </a:ext>
              </a:extLst>
            </p:cNvPr>
            <p:cNvSpPr/>
            <p:nvPr/>
          </p:nvSpPr>
          <p:spPr>
            <a:xfrm>
              <a:off x="3591184" y="2091315"/>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4" name="フローチャート: 結合子 23">
              <a:extLst>
                <a:ext uri="{FF2B5EF4-FFF2-40B4-BE49-F238E27FC236}">
                  <a16:creationId xmlns:a16="http://schemas.microsoft.com/office/drawing/2014/main" id="{A8DD708E-8664-4104-8FD6-C92595F351FD}"/>
                </a:ext>
              </a:extLst>
            </p:cNvPr>
            <p:cNvSpPr/>
            <p:nvPr/>
          </p:nvSpPr>
          <p:spPr>
            <a:xfrm>
              <a:off x="4364373" y="2684491"/>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5" name="フローチャート: 結合子 24">
              <a:extLst>
                <a:ext uri="{FF2B5EF4-FFF2-40B4-BE49-F238E27FC236}">
                  <a16:creationId xmlns:a16="http://schemas.microsoft.com/office/drawing/2014/main" id="{5C96B6EF-BFC8-41A0-AA0E-0113B5905A2A}"/>
                </a:ext>
              </a:extLst>
            </p:cNvPr>
            <p:cNvSpPr/>
            <p:nvPr/>
          </p:nvSpPr>
          <p:spPr>
            <a:xfrm>
              <a:off x="5468072" y="2057005"/>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cxnSp>
          <p:nvCxnSpPr>
            <p:cNvPr id="33" name="直線コネクタ 32">
              <a:extLst>
                <a:ext uri="{FF2B5EF4-FFF2-40B4-BE49-F238E27FC236}">
                  <a16:creationId xmlns:a16="http://schemas.microsoft.com/office/drawing/2014/main" id="{D8FEFCC9-2A17-44DD-9C91-4995083897E3}"/>
                </a:ext>
              </a:extLst>
            </p:cNvPr>
            <p:cNvCxnSpPr>
              <a:cxnSpLocks/>
              <a:stCxn id="19" idx="5"/>
              <a:endCxn id="20" idx="1"/>
            </p:cNvCxnSpPr>
            <p:nvPr/>
          </p:nvCxnSpPr>
          <p:spPr>
            <a:xfrm>
              <a:off x="1328521" y="2412402"/>
              <a:ext cx="383801" cy="741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D8E2859-8636-4155-BE78-F59B15753066}"/>
                </a:ext>
              </a:extLst>
            </p:cNvPr>
            <p:cNvCxnSpPr>
              <a:stCxn id="20" idx="7"/>
              <a:endCxn id="21" idx="3"/>
            </p:cNvCxnSpPr>
            <p:nvPr/>
          </p:nvCxnSpPr>
          <p:spPr>
            <a:xfrm flipV="1">
              <a:off x="1821407" y="2574708"/>
              <a:ext cx="495926" cy="6333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48A4C7AE-3D6B-4630-B58A-CB26E1EB915A}"/>
                </a:ext>
              </a:extLst>
            </p:cNvPr>
            <p:cNvCxnSpPr>
              <a:stCxn id="21" idx="5"/>
              <a:endCxn id="22" idx="1"/>
            </p:cNvCxnSpPr>
            <p:nvPr/>
          </p:nvCxnSpPr>
          <p:spPr>
            <a:xfrm>
              <a:off x="2438934" y="2574708"/>
              <a:ext cx="462277" cy="337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C46165EA-9F4F-4744-A7C8-4C2DFE4F647E}"/>
                </a:ext>
              </a:extLst>
            </p:cNvPr>
            <p:cNvCxnSpPr>
              <a:stCxn id="22" idx="7"/>
              <a:endCxn id="23" idx="3"/>
            </p:cNvCxnSpPr>
            <p:nvPr/>
          </p:nvCxnSpPr>
          <p:spPr>
            <a:xfrm flipV="1">
              <a:off x="3022812" y="2227353"/>
              <a:ext cx="593556" cy="6848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65B8002A-E8BC-4DF3-ABED-D86073D607B0}"/>
                </a:ext>
              </a:extLst>
            </p:cNvPr>
            <p:cNvCxnSpPr>
              <a:stCxn id="23" idx="5"/>
              <a:endCxn id="24" idx="1"/>
            </p:cNvCxnSpPr>
            <p:nvPr/>
          </p:nvCxnSpPr>
          <p:spPr>
            <a:xfrm>
              <a:off x="3737969" y="2227353"/>
              <a:ext cx="651588" cy="4804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97097AC-2970-499D-B94F-F907E7346F0A}"/>
                </a:ext>
              </a:extLst>
            </p:cNvPr>
            <p:cNvCxnSpPr>
              <a:cxnSpLocks/>
              <a:stCxn id="24" idx="7"/>
              <a:endCxn id="25" idx="3"/>
            </p:cNvCxnSpPr>
            <p:nvPr/>
          </p:nvCxnSpPr>
          <p:spPr>
            <a:xfrm flipV="1">
              <a:off x="4511158" y="2193043"/>
              <a:ext cx="982098" cy="514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D144363E-4FC0-4F1C-8C57-73EC50F38FF0}"/>
                </a:ext>
              </a:extLst>
            </p:cNvPr>
            <p:cNvSpPr txBox="1"/>
            <p:nvPr/>
          </p:nvSpPr>
          <p:spPr>
            <a:xfrm>
              <a:off x="190831" y="1672376"/>
              <a:ext cx="396392" cy="524631"/>
            </a:xfrm>
            <a:prstGeom prst="rect">
              <a:avLst/>
            </a:prstGeom>
            <a:noFill/>
          </p:spPr>
          <p:txBody>
            <a:bodyPr wrap="square" rtlCol="0">
              <a:spAutoFit/>
            </a:bodyPr>
            <a:lstStyle/>
            <a:p>
              <a:pPr algn="ctr"/>
              <a:r>
                <a:rPr lang="en-US" altLang="ja-JP" b="1" dirty="0"/>
                <a:t>x</a:t>
              </a:r>
              <a:endParaRPr lang="ja-JP" altLang="en-US" b="1" dirty="0"/>
            </a:p>
          </p:txBody>
        </p:sp>
        <p:sp>
          <p:nvSpPr>
            <p:cNvPr id="56" name="テキスト ボックス 55">
              <a:extLst>
                <a:ext uri="{FF2B5EF4-FFF2-40B4-BE49-F238E27FC236}">
                  <a16:creationId xmlns:a16="http://schemas.microsoft.com/office/drawing/2014/main" id="{3AA47478-B307-4C16-866D-345582337BB7}"/>
                </a:ext>
              </a:extLst>
            </p:cNvPr>
            <p:cNvSpPr txBox="1"/>
            <p:nvPr/>
          </p:nvSpPr>
          <p:spPr>
            <a:xfrm>
              <a:off x="6978923" y="3781488"/>
              <a:ext cx="396392" cy="524631"/>
            </a:xfrm>
            <a:prstGeom prst="rect">
              <a:avLst/>
            </a:prstGeom>
            <a:noFill/>
          </p:spPr>
          <p:txBody>
            <a:bodyPr wrap="square" rtlCol="0">
              <a:spAutoFit/>
            </a:bodyPr>
            <a:lstStyle/>
            <a:p>
              <a:pPr algn="ctr"/>
              <a:r>
                <a:rPr lang="en-US" altLang="ja-JP" b="1" dirty="0"/>
                <a:t>t</a:t>
              </a:r>
              <a:endParaRPr lang="ja-JP" altLang="en-US" b="1" dirty="0"/>
            </a:p>
          </p:txBody>
        </p:sp>
      </p:grpSp>
      <p:cxnSp>
        <p:nvCxnSpPr>
          <p:cNvPr id="65" name="コネクタ: 曲線 64">
            <a:extLst>
              <a:ext uri="{FF2B5EF4-FFF2-40B4-BE49-F238E27FC236}">
                <a16:creationId xmlns:a16="http://schemas.microsoft.com/office/drawing/2014/main" id="{3FAD696D-DD7E-4F17-97B2-117C99980E57}"/>
              </a:ext>
            </a:extLst>
          </p:cNvPr>
          <p:cNvCxnSpPr>
            <a:cxnSpLocks/>
            <a:stCxn id="21" idx="6"/>
            <a:endCxn id="73" idx="0"/>
          </p:cNvCxnSpPr>
          <p:nvPr/>
        </p:nvCxnSpPr>
        <p:spPr>
          <a:xfrm>
            <a:off x="3631990" y="2711222"/>
            <a:ext cx="3783149" cy="1860845"/>
          </a:xfrm>
          <a:prstGeom prst="curvedConnector2">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コネクタ: 曲線 69">
            <a:extLst>
              <a:ext uri="{FF2B5EF4-FFF2-40B4-BE49-F238E27FC236}">
                <a16:creationId xmlns:a16="http://schemas.microsoft.com/office/drawing/2014/main" id="{C0D71FA4-4D6F-46FF-9596-66DEB780C8D2}"/>
              </a:ext>
            </a:extLst>
          </p:cNvPr>
          <p:cNvCxnSpPr>
            <a:cxnSpLocks/>
            <a:endCxn id="59" idx="0"/>
          </p:cNvCxnSpPr>
          <p:nvPr/>
        </p:nvCxnSpPr>
        <p:spPr>
          <a:xfrm rot="10800000" flipV="1">
            <a:off x="1426191" y="3196765"/>
            <a:ext cx="1658861" cy="1375302"/>
          </a:xfrm>
          <a:prstGeom prst="curved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3AFD8296-C90E-412F-B103-FC4B1A087D96}"/>
              </a:ext>
            </a:extLst>
          </p:cNvPr>
          <p:cNvGrpSpPr/>
          <p:nvPr/>
        </p:nvGrpSpPr>
        <p:grpSpPr>
          <a:xfrm>
            <a:off x="1064413" y="4124844"/>
            <a:ext cx="7020139" cy="1302911"/>
            <a:chOff x="666270" y="4239774"/>
            <a:chExt cx="9360185" cy="1737215"/>
          </a:xfrm>
        </p:grpSpPr>
        <p:sp>
          <p:nvSpPr>
            <p:cNvPr id="59" name="テキスト ボックス 58">
              <a:extLst>
                <a:ext uri="{FF2B5EF4-FFF2-40B4-BE49-F238E27FC236}">
                  <a16:creationId xmlns:a16="http://schemas.microsoft.com/office/drawing/2014/main" id="{0389FBDA-0F44-44DE-BC31-4A3013720A0F}"/>
                </a:ext>
              </a:extLst>
            </p:cNvPr>
            <p:cNvSpPr txBox="1"/>
            <p:nvPr/>
          </p:nvSpPr>
          <p:spPr>
            <a:xfrm>
              <a:off x="666271" y="4836070"/>
              <a:ext cx="964735" cy="553997"/>
            </a:xfrm>
            <a:prstGeom prst="rect">
              <a:avLst/>
            </a:prstGeom>
            <a:noFill/>
          </p:spPr>
          <p:txBody>
            <a:bodyPr wrap="square" rtlCol="0">
              <a:spAutoFit/>
            </a:bodyPr>
            <a:lstStyle/>
            <a:p>
              <a:pPr algn="ctr"/>
              <a:r>
                <a:rPr lang="en-US" altLang="ja-JP" sz="2100" b="1" dirty="0"/>
                <a:t>x(t)</a:t>
              </a:r>
              <a:endParaRPr lang="ja-JP" altLang="en-US" sz="2100" b="1" dirty="0"/>
            </a:p>
          </p:txBody>
        </p:sp>
        <p:sp>
          <p:nvSpPr>
            <p:cNvPr id="60" name="テキスト ボックス 59">
              <a:extLst>
                <a:ext uri="{FF2B5EF4-FFF2-40B4-BE49-F238E27FC236}">
                  <a16:creationId xmlns:a16="http://schemas.microsoft.com/office/drawing/2014/main" id="{080BCD95-A51D-4A21-B45C-64697726E69C}"/>
                </a:ext>
              </a:extLst>
            </p:cNvPr>
            <p:cNvSpPr txBox="1"/>
            <p:nvPr/>
          </p:nvSpPr>
          <p:spPr>
            <a:xfrm>
              <a:off x="4820129" y="4836070"/>
              <a:ext cx="1341905" cy="553997"/>
            </a:xfrm>
            <a:prstGeom prst="rect">
              <a:avLst/>
            </a:prstGeom>
            <a:noFill/>
          </p:spPr>
          <p:txBody>
            <a:bodyPr wrap="square" rtlCol="0">
              <a:spAutoFit/>
            </a:bodyPr>
            <a:lstStyle/>
            <a:p>
              <a:pPr algn="ctr"/>
              <a:r>
                <a:rPr lang="en-US" altLang="ja-JP" sz="2100" b="1" dirty="0"/>
                <a:t>y(t+1)</a:t>
              </a:r>
              <a:endParaRPr lang="ja-JP" altLang="en-US" sz="2100" b="1" dirty="0"/>
            </a:p>
          </p:txBody>
        </p:sp>
        <p:sp>
          <p:nvSpPr>
            <p:cNvPr id="61" name="正方形/長方形 60">
              <a:extLst>
                <a:ext uri="{FF2B5EF4-FFF2-40B4-BE49-F238E27FC236}">
                  <a16:creationId xmlns:a16="http://schemas.microsoft.com/office/drawing/2014/main" id="{B50FB00C-FDCC-42DC-9B75-C15145C54C87}"/>
                </a:ext>
              </a:extLst>
            </p:cNvPr>
            <p:cNvSpPr/>
            <p:nvPr/>
          </p:nvSpPr>
          <p:spPr>
            <a:xfrm>
              <a:off x="2490543" y="4741156"/>
              <a:ext cx="1476462" cy="7130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350"/>
            </a:p>
          </p:txBody>
        </p:sp>
        <p:cxnSp>
          <p:nvCxnSpPr>
            <p:cNvPr id="63" name="直線矢印コネクタ 62">
              <a:extLst>
                <a:ext uri="{FF2B5EF4-FFF2-40B4-BE49-F238E27FC236}">
                  <a16:creationId xmlns:a16="http://schemas.microsoft.com/office/drawing/2014/main" id="{F225C09E-3206-49D9-8D1B-7587955EF9C9}"/>
                </a:ext>
              </a:extLst>
            </p:cNvPr>
            <p:cNvCxnSpPr>
              <a:cxnSpLocks/>
              <a:stCxn id="59" idx="3"/>
              <a:endCxn id="61" idx="1"/>
            </p:cNvCxnSpPr>
            <p:nvPr/>
          </p:nvCxnSpPr>
          <p:spPr>
            <a:xfrm flipV="1">
              <a:off x="1631006" y="5097682"/>
              <a:ext cx="859537" cy="15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45414373-489C-4DD7-9476-6DE02C80468B}"/>
                </a:ext>
              </a:extLst>
            </p:cNvPr>
            <p:cNvCxnSpPr>
              <a:cxnSpLocks/>
              <a:stCxn id="61" idx="3"/>
              <a:endCxn id="60" idx="1"/>
            </p:cNvCxnSpPr>
            <p:nvPr/>
          </p:nvCxnSpPr>
          <p:spPr>
            <a:xfrm>
              <a:off x="3967006" y="5097682"/>
              <a:ext cx="853123" cy="15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33A7D7E-CEC3-4D81-B4B6-9B0196F3D571}"/>
                </a:ext>
              </a:extLst>
            </p:cNvPr>
            <p:cNvSpPr txBox="1"/>
            <p:nvPr/>
          </p:nvSpPr>
          <p:spPr>
            <a:xfrm>
              <a:off x="2614669" y="4239774"/>
              <a:ext cx="1228211" cy="492443"/>
            </a:xfrm>
            <a:prstGeom prst="rect">
              <a:avLst/>
            </a:prstGeom>
            <a:noFill/>
          </p:spPr>
          <p:txBody>
            <a:bodyPr wrap="square" rtlCol="0">
              <a:spAutoFit/>
            </a:bodyPr>
            <a:lstStyle/>
            <a:p>
              <a:pPr algn="ctr"/>
              <a:r>
                <a:rPr lang="en-US" altLang="ja-JP" dirty="0"/>
                <a:t>RNN</a:t>
              </a:r>
              <a:endParaRPr lang="ja-JP" altLang="en-US" dirty="0"/>
            </a:p>
          </p:txBody>
        </p:sp>
        <p:sp>
          <p:nvSpPr>
            <p:cNvPr id="73" name="テキスト ボックス 72">
              <a:extLst>
                <a:ext uri="{FF2B5EF4-FFF2-40B4-BE49-F238E27FC236}">
                  <a16:creationId xmlns:a16="http://schemas.microsoft.com/office/drawing/2014/main" id="{7A1C8770-9FEA-4823-B852-62CBDC61FA24}"/>
                </a:ext>
              </a:extLst>
            </p:cNvPr>
            <p:cNvSpPr txBox="1"/>
            <p:nvPr/>
          </p:nvSpPr>
          <p:spPr>
            <a:xfrm>
              <a:off x="8464491" y="4836070"/>
              <a:ext cx="1338827" cy="553997"/>
            </a:xfrm>
            <a:prstGeom prst="rect">
              <a:avLst/>
            </a:prstGeom>
            <a:noFill/>
          </p:spPr>
          <p:txBody>
            <a:bodyPr wrap="square" rtlCol="0">
              <a:spAutoFit/>
            </a:bodyPr>
            <a:lstStyle/>
            <a:p>
              <a:pPr algn="ctr"/>
              <a:r>
                <a:rPr lang="en-US" altLang="ja-JP" sz="2100" b="1" dirty="0"/>
                <a:t>x(t+1)</a:t>
              </a:r>
              <a:endParaRPr lang="ja-JP" altLang="en-US" sz="2100" b="1" dirty="0"/>
            </a:p>
          </p:txBody>
        </p:sp>
        <p:cxnSp>
          <p:nvCxnSpPr>
            <p:cNvPr id="77" name="直線矢印コネクタ 76">
              <a:extLst>
                <a:ext uri="{FF2B5EF4-FFF2-40B4-BE49-F238E27FC236}">
                  <a16:creationId xmlns:a16="http://schemas.microsoft.com/office/drawing/2014/main" id="{7131C41F-5CCB-4606-867E-E72104068F29}"/>
                </a:ext>
              </a:extLst>
            </p:cNvPr>
            <p:cNvCxnSpPr>
              <a:cxnSpLocks/>
              <a:stCxn id="60" idx="3"/>
              <a:endCxn id="73" idx="1"/>
            </p:cNvCxnSpPr>
            <p:nvPr/>
          </p:nvCxnSpPr>
          <p:spPr>
            <a:xfrm>
              <a:off x="6162034" y="5113069"/>
              <a:ext cx="2302457" cy="0"/>
            </a:xfrm>
            <a:prstGeom prst="straightConnector1">
              <a:avLst/>
            </a:prstGeom>
            <a:ln w="57150">
              <a:headEnd type="triangle"/>
              <a:tailEnd type="triangle"/>
            </a:ln>
          </p:spPr>
          <p:style>
            <a:lnRef idx="3">
              <a:schemeClr val="accent6"/>
            </a:lnRef>
            <a:fillRef idx="0">
              <a:schemeClr val="accent6"/>
            </a:fillRef>
            <a:effectRef idx="2">
              <a:schemeClr val="accent6"/>
            </a:effectRef>
            <a:fontRef idx="minor">
              <a:schemeClr val="tx1"/>
            </a:fontRef>
          </p:style>
        </p:cxnSp>
        <p:sp>
          <p:nvSpPr>
            <p:cNvPr id="78" name="テキスト ボックス 77">
              <a:extLst>
                <a:ext uri="{FF2B5EF4-FFF2-40B4-BE49-F238E27FC236}">
                  <a16:creationId xmlns:a16="http://schemas.microsoft.com/office/drawing/2014/main" id="{00542E85-22A2-4955-B0E2-65CB95FC7227}"/>
                </a:ext>
              </a:extLst>
            </p:cNvPr>
            <p:cNvSpPr txBox="1"/>
            <p:nvPr/>
          </p:nvSpPr>
          <p:spPr>
            <a:xfrm>
              <a:off x="7021921" y="4621917"/>
              <a:ext cx="964035" cy="553997"/>
            </a:xfrm>
            <a:prstGeom prst="rect">
              <a:avLst/>
            </a:prstGeom>
            <a:noFill/>
          </p:spPr>
          <p:txBody>
            <a:bodyPr wrap="square" rtlCol="0">
              <a:spAutoFit/>
            </a:bodyPr>
            <a:lstStyle/>
            <a:p>
              <a:pPr algn="ctr"/>
              <a:r>
                <a:rPr lang="ja-JP" altLang="en-US" sz="2100" b="1" dirty="0">
                  <a:solidFill>
                    <a:schemeClr val="accent2"/>
                  </a:solidFill>
                </a:rPr>
                <a:t>誤差</a:t>
              </a:r>
            </a:p>
          </p:txBody>
        </p:sp>
        <p:sp>
          <p:nvSpPr>
            <p:cNvPr id="88" name="テキスト ボックス 87">
              <a:extLst>
                <a:ext uri="{FF2B5EF4-FFF2-40B4-BE49-F238E27FC236}">
                  <a16:creationId xmlns:a16="http://schemas.microsoft.com/office/drawing/2014/main" id="{490608F0-26B3-4BC2-82F1-B01DA5E7F512}"/>
                </a:ext>
              </a:extLst>
            </p:cNvPr>
            <p:cNvSpPr txBox="1"/>
            <p:nvPr/>
          </p:nvSpPr>
          <p:spPr>
            <a:xfrm>
              <a:off x="666270" y="5484546"/>
              <a:ext cx="964735" cy="492443"/>
            </a:xfrm>
            <a:prstGeom prst="rect">
              <a:avLst/>
            </a:prstGeom>
            <a:noFill/>
          </p:spPr>
          <p:txBody>
            <a:bodyPr wrap="square" rtlCol="0">
              <a:spAutoFit/>
            </a:bodyPr>
            <a:lstStyle/>
            <a:p>
              <a:pPr algn="ctr"/>
              <a:r>
                <a:rPr lang="ja-JP" altLang="en-US" b="1" dirty="0">
                  <a:solidFill>
                    <a:srgbClr val="FF0000"/>
                  </a:solidFill>
                </a:rPr>
                <a:t>入力</a:t>
              </a:r>
            </a:p>
          </p:txBody>
        </p:sp>
        <p:sp>
          <p:nvSpPr>
            <p:cNvPr id="89" name="テキスト ボックス 88">
              <a:extLst>
                <a:ext uri="{FF2B5EF4-FFF2-40B4-BE49-F238E27FC236}">
                  <a16:creationId xmlns:a16="http://schemas.microsoft.com/office/drawing/2014/main" id="{34B2FD5F-E70D-48AB-BFAA-A1333C6CAD68}"/>
                </a:ext>
              </a:extLst>
            </p:cNvPr>
            <p:cNvSpPr txBox="1"/>
            <p:nvPr/>
          </p:nvSpPr>
          <p:spPr>
            <a:xfrm>
              <a:off x="5000665" y="5484546"/>
              <a:ext cx="964735" cy="492443"/>
            </a:xfrm>
            <a:prstGeom prst="rect">
              <a:avLst/>
            </a:prstGeom>
            <a:noFill/>
          </p:spPr>
          <p:txBody>
            <a:bodyPr wrap="square" rtlCol="0">
              <a:spAutoFit/>
            </a:bodyPr>
            <a:lstStyle/>
            <a:p>
              <a:pPr algn="ctr"/>
              <a:r>
                <a:rPr lang="ja-JP" altLang="en-US" b="1" dirty="0">
                  <a:solidFill>
                    <a:srgbClr val="FF0000"/>
                  </a:solidFill>
                </a:rPr>
                <a:t>出力</a:t>
              </a:r>
            </a:p>
          </p:txBody>
        </p:sp>
        <p:sp>
          <p:nvSpPr>
            <p:cNvPr id="92" name="正方形/長方形 91">
              <a:extLst>
                <a:ext uri="{FF2B5EF4-FFF2-40B4-BE49-F238E27FC236}">
                  <a16:creationId xmlns:a16="http://schemas.microsoft.com/office/drawing/2014/main" id="{FD8F324A-12F1-45B2-9B5A-A3C9FD7B22D9}"/>
                </a:ext>
              </a:extLst>
            </p:cNvPr>
            <p:cNvSpPr/>
            <p:nvPr/>
          </p:nvSpPr>
          <p:spPr>
            <a:xfrm>
              <a:off x="8241350" y="5484546"/>
              <a:ext cx="1785105" cy="492443"/>
            </a:xfrm>
            <a:prstGeom prst="rect">
              <a:avLst/>
            </a:prstGeom>
          </p:spPr>
          <p:txBody>
            <a:bodyPr wrap="none">
              <a:spAutoFit/>
            </a:bodyPr>
            <a:lstStyle/>
            <a:p>
              <a:pPr algn="ctr"/>
              <a:r>
                <a:rPr lang="ja-JP" altLang="en-US" b="1" dirty="0">
                  <a:solidFill>
                    <a:srgbClr val="FF0000"/>
                  </a:solidFill>
                </a:rPr>
                <a:t>教師データ</a:t>
              </a:r>
            </a:p>
          </p:txBody>
        </p:sp>
      </p:grpSp>
      <p:sp>
        <p:nvSpPr>
          <p:cNvPr id="94" name="テキスト ボックス 93">
            <a:extLst>
              <a:ext uri="{FF2B5EF4-FFF2-40B4-BE49-F238E27FC236}">
                <a16:creationId xmlns:a16="http://schemas.microsoft.com/office/drawing/2014/main" id="{10A18487-2DF7-45E1-B91F-CA795A61C79B}"/>
              </a:ext>
            </a:extLst>
          </p:cNvPr>
          <p:cNvSpPr txBox="1"/>
          <p:nvPr/>
        </p:nvSpPr>
        <p:spPr>
          <a:xfrm>
            <a:off x="275082" y="2498637"/>
            <a:ext cx="1644729" cy="646331"/>
          </a:xfrm>
          <a:prstGeom prst="rect">
            <a:avLst/>
          </a:prstGeom>
          <a:noFill/>
        </p:spPr>
        <p:txBody>
          <a:bodyPr wrap="square" rtlCol="0">
            <a:spAutoFit/>
          </a:bodyPr>
          <a:lstStyle/>
          <a:p>
            <a:r>
              <a:rPr lang="en-US" altLang="ja-JP" b="1" dirty="0"/>
              <a:t>t=1</a:t>
            </a:r>
            <a:r>
              <a:rPr lang="ja-JP" altLang="en-US" b="1" dirty="0"/>
              <a:t> </a:t>
            </a:r>
            <a:r>
              <a:rPr lang="en-US" altLang="ja-JP" b="1" dirty="0"/>
              <a:t>~</a:t>
            </a:r>
            <a:r>
              <a:rPr lang="ja-JP" altLang="en-US" b="1" dirty="0"/>
              <a:t> </a:t>
            </a:r>
            <a:r>
              <a:rPr lang="en-US" altLang="ja-JP" b="1" dirty="0"/>
              <a:t>t=500</a:t>
            </a:r>
          </a:p>
          <a:p>
            <a:r>
              <a:rPr lang="ja-JP" altLang="en-US" b="1" dirty="0" err="1"/>
              <a:t>まで</a:t>
            </a:r>
            <a:r>
              <a:rPr lang="ja-JP" altLang="en-US" b="1" dirty="0"/>
              <a:t>繰り返す</a:t>
            </a:r>
          </a:p>
        </p:txBody>
      </p:sp>
      <p:grpSp>
        <p:nvGrpSpPr>
          <p:cNvPr id="41" name="グループ化 40">
            <a:extLst>
              <a:ext uri="{FF2B5EF4-FFF2-40B4-BE49-F238E27FC236}">
                <a16:creationId xmlns:a16="http://schemas.microsoft.com/office/drawing/2014/main" id="{F2801F85-A9AD-4748-BB92-EF801C11AC6B}"/>
              </a:ext>
            </a:extLst>
          </p:cNvPr>
          <p:cNvGrpSpPr/>
          <p:nvPr/>
        </p:nvGrpSpPr>
        <p:grpSpPr>
          <a:xfrm>
            <a:off x="2919212" y="3569411"/>
            <a:ext cx="482036" cy="744208"/>
            <a:chOff x="10793977" y="1746124"/>
            <a:chExt cx="642714" cy="992278"/>
          </a:xfrm>
        </p:grpSpPr>
        <p:sp>
          <p:nvSpPr>
            <p:cNvPr id="43" name="矢印: 上 42">
              <a:extLst>
                <a:ext uri="{FF2B5EF4-FFF2-40B4-BE49-F238E27FC236}">
                  <a16:creationId xmlns:a16="http://schemas.microsoft.com/office/drawing/2014/main" id="{BBE1231E-745C-4B67-9826-1BEC134FBDDF}"/>
                </a:ext>
              </a:extLst>
            </p:cNvPr>
            <p:cNvSpPr/>
            <p:nvPr/>
          </p:nvSpPr>
          <p:spPr>
            <a:xfrm>
              <a:off x="11031622" y="1746124"/>
              <a:ext cx="167425" cy="28183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5" name="テキスト ボックス 44">
              <a:extLst>
                <a:ext uri="{FF2B5EF4-FFF2-40B4-BE49-F238E27FC236}">
                  <a16:creationId xmlns:a16="http://schemas.microsoft.com/office/drawing/2014/main" id="{717CCF3B-06C8-4334-913C-2BCC4A59FB8B}"/>
                </a:ext>
              </a:extLst>
            </p:cNvPr>
            <p:cNvSpPr txBox="1"/>
            <p:nvPr/>
          </p:nvSpPr>
          <p:spPr>
            <a:xfrm>
              <a:off x="10793977" y="2061294"/>
              <a:ext cx="642714" cy="677108"/>
            </a:xfrm>
            <a:prstGeom prst="rect">
              <a:avLst/>
            </a:prstGeom>
            <a:noFill/>
          </p:spPr>
          <p:txBody>
            <a:bodyPr wrap="square" rtlCol="0">
              <a:spAutoFit/>
            </a:bodyPr>
            <a:lstStyle/>
            <a:p>
              <a:pPr algn="ctr"/>
              <a:r>
                <a:rPr lang="en-US" altLang="ja-JP" sz="1350" dirty="0"/>
                <a:t>now</a:t>
              </a:r>
              <a:endParaRPr lang="ja-JP" altLang="en-US" sz="1350" dirty="0"/>
            </a:p>
          </p:txBody>
        </p:sp>
      </p:grpSp>
    </p:spTree>
    <p:extLst>
      <p:ext uri="{BB962C8B-B14F-4D97-AF65-F5344CB8AC3E}">
        <p14:creationId xmlns:p14="http://schemas.microsoft.com/office/powerpoint/2010/main" val="702157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79B296-DC80-48D0-80E6-44A64C014DEA}"/>
              </a:ext>
            </a:extLst>
          </p:cNvPr>
          <p:cNvSpPr>
            <a:spLocks noGrp="1"/>
          </p:cNvSpPr>
          <p:nvPr>
            <p:ph type="title"/>
          </p:nvPr>
        </p:nvSpPr>
        <p:spPr>
          <a:xfrm>
            <a:off x="628650" y="1587093"/>
            <a:ext cx="7886700" cy="547382"/>
          </a:xfrm>
        </p:spPr>
        <p:txBody>
          <a:bodyPr>
            <a:normAutofit/>
          </a:bodyPr>
          <a:lstStyle/>
          <a:p>
            <a:pPr algn="ctr"/>
            <a:r>
              <a:rPr lang="ja-JP" altLang="en-US" sz="3000" b="1" dirty="0">
                <a:solidFill>
                  <a:schemeClr val="accent2"/>
                </a:solidFill>
              </a:rPr>
              <a:t>時系列信号の学習</a:t>
            </a:r>
          </a:p>
        </p:txBody>
      </p:sp>
      <p:sp>
        <p:nvSpPr>
          <p:cNvPr id="4" name="正方形/長方形 3">
            <a:extLst>
              <a:ext uri="{FF2B5EF4-FFF2-40B4-BE49-F238E27FC236}">
                <a16:creationId xmlns:a16="http://schemas.microsoft.com/office/drawing/2014/main" id="{D71FA468-92E4-4823-BF1F-41F1A330016F}"/>
              </a:ext>
            </a:extLst>
          </p:cNvPr>
          <p:cNvSpPr/>
          <p:nvPr/>
        </p:nvSpPr>
        <p:spPr>
          <a:xfrm>
            <a:off x="0" y="857250"/>
            <a:ext cx="9144000" cy="461665"/>
          </a:xfrm>
          <a:prstGeom prst="rect">
            <a:avLst/>
          </a:prstGeom>
        </p:spPr>
        <p:txBody>
          <a:bodyPr wrap="square">
            <a:spAutoFit/>
          </a:bodyPr>
          <a:lstStyle/>
          <a:p>
            <a:pPr algn="ctr"/>
            <a:r>
              <a:rPr lang="ja-JP" altLang="en-US" sz="2400" b="1" dirty="0">
                <a:solidFill>
                  <a:schemeClr val="accent5"/>
                </a:solidFill>
                <a:latin typeface="+mj-ea"/>
                <a:ea typeface="+mj-ea"/>
              </a:rPr>
              <a:t>① リカレントニューラルネットワークを用いて対象を学習する</a:t>
            </a:r>
          </a:p>
        </p:txBody>
      </p:sp>
      <p:grpSp>
        <p:nvGrpSpPr>
          <p:cNvPr id="57" name="グループ化 56">
            <a:extLst>
              <a:ext uri="{FF2B5EF4-FFF2-40B4-BE49-F238E27FC236}">
                <a16:creationId xmlns:a16="http://schemas.microsoft.com/office/drawing/2014/main" id="{402DFA15-978C-40F6-B0A7-1236E93C2783}"/>
              </a:ext>
            </a:extLst>
          </p:cNvPr>
          <p:cNvGrpSpPr/>
          <p:nvPr/>
        </p:nvGrpSpPr>
        <p:grpSpPr>
          <a:xfrm>
            <a:off x="2146927" y="2115663"/>
            <a:ext cx="4693385" cy="1854115"/>
            <a:chOff x="190831" y="1672376"/>
            <a:chExt cx="7184484" cy="2633743"/>
          </a:xfrm>
        </p:grpSpPr>
        <p:grpSp>
          <p:nvGrpSpPr>
            <p:cNvPr id="18" name="グループ化 17">
              <a:extLst>
                <a:ext uri="{FF2B5EF4-FFF2-40B4-BE49-F238E27FC236}">
                  <a16:creationId xmlns:a16="http://schemas.microsoft.com/office/drawing/2014/main" id="{6D59C167-43BF-4BDF-9B86-014F0E737833}"/>
                </a:ext>
              </a:extLst>
            </p:cNvPr>
            <p:cNvGrpSpPr/>
            <p:nvPr/>
          </p:nvGrpSpPr>
          <p:grpSpPr>
            <a:xfrm>
              <a:off x="587229" y="2013359"/>
              <a:ext cx="6518245" cy="1661019"/>
              <a:chOff x="2172749" y="2080471"/>
              <a:chExt cx="6518245" cy="1661019"/>
            </a:xfrm>
          </p:grpSpPr>
          <p:cxnSp>
            <p:nvCxnSpPr>
              <p:cNvPr id="11" name="直線矢印コネクタ 10">
                <a:extLst>
                  <a:ext uri="{FF2B5EF4-FFF2-40B4-BE49-F238E27FC236}">
                    <a16:creationId xmlns:a16="http://schemas.microsoft.com/office/drawing/2014/main" id="{79FC4AD8-9B59-4873-B278-F130CD6D4B22}"/>
                  </a:ext>
                </a:extLst>
              </p:cNvPr>
              <p:cNvCxnSpPr>
                <a:cxnSpLocks/>
              </p:cNvCxnSpPr>
              <p:nvPr/>
            </p:nvCxnSpPr>
            <p:spPr>
              <a:xfrm flipV="1">
                <a:off x="2172749" y="2080471"/>
                <a:ext cx="0" cy="16610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2EE746AE-792E-41F2-9B98-3130C3F1E9FB}"/>
                  </a:ext>
                </a:extLst>
              </p:cNvPr>
              <p:cNvCxnSpPr>
                <a:cxnSpLocks/>
              </p:cNvCxnSpPr>
              <p:nvPr/>
            </p:nvCxnSpPr>
            <p:spPr>
              <a:xfrm>
                <a:off x="2172749" y="3741490"/>
                <a:ext cx="651824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フローチャート: 結合子 18">
              <a:extLst>
                <a:ext uri="{FF2B5EF4-FFF2-40B4-BE49-F238E27FC236}">
                  <a16:creationId xmlns:a16="http://schemas.microsoft.com/office/drawing/2014/main" id="{1F335FA5-7B49-4E10-B40E-C180927E16AB}"/>
                </a:ext>
              </a:extLst>
            </p:cNvPr>
            <p:cNvSpPr/>
            <p:nvPr/>
          </p:nvSpPr>
          <p:spPr>
            <a:xfrm>
              <a:off x="1181736" y="2276364"/>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dirty="0"/>
            </a:p>
          </p:txBody>
        </p:sp>
        <p:sp>
          <p:nvSpPr>
            <p:cNvPr id="20" name="フローチャート: 結合子 19">
              <a:extLst>
                <a:ext uri="{FF2B5EF4-FFF2-40B4-BE49-F238E27FC236}">
                  <a16:creationId xmlns:a16="http://schemas.microsoft.com/office/drawing/2014/main" id="{6D9FA227-B88F-42C0-9277-B9B959516F9B}"/>
                </a:ext>
              </a:extLst>
            </p:cNvPr>
            <p:cNvSpPr/>
            <p:nvPr/>
          </p:nvSpPr>
          <p:spPr>
            <a:xfrm rot="1573452">
              <a:off x="1655980" y="3152059"/>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1" name="フローチャート: 結合子 20">
              <a:extLst>
                <a:ext uri="{FF2B5EF4-FFF2-40B4-BE49-F238E27FC236}">
                  <a16:creationId xmlns:a16="http://schemas.microsoft.com/office/drawing/2014/main" id="{8D6AD871-9C11-405E-88EE-949BE59BE47F}"/>
                </a:ext>
              </a:extLst>
            </p:cNvPr>
            <p:cNvSpPr/>
            <p:nvPr/>
          </p:nvSpPr>
          <p:spPr>
            <a:xfrm>
              <a:off x="2292149" y="2438670"/>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2" name="フローチャート: 結合子 21">
              <a:extLst>
                <a:ext uri="{FF2B5EF4-FFF2-40B4-BE49-F238E27FC236}">
                  <a16:creationId xmlns:a16="http://schemas.microsoft.com/office/drawing/2014/main" id="{55666B23-FDEB-4818-93D4-DFD36F284B03}"/>
                </a:ext>
              </a:extLst>
            </p:cNvPr>
            <p:cNvSpPr/>
            <p:nvPr/>
          </p:nvSpPr>
          <p:spPr>
            <a:xfrm>
              <a:off x="2876027" y="2888910"/>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3" name="フローチャート: 結合子 22">
              <a:extLst>
                <a:ext uri="{FF2B5EF4-FFF2-40B4-BE49-F238E27FC236}">
                  <a16:creationId xmlns:a16="http://schemas.microsoft.com/office/drawing/2014/main" id="{3A9A8DDB-B18F-4D7A-9BDE-B1AB994CC444}"/>
                </a:ext>
              </a:extLst>
            </p:cNvPr>
            <p:cNvSpPr/>
            <p:nvPr/>
          </p:nvSpPr>
          <p:spPr>
            <a:xfrm>
              <a:off x="3591184" y="2091315"/>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4" name="フローチャート: 結合子 23">
              <a:extLst>
                <a:ext uri="{FF2B5EF4-FFF2-40B4-BE49-F238E27FC236}">
                  <a16:creationId xmlns:a16="http://schemas.microsoft.com/office/drawing/2014/main" id="{A8DD708E-8664-4104-8FD6-C92595F351FD}"/>
                </a:ext>
              </a:extLst>
            </p:cNvPr>
            <p:cNvSpPr/>
            <p:nvPr/>
          </p:nvSpPr>
          <p:spPr>
            <a:xfrm>
              <a:off x="4364373" y="2684491"/>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5" name="フローチャート: 結合子 24">
              <a:extLst>
                <a:ext uri="{FF2B5EF4-FFF2-40B4-BE49-F238E27FC236}">
                  <a16:creationId xmlns:a16="http://schemas.microsoft.com/office/drawing/2014/main" id="{5C96B6EF-BFC8-41A0-AA0E-0113B5905A2A}"/>
                </a:ext>
              </a:extLst>
            </p:cNvPr>
            <p:cNvSpPr/>
            <p:nvPr/>
          </p:nvSpPr>
          <p:spPr>
            <a:xfrm>
              <a:off x="5468072" y="2057005"/>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cxnSp>
          <p:nvCxnSpPr>
            <p:cNvPr id="33" name="直線コネクタ 32">
              <a:extLst>
                <a:ext uri="{FF2B5EF4-FFF2-40B4-BE49-F238E27FC236}">
                  <a16:creationId xmlns:a16="http://schemas.microsoft.com/office/drawing/2014/main" id="{D8FEFCC9-2A17-44DD-9C91-4995083897E3}"/>
                </a:ext>
              </a:extLst>
            </p:cNvPr>
            <p:cNvCxnSpPr>
              <a:cxnSpLocks/>
              <a:stCxn id="19" idx="5"/>
              <a:endCxn id="20" idx="1"/>
            </p:cNvCxnSpPr>
            <p:nvPr/>
          </p:nvCxnSpPr>
          <p:spPr>
            <a:xfrm>
              <a:off x="1328521" y="2412402"/>
              <a:ext cx="383801" cy="741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D8E2859-8636-4155-BE78-F59B15753066}"/>
                </a:ext>
              </a:extLst>
            </p:cNvPr>
            <p:cNvCxnSpPr>
              <a:stCxn id="20" idx="7"/>
              <a:endCxn id="21" idx="3"/>
            </p:cNvCxnSpPr>
            <p:nvPr/>
          </p:nvCxnSpPr>
          <p:spPr>
            <a:xfrm flipV="1">
              <a:off x="1821407" y="2574708"/>
              <a:ext cx="495926" cy="6333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48A4C7AE-3D6B-4630-B58A-CB26E1EB915A}"/>
                </a:ext>
              </a:extLst>
            </p:cNvPr>
            <p:cNvCxnSpPr>
              <a:stCxn id="21" idx="5"/>
              <a:endCxn id="22" idx="1"/>
            </p:cNvCxnSpPr>
            <p:nvPr/>
          </p:nvCxnSpPr>
          <p:spPr>
            <a:xfrm>
              <a:off x="2438934" y="2574708"/>
              <a:ext cx="462277" cy="337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C46165EA-9F4F-4744-A7C8-4C2DFE4F647E}"/>
                </a:ext>
              </a:extLst>
            </p:cNvPr>
            <p:cNvCxnSpPr>
              <a:stCxn id="22" idx="7"/>
              <a:endCxn id="23" idx="3"/>
            </p:cNvCxnSpPr>
            <p:nvPr/>
          </p:nvCxnSpPr>
          <p:spPr>
            <a:xfrm flipV="1">
              <a:off x="3022812" y="2227353"/>
              <a:ext cx="593556" cy="6848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65B8002A-E8BC-4DF3-ABED-D86073D607B0}"/>
                </a:ext>
              </a:extLst>
            </p:cNvPr>
            <p:cNvCxnSpPr>
              <a:stCxn id="23" idx="5"/>
              <a:endCxn id="24" idx="1"/>
            </p:cNvCxnSpPr>
            <p:nvPr/>
          </p:nvCxnSpPr>
          <p:spPr>
            <a:xfrm>
              <a:off x="3737969" y="2227353"/>
              <a:ext cx="651588" cy="4804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97097AC-2970-499D-B94F-F907E7346F0A}"/>
                </a:ext>
              </a:extLst>
            </p:cNvPr>
            <p:cNvCxnSpPr>
              <a:cxnSpLocks/>
              <a:stCxn id="24" idx="7"/>
              <a:endCxn id="25" idx="3"/>
            </p:cNvCxnSpPr>
            <p:nvPr/>
          </p:nvCxnSpPr>
          <p:spPr>
            <a:xfrm flipV="1">
              <a:off x="4511158" y="2193043"/>
              <a:ext cx="982098" cy="514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D144363E-4FC0-4F1C-8C57-73EC50F38FF0}"/>
                </a:ext>
              </a:extLst>
            </p:cNvPr>
            <p:cNvSpPr txBox="1"/>
            <p:nvPr/>
          </p:nvSpPr>
          <p:spPr>
            <a:xfrm>
              <a:off x="190831" y="1672376"/>
              <a:ext cx="396392" cy="524631"/>
            </a:xfrm>
            <a:prstGeom prst="rect">
              <a:avLst/>
            </a:prstGeom>
            <a:noFill/>
          </p:spPr>
          <p:txBody>
            <a:bodyPr wrap="square" rtlCol="0">
              <a:spAutoFit/>
            </a:bodyPr>
            <a:lstStyle/>
            <a:p>
              <a:pPr algn="ctr"/>
              <a:r>
                <a:rPr lang="en-US" altLang="ja-JP" b="1" dirty="0"/>
                <a:t>x</a:t>
              </a:r>
              <a:endParaRPr lang="ja-JP" altLang="en-US" b="1" dirty="0"/>
            </a:p>
          </p:txBody>
        </p:sp>
        <p:sp>
          <p:nvSpPr>
            <p:cNvPr id="56" name="テキスト ボックス 55">
              <a:extLst>
                <a:ext uri="{FF2B5EF4-FFF2-40B4-BE49-F238E27FC236}">
                  <a16:creationId xmlns:a16="http://schemas.microsoft.com/office/drawing/2014/main" id="{3AA47478-B307-4C16-866D-345582337BB7}"/>
                </a:ext>
              </a:extLst>
            </p:cNvPr>
            <p:cNvSpPr txBox="1"/>
            <p:nvPr/>
          </p:nvSpPr>
          <p:spPr>
            <a:xfrm>
              <a:off x="6978923" y="3781488"/>
              <a:ext cx="396392" cy="524631"/>
            </a:xfrm>
            <a:prstGeom prst="rect">
              <a:avLst/>
            </a:prstGeom>
            <a:noFill/>
          </p:spPr>
          <p:txBody>
            <a:bodyPr wrap="square" rtlCol="0">
              <a:spAutoFit/>
            </a:bodyPr>
            <a:lstStyle/>
            <a:p>
              <a:pPr algn="ctr"/>
              <a:r>
                <a:rPr lang="en-US" altLang="ja-JP" b="1" dirty="0"/>
                <a:t>t</a:t>
              </a:r>
              <a:endParaRPr lang="ja-JP" altLang="en-US" b="1" dirty="0"/>
            </a:p>
          </p:txBody>
        </p:sp>
      </p:grpSp>
      <p:cxnSp>
        <p:nvCxnSpPr>
          <p:cNvPr id="65" name="コネクタ: 曲線 64">
            <a:extLst>
              <a:ext uri="{FF2B5EF4-FFF2-40B4-BE49-F238E27FC236}">
                <a16:creationId xmlns:a16="http://schemas.microsoft.com/office/drawing/2014/main" id="{3FAD696D-DD7E-4F17-97B2-117C99980E57}"/>
              </a:ext>
            </a:extLst>
          </p:cNvPr>
          <p:cNvCxnSpPr>
            <a:cxnSpLocks/>
            <a:stCxn id="22" idx="6"/>
            <a:endCxn id="73" idx="0"/>
          </p:cNvCxnSpPr>
          <p:nvPr/>
        </p:nvCxnSpPr>
        <p:spPr>
          <a:xfrm>
            <a:off x="4013418" y="3028184"/>
            <a:ext cx="3401721" cy="1543883"/>
          </a:xfrm>
          <a:prstGeom prst="curvedConnector2">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コネクタ: 曲線 69">
            <a:extLst>
              <a:ext uri="{FF2B5EF4-FFF2-40B4-BE49-F238E27FC236}">
                <a16:creationId xmlns:a16="http://schemas.microsoft.com/office/drawing/2014/main" id="{C0D71FA4-4D6F-46FF-9596-66DEB780C8D2}"/>
              </a:ext>
            </a:extLst>
          </p:cNvPr>
          <p:cNvCxnSpPr>
            <a:cxnSpLocks/>
            <a:stCxn id="21" idx="2"/>
            <a:endCxn id="59" idx="0"/>
          </p:cNvCxnSpPr>
          <p:nvPr/>
        </p:nvCxnSpPr>
        <p:spPr>
          <a:xfrm rot="10800000" flipV="1">
            <a:off x="1426190" y="2711221"/>
            <a:ext cx="2093458" cy="1860845"/>
          </a:xfrm>
          <a:prstGeom prst="curved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3AFD8296-C90E-412F-B103-FC4B1A087D96}"/>
              </a:ext>
            </a:extLst>
          </p:cNvPr>
          <p:cNvGrpSpPr/>
          <p:nvPr/>
        </p:nvGrpSpPr>
        <p:grpSpPr>
          <a:xfrm>
            <a:off x="1064413" y="4124844"/>
            <a:ext cx="7020139" cy="1302911"/>
            <a:chOff x="666270" y="4239774"/>
            <a:chExt cx="9360185" cy="1737215"/>
          </a:xfrm>
        </p:grpSpPr>
        <p:sp>
          <p:nvSpPr>
            <p:cNvPr id="59" name="テキスト ボックス 58">
              <a:extLst>
                <a:ext uri="{FF2B5EF4-FFF2-40B4-BE49-F238E27FC236}">
                  <a16:creationId xmlns:a16="http://schemas.microsoft.com/office/drawing/2014/main" id="{0389FBDA-0F44-44DE-BC31-4A3013720A0F}"/>
                </a:ext>
              </a:extLst>
            </p:cNvPr>
            <p:cNvSpPr txBox="1"/>
            <p:nvPr/>
          </p:nvSpPr>
          <p:spPr>
            <a:xfrm>
              <a:off x="666271" y="4836070"/>
              <a:ext cx="964735" cy="553997"/>
            </a:xfrm>
            <a:prstGeom prst="rect">
              <a:avLst/>
            </a:prstGeom>
            <a:noFill/>
          </p:spPr>
          <p:txBody>
            <a:bodyPr wrap="square" rtlCol="0">
              <a:spAutoFit/>
            </a:bodyPr>
            <a:lstStyle/>
            <a:p>
              <a:pPr algn="ctr"/>
              <a:r>
                <a:rPr lang="en-US" altLang="ja-JP" sz="2100" b="1" dirty="0"/>
                <a:t>x(t)</a:t>
              </a:r>
              <a:endParaRPr lang="ja-JP" altLang="en-US" sz="2100" b="1" dirty="0"/>
            </a:p>
          </p:txBody>
        </p:sp>
        <p:sp>
          <p:nvSpPr>
            <p:cNvPr id="60" name="テキスト ボックス 59">
              <a:extLst>
                <a:ext uri="{FF2B5EF4-FFF2-40B4-BE49-F238E27FC236}">
                  <a16:creationId xmlns:a16="http://schemas.microsoft.com/office/drawing/2014/main" id="{080BCD95-A51D-4A21-B45C-64697726E69C}"/>
                </a:ext>
              </a:extLst>
            </p:cNvPr>
            <p:cNvSpPr txBox="1"/>
            <p:nvPr/>
          </p:nvSpPr>
          <p:spPr>
            <a:xfrm>
              <a:off x="4820129" y="4836070"/>
              <a:ext cx="1341905" cy="553997"/>
            </a:xfrm>
            <a:prstGeom prst="rect">
              <a:avLst/>
            </a:prstGeom>
            <a:noFill/>
          </p:spPr>
          <p:txBody>
            <a:bodyPr wrap="square" rtlCol="0">
              <a:spAutoFit/>
            </a:bodyPr>
            <a:lstStyle/>
            <a:p>
              <a:pPr algn="ctr"/>
              <a:r>
                <a:rPr lang="en-US" altLang="ja-JP" sz="2100" b="1" dirty="0"/>
                <a:t>y(t+1)</a:t>
              </a:r>
              <a:endParaRPr lang="ja-JP" altLang="en-US" sz="2100" b="1" dirty="0"/>
            </a:p>
          </p:txBody>
        </p:sp>
        <p:sp>
          <p:nvSpPr>
            <p:cNvPr id="61" name="正方形/長方形 60">
              <a:extLst>
                <a:ext uri="{FF2B5EF4-FFF2-40B4-BE49-F238E27FC236}">
                  <a16:creationId xmlns:a16="http://schemas.microsoft.com/office/drawing/2014/main" id="{B50FB00C-FDCC-42DC-9B75-C15145C54C87}"/>
                </a:ext>
              </a:extLst>
            </p:cNvPr>
            <p:cNvSpPr/>
            <p:nvPr/>
          </p:nvSpPr>
          <p:spPr>
            <a:xfrm>
              <a:off x="2490543" y="4741156"/>
              <a:ext cx="1476462" cy="7130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350"/>
            </a:p>
          </p:txBody>
        </p:sp>
        <p:cxnSp>
          <p:nvCxnSpPr>
            <p:cNvPr id="63" name="直線矢印コネクタ 62">
              <a:extLst>
                <a:ext uri="{FF2B5EF4-FFF2-40B4-BE49-F238E27FC236}">
                  <a16:creationId xmlns:a16="http://schemas.microsoft.com/office/drawing/2014/main" id="{F225C09E-3206-49D9-8D1B-7587955EF9C9}"/>
                </a:ext>
              </a:extLst>
            </p:cNvPr>
            <p:cNvCxnSpPr>
              <a:cxnSpLocks/>
              <a:stCxn id="59" idx="3"/>
              <a:endCxn id="61" idx="1"/>
            </p:cNvCxnSpPr>
            <p:nvPr/>
          </p:nvCxnSpPr>
          <p:spPr>
            <a:xfrm flipV="1">
              <a:off x="1631006" y="5097682"/>
              <a:ext cx="859537" cy="15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45414373-489C-4DD7-9476-6DE02C80468B}"/>
                </a:ext>
              </a:extLst>
            </p:cNvPr>
            <p:cNvCxnSpPr>
              <a:cxnSpLocks/>
              <a:stCxn id="61" idx="3"/>
              <a:endCxn id="60" idx="1"/>
            </p:cNvCxnSpPr>
            <p:nvPr/>
          </p:nvCxnSpPr>
          <p:spPr>
            <a:xfrm>
              <a:off x="3967006" y="5097682"/>
              <a:ext cx="853123" cy="15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33A7D7E-CEC3-4D81-B4B6-9B0196F3D571}"/>
                </a:ext>
              </a:extLst>
            </p:cNvPr>
            <p:cNvSpPr txBox="1"/>
            <p:nvPr/>
          </p:nvSpPr>
          <p:spPr>
            <a:xfrm>
              <a:off x="2614669" y="4239774"/>
              <a:ext cx="1228211" cy="492443"/>
            </a:xfrm>
            <a:prstGeom prst="rect">
              <a:avLst/>
            </a:prstGeom>
            <a:noFill/>
          </p:spPr>
          <p:txBody>
            <a:bodyPr wrap="square" rtlCol="0">
              <a:spAutoFit/>
            </a:bodyPr>
            <a:lstStyle/>
            <a:p>
              <a:pPr algn="ctr"/>
              <a:r>
                <a:rPr lang="en-US" altLang="ja-JP" dirty="0"/>
                <a:t>RNN</a:t>
              </a:r>
              <a:endParaRPr lang="ja-JP" altLang="en-US" dirty="0"/>
            </a:p>
          </p:txBody>
        </p:sp>
        <p:sp>
          <p:nvSpPr>
            <p:cNvPr id="73" name="テキスト ボックス 72">
              <a:extLst>
                <a:ext uri="{FF2B5EF4-FFF2-40B4-BE49-F238E27FC236}">
                  <a16:creationId xmlns:a16="http://schemas.microsoft.com/office/drawing/2014/main" id="{7A1C8770-9FEA-4823-B852-62CBDC61FA24}"/>
                </a:ext>
              </a:extLst>
            </p:cNvPr>
            <p:cNvSpPr txBox="1"/>
            <p:nvPr/>
          </p:nvSpPr>
          <p:spPr>
            <a:xfrm>
              <a:off x="8464491" y="4836070"/>
              <a:ext cx="1338827" cy="553997"/>
            </a:xfrm>
            <a:prstGeom prst="rect">
              <a:avLst/>
            </a:prstGeom>
            <a:noFill/>
          </p:spPr>
          <p:txBody>
            <a:bodyPr wrap="square" rtlCol="0">
              <a:spAutoFit/>
            </a:bodyPr>
            <a:lstStyle/>
            <a:p>
              <a:pPr algn="ctr"/>
              <a:r>
                <a:rPr lang="en-US" altLang="ja-JP" sz="2100" b="1" dirty="0"/>
                <a:t>x(t+1)</a:t>
              </a:r>
              <a:endParaRPr lang="ja-JP" altLang="en-US" sz="2100" b="1" dirty="0"/>
            </a:p>
          </p:txBody>
        </p:sp>
        <p:cxnSp>
          <p:nvCxnSpPr>
            <p:cNvPr id="77" name="直線矢印コネクタ 76">
              <a:extLst>
                <a:ext uri="{FF2B5EF4-FFF2-40B4-BE49-F238E27FC236}">
                  <a16:creationId xmlns:a16="http://schemas.microsoft.com/office/drawing/2014/main" id="{7131C41F-5CCB-4606-867E-E72104068F29}"/>
                </a:ext>
              </a:extLst>
            </p:cNvPr>
            <p:cNvCxnSpPr>
              <a:cxnSpLocks/>
              <a:stCxn id="60" idx="3"/>
              <a:endCxn id="73" idx="1"/>
            </p:cNvCxnSpPr>
            <p:nvPr/>
          </p:nvCxnSpPr>
          <p:spPr>
            <a:xfrm>
              <a:off x="6162034" y="5113069"/>
              <a:ext cx="2302457" cy="0"/>
            </a:xfrm>
            <a:prstGeom prst="straightConnector1">
              <a:avLst/>
            </a:prstGeom>
            <a:ln w="57150">
              <a:headEnd type="triangle"/>
              <a:tailEnd type="triangle"/>
            </a:ln>
          </p:spPr>
          <p:style>
            <a:lnRef idx="3">
              <a:schemeClr val="accent6"/>
            </a:lnRef>
            <a:fillRef idx="0">
              <a:schemeClr val="accent6"/>
            </a:fillRef>
            <a:effectRef idx="2">
              <a:schemeClr val="accent6"/>
            </a:effectRef>
            <a:fontRef idx="minor">
              <a:schemeClr val="tx1"/>
            </a:fontRef>
          </p:style>
        </p:cxnSp>
        <p:sp>
          <p:nvSpPr>
            <p:cNvPr id="78" name="テキスト ボックス 77">
              <a:extLst>
                <a:ext uri="{FF2B5EF4-FFF2-40B4-BE49-F238E27FC236}">
                  <a16:creationId xmlns:a16="http://schemas.microsoft.com/office/drawing/2014/main" id="{00542E85-22A2-4955-B0E2-65CB95FC7227}"/>
                </a:ext>
              </a:extLst>
            </p:cNvPr>
            <p:cNvSpPr txBox="1"/>
            <p:nvPr/>
          </p:nvSpPr>
          <p:spPr>
            <a:xfrm>
              <a:off x="7021921" y="4621917"/>
              <a:ext cx="964035" cy="553997"/>
            </a:xfrm>
            <a:prstGeom prst="rect">
              <a:avLst/>
            </a:prstGeom>
            <a:noFill/>
          </p:spPr>
          <p:txBody>
            <a:bodyPr wrap="square" rtlCol="0">
              <a:spAutoFit/>
            </a:bodyPr>
            <a:lstStyle/>
            <a:p>
              <a:pPr algn="ctr"/>
              <a:r>
                <a:rPr lang="ja-JP" altLang="en-US" sz="2100" b="1" dirty="0">
                  <a:solidFill>
                    <a:schemeClr val="accent2"/>
                  </a:solidFill>
                </a:rPr>
                <a:t>誤差</a:t>
              </a:r>
            </a:p>
          </p:txBody>
        </p:sp>
        <p:sp>
          <p:nvSpPr>
            <p:cNvPr id="88" name="テキスト ボックス 87">
              <a:extLst>
                <a:ext uri="{FF2B5EF4-FFF2-40B4-BE49-F238E27FC236}">
                  <a16:creationId xmlns:a16="http://schemas.microsoft.com/office/drawing/2014/main" id="{490608F0-26B3-4BC2-82F1-B01DA5E7F512}"/>
                </a:ext>
              </a:extLst>
            </p:cNvPr>
            <p:cNvSpPr txBox="1"/>
            <p:nvPr/>
          </p:nvSpPr>
          <p:spPr>
            <a:xfrm>
              <a:off x="666270" y="5484546"/>
              <a:ext cx="964735" cy="492443"/>
            </a:xfrm>
            <a:prstGeom prst="rect">
              <a:avLst/>
            </a:prstGeom>
            <a:noFill/>
          </p:spPr>
          <p:txBody>
            <a:bodyPr wrap="square" rtlCol="0">
              <a:spAutoFit/>
            </a:bodyPr>
            <a:lstStyle/>
            <a:p>
              <a:pPr algn="ctr"/>
              <a:r>
                <a:rPr lang="ja-JP" altLang="en-US" b="1" dirty="0">
                  <a:solidFill>
                    <a:srgbClr val="FF0000"/>
                  </a:solidFill>
                </a:rPr>
                <a:t>入力</a:t>
              </a:r>
            </a:p>
          </p:txBody>
        </p:sp>
        <p:sp>
          <p:nvSpPr>
            <p:cNvPr id="89" name="テキスト ボックス 88">
              <a:extLst>
                <a:ext uri="{FF2B5EF4-FFF2-40B4-BE49-F238E27FC236}">
                  <a16:creationId xmlns:a16="http://schemas.microsoft.com/office/drawing/2014/main" id="{34B2FD5F-E70D-48AB-BFAA-A1333C6CAD68}"/>
                </a:ext>
              </a:extLst>
            </p:cNvPr>
            <p:cNvSpPr txBox="1"/>
            <p:nvPr/>
          </p:nvSpPr>
          <p:spPr>
            <a:xfrm>
              <a:off x="5000665" y="5484546"/>
              <a:ext cx="964735" cy="492443"/>
            </a:xfrm>
            <a:prstGeom prst="rect">
              <a:avLst/>
            </a:prstGeom>
            <a:noFill/>
          </p:spPr>
          <p:txBody>
            <a:bodyPr wrap="square" rtlCol="0">
              <a:spAutoFit/>
            </a:bodyPr>
            <a:lstStyle/>
            <a:p>
              <a:pPr algn="ctr"/>
              <a:r>
                <a:rPr lang="ja-JP" altLang="en-US" b="1" dirty="0">
                  <a:solidFill>
                    <a:srgbClr val="FF0000"/>
                  </a:solidFill>
                </a:rPr>
                <a:t>出力</a:t>
              </a:r>
            </a:p>
          </p:txBody>
        </p:sp>
        <p:sp>
          <p:nvSpPr>
            <p:cNvPr id="92" name="正方形/長方形 91">
              <a:extLst>
                <a:ext uri="{FF2B5EF4-FFF2-40B4-BE49-F238E27FC236}">
                  <a16:creationId xmlns:a16="http://schemas.microsoft.com/office/drawing/2014/main" id="{FD8F324A-12F1-45B2-9B5A-A3C9FD7B22D9}"/>
                </a:ext>
              </a:extLst>
            </p:cNvPr>
            <p:cNvSpPr/>
            <p:nvPr/>
          </p:nvSpPr>
          <p:spPr>
            <a:xfrm>
              <a:off x="8241350" y="5484546"/>
              <a:ext cx="1785105" cy="492443"/>
            </a:xfrm>
            <a:prstGeom prst="rect">
              <a:avLst/>
            </a:prstGeom>
          </p:spPr>
          <p:txBody>
            <a:bodyPr wrap="none">
              <a:spAutoFit/>
            </a:bodyPr>
            <a:lstStyle/>
            <a:p>
              <a:pPr algn="ctr"/>
              <a:r>
                <a:rPr lang="ja-JP" altLang="en-US" b="1" dirty="0">
                  <a:solidFill>
                    <a:srgbClr val="FF0000"/>
                  </a:solidFill>
                </a:rPr>
                <a:t>教師データ</a:t>
              </a:r>
            </a:p>
          </p:txBody>
        </p:sp>
      </p:grpSp>
      <p:sp>
        <p:nvSpPr>
          <p:cNvPr id="94" name="テキスト ボックス 93">
            <a:extLst>
              <a:ext uri="{FF2B5EF4-FFF2-40B4-BE49-F238E27FC236}">
                <a16:creationId xmlns:a16="http://schemas.microsoft.com/office/drawing/2014/main" id="{10A18487-2DF7-45E1-B91F-CA795A61C79B}"/>
              </a:ext>
            </a:extLst>
          </p:cNvPr>
          <p:cNvSpPr txBox="1"/>
          <p:nvPr/>
        </p:nvSpPr>
        <p:spPr>
          <a:xfrm>
            <a:off x="275082" y="2498637"/>
            <a:ext cx="1644729" cy="646331"/>
          </a:xfrm>
          <a:prstGeom prst="rect">
            <a:avLst/>
          </a:prstGeom>
          <a:noFill/>
        </p:spPr>
        <p:txBody>
          <a:bodyPr wrap="square" rtlCol="0">
            <a:spAutoFit/>
          </a:bodyPr>
          <a:lstStyle/>
          <a:p>
            <a:r>
              <a:rPr lang="en-US" altLang="ja-JP" b="1" dirty="0"/>
              <a:t>t=1</a:t>
            </a:r>
            <a:r>
              <a:rPr lang="ja-JP" altLang="en-US" b="1" dirty="0"/>
              <a:t> </a:t>
            </a:r>
            <a:r>
              <a:rPr lang="en-US" altLang="ja-JP" b="1" dirty="0"/>
              <a:t>~</a:t>
            </a:r>
            <a:r>
              <a:rPr lang="ja-JP" altLang="en-US" b="1" dirty="0"/>
              <a:t> </a:t>
            </a:r>
            <a:r>
              <a:rPr lang="en-US" altLang="ja-JP" b="1" dirty="0"/>
              <a:t>t=500</a:t>
            </a:r>
          </a:p>
          <a:p>
            <a:r>
              <a:rPr lang="ja-JP" altLang="en-US" b="1" dirty="0" err="1"/>
              <a:t>まで</a:t>
            </a:r>
            <a:r>
              <a:rPr lang="ja-JP" altLang="en-US" b="1" dirty="0"/>
              <a:t>繰り返す</a:t>
            </a:r>
          </a:p>
        </p:txBody>
      </p:sp>
      <p:grpSp>
        <p:nvGrpSpPr>
          <p:cNvPr id="41" name="グループ化 40">
            <a:extLst>
              <a:ext uri="{FF2B5EF4-FFF2-40B4-BE49-F238E27FC236}">
                <a16:creationId xmlns:a16="http://schemas.microsoft.com/office/drawing/2014/main" id="{E6DC3474-A2AE-48C1-A86F-46AC134D426F}"/>
              </a:ext>
            </a:extLst>
          </p:cNvPr>
          <p:cNvGrpSpPr/>
          <p:nvPr/>
        </p:nvGrpSpPr>
        <p:grpSpPr>
          <a:xfrm>
            <a:off x="3340965" y="3586675"/>
            <a:ext cx="482036" cy="744208"/>
            <a:chOff x="10793977" y="1746124"/>
            <a:chExt cx="642714" cy="992278"/>
          </a:xfrm>
        </p:grpSpPr>
        <p:sp>
          <p:nvSpPr>
            <p:cNvPr id="43" name="矢印: 上 42">
              <a:extLst>
                <a:ext uri="{FF2B5EF4-FFF2-40B4-BE49-F238E27FC236}">
                  <a16:creationId xmlns:a16="http://schemas.microsoft.com/office/drawing/2014/main" id="{1058C1EF-9B0C-41E0-980D-66114E357862}"/>
                </a:ext>
              </a:extLst>
            </p:cNvPr>
            <p:cNvSpPr/>
            <p:nvPr/>
          </p:nvSpPr>
          <p:spPr>
            <a:xfrm>
              <a:off x="11031622" y="1746124"/>
              <a:ext cx="167425" cy="28183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5" name="テキスト ボックス 44">
              <a:extLst>
                <a:ext uri="{FF2B5EF4-FFF2-40B4-BE49-F238E27FC236}">
                  <a16:creationId xmlns:a16="http://schemas.microsoft.com/office/drawing/2014/main" id="{3DFCA07D-AEBD-455C-B6A0-4C90118F2245}"/>
                </a:ext>
              </a:extLst>
            </p:cNvPr>
            <p:cNvSpPr txBox="1"/>
            <p:nvPr/>
          </p:nvSpPr>
          <p:spPr>
            <a:xfrm>
              <a:off x="10793977" y="2061294"/>
              <a:ext cx="642714" cy="677108"/>
            </a:xfrm>
            <a:prstGeom prst="rect">
              <a:avLst/>
            </a:prstGeom>
            <a:noFill/>
          </p:spPr>
          <p:txBody>
            <a:bodyPr wrap="square" rtlCol="0">
              <a:spAutoFit/>
            </a:bodyPr>
            <a:lstStyle/>
            <a:p>
              <a:pPr algn="ctr"/>
              <a:r>
                <a:rPr lang="en-US" altLang="ja-JP" sz="1350" dirty="0"/>
                <a:t>now</a:t>
              </a:r>
              <a:endParaRPr lang="ja-JP" altLang="en-US" sz="1350" dirty="0"/>
            </a:p>
          </p:txBody>
        </p:sp>
      </p:grpSp>
    </p:spTree>
    <p:extLst>
      <p:ext uri="{BB962C8B-B14F-4D97-AF65-F5344CB8AC3E}">
        <p14:creationId xmlns:p14="http://schemas.microsoft.com/office/powerpoint/2010/main" val="636519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79B296-DC80-48D0-80E6-44A64C014DEA}"/>
              </a:ext>
            </a:extLst>
          </p:cNvPr>
          <p:cNvSpPr>
            <a:spLocks noGrp="1"/>
          </p:cNvSpPr>
          <p:nvPr>
            <p:ph type="title"/>
          </p:nvPr>
        </p:nvSpPr>
        <p:spPr>
          <a:xfrm>
            <a:off x="628650" y="1587093"/>
            <a:ext cx="7886700" cy="547382"/>
          </a:xfrm>
        </p:spPr>
        <p:txBody>
          <a:bodyPr>
            <a:normAutofit/>
          </a:bodyPr>
          <a:lstStyle/>
          <a:p>
            <a:pPr algn="ctr"/>
            <a:r>
              <a:rPr lang="ja-JP" altLang="en-US" sz="3000" b="1" dirty="0">
                <a:solidFill>
                  <a:schemeClr val="accent2"/>
                </a:solidFill>
              </a:rPr>
              <a:t>時系列信号の学習</a:t>
            </a:r>
          </a:p>
        </p:txBody>
      </p:sp>
      <p:sp>
        <p:nvSpPr>
          <p:cNvPr id="4" name="正方形/長方形 3">
            <a:extLst>
              <a:ext uri="{FF2B5EF4-FFF2-40B4-BE49-F238E27FC236}">
                <a16:creationId xmlns:a16="http://schemas.microsoft.com/office/drawing/2014/main" id="{D71FA468-92E4-4823-BF1F-41F1A330016F}"/>
              </a:ext>
            </a:extLst>
          </p:cNvPr>
          <p:cNvSpPr/>
          <p:nvPr/>
        </p:nvSpPr>
        <p:spPr>
          <a:xfrm>
            <a:off x="0" y="857250"/>
            <a:ext cx="9144000" cy="461665"/>
          </a:xfrm>
          <a:prstGeom prst="rect">
            <a:avLst/>
          </a:prstGeom>
        </p:spPr>
        <p:txBody>
          <a:bodyPr wrap="square">
            <a:spAutoFit/>
          </a:bodyPr>
          <a:lstStyle/>
          <a:p>
            <a:pPr algn="ctr"/>
            <a:r>
              <a:rPr lang="ja-JP" altLang="en-US" sz="2400" b="1" dirty="0">
                <a:solidFill>
                  <a:schemeClr val="accent5"/>
                </a:solidFill>
                <a:latin typeface="+mj-ea"/>
                <a:ea typeface="+mj-ea"/>
              </a:rPr>
              <a:t>① リカレントニューラルネットワークを用いて対象を学習する</a:t>
            </a:r>
          </a:p>
        </p:txBody>
      </p:sp>
      <p:grpSp>
        <p:nvGrpSpPr>
          <p:cNvPr id="57" name="グループ化 56">
            <a:extLst>
              <a:ext uri="{FF2B5EF4-FFF2-40B4-BE49-F238E27FC236}">
                <a16:creationId xmlns:a16="http://schemas.microsoft.com/office/drawing/2014/main" id="{402DFA15-978C-40F6-B0A7-1236E93C2783}"/>
              </a:ext>
            </a:extLst>
          </p:cNvPr>
          <p:cNvGrpSpPr/>
          <p:nvPr/>
        </p:nvGrpSpPr>
        <p:grpSpPr>
          <a:xfrm>
            <a:off x="2146927" y="2115663"/>
            <a:ext cx="4693385" cy="1854115"/>
            <a:chOff x="190831" y="1672376"/>
            <a:chExt cx="7184484" cy="2633743"/>
          </a:xfrm>
        </p:grpSpPr>
        <p:grpSp>
          <p:nvGrpSpPr>
            <p:cNvPr id="18" name="グループ化 17">
              <a:extLst>
                <a:ext uri="{FF2B5EF4-FFF2-40B4-BE49-F238E27FC236}">
                  <a16:creationId xmlns:a16="http://schemas.microsoft.com/office/drawing/2014/main" id="{6D59C167-43BF-4BDF-9B86-014F0E737833}"/>
                </a:ext>
              </a:extLst>
            </p:cNvPr>
            <p:cNvGrpSpPr/>
            <p:nvPr/>
          </p:nvGrpSpPr>
          <p:grpSpPr>
            <a:xfrm>
              <a:off x="587229" y="2013359"/>
              <a:ext cx="6518245" cy="1661019"/>
              <a:chOff x="2172749" y="2080471"/>
              <a:chExt cx="6518245" cy="1661019"/>
            </a:xfrm>
          </p:grpSpPr>
          <p:cxnSp>
            <p:nvCxnSpPr>
              <p:cNvPr id="11" name="直線矢印コネクタ 10">
                <a:extLst>
                  <a:ext uri="{FF2B5EF4-FFF2-40B4-BE49-F238E27FC236}">
                    <a16:creationId xmlns:a16="http://schemas.microsoft.com/office/drawing/2014/main" id="{79FC4AD8-9B59-4873-B278-F130CD6D4B22}"/>
                  </a:ext>
                </a:extLst>
              </p:cNvPr>
              <p:cNvCxnSpPr>
                <a:cxnSpLocks/>
              </p:cNvCxnSpPr>
              <p:nvPr/>
            </p:nvCxnSpPr>
            <p:spPr>
              <a:xfrm flipV="1">
                <a:off x="2172749" y="2080471"/>
                <a:ext cx="0" cy="16610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2EE746AE-792E-41F2-9B98-3130C3F1E9FB}"/>
                  </a:ext>
                </a:extLst>
              </p:cNvPr>
              <p:cNvCxnSpPr>
                <a:cxnSpLocks/>
              </p:cNvCxnSpPr>
              <p:nvPr/>
            </p:nvCxnSpPr>
            <p:spPr>
              <a:xfrm>
                <a:off x="2172749" y="3741490"/>
                <a:ext cx="651824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フローチャート: 結合子 18">
              <a:extLst>
                <a:ext uri="{FF2B5EF4-FFF2-40B4-BE49-F238E27FC236}">
                  <a16:creationId xmlns:a16="http://schemas.microsoft.com/office/drawing/2014/main" id="{1F335FA5-7B49-4E10-B40E-C180927E16AB}"/>
                </a:ext>
              </a:extLst>
            </p:cNvPr>
            <p:cNvSpPr/>
            <p:nvPr/>
          </p:nvSpPr>
          <p:spPr>
            <a:xfrm>
              <a:off x="1181736" y="2276364"/>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dirty="0"/>
            </a:p>
          </p:txBody>
        </p:sp>
        <p:sp>
          <p:nvSpPr>
            <p:cNvPr id="20" name="フローチャート: 結合子 19">
              <a:extLst>
                <a:ext uri="{FF2B5EF4-FFF2-40B4-BE49-F238E27FC236}">
                  <a16:creationId xmlns:a16="http://schemas.microsoft.com/office/drawing/2014/main" id="{6D9FA227-B88F-42C0-9277-B9B959516F9B}"/>
                </a:ext>
              </a:extLst>
            </p:cNvPr>
            <p:cNvSpPr/>
            <p:nvPr/>
          </p:nvSpPr>
          <p:spPr>
            <a:xfrm rot="1573452">
              <a:off x="1655980" y="3152059"/>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1" name="フローチャート: 結合子 20">
              <a:extLst>
                <a:ext uri="{FF2B5EF4-FFF2-40B4-BE49-F238E27FC236}">
                  <a16:creationId xmlns:a16="http://schemas.microsoft.com/office/drawing/2014/main" id="{8D6AD871-9C11-405E-88EE-949BE59BE47F}"/>
                </a:ext>
              </a:extLst>
            </p:cNvPr>
            <p:cNvSpPr/>
            <p:nvPr/>
          </p:nvSpPr>
          <p:spPr>
            <a:xfrm>
              <a:off x="2292149" y="2438670"/>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2" name="フローチャート: 結合子 21">
              <a:extLst>
                <a:ext uri="{FF2B5EF4-FFF2-40B4-BE49-F238E27FC236}">
                  <a16:creationId xmlns:a16="http://schemas.microsoft.com/office/drawing/2014/main" id="{55666B23-FDEB-4818-93D4-DFD36F284B03}"/>
                </a:ext>
              </a:extLst>
            </p:cNvPr>
            <p:cNvSpPr/>
            <p:nvPr/>
          </p:nvSpPr>
          <p:spPr>
            <a:xfrm>
              <a:off x="2876027" y="2888910"/>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3" name="フローチャート: 結合子 22">
              <a:extLst>
                <a:ext uri="{FF2B5EF4-FFF2-40B4-BE49-F238E27FC236}">
                  <a16:creationId xmlns:a16="http://schemas.microsoft.com/office/drawing/2014/main" id="{3A9A8DDB-B18F-4D7A-9BDE-B1AB994CC444}"/>
                </a:ext>
              </a:extLst>
            </p:cNvPr>
            <p:cNvSpPr/>
            <p:nvPr/>
          </p:nvSpPr>
          <p:spPr>
            <a:xfrm>
              <a:off x="3591184" y="2091315"/>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4" name="フローチャート: 結合子 23">
              <a:extLst>
                <a:ext uri="{FF2B5EF4-FFF2-40B4-BE49-F238E27FC236}">
                  <a16:creationId xmlns:a16="http://schemas.microsoft.com/office/drawing/2014/main" id="{A8DD708E-8664-4104-8FD6-C92595F351FD}"/>
                </a:ext>
              </a:extLst>
            </p:cNvPr>
            <p:cNvSpPr/>
            <p:nvPr/>
          </p:nvSpPr>
          <p:spPr>
            <a:xfrm>
              <a:off x="4364373" y="2684491"/>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5" name="フローチャート: 結合子 24">
              <a:extLst>
                <a:ext uri="{FF2B5EF4-FFF2-40B4-BE49-F238E27FC236}">
                  <a16:creationId xmlns:a16="http://schemas.microsoft.com/office/drawing/2014/main" id="{5C96B6EF-BFC8-41A0-AA0E-0113B5905A2A}"/>
                </a:ext>
              </a:extLst>
            </p:cNvPr>
            <p:cNvSpPr/>
            <p:nvPr/>
          </p:nvSpPr>
          <p:spPr>
            <a:xfrm>
              <a:off x="5468072" y="2057005"/>
              <a:ext cx="171969" cy="15937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cxnSp>
          <p:nvCxnSpPr>
            <p:cNvPr id="33" name="直線コネクタ 32">
              <a:extLst>
                <a:ext uri="{FF2B5EF4-FFF2-40B4-BE49-F238E27FC236}">
                  <a16:creationId xmlns:a16="http://schemas.microsoft.com/office/drawing/2014/main" id="{D8FEFCC9-2A17-44DD-9C91-4995083897E3}"/>
                </a:ext>
              </a:extLst>
            </p:cNvPr>
            <p:cNvCxnSpPr>
              <a:cxnSpLocks/>
              <a:stCxn id="19" idx="5"/>
              <a:endCxn id="20" idx="1"/>
            </p:cNvCxnSpPr>
            <p:nvPr/>
          </p:nvCxnSpPr>
          <p:spPr>
            <a:xfrm>
              <a:off x="1328521" y="2412402"/>
              <a:ext cx="383801" cy="741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D8E2859-8636-4155-BE78-F59B15753066}"/>
                </a:ext>
              </a:extLst>
            </p:cNvPr>
            <p:cNvCxnSpPr>
              <a:stCxn id="20" idx="7"/>
              <a:endCxn id="21" idx="3"/>
            </p:cNvCxnSpPr>
            <p:nvPr/>
          </p:nvCxnSpPr>
          <p:spPr>
            <a:xfrm flipV="1">
              <a:off x="1821407" y="2574708"/>
              <a:ext cx="495926" cy="6333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48A4C7AE-3D6B-4630-B58A-CB26E1EB915A}"/>
                </a:ext>
              </a:extLst>
            </p:cNvPr>
            <p:cNvCxnSpPr>
              <a:stCxn id="21" idx="5"/>
              <a:endCxn id="22" idx="1"/>
            </p:cNvCxnSpPr>
            <p:nvPr/>
          </p:nvCxnSpPr>
          <p:spPr>
            <a:xfrm>
              <a:off x="2438934" y="2574708"/>
              <a:ext cx="462277" cy="337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C46165EA-9F4F-4744-A7C8-4C2DFE4F647E}"/>
                </a:ext>
              </a:extLst>
            </p:cNvPr>
            <p:cNvCxnSpPr>
              <a:stCxn id="22" idx="7"/>
              <a:endCxn id="23" idx="3"/>
            </p:cNvCxnSpPr>
            <p:nvPr/>
          </p:nvCxnSpPr>
          <p:spPr>
            <a:xfrm flipV="1">
              <a:off x="3022812" y="2227353"/>
              <a:ext cx="593556" cy="6848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65B8002A-E8BC-4DF3-ABED-D86073D607B0}"/>
                </a:ext>
              </a:extLst>
            </p:cNvPr>
            <p:cNvCxnSpPr>
              <a:stCxn id="23" idx="5"/>
              <a:endCxn id="24" idx="1"/>
            </p:cNvCxnSpPr>
            <p:nvPr/>
          </p:nvCxnSpPr>
          <p:spPr>
            <a:xfrm>
              <a:off x="3737969" y="2227353"/>
              <a:ext cx="651588" cy="4804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97097AC-2970-499D-B94F-F907E7346F0A}"/>
                </a:ext>
              </a:extLst>
            </p:cNvPr>
            <p:cNvCxnSpPr>
              <a:cxnSpLocks/>
              <a:stCxn id="24" idx="7"/>
              <a:endCxn id="25" idx="3"/>
            </p:cNvCxnSpPr>
            <p:nvPr/>
          </p:nvCxnSpPr>
          <p:spPr>
            <a:xfrm flipV="1">
              <a:off x="4511158" y="2193043"/>
              <a:ext cx="982098" cy="514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D144363E-4FC0-4F1C-8C57-73EC50F38FF0}"/>
                </a:ext>
              </a:extLst>
            </p:cNvPr>
            <p:cNvSpPr txBox="1"/>
            <p:nvPr/>
          </p:nvSpPr>
          <p:spPr>
            <a:xfrm>
              <a:off x="190831" y="1672376"/>
              <a:ext cx="396392" cy="524631"/>
            </a:xfrm>
            <a:prstGeom prst="rect">
              <a:avLst/>
            </a:prstGeom>
            <a:noFill/>
          </p:spPr>
          <p:txBody>
            <a:bodyPr wrap="square" rtlCol="0">
              <a:spAutoFit/>
            </a:bodyPr>
            <a:lstStyle/>
            <a:p>
              <a:pPr algn="ctr"/>
              <a:r>
                <a:rPr lang="en-US" altLang="ja-JP" b="1" dirty="0"/>
                <a:t>x</a:t>
              </a:r>
              <a:endParaRPr lang="ja-JP" altLang="en-US" b="1" dirty="0"/>
            </a:p>
          </p:txBody>
        </p:sp>
        <p:sp>
          <p:nvSpPr>
            <p:cNvPr id="56" name="テキスト ボックス 55">
              <a:extLst>
                <a:ext uri="{FF2B5EF4-FFF2-40B4-BE49-F238E27FC236}">
                  <a16:creationId xmlns:a16="http://schemas.microsoft.com/office/drawing/2014/main" id="{3AA47478-B307-4C16-866D-345582337BB7}"/>
                </a:ext>
              </a:extLst>
            </p:cNvPr>
            <p:cNvSpPr txBox="1"/>
            <p:nvPr/>
          </p:nvSpPr>
          <p:spPr>
            <a:xfrm>
              <a:off x="6978923" y="3781488"/>
              <a:ext cx="396392" cy="524631"/>
            </a:xfrm>
            <a:prstGeom prst="rect">
              <a:avLst/>
            </a:prstGeom>
            <a:noFill/>
          </p:spPr>
          <p:txBody>
            <a:bodyPr wrap="square" rtlCol="0">
              <a:spAutoFit/>
            </a:bodyPr>
            <a:lstStyle/>
            <a:p>
              <a:pPr algn="ctr"/>
              <a:r>
                <a:rPr lang="en-US" altLang="ja-JP" b="1" dirty="0"/>
                <a:t>t</a:t>
              </a:r>
              <a:endParaRPr lang="ja-JP" altLang="en-US" b="1" dirty="0"/>
            </a:p>
          </p:txBody>
        </p:sp>
      </p:grpSp>
      <p:cxnSp>
        <p:nvCxnSpPr>
          <p:cNvPr id="65" name="コネクタ: 曲線 64">
            <a:extLst>
              <a:ext uri="{FF2B5EF4-FFF2-40B4-BE49-F238E27FC236}">
                <a16:creationId xmlns:a16="http://schemas.microsoft.com/office/drawing/2014/main" id="{3FAD696D-DD7E-4F17-97B2-117C99980E57}"/>
              </a:ext>
            </a:extLst>
          </p:cNvPr>
          <p:cNvCxnSpPr>
            <a:cxnSpLocks/>
            <a:stCxn id="23" idx="6"/>
            <a:endCxn id="73" idx="0"/>
          </p:cNvCxnSpPr>
          <p:nvPr/>
        </p:nvCxnSpPr>
        <p:spPr>
          <a:xfrm>
            <a:off x="4480607" y="2466690"/>
            <a:ext cx="2934532" cy="2105377"/>
          </a:xfrm>
          <a:prstGeom prst="curvedConnector2">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コネクタ: 曲線 69">
            <a:extLst>
              <a:ext uri="{FF2B5EF4-FFF2-40B4-BE49-F238E27FC236}">
                <a16:creationId xmlns:a16="http://schemas.microsoft.com/office/drawing/2014/main" id="{C0D71FA4-4D6F-46FF-9596-66DEB780C8D2}"/>
              </a:ext>
            </a:extLst>
          </p:cNvPr>
          <p:cNvCxnSpPr>
            <a:cxnSpLocks/>
            <a:stCxn id="22" idx="2"/>
            <a:endCxn id="59" idx="0"/>
          </p:cNvCxnSpPr>
          <p:nvPr/>
        </p:nvCxnSpPr>
        <p:spPr>
          <a:xfrm rot="10800000" flipV="1">
            <a:off x="1426190" y="3028183"/>
            <a:ext cx="2474886" cy="1543883"/>
          </a:xfrm>
          <a:prstGeom prst="curved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3AFD8296-C90E-412F-B103-FC4B1A087D96}"/>
              </a:ext>
            </a:extLst>
          </p:cNvPr>
          <p:cNvGrpSpPr/>
          <p:nvPr/>
        </p:nvGrpSpPr>
        <p:grpSpPr>
          <a:xfrm>
            <a:off x="1064413" y="4124844"/>
            <a:ext cx="7020139" cy="1302911"/>
            <a:chOff x="666270" y="4239774"/>
            <a:chExt cx="9360185" cy="1737215"/>
          </a:xfrm>
        </p:grpSpPr>
        <p:sp>
          <p:nvSpPr>
            <p:cNvPr id="59" name="テキスト ボックス 58">
              <a:extLst>
                <a:ext uri="{FF2B5EF4-FFF2-40B4-BE49-F238E27FC236}">
                  <a16:creationId xmlns:a16="http://schemas.microsoft.com/office/drawing/2014/main" id="{0389FBDA-0F44-44DE-BC31-4A3013720A0F}"/>
                </a:ext>
              </a:extLst>
            </p:cNvPr>
            <p:cNvSpPr txBox="1"/>
            <p:nvPr/>
          </p:nvSpPr>
          <p:spPr>
            <a:xfrm>
              <a:off x="666271" y="4836070"/>
              <a:ext cx="964735" cy="553997"/>
            </a:xfrm>
            <a:prstGeom prst="rect">
              <a:avLst/>
            </a:prstGeom>
            <a:noFill/>
          </p:spPr>
          <p:txBody>
            <a:bodyPr wrap="square" rtlCol="0">
              <a:spAutoFit/>
            </a:bodyPr>
            <a:lstStyle/>
            <a:p>
              <a:pPr algn="ctr"/>
              <a:r>
                <a:rPr lang="en-US" altLang="ja-JP" sz="2100" b="1" dirty="0"/>
                <a:t>x(t)</a:t>
              </a:r>
              <a:endParaRPr lang="ja-JP" altLang="en-US" sz="2100" b="1" dirty="0"/>
            </a:p>
          </p:txBody>
        </p:sp>
        <p:sp>
          <p:nvSpPr>
            <p:cNvPr id="60" name="テキスト ボックス 59">
              <a:extLst>
                <a:ext uri="{FF2B5EF4-FFF2-40B4-BE49-F238E27FC236}">
                  <a16:creationId xmlns:a16="http://schemas.microsoft.com/office/drawing/2014/main" id="{080BCD95-A51D-4A21-B45C-64697726E69C}"/>
                </a:ext>
              </a:extLst>
            </p:cNvPr>
            <p:cNvSpPr txBox="1"/>
            <p:nvPr/>
          </p:nvSpPr>
          <p:spPr>
            <a:xfrm>
              <a:off x="4820129" y="4836070"/>
              <a:ext cx="1341905" cy="553997"/>
            </a:xfrm>
            <a:prstGeom prst="rect">
              <a:avLst/>
            </a:prstGeom>
            <a:noFill/>
          </p:spPr>
          <p:txBody>
            <a:bodyPr wrap="square" rtlCol="0">
              <a:spAutoFit/>
            </a:bodyPr>
            <a:lstStyle/>
            <a:p>
              <a:pPr algn="ctr"/>
              <a:r>
                <a:rPr lang="en-US" altLang="ja-JP" sz="2100" b="1" dirty="0"/>
                <a:t>y(t+1)</a:t>
              </a:r>
              <a:endParaRPr lang="ja-JP" altLang="en-US" sz="2100" b="1" dirty="0"/>
            </a:p>
          </p:txBody>
        </p:sp>
        <p:sp>
          <p:nvSpPr>
            <p:cNvPr id="61" name="正方形/長方形 60">
              <a:extLst>
                <a:ext uri="{FF2B5EF4-FFF2-40B4-BE49-F238E27FC236}">
                  <a16:creationId xmlns:a16="http://schemas.microsoft.com/office/drawing/2014/main" id="{B50FB00C-FDCC-42DC-9B75-C15145C54C87}"/>
                </a:ext>
              </a:extLst>
            </p:cNvPr>
            <p:cNvSpPr/>
            <p:nvPr/>
          </p:nvSpPr>
          <p:spPr>
            <a:xfrm>
              <a:off x="2490543" y="4741156"/>
              <a:ext cx="1476462" cy="7130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sz="1350"/>
            </a:p>
          </p:txBody>
        </p:sp>
        <p:cxnSp>
          <p:nvCxnSpPr>
            <p:cNvPr id="63" name="直線矢印コネクタ 62">
              <a:extLst>
                <a:ext uri="{FF2B5EF4-FFF2-40B4-BE49-F238E27FC236}">
                  <a16:creationId xmlns:a16="http://schemas.microsoft.com/office/drawing/2014/main" id="{F225C09E-3206-49D9-8D1B-7587955EF9C9}"/>
                </a:ext>
              </a:extLst>
            </p:cNvPr>
            <p:cNvCxnSpPr>
              <a:cxnSpLocks/>
              <a:stCxn id="59" idx="3"/>
              <a:endCxn id="61" idx="1"/>
            </p:cNvCxnSpPr>
            <p:nvPr/>
          </p:nvCxnSpPr>
          <p:spPr>
            <a:xfrm flipV="1">
              <a:off x="1631006" y="5097682"/>
              <a:ext cx="859537" cy="15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45414373-489C-4DD7-9476-6DE02C80468B}"/>
                </a:ext>
              </a:extLst>
            </p:cNvPr>
            <p:cNvCxnSpPr>
              <a:cxnSpLocks/>
              <a:stCxn id="61" idx="3"/>
              <a:endCxn id="60" idx="1"/>
            </p:cNvCxnSpPr>
            <p:nvPr/>
          </p:nvCxnSpPr>
          <p:spPr>
            <a:xfrm>
              <a:off x="3967006" y="5097682"/>
              <a:ext cx="853123" cy="15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33A7D7E-CEC3-4D81-B4B6-9B0196F3D571}"/>
                </a:ext>
              </a:extLst>
            </p:cNvPr>
            <p:cNvSpPr txBox="1"/>
            <p:nvPr/>
          </p:nvSpPr>
          <p:spPr>
            <a:xfrm>
              <a:off x="2614669" y="4239774"/>
              <a:ext cx="1228211" cy="492443"/>
            </a:xfrm>
            <a:prstGeom prst="rect">
              <a:avLst/>
            </a:prstGeom>
            <a:noFill/>
          </p:spPr>
          <p:txBody>
            <a:bodyPr wrap="square" rtlCol="0">
              <a:spAutoFit/>
            </a:bodyPr>
            <a:lstStyle/>
            <a:p>
              <a:pPr algn="ctr"/>
              <a:r>
                <a:rPr lang="en-US" altLang="ja-JP" dirty="0"/>
                <a:t>RNN</a:t>
              </a:r>
              <a:endParaRPr lang="ja-JP" altLang="en-US" dirty="0"/>
            </a:p>
          </p:txBody>
        </p:sp>
        <p:sp>
          <p:nvSpPr>
            <p:cNvPr id="73" name="テキスト ボックス 72">
              <a:extLst>
                <a:ext uri="{FF2B5EF4-FFF2-40B4-BE49-F238E27FC236}">
                  <a16:creationId xmlns:a16="http://schemas.microsoft.com/office/drawing/2014/main" id="{7A1C8770-9FEA-4823-B852-62CBDC61FA24}"/>
                </a:ext>
              </a:extLst>
            </p:cNvPr>
            <p:cNvSpPr txBox="1"/>
            <p:nvPr/>
          </p:nvSpPr>
          <p:spPr>
            <a:xfrm>
              <a:off x="8464491" y="4836070"/>
              <a:ext cx="1338827" cy="553997"/>
            </a:xfrm>
            <a:prstGeom prst="rect">
              <a:avLst/>
            </a:prstGeom>
            <a:noFill/>
          </p:spPr>
          <p:txBody>
            <a:bodyPr wrap="square" rtlCol="0">
              <a:spAutoFit/>
            </a:bodyPr>
            <a:lstStyle/>
            <a:p>
              <a:pPr algn="ctr"/>
              <a:r>
                <a:rPr lang="en-US" altLang="ja-JP" sz="2100" b="1" dirty="0"/>
                <a:t>x(t+1)</a:t>
              </a:r>
              <a:endParaRPr lang="ja-JP" altLang="en-US" sz="2100" b="1" dirty="0"/>
            </a:p>
          </p:txBody>
        </p:sp>
        <p:cxnSp>
          <p:nvCxnSpPr>
            <p:cNvPr id="77" name="直線矢印コネクタ 76">
              <a:extLst>
                <a:ext uri="{FF2B5EF4-FFF2-40B4-BE49-F238E27FC236}">
                  <a16:creationId xmlns:a16="http://schemas.microsoft.com/office/drawing/2014/main" id="{7131C41F-5CCB-4606-867E-E72104068F29}"/>
                </a:ext>
              </a:extLst>
            </p:cNvPr>
            <p:cNvCxnSpPr>
              <a:cxnSpLocks/>
              <a:stCxn id="60" idx="3"/>
              <a:endCxn id="73" idx="1"/>
            </p:cNvCxnSpPr>
            <p:nvPr/>
          </p:nvCxnSpPr>
          <p:spPr>
            <a:xfrm>
              <a:off x="6162034" y="5113069"/>
              <a:ext cx="2302457" cy="0"/>
            </a:xfrm>
            <a:prstGeom prst="straightConnector1">
              <a:avLst/>
            </a:prstGeom>
            <a:ln w="57150">
              <a:headEnd type="triangle"/>
              <a:tailEnd type="triangle"/>
            </a:ln>
          </p:spPr>
          <p:style>
            <a:lnRef idx="3">
              <a:schemeClr val="accent6"/>
            </a:lnRef>
            <a:fillRef idx="0">
              <a:schemeClr val="accent6"/>
            </a:fillRef>
            <a:effectRef idx="2">
              <a:schemeClr val="accent6"/>
            </a:effectRef>
            <a:fontRef idx="minor">
              <a:schemeClr val="tx1"/>
            </a:fontRef>
          </p:style>
        </p:cxnSp>
        <p:sp>
          <p:nvSpPr>
            <p:cNvPr id="78" name="テキスト ボックス 77">
              <a:extLst>
                <a:ext uri="{FF2B5EF4-FFF2-40B4-BE49-F238E27FC236}">
                  <a16:creationId xmlns:a16="http://schemas.microsoft.com/office/drawing/2014/main" id="{00542E85-22A2-4955-B0E2-65CB95FC7227}"/>
                </a:ext>
              </a:extLst>
            </p:cNvPr>
            <p:cNvSpPr txBox="1"/>
            <p:nvPr/>
          </p:nvSpPr>
          <p:spPr>
            <a:xfrm>
              <a:off x="7021921" y="4621917"/>
              <a:ext cx="964035" cy="553997"/>
            </a:xfrm>
            <a:prstGeom prst="rect">
              <a:avLst/>
            </a:prstGeom>
            <a:noFill/>
          </p:spPr>
          <p:txBody>
            <a:bodyPr wrap="square" rtlCol="0">
              <a:spAutoFit/>
            </a:bodyPr>
            <a:lstStyle/>
            <a:p>
              <a:pPr algn="ctr"/>
              <a:r>
                <a:rPr lang="ja-JP" altLang="en-US" sz="2100" b="1" dirty="0">
                  <a:solidFill>
                    <a:schemeClr val="accent2"/>
                  </a:solidFill>
                </a:rPr>
                <a:t>誤差</a:t>
              </a:r>
            </a:p>
          </p:txBody>
        </p:sp>
        <p:sp>
          <p:nvSpPr>
            <p:cNvPr id="88" name="テキスト ボックス 87">
              <a:extLst>
                <a:ext uri="{FF2B5EF4-FFF2-40B4-BE49-F238E27FC236}">
                  <a16:creationId xmlns:a16="http://schemas.microsoft.com/office/drawing/2014/main" id="{490608F0-26B3-4BC2-82F1-B01DA5E7F512}"/>
                </a:ext>
              </a:extLst>
            </p:cNvPr>
            <p:cNvSpPr txBox="1"/>
            <p:nvPr/>
          </p:nvSpPr>
          <p:spPr>
            <a:xfrm>
              <a:off x="666270" y="5484546"/>
              <a:ext cx="964735" cy="492443"/>
            </a:xfrm>
            <a:prstGeom prst="rect">
              <a:avLst/>
            </a:prstGeom>
            <a:noFill/>
          </p:spPr>
          <p:txBody>
            <a:bodyPr wrap="square" rtlCol="0">
              <a:spAutoFit/>
            </a:bodyPr>
            <a:lstStyle/>
            <a:p>
              <a:pPr algn="ctr"/>
              <a:r>
                <a:rPr lang="ja-JP" altLang="en-US" b="1" dirty="0">
                  <a:solidFill>
                    <a:srgbClr val="FF0000"/>
                  </a:solidFill>
                </a:rPr>
                <a:t>入力</a:t>
              </a:r>
            </a:p>
          </p:txBody>
        </p:sp>
        <p:sp>
          <p:nvSpPr>
            <p:cNvPr id="89" name="テキスト ボックス 88">
              <a:extLst>
                <a:ext uri="{FF2B5EF4-FFF2-40B4-BE49-F238E27FC236}">
                  <a16:creationId xmlns:a16="http://schemas.microsoft.com/office/drawing/2014/main" id="{34B2FD5F-E70D-48AB-BFAA-A1333C6CAD68}"/>
                </a:ext>
              </a:extLst>
            </p:cNvPr>
            <p:cNvSpPr txBox="1"/>
            <p:nvPr/>
          </p:nvSpPr>
          <p:spPr>
            <a:xfrm>
              <a:off x="5000665" y="5484546"/>
              <a:ext cx="964735" cy="492443"/>
            </a:xfrm>
            <a:prstGeom prst="rect">
              <a:avLst/>
            </a:prstGeom>
            <a:noFill/>
          </p:spPr>
          <p:txBody>
            <a:bodyPr wrap="square" rtlCol="0">
              <a:spAutoFit/>
            </a:bodyPr>
            <a:lstStyle/>
            <a:p>
              <a:pPr algn="ctr"/>
              <a:r>
                <a:rPr lang="ja-JP" altLang="en-US" b="1" dirty="0">
                  <a:solidFill>
                    <a:srgbClr val="FF0000"/>
                  </a:solidFill>
                </a:rPr>
                <a:t>出力</a:t>
              </a:r>
            </a:p>
          </p:txBody>
        </p:sp>
        <p:sp>
          <p:nvSpPr>
            <p:cNvPr id="92" name="正方形/長方形 91">
              <a:extLst>
                <a:ext uri="{FF2B5EF4-FFF2-40B4-BE49-F238E27FC236}">
                  <a16:creationId xmlns:a16="http://schemas.microsoft.com/office/drawing/2014/main" id="{FD8F324A-12F1-45B2-9B5A-A3C9FD7B22D9}"/>
                </a:ext>
              </a:extLst>
            </p:cNvPr>
            <p:cNvSpPr/>
            <p:nvPr/>
          </p:nvSpPr>
          <p:spPr>
            <a:xfrm>
              <a:off x="8241350" y="5484546"/>
              <a:ext cx="1785105" cy="492443"/>
            </a:xfrm>
            <a:prstGeom prst="rect">
              <a:avLst/>
            </a:prstGeom>
          </p:spPr>
          <p:txBody>
            <a:bodyPr wrap="none">
              <a:spAutoFit/>
            </a:bodyPr>
            <a:lstStyle/>
            <a:p>
              <a:pPr algn="ctr"/>
              <a:r>
                <a:rPr lang="ja-JP" altLang="en-US" b="1" dirty="0">
                  <a:solidFill>
                    <a:srgbClr val="FF0000"/>
                  </a:solidFill>
                </a:rPr>
                <a:t>教師データ</a:t>
              </a:r>
            </a:p>
          </p:txBody>
        </p:sp>
      </p:grpSp>
      <p:sp>
        <p:nvSpPr>
          <p:cNvPr id="94" name="テキスト ボックス 93">
            <a:extLst>
              <a:ext uri="{FF2B5EF4-FFF2-40B4-BE49-F238E27FC236}">
                <a16:creationId xmlns:a16="http://schemas.microsoft.com/office/drawing/2014/main" id="{10A18487-2DF7-45E1-B91F-CA795A61C79B}"/>
              </a:ext>
            </a:extLst>
          </p:cNvPr>
          <p:cNvSpPr txBox="1"/>
          <p:nvPr/>
        </p:nvSpPr>
        <p:spPr>
          <a:xfrm>
            <a:off x="275082" y="2498637"/>
            <a:ext cx="1644729" cy="646331"/>
          </a:xfrm>
          <a:prstGeom prst="rect">
            <a:avLst/>
          </a:prstGeom>
          <a:noFill/>
        </p:spPr>
        <p:txBody>
          <a:bodyPr wrap="square" rtlCol="0">
            <a:spAutoFit/>
          </a:bodyPr>
          <a:lstStyle/>
          <a:p>
            <a:r>
              <a:rPr lang="en-US" altLang="ja-JP" b="1" dirty="0"/>
              <a:t>t=1</a:t>
            </a:r>
            <a:r>
              <a:rPr lang="ja-JP" altLang="en-US" b="1" dirty="0"/>
              <a:t> </a:t>
            </a:r>
            <a:r>
              <a:rPr lang="en-US" altLang="ja-JP" b="1" dirty="0"/>
              <a:t>~</a:t>
            </a:r>
            <a:r>
              <a:rPr lang="ja-JP" altLang="en-US" b="1" dirty="0"/>
              <a:t> </a:t>
            </a:r>
            <a:r>
              <a:rPr lang="en-US" altLang="ja-JP" b="1" dirty="0"/>
              <a:t>t=500</a:t>
            </a:r>
          </a:p>
          <a:p>
            <a:r>
              <a:rPr lang="ja-JP" altLang="en-US" b="1" dirty="0" err="1"/>
              <a:t>まで</a:t>
            </a:r>
            <a:r>
              <a:rPr lang="ja-JP" altLang="en-US" b="1" dirty="0"/>
              <a:t>繰り返す</a:t>
            </a:r>
          </a:p>
        </p:txBody>
      </p:sp>
      <p:sp>
        <p:nvSpPr>
          <p:cNvPr id="41" name="テキスト ボックス 40">
            <a:extLst>
              <a:ext uri="{FF2B5EF4-FFF2-40B4-BE49-F238E27FC236}">
                <a16:creationId xmlns:a16="http://schemas.microsoft.com/office/drawing/2014/main" id="{3340A658-218F-4C53-BE3D-C769C6C7479A}"/>
              </a:ext>
            </a:extLst>
          </p:cNvPr>
          <p:cNvSpPr txBox="1"/>
          <p:nvPr/>
        </p:nvSpPr>
        <p:spPr>
          <a:xfrm>
            <a:off x="7243563" y="3191593"/>
            <a:ext cx="1759922" cy="553998"/>
          </a:xfrm>
          <a:prstGeom prst="rect">
            <a:avLst/>
          </a:prstGeom>
          <a:noFill/>
        </p:spPr>
        <p:txBody>
          <a:bodyPr wrap="square" rtlCol="0">
            <a:spAutoFit/>
          </a:bodyPr>
          <a:lstStyle/>
          <a:p>
            <a:r>
              <a:rPr lang="ja-JP" altLang="en-US" sz="1500" b="1" dirty="0"/>
              <a:t>繰り返すことで</a:t>
            </a:r>
            <a:endParaRPr lang="en-US" altLang="ja-JP" sz="1500" b="1" dirty="0"/>
          </a:p>
          <a:p>
            <a:r>
              <a:rPr lang="ja-JP" altLang="en-US" sz="1500" b="1" dirty="0"/>
              <a:t>誤差が減っていく</a:t>
            </a:r>
            <a:endParaRPr lang="en-US" altLang="ja-JP" sz="1500" b="1" dirty="0"/>
          </a:p>
        </p:txBody>
      </p:sp>
      <p:grpSp>
        <p:nvGrpSpPr>
          <p:cNvPr id="43" name="グループ化 42">
            <a:extLst>
              <a:ext uri="{FF2B5EF4-FFF2-40B4-BE49-F238E27FC236}">
                <a16:creationId xmlns:a16="http://schemas.microsoft.com/office/drawing/2014/main" id="{D59E5C80-F51B-4DAB-B6F6-8E473B00CBCE}"/>
              </a:ext>
            </a:extLst>
          </p:cNvPr>
          <p:cNvGrpSpPr/>
          <p:nvPr/>
        </p:nvGrpSpPr>
        <p:grpSpPr>
          <a:xfrm>
            <a:off x="3716229" y="3564712"/>
            <a:ext cx="482036" cy="744208"/>
            <a:chOff x="10793977" y="1746124"/>
            <a:chExt cx="642714" cy="992278"/>
          </a:xfrm>
        </p:grpSpPr>
        <p:sp>
          <p:nvSpPr>
            <p:cNvPr id="45" name="矢印: 上 44">
              <a:extLst>
                <a:ext uri="{FF2B5EF4-FFF2-40B4-BE49-F238E27FC236}">
                  <a16:creationId xmlns:a16="http://schemas.microsoft.com/office/drawing/2014/main" id="{E1D551DD-33A0-4E51-831A-1B4A3B49941D}"/>
                </a:ext>
              </a:extLst>
            </p:cNvPr>
            <p:cNvSpPr/>
            <p:nvPr/>
          </p:nvSpPr>
          <p:spPr>
            <a:xfrm>
              <a:off x="11031622" y="1746124"/>
              <a:ext cx="167425" cy="28183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7" name="テキスト ボックス 46">
              <a:extLst>
                <a:ext uri="{FF2B5EF4-FFF2-40B4-BE49-F238E27FC236}">
                  <a16:creationId xmlns:a16="http://schemas.microsoft.com/office/drawing/2014/main" id="{56F9A6CF-119D-40A6-9ECF-EBFA46A3DC59}"/>
                </a:ext>
              </a:extLst>
            </p:cNvPr>
            <p:cNvSpPr txBox="1"/>
            <p:nvPr/>
          </p:nvSpPr>
          <p:spPr>
            <a:xfrm>
              <a:off x="10793977" y="2061294"/>
              <a:ext cx="642714" cy="677108"/>
            </a:xfrm>
            <a:prstGeom prst="rect">
              <a:avLst/>
            </a:prstGeom>
            <a:noFill/>
          </p:spPr>
          <p:txBody>
            <a:bodyPr wrap="square" rtlCol="0">
              <a:spAutoFit/>
            </a:bodyPr>
            <a:lstStyle/>
            <a:p>
              <a:pPr algn="ctr"/>
              <a:r>
                <a:rPr lang="en-US" altLang="ja-JP" sz="1350" dirty="0"/>
                <a:t>now</a:t>
              </a:r>
              <a:endParaRPr lang="ja-JP" altLang="en-US" sz="1350" dirty="0"/>
            </a:p>
          </p:txBody>
        </p:sp>
      </p:grpSp>
    </p:spTree>
    <p:extLst>
      <p:ext uri="{BB962C8B-B14F-4D97-AF65-F5344CB8AC3E}">
        <p14:creationId xmlns:p14="http://schemas.microsoft.com/office/powerpoint/2010/main" val="1196562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E7C36A09-550E-42AA-A764-2A13AFBAF286}"/>
              </a:ext>
            </a:extLst>
          </p:cNvPr>
          <p:cNvPicPr>
            <a:picLocks noChangeAspect="1"/>
          </p:cNvPicPr>
          <p:nvPr/>
        </p:nvPicPr>
        <p:blipFill>
          <a:blip r:embed="rId2"/>
          <a:stretch>
            <a:fillRect/>
          </a:stretch>
        </p:blipFill>
        <p:spPr>
          <a:xfrm>
            <a:off x="1878085" y="3367082"/>
            <a:ext cx="5387829" cy="2633667"/>
          </a:xfrm>
          <a:prstGeom prst="rect">
            <a:avLst/>
          </a:prstGeom>
        </p:spPr>
      </p:pic>
      <p:sp>
        <p:nvSpPr>
          <p:cNvPr id="2" name="タイトル 1">
            <a:extLst>
              <a:ext uri="{FF2B5EF4-FFF2-40B4-BE49-F238E27FC236}">
                <a16:creationId xmlns:a16="http://schemas.microsoft.com/office/drawing/2014/main" id="{4B5C7F61-E64F-4B99-9723-D203790D0C74}"/>
              </a:ext>
            </a:extLst>
          </p:cNvPr>
          <p:cNvSpPr>
            <a:spLocks noGrp="1"/>
          </p:cNvSpPr>
          <p:nvPr>
            <p:ph type="title"/>
          </p:nvPr>
        </p:nvSpPr>
        <p:spPr>
          <a:xfrm>
            <a:off x="0" y="857252"/>
            <a:ext cx="9144000" cy="490755"/>
          </a:xfrm>
        </p:spPr>
        <p:txBody>
          <a:bodyPr>
            <a:normAutofit fontScale="90000"/>
          </a:bodyPr>
          <a:lstStyle/>
          <a:p>
            <a:pPr algn="ctr"/>
            <a:r>
              <a:rPr lang="ja-JP" altLang="en-US" sz="3000" b="1" dirty="0">
                <a:solidFill>
                  <a:schemeClr val="accent5"/>
                </a:solidFill>
              </a:rPr>
              <a:t>② 学習損失を求める</a:t>
            </a:r>
          </a:p>
        </p:txBody>
      </p:sp>
      <p:grpSp>
        <p:nvGrpSpPr>
          <p:cNvPr id="4" name="グループ化 3">
            <a:extLst>
              <a:ext uri="{FF2B5EF4-FFF2-40B4-BE49-F238E27FC236}">
                <a16:creationId xmlns:a16="http://schemas.microsoft.com/office/drawing/2014/main" id="{61BACA92-D2EF-4245-A19E-F60FE4B2B0C3}"/>
              </a:ext>
            </a:extLst>
          </p:cNvPr>
          <p:cNvGrpSpPr/>
          <p:nvPr/>
        </p:nvGrpSpPr>
        <p:grpSpPr>
          <a:xfrm>
            <a:off x="897098" y="1414603"/>
            <a:ext cx="7349804" cy="1165705"/>
            <a:chOff x="980813" y="1594918"/>
            <a:chExt cx="10289097" cy="1554272"/>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9E900CC-9C12-4F71-AF68-96553F93F591}"/>
                    </a:ext>
                  </a:extLst>
                </p:cNvPr>
                <p:cNvSpPr txBox="1"/>
                <p:nvPr/>
              </p:nvSpPr>
              <p:spPr>
                <a:xfrm>
                  <a:off x="980813" y="1856529"/>
                  <a:ext cx="10289097" cy="1292661"/>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altLang="ja-JP" i="1" dirty="0">
                    <a:latin typeface="Cambria Math" panose="02040503050406030204" pitchFamily="18" charset="0"/>
                  </a:endParaRPr>
                </a:p>
                <a:p>
                  <a:pPr algn="ctr"/>
                  <a14:m>
                    <m:oMath xmlns:m="http://schemas.openxmlformats.org/officeDocument/2006/math">
                      <m:r>
                        <a:rPr lang="en-US" altLang="ja-JP" sz="2100" i="1">
                          <a:latin typeface="Cambria Math" panose="02040503050406030204" pitchFamily="18" charset="0"/>
                        </a:rPr>
                        <m:t>𝐸</m:t>
                      </m:r>
                      <m:r>
                        <a:rPr lang="en-US" altLang="ja-JP" sz="2100" i="1">
                          <a:latin typeface="Cambria Math" panose="02040503050406030204" pitchFamily="18" charset="0"/>
                        </a:rPr>
                        <m:t>(</m:t>
                      </m:r>
                      <m:r>
                        <a:rPr lang="en-US" altLang="ja-JP" sz="2100" i="1">
                          <a:latin typeface="Cambria Math" panose="02040503050406030204" pitchFamily="18" charset="0"/>
                        </a:rPr>
                        <m:t>𝑡</m:t>
                      </m:r>
                      <m:r>
                        <a:rPr lang="en-US" altLang="ja-JP" sz="2100" i="1">
                          <a:latin typeface="Cambria Math" panose="02040503050406030204" pitchFamily="18" charset="0"/>
                        </a:rPr>
                        <m:t>)=</m:t>
                      </m:r>
                      <m:sSup>
                        <m:sSupPr>
                          <m:ctrlPr>
                            <a:rPr lang="en-US" altLang="ja-JP" sz="2100" i="1">
                              <a:latin typeface="Cambria Math" panose="02040503050406030204" pitchFamily="18" charset="0"/>
                            </a:rPr>
                          </m:ctrlPr>
                        </m:sSupPr>
                        <m:e>
                          <m:r>
                            <a:rPr lang="en-US" altLang="ja-JP" sz="2100" i="1">
                              <a:latin typeface="Cambria Math" panose="02040503050406030204" pitchFamily="18" charset="0"/>
                            </a:rPr>
                            <m:t>(</m:t>
                          </m:r>
                          <m:r>
                            <a:rPr lang="en-US" altLang="ja-JP" sz="2100" i="1">
                              <a:latin typeface="Cambria Math" panose="02040503050406030204" pitchFamily="18" charset="0"/>
                            </a:rPr>
                            <m:t>𝑥</m:t>
                          </m:r>
                          <m:d>
                            <m:dPr>
                              <m:ctrlPr>
                                <a:rPr lang="en-US" altLang="ja-JP" sz="2100" i="1">
                                  <a:latin typeface="Cambria Math" panose="02040503050406030204" pitchFamily="18" charset="0"/>
                                </a:rPr>
                              </m:ctrlPr>
                            </m:dPr>
                            <m:e>
                              <m:r>
                                <a:rPr lang="en-US" altLang="ja-JP" sz="2100" i="1">
                                  <a:latin typeface="Cambria Math" panose="02040503050406030204" pitchFamily="18" charset="0"/>
                                </a:rPr>
                                <m:t>𝑡</m:t>
                              </m:r>
                            </m:e>
                          </m:d>
                          <m:r>
                            <a:rPr lang="en-US" altLang="ja-JP" sz="2100" i="1">
                              <a:latin typeface="Cambria Math" panose="02040503050406030204" pitchFamily="18" charset="0"/>
                            </a:rPr>
                            <m:t>−</m:t>
                          </m:r>
                          <m:r>
                            <a:rPr lang="en-US" altLang="ja-JP" sz="2100" i="1">
                              <a:latin typeface="Cambria Math" panose="02040503050406030204" pitchFamily="18" charset="0"/>
                            </a:rPr>
                            <m:t>𝑦</m:t>
                          </m:r>
                          <m:r>
                            <a:rPr lang="en-US" altLang="ja-JP" sz="2100" i="1">
                              <a:latin typeface="Cambria Math" panose="02040503050406030204" pitchFamily="18" charset="0"/>
                            </a:rPr>
                            <m:t>(</m:t>
                          </m:r>
                          <m:r>
                            <a:rPr lang="en-US" altLang="ja-JP" sz="2100" i="1">
                              <a:latin typeface="Cambria Math" panose="02040503050406030204" pitchFamily="18" charset="0"/>
                            </a:rPr>
                            <m:t>𝑡</m:t>
                          </m:r>
                          <m:r>
                            <a:rPr lang="en-US" altLang="ja-JP" sz="2100" i="1">
                              <a:latin typeface="Cambria Math" panose="02040503050406030204" pitchFamily="18" charset="0"/>
                            </a:rPr>
                            <m:t>))</m:t>
                          </m:r>
                        </m:e>
                        <m:sup>
                          <m:r>
                            <a:rPr lang="en-US" altLang="ja-JP" sz="2100" i="1">
                              <a:latin typeface="Cambria Math" panose="02040503050406030204" pitchFamily="18" charset="0"/>
                            </a:rPr>
                            <m:t>2</m:t>
                          </m:r>
                        </m:sup>
                      </m:sSup>
                    </m:oMath>
                  </a14:m>
                  <a:r>
                    <a:rPr lang="en-US" altLang="ja-JP" sz="2100" dirty="0"/>
                    <a:t>	   (t=1, 2, 3, ... , 500)</a:t>
                  </a:r>
                </a:p>
                <a:p>
                  <a:endParaRPr lang="en-US" altLang="ja-JP" i="1" dirty="0">
                    <a:latin typeface="Cambria Math" panose="02040503050406030204" pitchFamily="18" charset="0"/>
                  </a:endParaRPr>
                </a:p>
              </p:txBody>
            </p:sp>
          </mc:Choice>
          <mc:Fallback xmlns="">
            <p:sp>
              <p:nvSpPr>
                <p:cNvPr id="5" name="テキスト ボックス 4">
                  <a:extLst>
                    <a:ext uri="{FF2B5EF4-FFF2-40B4-BE49-F238E27FC236}">
                      <a16:creationId xmlns:a16="http://schemas.microsoft.com/office/drawing/2014/main" id="{29E900CC-9C12-4F71-AF68-96553F93F591}"/>
                    </a:ext>
                  </a:extLst>
                </p:cNvPr>
                <p:cNvSpPr txBox="1">
                  <a:spLocks noRot="1" noChangeAspect="1" noMove="1" noResize="1" noEditPoints="1" noAdjustHandles="1" noChangeArrowheads="1" noChangeShapeType="1" noTextEdit="1"/>
                </p:cNvSpPr>
                <p:nvPr/>
              </p:nvSpPr>
              <p:spPr>
                <a:xfrm>
                  <a:off x="980813" y="1856529"/>
                  <a:ext cx="10289097" cy="1292661"/>
                </a:xfrm>
                <a:prstGeom prst="rect">
                  <a:avLst/>
                </a:prstGeom>
                <a:blipFill>
                  <a:blip r:embed="rId3"/>
                  <a:stretch>
                    <a:fillRect/>
                  </a:stretch>
                </a:blipFill>
                <a:ln>
                  <a:solidFill>
                    <a:srgbClr val="FF0000"/>
                  </a:solidFill>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8036DE3-2B09-4108-82B7-C4932E268C0E}"/>
                </a:ext>
              </a:extLst>
            </p:cNvPr>
            <p:cNvSpPr txBox="1"/>
            <p:nvPr/>
          </p:nvSpPr>
          <p:spPr>
            <a:xfrm>
              <a:off x="4073143" y="1594918"/>
              <a:ext cx="4165383" cy="553997"/>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ja-JP" altLang="en-US" sz="2100" dirty="0">
                  <a:solidFill>
                    <a:schemeClr val="accent2"/>
                  </a:solidFill>
                </a:rPr>
                <a:t>損失関数</a:t>
              </a:r>
              <a:r>
                <a:rPr lang="en-US" altLang="ja-JP" sz="2100" dirty="0">
                  <a:solidFill>
                    <a:schemeClr val="accent2"/>
                  </a:solidFill>
                </a:rPr>
                <a:t>:</a:t>
              </a:r>
              <a:r>
                <a:rPr lang="ja-JP" altLang="en-US" sz="2100" dirty="0">
                  <a:solidFill>
                    <a:schemeClr val="accent2"/>
                  </a:solidFill>
                </a:rPr>
                <a:t>平均二乗誤差</a:t>
              </a:r>
            </a:p>
          </p:txBody>
        </p:sp>
      </p:grpSp>
      <p:sp>
        <p:nvSpPr>
          <p:cNvPr id="9" name="タイトル 1">
            <a:extLst>
              <a:ext uri="{FF2B5EF4-FFF2-40B4-BE49-F238E27FC236}">
                <a16:creationId xmlns:a16="http://schemas.microsoft.com/office/drawing/2014/main" id="{718807F7-B858-4434-83BD-8D731C36B09C}"/>
              </a:ext>
            </a:extLst>
          </p:cNvPr>
          <p:cNvSpPr txBox="1">
            <a:spLocks/>
          </p:cNvSpPr>
          <p:nvPr/>
        </p:nvSpPr>
        <p:spPr>
          <a:xfrm>
            <a:off x="21767" y="2975995"/>
            <a:ext cx="9144000" cy="453005"/>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3000" b="1" dirty="0">
                <a:solidFill>
                  <a:schemeClr val="accent5"/>
                </a:solidFill>
              </a:rPr>
              <a:t>③ 求めた学習損失をグラフで表示 </a:t>
            </a:r>
            <a:r>
              <a:rPr lang="en-US" altLang="ja-JP" sz="3000" b="1" dirty="0">
                <a:solidFill>
                  <a:schemeClr val="accent5"/>
                </a:solidFill>
              </a:rPr>
              <a:t>(1000epoch</a:t>
            </a:r>
            <a:r>
              <a:rPr lang="ja-JP" altLang="en-US" sz="3000" b="1" dirty="0">
                <a:solidFill>
                  <a:schemeClr val="accent5"/>
                </a:solidFill>
              </a:rPr>
              <a:t>目</a:t>
            </a:r>
            <a:r>
              <a:rPr lang="en-US" altLang="ja-JP" sz="3000" b="1" dirty="0">
                <a:solidFill>
                  <a:schemeClr val="accent5"/>
                </a:solidFill>
              </a:rPr>
              <a:t>)</a:t>
            </a:r>
            <a:endParaRPr lang="ja-JP" altLang="en-US" sz="3000" b="1" dirty="0">
              <a:solidFill>
                <a:schemeClr val="accent5"/>
              </a:solidFill>
            </a:endParaRPr>
          </a:p>
        </p:txBody>
      </p:sp>
      <p:grpSp>
        <p:nvGrpSpPr>
          <p:cNvPr id="13" name="グループ化 12">
            <a:extLst>
              <a:ext uri="{FF2B5EF4-FFF2-40B4-BE49-F238E27FC236}">
                <a16:creationId xmlns:a16="http://schemas.microsoft.com/office/drawing/2014/main" id="{66688F86-EB41-4446-8CE7-507FBB6A3B19}"/>
              </a:ext>
            </a:extLst>
          </p:cNvPr>
          <p:cNvGrpSpPr/>
          <p:nvPr/>
        </p:nvGrpSpPr>
        <p:grpSpPr>
          <a:xfrm>
            <a:off x="3168957" y="3510509"/>
            <a:ext cx="1669425" cy="839950"/>
            <a:chOff x="268966" y="3717581"/>
            <a:chExt cx="2225900" cy="1119933"/>
          </a:xfrm>
        </p:grpSpPr>
        <p:sp>
          <p:nvSpPr>
            <p:cNvPr id="8" name="吹き出し: 角を丸めた四角形 7">
              <a:extLst>
                <a:ext uri="{FF2B5EF4-FFF2-40B4-BE49-F238E27FC236}">
                  <a16:creationId xmlns:a16="http://schemas.microsoft.com/office/drawing/2014/main" id="{36EC59C7-3EDD-4D94-AE8C-43798977D7AA}"/>
                </a:ext>
              </a:extLst>
            </p:cNvPr>
            <p:cNvSpPr/>
            <p:nvPr/>
          </p:nvSpPr>
          <p:spPr>
            <a:xfrm>
              <a:off x="268966" y="3717581"/>
              <a:ext cx="2225900" cy="1119933"/>
            </a:xfrm>
            <a:prstGeom prst="wedgeRoundRectCallout">
              <a:avLst>
                <a:gd name="adj1" fmla="val 37585"/>
                <a:gd name="adj2" fmla="val 62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350" b="1" dirty="0">
                  <a:solidFill>
                    <a:schemeClr val="accent2"/>
                  </a:solidFill>
                </a:rPr>
                <a:t>t = 250</a:t>
              </a:r>
              <a:r>
                <a:rPr lang="ja-JP" altLang="en-US" sz="1350" b="1" dirty="0">
                  <a:solidFill>
                    <a:schemeClr val="accent2"/>
                  </a:solidFill>
                </a:rPr>
                <a:t>を境に</a:t>
              </a:r>
              <a:endParaRPr lang="en-US" altLang="ja-JP" sz="1350" b="1" dirty="0">
                <a:solidFill>
                  <a:schemeClr val="accent2"/>
                </a:solidFill>
              </a:endParaRPr>
            </a:p>
            <a:p>
              <a:pPr algn="ctr"/>
              <a:r>
                <a:rPr lang="ja-JP" altLang="en-US" sz="1350" b="1" dirty="0">
                  <a:solidFill>
                    <a:schemeClr val="accent2"/>
                  </a:solidFill>
                </a:rPr>
                <a:t>学習損失が増加</a:t>
              </a:r>
              <a:endParaRPr lang="en-US" altLang="ja-JP" sz="1350" b="1" dirty="0">
                <a:solidFill>
                  <a:schemeClr val="accent2"/>
                </a:solidFill>
              </a:endParaRPr>
            </a:p>
            <a:p>
              <a:pPr algn="ctr"/>
              <a:endParaRPr lang="en-US" altLang="ja-JP" sz="1350" b="1" dirty="0">
                <a:solidFill>
                  <a:schemeClr val="accent2"/>
                </a:solidFill>
              </a:endParaRPr>
            </a:p>
            <a:p>
              <a:pPr algn="ctr"/>
              <a:r>
                <a:rPr lang="ja-JP" altLang="en-US" sz="1350" b="1" dirty="0">
                  <a:solidFill>
                    <a:schemeClr val="accent2"/>
                  </a:solidFill>
                </a:rPr>
                <a:t>パラメータ変化点</a:t>
              </a:r>
            </a:p>
          </p:txBody>
        </p:sp>
        <p:sp>
          <p:nvSpPr>
            <p:cNvPr id="12" name="テキスト ボックス 11">
              <a:extLst>
                <a:ext uri="{FF2B5EF4-FFF2-40B4-BE49-F238E27FC236}">
                  <a16:creationId xmlns:a16="http://schemas.microsoft.com/office/drawing/2014/main" id="{70F742BF-EF20-4BF0-9939-2D7C9064BC6F}"/>
                </a:ext>
              </a:extLst>
            </p:cNvPr>
            <p:cNvSpPr txBox="1"/>
            <p:nvPr/>
          </p:nvSpPr>
          <p:spPr>
            <a:xfrm>
              <a:off x="1089527" y="4314241"/>
              <a:ext cx="523220" cy="246085"/>
            </a:xfrm>
            <a:prstGeom prst="rect">
              <a:avLst/>
            </a:prstGeom>
            <a:noFill/>
          </p:spPr>
          <p:txBody>
            <a:bodyPr vert="eaVert" wrap="square" rtlCol="0">
              <a:spAutoFit/>
            </a:bodyPr>
            <a:lstStyle/>
            <a:p>
              <a:pPr algn="ctr"/>
              <a:r>
                <a:rPr lang="en-US" altLang="ja-JP" sz="1350" b="1" dirty="0">
                  <a:solidFill>
                    <a:schemeClr val="accent2"/>
                  </a:solidFill>
                </a:rPr>
                <a:t>=</a:t>
              </a:r>
              <a:endParaRPr lang="ja-JP" altLang="en-US" sz="1350" b="1" dirty="0">
                <a:solidFill>
                  <a:schemeClr val="accent2"/>
                </a:solidFill>
              </a:endParaRPr>
            </a:p>
          </p:txBody>
        </p:sp>
      </p:grpSp>
    </p:spTree>
    <p:extLst>
      <p:ext uri="{BB962C8B-B14F-4D97-AF65-F5344CB8AC3E}">
        <p14:creationId xmlns:p14="http://schemas.microsoft.com/office/powerpoint/2010/main" val="1944167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B87918-7112-49DD-AE63-BFBD1BE3D244}"/>
              </a:ext>
            </a:extLst>
          </p:cNvPr>
          <p:cNvSpPr>
            <a:spLocks noGrp="1"/>
          </p:cNvSpPr>
          <p:nvPr>
            <p:ph type="title"/>
          </p:nvPr>
        </p:nvSpPr>
        <p:spPr>
          <a:xfrm>
            <a:off x="0" y="3086100"/>
            <a:ext cx="9144000" cy="685800"/>
          </a:xfrm>
        </p:spPr>
        <p:txBody>
          <a:bodyPr>
            <a:noAutofit/>
          </a:bodyPr>
          <a:lstStyle/>
          <a:p>
            <a:pPr algn="ctr"/>
            <a:r>
              <a:rPr lang="ja-JP" altLang="en-US" dirty="0"/>
              <a:t>シミュレーション結果</a:t>
            </a:r>
            <a:endParaRPr kumimoji="1" lang="ja-JP" altLang="en-US" dirty="0"/>
          </a:p>
        </p:txBody>
      </p:sp>
    </p:spTree>
    <p:extLst>
      <p:ext uri="{BB962C8B-B14F-4D97-AF65-F5344CB8AC3E}">
        <p14:creationId xmlns:p14="http://schemas.microsoft.com/office/powerpoint/2010/main" val="934446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0736E68-5992-4251-AB2D-A57889311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71" y="1867450"/>
            <a:ext cx="7350854" cy="3827038"/>
          </a:xfrm>
          <a:prstGeom prst="rect">
            <a:avLst/>
          </a:prstGeom>
        </p:spPr>
      </p:pic>
      <p:sp>
        <p:nvSpPr>
          <p:cNvPr id="2" name="タイトル 1">
            <a:extLst>
              <a:ext uri="{FF2B5EF4-FFF2-40B4-BE49-F238E27FC236}">
                <a16:creationId xmlns:a16="http://schemas.microsoft.com/office/drawing/2014/main" id="{AE9BAB81-7584-42C4-B567-3EC093171C7A}"/>
              </a:ext>
            </a:extLst>
          </p:cNvPr>
          <p:cNvSpPr>
            <a:spLocks noGrp="1"/>
          </p:cNvSpPr>
          <p:nvPr>
            <p:ph type="title"/>
          </p:nvPr>
        </p:nvSpPr>
        <p:spPr>
          <a:xfrm>
            <a:off x="0" y="857250"/>
            <a:ext cx="9144000" cy="500041"/>
          </a:xfrm>
        </p:spPr>
        <p:txBody>
          <a:bodyPr>
            <a:normAutofit fontScale="90000"/>
          </a:bodyPr>
          <a:lstStyle/>
          <a:p>
            <a:pPr algn="ctr"/>
            <a:r>
              <a:rPr lang="ja-JP" altLang="en-US" b="1" dirty="0">
                <a:solidFill>
                  <a:schemeClr val="accent2"/>
                </a:solidFill>
              </a:rPr>
              <a:t>シミュレーション</a:t>
            </a:r>
            <a:r>
              <a:rPr kumimoji="1" lang="ja-JP" altLang="en-US" b="1" dirty="0">
                <a:solidFill>
                  <a:schemeClr val="accent2"/>
                </a:solidFill>
              </a:rPr>
              <a:t>結果</a:t>
            </a:r>
          </a:p>
        </p:txBody>
      </p:sp>
      <p:grpSp>
        <p:nvGrpSpPr>
          <p:cNvPr id="22" name="グループ化 21">
            <a:extLst>
              <a:ext uri="{FF2B5EF4-FFF2-40B4-BE49-F238E27FC236}">
                <a16:creationId xmlns:a16="http://schemas.microsoft.com/office/drawing/2014/main" id="{08D6FBC5-EDAA-4F31-AC71-918EA328CE1F}"/>
              </a:ext>
            </a:extLst>
          </p:cNvPr>
          <p:cNvGrpSpPr/>
          <p:nvPr/>
        </p:nvGrpSpPr>
        <p:grpSpPr>
          <a:xfrm>
            <a:off x="2812285" y="5540219"/>
            <a:ext cx="3221618" cy="646332"/>
            <a:chOff x="1764738" y="5330404"/>
            <a:chExt cx="4295490" cy="889652"/>
          </a:xfrm>
        </p:grpSpPr>
        <p:sp>
          <p:nvSpPr>
            <p:cNvPr id="23" name="テキスト ボックス 22">
              <a:extLst>
                <a:ext uri="{FF2B5EF4-FFF2-40B4-BE49-F238E27FC236}">
                  <a16:creationId xmlns:a16="http://schemas.microsoft.com/office/drawing/2014/main" id="{1D89A7B4-DE31-4912-AC48-78B82C81E12E}"/>
                </a:ext>
              </a:extLst>
            </p:cNvPr>
            <p:cNvSpPr txBox="1"/>
            <p:nvPr/>
          </p:nvSpPr>
          <p:spPr>
            <a:xfrm>
              <a:off x="1764738" y="5330405"/>
              <a:ext cx="1680238" cy="889651"/>
            </a:xfrm>
            <a:prstGeom prst="rect">
              <a:avLst/>
            </a:prstGeom>
            <a:noFill/>
          </p:spPr>
          <p:txBody>
            <a:bodyPr wrap="square" rtlCol="0">
              <a:spAutoFit/>
            </a:bodyPr>
            <a:lstStyle/>
            <a:p>
              <a:pPr algn="ctr"/>
              <a:r>
                <a:rPr lang="fr-FR" altLang="ja-JP" b="1" dirty="0">
                  <a:solidFill>
                    <a:srgbClr val="FF0000"/>
                  </a:solidFill>
                </a:rPr>
                <a:t>a(t)  = 3.7</a:t>
              </a:r>
            </a:p>
          </p:txBody>
        </p:sp>
        <p:sp>
          <p:nvSpPr>
            <p:cNvPr id="24" name="テキスト ボックス 23">
              <a:extLst>
                <a:ext uri="{FF2B5EF4-FFF2-40B4-BE49-F238E27FC236}">
                  <a16:creationId xmlns:a16="http://schemas.microsoft.com/office/drawing/2014/main" id="{145F8C51-0864-41C7-8F5A-34159EC394A5}"/>
                </a:ext>
              </a:extLst>
            </p:cNvPr>
            <p:cNvSpPr txBox="1"/>
            <p:nvPr/>
          </p:nvSpPr>
          <p:spPr>
            <a:xfrm>
              <a:off x="4613479" y="5330404"/>
              <a:ext cx="1446749" cy="508372"/>
            </a:xfrm>
            <a:prstGeom prst="rect">
              <a:avLst/>
            </a:prstGeom>
            <a:noFill/>
          </p:spPr>
          <p:txBody>
            <a:bodyPr wrap="square" rtlCol="0">
              <a:spAutoFit/>
            </a:bodyPr>
            <a:lstStyle/>
            <a:p>
              <a:pPr algn="ctr"/>
              <a:r>
                <a:rPr lang="fr-FR" altLang="ja-JP" b="1" dirty="0">
                  <a:solidFill>
                    <a:srgbClr val="FF0000"/>
                  </a:solidFill>
                </a:rPr>
                <a:t>a(t)  = 4</a:t>
              </a:r>
            </a:p>
          </p:txBody>
        </p:sp>
        <p:sp>
          <p:nvSpPr>
            <p:cNvPr id="25" name="矢印: 右 24">
              <a:extLst>
                <a:ext uri="{FF2B5EF4-FFF2-40B4-BE49-F238E27FC236}">
                  <a16:creationId xmlns:a16="http://schemas.microsoft.com/office/drawing/2014/main" id="{216E67E4-34F7-44B2-A4C9-D9BD4CDD06F1}"/>
                </a:ext>
              </a:extLst>
            </p:cNvPr>
            <p:cNvSpPr/>
            <p:nvPr/>
          </p:nvSpPr>
          <p:spPr>
            <a:xfrm>
              <a:off x="3707823" y="5395221"/>
              <a:ext cx="642809" cy="34696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32" name="グループ化 31">
            <a:extLst>
              <a:ext uri="{FF2B5EF4-FFF2-40B4-BE49-F238E27FC236}">
                <a16:creationId xmlns:a16="http://schemas.microsoft.com/office/drawing/2014/main" id="{C88E23FF-2D91-4CCC-9C49-6C1D090741DF}"/>
              </a:ext>
            </a:extLst>
          </p:cNvPr>
          <p:cNvGrpSpPr/>
          <p:nvPr/>
        </p:nvGrpSpPr>
        <p:grpSpPr>
          <a:xfrm>
            <a:off x="746657" y="1572520"/>
            <a:ext cx="8378505" cy="4313948"/>
            <a:chOff x="995543" y="895148"/>
            <a:chExt cx="11171340" cy="5751931"/>
          </a:xfrm>
        </p:grpSpPr>
        <p:cxnSp>
          <p:nvCxnSpPr>
            <p:cNvPr id="14" name="直線コネクタ 13">
              <a:extLst>
                <a:ext uri="{FF2B5EF4-FFF2-40B4-BE49-F238E27FC236}">
                  <a16:creationId xmlns:a16="http://schemas.microsoft.com/office/drawing/2014/main" id="{DD871682-5D57-446F-86DC-2560E3ABC178}"/>
                </a:ext>
              </a:extLst>
            </p:cNvPr>
            <p:cNvCxnSpPr>
              <a:cxnSpLocks/>
            </p:cNvCxnSpPr>
            <p:nvPr/>
          </p:nvCxnSpPr>
          <p:spPr>
            <a:xfrm>
              <a:off x="6014906" y="1288388"/>
              <a:ext cx="0" cy="5358691"/>
            </a:xfrm>
            <a:prstGeom prst="line">
              <a:avLst/>
            </a:prstGeom>
            <a:ln w="12700">
              <a:solidFill>
                <a:schemeClr val="accent2"/>
              </a:solidFill>
            </a:ln>
          </p:spPr>
          <p:style>
            <a:lnRef idx="1">
              <a:schemeClr val="accent2"/>
            </a:lnRef>
            <a:fillRef idx="0">
              <a:schemeClr val="accent2"/>
            </a:fillRef>
            <a:effectRef idx="0">
              <a:schemeClr val="accent2"/>
            </a:effectRef>
            <a:fontRef idx="minor">
              <a:schemeClr val="tx1"/>
            </a:fontRef>
          </p:style>
        </p:cxnSp>
        <p:grpSp>
          <p:nvGrpSpPr>
            <p:cNvPr id="31" name="グループ化 30">
              <a:extLst>
                <a:ext uri="{FF2B5EF4-FFF2-40B4-BE49-F238E27FC236}">
                  <a16:creationId xmlns:a16="http://schemas.microsoft.com/office/drawing/2014/main" id="{8EB3766F-669F-4424-A705-40C9A9E51574}"/>
                </a:ext>
              </a:extLst>
            </p:cNvPr>
            <p:cNvGrpSpPr/>
            <p:nvPr/>
          </p:nvGrpSpPr>
          <p:grpSpPr>
            <a:xfrm>
              <a:off x="995543" y="895148"/>
              <a:ext cx="11171340" cy="4785803"/>
              <a:chOff x="1054266" y="853203"/>
              <a:chExt cx="11171340" cy="4785803"/>
            </a:xfrm>
          </p:grpSpPr>
          <p:sp>
            <p:nvSpPr>
              <p:cNvPr id="7" name="テキスト ボックス 6">
                <a:extLst>
                  <a:ext uri="{FF2B5EF4-FFF2-40B4-BE49-F238E27FC236}">
                    <a16:creationId xmlns:a16="http://schemas.microsoft.com/office/drawing/2014/main" id="{5817D24D-093D-4E6A-8699-6D33FF8EA692}"/>
                  </a:ext>
                </a:extLst>
              </p:cNvPr>
              <p:cNvSpPr txBox="1"/>
              <p:nvPr/>
            </p:nvSpPr>
            <p:spPr>
              <a:xfrm>
                <a:off x="10301735" y="4961898"/>
                <a:ext cx="1923871" cy="677108"/>
              </a:xfrm>
              <a:prstGeom prst="rect">
                <a:avLst/>
              </a:prstGeom>
              <a:solidFill>
                <a:schemeClr val="bg1"/>
              </a:solidFill>
            </p:spPr>
            <p:txBody>
              <a:bodyPr wrap="square" rtlCol="0">
                <a:spAutoFit/>
              </a:bodyPr>
              <a:lstStyle/>
              <a:p>
                <a:r>
                  <a:rPr lang="ja-JP" altLang="en-US" sz="1350" dirty="0">
                    <a:solidFill>
                      <a:srgbClr val="0070C0"/>
                    </a:solidFill>
                  </a:rPr>
                  <a:t>青線</a:t>
                </a:r>
                <a:r>
                  <a:rPr lang="en-US" altLang="ja-JP" sz="1350" dirty="0">
                    <a:solidFill>
                      <a:srgbClr val="0070C0"/>
                    </a:solidFill>
                  </a:rPr>
                  <a:t>: </a:t>
                </a:r>
                <a:r>
                  <a:rPr lang="ja-JP" altLang="en-US" sz="1350" dirty="0">
                    <a:solidFill>
                      <a:srgbClr val="0070C0"/>
                    </a:solidFill>
                  </a:rPr>
                  <a:t> </a:t>
                </a:r>
                <a:r>
                  <a:rPr lang="ja-JP" altLang="en-US" sz="1350" dirty="0"/>
                  <a:t>実験対象</a:t>
                </a:r>
                <a:endParaRPr lang="en-US" altLang="ja-JP" sz="1350" dirty="0"/>
              </a:p>
              <a:p>
                <a:r>
                  <a:rPr lang="ja-JP" altLang="en-US" sz="1350" dirty="0">
                    <a:solidFill>
                      <a:srgbClr val="FF0000"/>
                    </a:solidFill>
                  </a:rPr>
                  <a:t>赤線</a:t>
                </a:r>
                <a:r>
                  <a:rPr lang="en-US" altLang="ja-JP" sz="1350" dirty="0">
                    <a:solidFill>
                      <a:srgbClr val="FF0000"/>
                    </a:solidFill>
                  </a:rPr>
                  <a:t>: </a:t>
                </a:r>
                <a:r>
                  <a:rPr lang="ja-JP" altLang="en-US" sz="1350" dirty="0">
                    <a:solidFill>
                      <a:srgbClr val="FF0000"/>
                    </a:solidFill>
                  </a:rPr>
                  <a:t> </a:t>
                </a:r>
                <a:r>
                  <a:rPr lang="en-US" altLang="ja-JP" sz="1350" dirty="0"/>
                  <a:t>RNN</a:t>
                </a:r>
                <a:r>
                  <a:rPr lang="ja-JP" altLang="en-US" sz="1350" dirty="0"/>
                  <a:t>出力</a:t>
                </a:r>
              </a:p>
            </p:txBody>
          </p:sp>
          <p:sp>
            <p:nvSpPr>
              <p:cNvPr id="9" name="テキスト ボックス 8">
                <a:extLst>
                  <a:ext uri="{FF2B5EF4-FFF2-40B4-BE49-F238E27FC236}">
                    <a16:creationId xmlns:a16="http://schemas.microsoft.com/office/drawing/2014/main" id="{3822E4C0-3B96-4CD7-AB32-EA55EE2A00CF}"/>
                  </a:ext>
                </a:extLst>
              </p:cNvPr>
              <p:cNvSpPr txBox="1"/>
              <p:nvPr/>
            </p:nvSpPr>
            <p:spPr>
              <a:xfrm>
                <a:off x="1054266" y="1022480"/>
                <a:ext cx="1530992" cy="492443"/>
              </a:xfrm>
              <a:prstGeom prst="rect">
                <a:avLst/>
              </a:prstGeom>
              <a:noFill/>
            </p:spPr>
            <p:txBody>
              <a:bodyPr wrap="square" rtlCol="0">
                <a:spAutoFit/>
              </a:bodyPr>
              <a:lstStyle/>
              <a:p>
                <a:pPr algn="ctr"/>
                <a:r>
                  <a:rPr lang="ja-JP" altLang="en-US" dirty="0">
                    <a:solidFill>
                      <a:srgbClr val="FF0000"/>
                    </a:solidFill>
                  </a:rPr>
                  <a:t>実験対象</a:t>
                </a:r>
              </a:p>
            </p:txBody>
          </p:sp>
          <p:sp>
            <p:nvSpPr>
              <p:cNvPr id="12" name="テキスト ボックス 11">
                <a:extLst>
                  <a:ext uri="{FF2B5EF4-FFF2-40B4-BE49-F238E27FC236}">
                    <a16:creationId xmlns:a16="http://schemas.microsoft.com/office/drawing/2014/main" id="{68E9683A-4BEB-4179-86FC-0F5742683E99}"/>
                  </a:ext>
                </a:extLst>
              </p:cNvPr>
              <p:cNvSpPr txBox="1"/>
              <p:nvPr/>
            </p:nvSpPr>
            <p:spPr>
              <a:xfrm>
                <a:off x="1054266" y="2639371"/>
                <a:ext cx="1530992" cy="492443"/>
              </a:xfrm>
              <a:prstGeom prst="rect">
                <a:avLst/>
              </a:prstGeom>
              <a:noFill/>
            </p:spPr>
            <p:txBody>
              <a:bodyPr wrap="square" rtlCol="0">
                <a:spAutoFit/>
              </a:bodyPr>
              <a:lstStyle/>
              <a:p>
                <a:pPr algn="ctr"/>
                <a:r>
                  <a:rPr lang="ja-JP" altLang="en-US" dirty="0">
                    <a:solidFill>
                      <a:srgbClr val="FF0000"/>
                    </a:solidFill>
                  </a:rPr>
                  <a:t>学習損失</a:t>
                </a:r>
              </a:p>
            </p:txBody>
          </p:sp>
          <p:sp>
            <p:nvSpPr>
              <p:cNvPr id="13" name="テキスト ボックス 12">
                <a:extLst>
                  <a:ext uri="{FF2B5EF4-FFF2-40B4-BE49-F238E27FC236}">
                    <a16:creationId xmlns:a16="http://schemas.microsoft.com/office/drawing/2014/main" id="{CA7A6D1D-B47A-4717-B1A8-86BB0127F7BA}"/>
                  </a:ext>
                </a:extLst>
              </p:cNvPr>
              <p:cNvSpPr txBox="1"/>
              <p:nvPr/>
            </p:nvSpPr>
            <p:spPr>
              <a:xfrm>
                <a:off x="1054266" y="4337733"/>
                <a:ext cx="3900548" cy="861775"/>
              </a:xfrm>
              <a:prstGeom prst="rect">
                <a:avLst/>
              </a:prstGeom>
              <a:noFill/>
            </p:spPr>
            <p:txBody>
              <a:bodyPr wrap="square" rtlCol="0">
                <a:spAutoFit/>
              </a:bodyPr>
              <a:lstStyle/>
              <a:p>
                <a:pPr algn="ctr"/>
                <a:r>
                  <a:rPr lang="ja-JP" altLang="en-US" dirty="0">
                    <a:solidFill>
                      <a:srgbClr val="FF0000"/>
                    </a:solidFill>
                  </a:rPr>
                  <a:t>実験対象と</a:t>
                </a:r>
                <a:r>
                  <a:rPr lang="en-US" altLang="ja-JP" dirty="0">
                    <a:solidFill>
                      <a:srgbClr val="FF0000"/>
                    </a:solidFill>
                  </a:rPr>
                  <a:t>RNN</a:t>
                </a:r>
                <a:r>
                  <a:rPr lang="ja-JP" altLang="en-US" dirty="0">
                    <a:solidFill>
                      <a:srgbClr val="FF0000"/>
                    </a:solidFill>
                  </a:rPr>
                  <a:t>出力の比較</a:t>
                </a:r>
              </a:p>
            </p:txBody>
          </p:sp>
          <p:sp>
            <p:nvSpPr>
              <p:cNvPr id="26" name="テキスト ボックス 25">
                <a:extLst>
                  <a:ext uri="{FF2B5EF4-FFF2-40B4-BE49-F238E27FC236}">
                    <a16:creationId xmlns:a16="http://schemas.microsoft.com/office/drawing/2014/main" id="{7F14894D-E2F5-416C-B0AA-1050A5B14030}"/>
                  </a:ext>
                </a:extLst>
              </p:cNvPr>
              <p:cNvSpPr txBox="1"/>
              <p:nvPr/>
            </p:nvSpPr>
            <p:spPr>
              <a:xfrm>
                <a:off x="5436993" y="853203"/>
                <a:ext cx="1271867" cy="430887"/>
              </a:xfrm>
              <a:prstGeom prst="rect">
                <a:avLst/>
              </a:prstGeom>
              <a:noFill/>
            </p:spPr>
            <p:txBody>
              <a:bodyPr wrap="square" rtlCol="0">
                <a:spAutoFit/>
              </a:bodyPr>
              <a:lstStyle/>
              <a:p>
                <a:pPr algn="ctr"/>
                <a:r>
                  <a:rPr lang="fr-FR" altLang="ja-JP" sz="1500" b="1" dirty="0">
                    <a:solidFill>
                      <a:schemeClr val="accent2"/>
                    </a:solidFill>
                  </a:rPr>
                  <a:t>t = 250</a:t>
                </a:r>
              </a:p>
            </p:txBody>
          </p:sp>
        </p:grpSp>
      </p:grpSp>
    </p:spTree>
    <p:extLst>
      <p:ext uri="{BB962C8B-B14F-4D97-AF65-F5344CB8AC3E}">
        <p14:creationId xmlns:p14="http://schemas.microsoft.com/office/powerpoint/2010/main" val="3483910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0736E68-5992-4251-AB2D-A57889311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72" y="1867450"/>
            <a:ext cx="7350853" cy="3827038"/>
          </a:xfrm>
          <a:prstGeom prst="rect">
            <a:avLst/>
          </a:prstGeom>
        </p:spPr>
      </p:pic>
      <p:sp>
        <p:nvSpPr>
          <p:cNvPr id="2" name="タイトル 1">
            <a:extLst>
              <a:ext uri="{FF2B5EF4-FFF2-40B4-BE49-F238E27FC236}">
                <a16:creationId xmlns:a16="http://schemas.microsoft.com/office/drawing/2014/main" id="{AE9BAB81-7584-42C4-B567-3EC093171C7A}"/>
              </a:ext>
            </a:extLst>
          </p:cNvPr>
          <p:cNvSpPr>
            <a:spLocks noGrp="1"/>
          </p:cNvSpPr>
          <p:nvPr>
            <p:ph type="title"/>
          </p:nvPr>
        </p:nvSpPr>
        <p:spPr>
          <a:xfrm>
            <a:off x="0" y="857250"/>
            <a:ext cx="9144000" cy="500041"/>
          </a:xfrm>
        </p:spPr>
        <p:txBody>
          <a:bodyPr>
            <a:normAutofit fontScale="90000"/>
          </a:bodyPr>
          <a:lstStyle/>
          <a:p>
            <a:pPr algn="ctr"/>
            <a:r>
              <a:rPr lang="ja-JP" altLang="en-US" b="1" dirty="0">
                <a:solidFill>
                  <a:schemeClr val="accent2"/>
                </a:solidFill>
              </a:rPr>
              <a:t>シミュレーション</a:t>
            </a:r>
            <a:r>
              <a:rPr kumimoji="1" lang="ja-JP" altLang="en-US" b="1" dirty="0">
                <a:solidFill>
                  <a:schemeClr val="accent2"/>
                </a:solidFill>
              </a:rPr>
              <a:t>結果</a:t>
            </a:r>
          </a:p>
        </p:txBody>
      </p:sp>
      <p:grpSp>
        <p:nvGrpSpPr>
          <p:cNvPr id="22" name="グループ化 21">
            <a:extLst>
              <a:ext uri="{FF2B5EF4-FFF2-40B4-BE49-F238E27FC236}">
                <a16:creationId xmlns:a16="http://schemas.microsoft.com/office/drawing/2014/main" id="{08D6FBC5-EDAA-4F31-AC71-918EA328CE1F}"/>
              </a:ext>
            </a:extLst>
          </p:cNvPr>
          <p:cNvGrpSpPr/>
          <p:nvPr/>
        </p:nvGrpSpPr>
        <p:grpSpPr>
          <a:xfrm>
            <a:off x="2567034" y="5540220"/>
            <a:ext cx="3466870" cy="369333"/>
            <a:chOff x="1437735" y="5330404"/>
            <a:chExt cx="4622493" cy="508373"/>
          </a:xfrm>
        </p:grpSpPr>
        <p:sp>
          <p:nvSpPr>
            <p:cNvPr id="23" name="テキスト ボックス 22">
              <a:extLst>
                <a:ext uri="{FF2B5EF4-FFF2-40B4-BE49-F238E27FC236}">
                  <a16:creationId xmlns:a16="http://schemas.microsoft.com/office/drawing/2014/main" id="{1D89A7B4-DE31-4912-AC48-78B82C81E12E}"/>
                </a:ext>
              </a:extLst>
            </p:cNvPr>
            <p:cNvSpPr txBox="1"/>
            <p:nvPr/>
          </p:nvSpPr>
          <p:spPr>
            <a:xfrm>
              <a:off x="1437735" y="5330405"/>
              <a:ext cx="2007241" cy="508372"/>
            </a:xfrm>
            <a:prstGeom prst="rect">
              <a:avLst/>
            </a:prstGeom>
            <a:noFill/>
          </p:spPr>
          <p:txBody>
            <a:bodyPr wrap="square" rtlCol="0">
              <a:spAutoFit/>
            </a:bodyPr>
            <a:lstStyle/>
            <a:p>
              <a:pPr algn="ctr"/>
              <a:r>
                <a:rPr lang="fr-FR" altLang="ja-JP" b="1" dirty="0">
                  <a:solidFill>
                    <a:srgbClr val="FF0000"/>
                  </a:solidFill>
                </a:rPr>
                <a:t>a(t)  = 3.75</a:t>
              </a:r>
            </a:p>
          </p:txBody>
        </p:sp>
        <p:sp>
          <p:nvSpPr>
            <p:cNvPr id="24" name="テキスト ボックス 23">
              <a:extLst>
                <a:ext uri="{FF2B5EF4-FFF2-40B4-BE49-F238E27FC236}">
                  <a16:creationId xmlns:a16="http://schemas.microsoft.com/office/drawing/2014/main" id="{145F8C51-0864-41C7-8F5A-34159EC394A5}"/>
                </a:ext>
              </a:extLst>
            </p:cNvPr>
            <p:cNvSpPr txBox="1"/>
            <p:nvPr/>
          </p:nvSpPr>
          <p:spPr>
            <a:xfrm>
              <a:off x="4613479" y="5330404"/>
              <a:ext cx="1446749" cy="508372"/>
            </a:xfrm>
            <a:prstGeom prst="rect">
              <a:avLst/>
            </a:prstGeom>
            <a:noFill/>
          </p:spPr>
          <p:txBody>
            <a:bodyPr wrap="square" rtlCol="0">
              <a:spAutoFit/>
            </a:bodyPr>
            <a:lstStyle/>
            <a:p>
              <a:pPr algn="ctr"/>
              <a:r>
                <a:rPr lang="fr-FR" altLang="ja-JP" b="1" dirty="0">
                  <a:solidFill>
                    <a:srgbClr val="FF0000"/>
                  </a:solidFill>
                </a:rPr>
                <a:t>a(t)  = 4</a:t>
              </a:r>
            </a:p>
          </p:txBody>
        </p:sp>
        <p:sp>
          <p:nvSpPr>
            <p:cNvPr id="25" name="矢印: 右 24">
              <a:extLst>
                <a:ext uri="{FF2B5EF4-FFF2-40B4-BE49-F238E27FC236}">
                  <a16:creationId xmlns:a16="http://schemas.microsoft.com/office/drawing/2014/main" id="{216E67E4-34F7-44B2-A4C9-D9BD4CDD06F1}"/>
                </a:ext>
              </a:extLst>
            </p:cNvPr>
            <p:cNvSpPr/>
            <p:nvPr/>
          </p:nvSpPr>
          <p:spPr>
            <a:xfrm>
              <a:off x="3707823" y="5395221"/>
              <a:ext cx="642809" cy="34696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32" name="グループ化 31">
            <a:extLst>
              <a:ext uri="{FF2B5EF4-FFF2-40B4-BE49-F238E27FC236}">
                <a16:creationId xmlns:a16="http://schemas.microsoft.com/office/drawing/2014/main" id="{C88E23FF-2D91-4CCC-9C49-6C1D090741DF}"/>
              </a:ext>
            </a:extLst>
          </p:cNvPr>
          <p:cNvGrpSpPr/>
          <p:nvPr/>
        </p:nvGrpSpPr>
        <p:grpSpPr>
          <a:xfrm>
            <a:off x="746657" y="1572520"/>
            <a:ext cx="8378505" cy="4313948"/>
            <a:chOff x="995543" y="895148"/>
            <a:chExt cx="11171340" cy="5751931"/>
          </a:xfrm>
        </p:grpSpPr>
        <p:cxnSp>
          <p:nvCxnSpPr>
            <p:cNvPr id="14" name="直線コネクタ 13">
              <a:extLst>
                <a:ext uri="{FF2B5EF4-FFF2-40B4-BE49-F238E27FC236}">
                  <a16:creationId xmlns:a16="http://schemas.microsoft.com/office/drawing/2014/main" id="{DD871682-5D57-446F-86DC-2560E3ABC178}"/>
                </a:ext>
              </a:extLst>
            </p:cNvPr>
            <p:cNvCxnSpPr>
              <a:cxnSpLocks/>
            </p:cNvCxnSpPr>
            <p:nvPr/>
          </p:nvCxnSpPr>
          <p:spPr>
            <a:xfrm>
              <a:off x="6014906" y="1288388"/>
              <a:ext cx="0" cy="5358691"/>
            </a:xfrm>
            <a:prstGeom prst="line">
              <a:avLst/>
            </a:prstGeom>
            <a:ln w="12700">
              <a:solidFill>
                <a:schemeClr val="accent2"/>
              </a:solidFill>
            </a:ln>
          </p:spPr>
          <p:style>
            <a:lnRef idx="1">
              <a:schemeClr val="accent2"/>
            </a:lnRef>
            <a:fillRef idx="0">
              <a:schemeClr val="accent2"/>
            </a:fillRef>
            <a:effectRef idx="0">
              <a:schemeClr val="accent2"/>
            </a:effectRef>
            <a:fontRef idx="minor">
              <a:schemeClr val="tx1"/>
            </a:fontRef>
          </p:style>
        </p:cxnSp>
        <p:grpSp>
          <p:nvGrpSpPr>
            <p:cNvPr id="31" name="グループ化 30">
              <a:extLst>
                <a:ext uri="{FF2B5EF4-FFF2-40B4-BE49-F238E27FC236}">
                  <a16:creationId xmlns:a16="http://schemas.microsoft.com/office/drawing/2014/main" id="{8EB3766F-669F-4424-A705-40C9A9E51574}"/>
                </a:ext>
              </a:extLst>
            </p:cNvPr>
            <p:cNvGrpSpPr/>
            <p:nvPr/>
          </p:nvGrpSpPr>
          <p:grpSpPr>
            <a:xfrm>
              <a:off x="995543" y="895148"/>
              <a:ext cx="11171340" cy="4785803"/>
              <a:chOff x="1054266" y="853203"/>
              <a:chExt cx="11171340" cy="4785803"/>
            </a:xfrm>
          </p:grpSpPr>
          <p:sp>
            <p:nvSpPr>
              <p:cNvPr id="7" name="テキスト ボックス 6">
                <a:extLst>
                  <a:ext uri="{FF2B5EF4-FFF2-40B4-BE49-F238E27FC236}">
                    <a16:creationId xmlns:a16="http://schemas.microsoft.com/office/drawing/2014/main" id="{5817D24D-093D-4E6A-8699-6D33FF8EA692}"/>
                  </a:ext>
                </a:extLst>
              </p:cNvPr>
              <p:cNvSpPr txBox="1"/>
              <p:nvPr/>
            </p:nvSpPr>
            <p:spPr>
              <a:xfrm>
                <a:off x="10301735" y="4961898"/>
                <a:ext cx="1923871" cy="677108"/>
              </a:xfrm>
              <a:prstGeom prst="rect">
                <a:avLst/>
              </a:prstGeom>
              <a:solidFill>
                <a:schemeClr val="bg1"/>
              </a:solidFill>
            </p:spPr>
            <p:txBody>
              <a:bodyPr wrap="square" rtlCol="0">
                <a:spAutoFit/>
              </a:bodyPr>
              <a:lstStyle/>
              <a:p>
                <a:r>
                  <a:rPr lang="ja-JP" altLang="en-US" sz="1350" dirty="0">
                    <a:solidFill>
                      <a:srgbClr val="0070C0"/>
                    </a:solidFill>
                  </a:rPr>
                  <a:t>青線</a:t>
                </a:r>
                <a:r>
                  <a:rPr lang="en-US" altLang="ja-JP" sz="1350" dirty="0">
                    <a:solidFill>
                      <a:srgbClr val="0070C0"/>
                    </a:solidFill>
                  </a:rPr>
                  <a:t>: </a:t>
                </a:r>
                <a:r>
                  <a:rPr lang="ja-JP" altLang="en-US" sz="1350" dirty="0">
                    <a:solidFill>
                      <a:srgbClr val="0070C0"/>
                    </a:solidFill>
                  </a:rPr>
                  <a:t> </a:t>
                </a:r>
                <a:r>
                  <a:rPr lang="ja-JP" altLang="en-US" sz="1350" dirty="0"/>
                  <a:t>実験対象</a:t>
                </a:r>
                <a:endParaRPr lang="en-US" altLang="ja-JP" sz="1350" dirty="0"/>
              </a:p>
              <a:p>
                <a:r>
                  <a:rPr lang="ja-JP" altLang="en-US" sz="1350" dirty="0">
                    <a:solidFill>
                      <a:srgbClr val="FF0000"/>
                    </a:solidFill>
                  </a:rPr>
                  <a:t>赤線</a:t>
                </a:r>
                <a:r>
                  <a:rPr lang="en-US" altLang="ja-JP" sz="1350" dirty="0">
                    <a:solidFill>
                      <a:srgbClr val="FF0000"/>
                    </a:solidFill>
                  </a:rPr>
                  <a:t>: </a:t>
                </a:r>
                <a:r>
                  <a:rPr lang="ja-JP" altLang="en-US" sz="1350" dirty="0">
                    <a:solidFill>
                      <a:srgbClr val="FF0000"/>
                    </a:solidFill>
                  </a:rPr>
                  <a:t> </a:t>
                </a:r>
                <a:r>
                  <a:rPr lang="en-US" altLang="ja-JP" sz="1350" dirty="0"/>
                  <a:t>RNN</a:t>
                </a:r>
                <a:r>
                  <a:rPr lang="ja-JP" altLang="en-US" sz="1350" dirty="0"/>
                  <a:t>出力</a:t>
                </a:r>
              </a:p>
            </p:txBody>
          </p:sp>
          <p:sp>
            <p:nvSpPr>
              <p:cNvPr id="9" name="テキスト ボックス 8">
                <a:extLst>
                  <a:ext uri="{FF2B5EF4-FFF2-40B4-BE49-F238E27FC236}">
                    <a16:creationId xmlns:a16="http://schemas.microsoft.com/office/drawing/2014/main" id="{3822E4C0-3B96-4CD7-AB32-EA55EE2A00CF}"/>
                  </a:ext>
                </a:extLst>
              </p:cNvPr>
              <p:cNvSpPr txBox="1"/>
              <p:nvPr/>
            </p:nvSpPr>
            <p:spPr>
              <a:xfrm>
                <a:off x="1054266" y="1022480"/>
                <a:ext cx="1530992" cy="492443"/>
              </a:xfrm>
              <a:prstGeom prst="rect">
                <a:avLst/>
              </a:prstGeom>
              <a:noFill/>
            </p:spPr>
            <p:txBody>
              <a:bodyPr wrap="square" rtlCol="0">
                <a:spAutoFit/>
              </a:bodyPr>
              <a:lstStyle/>
              <a:p>
                <a:pPr algn="ctr"/>
                <a:r>
                  <a:rPr lang="ja-JP" altLang="en-US" dirty="0">
                    <a:solidFill>
                      <a:srgbClr val="FF0000"/>
                    </a:solidFill>
                  </a:rPr>
                  <a:t>実験対象</a:t>
                </a:r>
              </a:p>
            </p:txBody>
          </p:sp>
          <p:sp>
            <p:nvSpPr>
              <p:cNvPr id="12" name="テキスト ボックス 11">
                <a:extLst>
                  <a:ext uri="{FF2B5EF4-FFF2-40B4-BE49-F238E27FC236}">
                    <a16:creationId xmlns:a16="http://schemas.microsoft.com/office/drawing/2014/main" id="{68E9683A-4BEB-4179-86FC-0F5742683E99}"/>
                  </a:ext>
                </a:extLst>
              </p:cNvPr>
              <p:cNvSpPr txBox="1"/>
              <p:nvPr/>
            </p:nvSpPr>
            <p:spPr>
              <a:xfrm>
                <a:off x="1054266" y="2639371"/>
                <a:ext cx="1530992" cy="492443"/>
              </a:xfrm>
              <a:prstGeom prst="rect">
                <a:avLst/>
              </a:prstGeom>
              <a:noFill/>
            </p:spPr>
            <p:txBody>
              <a:bodyPr wrap="square" rtlCol="0">
                <a:spAutoFit/>
              </a:bodyPr>
              <a:lstStyle/>
              <a:p>
                <a:pPr algn="ctr"/>
                <a:r>
                  <a:rPr lang="ja-JP" altLang="en-US" dirty="0">
                    <a:solidFill>
                      <a:srgbClr val="FF0000"/>
                    </a:solidFill>
                  </a:rPr>
                  <a:t>学習損失</a:t>
                </a:r>
              </a:p>
            </p:txBody>
          </p:sp>
          <p:sp>
            <p:nvSpPr>
              <p:cNvPr id="13" name="テキスト ボックス 12">
                <a:extLst>
                  <a:ext uri="{FF2B5EF4-FFF2-40B4-BE49-F238E27FC236}">
                    <a16:creationId xmlns:a16="http://schemas.microsoft.com/office/drawing/2014/main" id="{CA7A6D1D-B47A-4717-B1A8-86BB0127F7BA}"/>
                  </a:ext>
                </a:extLst>
              </p:cNvPr>
              <p:cNvSpPr txBox="1"/>
              <p:nvPr/>
            </p:nvSpPr>
            <p:spPr>
              <a:xfrm>
                <a:off x="1054266" y="4337733"/>
                <a:ext cx="3900548" cy="861775"/>
              </a:xfrm>
              <a:prstGeom prst="rect">
                <a:avLst/>
              </a:prstGeom>
              <a:noFill/>
            </p:spPr>
            <p:txBody>
              <a:bodyPr wrap="square" rtlCol="0">
                <a:spAutoFit/>
              </a:bodyPr>
              <a:lstStyle/>
              <a:p>
                <a:pPr algn="ctr"/>
                <a:r>
                  <a:rPr lang="ja-JP" altLang="en-US" dirty="0">
                    <a:solidFill>
                      <a:srgbClr val="FF0000"/>
                    </a:solidFill>
                  </a:rPr>
                  <a:t>実験対象と</a:t>
                </a:r>
                <a:r>
                  <a:rPr lang="en-US" altLang="ja-JP" dirty="0">
                    <a:solidFill>
                      <a:srgbClr val="FF0000"/>
                    </a:solidFill>
                  </a:rPr>
                  <a:t>RNN</a:t>
                </a:r>
                <a:r>
                  <a:rPr lang="ja-JP" altLang="en-US" dirty="0">
                    <a:solidFill>
                      <a:srgbClr val="FF0000"/>
                    </a:solidFill>
                  </a:rPr>
                  <a:t>出力の比較</a:t>
                </a:r>
              </a:p>
            </p:txBody>
          </p:sp>
          <p:sp>
            <p:nvSpPr>
              <p:cNvPr id="26" name="テキスト ボックス 25">
                <a:extLst>
                  <a:ext uri="{FF2B5EF4-FFF2-40B4-BE49-F238E27FC236}">
                    <a16:creationId xmlns:a16="http://schemas.microsoft.com/office/drawing/2014/main" id="{7F14894D-E2F5-416C-B0AA-1050A5B14030}"/>
                  </a:ext>
                </a:extLst>
              </p:cNvPr>
              <p:cNvSpPr txBox="1"/>
              <p:nvPr/>
            </p:nvSpPr>
            <p:spPr>
              <a:xfrm>
                <a:off x="5436993" y="853203"/>
                <a:ext cx="1271867" cy="430887"/>
              </a:xfrm>
              <a:prstGeom prst="rect">
                <a:avLst/>
              </a:prstGeom>
              <a:noFill/>
            </p:spPr>
            <p:txBody>
              <a:bodyPr wrap="square" rtlCol="0">
                <a:spAutoFit/>
              </a:bodyPr>
              <a:lstStyle/>
              <a:p>
                <a:pPr algn="ctr"/>
                <a:r>
                  <a:rPr lang="fr-FR" altLang="ja-JP" sz="1500" b="1" dirty="0">
                    <a:solidFill>
                      <a:schemeClr val="accent2"/>
                    </a:solidFill>
                  </a:rPr>
                  <a:t>t = 250</a:t>
                </a:r>
              </a:p>
            </p:txBody>
          </p:sp>
        </p:grpSp>
      </p:grpSp>
    </p:spTree>
    <p:extLst>
      <p:ext uri="{BB962C8B-B14F-4D97-AF65-F5344CB8AC3E}">
        <p14:creationId xmlns:p14="http://schemas.microsoft.com/office/powerpoint/2010/main" val="3847384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0736E68-5992-4251-AB2D-A57889311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72" y="1867450"/>
            <a:ext cx="7350853" cy="3827037"/>
          </a:xfrm>
          <a:prstGeom prst="rect">
            <a:avLst/>
          </a:prstGeom>
        </p:spPr>
      </p:pic>
      <p:sp>
        <p:nvSpPr>
          <p:cNvPr id="2" name="タイトル 1">
            <a:extLst>
              <a:ext uri="{FF2B5EF4-FFF2-40B4-BE49-F238E27FC236}">
                <a16:creationId xmlns:a16="http://schemas.microsoft.com/office/drawing/2014/main" id="{AE9BAB81-7584-42C4-B567-3EC093171C7A}"/>
              </a:ext>
            </a:extLst>
          </p:cNvPr>
          <p:cNvSpPr>
            <a:spLocks noGrp="1"/>
          </p:cNvSpPr>
          <p:nvPr>
            <p:ph type="title"/>
          </p:nvPr>
        </p:nvSpPr>
        <p:spPr>
          <a:xfrm>
            <a:off x="0" y="857250"/>
            <a:ext cx="9144000" cy="500041"/>
          </a:xfrm>
        </p:spPr>
        <p:txBody>
          <a:bodyPr>
            <a:normAutofit fontScale="90000"/>
          </a:bodyPr>
          <a:lstStyle/>
          <a:p>
            <a:pPr algn="ctr"/>
            <a:r>
              <a:rPr lang="ja-JP" altLang="en-US" b="1" dirty="0">
                <a:solidFill>
                  <a:schemeClr val="accent2"/>
                </a:solidFill>
              </a:rPr>
              <a:t>シミュレーション</a:t>
            </a:r>
            <a:r>
              <a:rPr kumimoji="1" lang="ja-JP" altLang="en-US" b="1" dirty="0">
                <a:solidFill>
                  <a:schemeClr val="accent2"/>
                </a:solidFill>
              </a:rPr>
              <a:t>結果</a:t>
            </a:r>
          </a:p>
        </p:txBody>
      </p:sp>
      <p:grpSp>
        <p:nvGrpSpPr>
          <p:cNvPr id="22" name="グループ化 21">
            <a:extLst>
              <a:ext uri="{FF2B5EF4-FFF2-40B4-BE49-F238E27FC236}">
                <a16:creationId xmlns:a16="http://schemas.microsoft.com/office/drawing/2014/main" id="{08D6FBC5-EDAA-4F31-AC71-918EA328CE1F}"/>
              </a:ext>
            </a:extLst>
          </p:cNvPr>
          <p:cNvGrpSpPr/>
          <p:nvPr/>
        </p:nvGrpSpPr>
        <p:grpSpPr>
          <a:xfrm>
            <a:off x="2567034" y="5540220"/>
            <a:ext cx="3466870" cy="369333"/>
            <a:chOff x="1437735" y="5330404"/>
            <a:chExt cx="4622493" cy="508373"/>
          </a:xfrm>
        </p:grpSpPr>
        <p:sp>
          <p:nvSpPr>
            <p:cNvPr id="23" name="テキスト ボックス 22">
              <a:extLst>
                <a:ext uri="{FF2B5EF4-FFF2-40B4-BE49-F238E27FC236}">
                  <a16:creationId xmlns:a16="http://schemas.microsoft.com/office/drawing/2014/main" id="{1D89A7B4-DE31-4912-AC48-78B82C81E12E}"/>
                </a:ext>
              </a:extLst>
            </p:cNvPr>
            <p:cNvSpPr txBox="1"/>
            <p:nvPr/>
          </p:nvSpPr>
          <p:spPr>
            <a:xfrm>
              <a:off x="1437735" y="5330405"/>
              <a:ext cx="2007241" cy="508372"/>
            </a:xfrm>
            <a:prstGeom prst="rect">
              <a:avLst/>
            </a:prstGeom>
            <a:noFill/>
          </p:spPr>
          <p:txBody>
            <a:bodyPr wrap="square" rtlCol="0">
              <a:spAutoFit/>
            </a:bodyPr>
            <a:lstStyle/>
            <a:p>
              <a:pPr algn="ctr"/>
              <a:r>
                <a:rPr lang="fr-FR" altLang="ja-JP" b="1" dirty="0">
                  <a:solidFill>
                    <a:srgbClr val="FF0000"/>
                  </a:solidFill>
                </a:rPr>
                <a:t>a(t)  = 3.8</a:t>
              </a:r>
            </a:p>
          </p:txBody>
        </p:sp>
        <p:sp>
          <p:nvSpPr>
            <p:cNvPr id="24" name="テキスト ボックス 23">
              <a:extLst>
                <a:ext uri="{FF2B5EF4-FFF2-40B4-BE49-F238E27FC236}">
                  <a16:creationId xmlns:a16="http://schemas.microsoft.com/office/drawing/2014/main" id="{145F8C51-0864-41C7-8F5A-34159EC394A5}"/>
                </a:ext>
              </a:extLst>
            </p:cNvPr>
            <p:cNvSpPr txBox="1"/>
            <p:nvPr/>
          </p:nvSpPr>
          <p:spPr>
            <a:xfrm>
              <a:off x="4613479" y="5330404"/>
              <a:ext cx="1446749" cy="508372"/>
            </a:xfrm>
            <a:prstGeom prst="rect">
              <a:avLst/>
            </a:prstGeom>
            <a:noFill/>
          </p:spPr>
          <p:txBody>
            <a:bodyPr wrap="square" rtlCol="0">
              <a:spAutoFit/>
            </a:bodyPr>
            <a:lstStyle/>
            <a:p>
              <a:pPr algn="ctr"/>
              <a:r>
                <a:rPr lang="fr-FR" altLang="ja-JP" b="1" dirty="0">
                  <a:solidFill>
                    <a:srgbClr val="FF0000"/>
                  </a:solidFill>
                </a:rPr>
                <a:t>a(t)  = 4</a:t>
              </a:r>
            </a:p>
          </p:txBody>
        </p:sp>
        <p:sp>
          <p:nvSpPr>
            <p:cNvPr id="25" name="矢印: 右 24">
              <a:extLst>
                <a:ext uri="{FF2B5EF4-FFF2-40B4-BE49-F238E27FC236}">
                  <a16:creationId xmlns:a16="http://schemas.microsoft.com/office/drawing/2014/main" id="{216E67E4-34F7-44B2-A4C9-D9BD4CDD06F1}"/>
                </a:ext>
              </a:extLst>
            </p:cNvPr>
            <p:cNvSpPr/>
            <p:nvPr/>
          </p:nvSpPr>
          <p:spPr>
            <a:xfrm>
              <a:off x="3707823" y="5395221"/>
              <a:ext cx="642809" cy="34696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32" name="グループ化 31">
            <a:extLst>
              <a:ext uri="{FF2B5EF4-FFF2-40B4-BE49-F238E27FC236}">
                <a16:creationId xmlns:a16="http://schemas.microsoft.com/office/drawing/2014/main" id="{C88E23FF-2D91-4CCC-9C49-6C1D090741DF}"/>
              </a:ext>
            </a:extLst>
          </p:cNvPr>
          <p:cNvGrpSpPr/>
          <p:nvPr/>
        </p:nvGrpSpPr>
        <p:grpSpPr>
          <a:xfrm>
            <a:off x="746657" y="1572520"/>
            <a:ext cx="8378505" cy="4313948"/>
            <a:chOff x="995543" y="895148"/>
            <a:chExt cx="11171340" cy="5751931"/>
          </a:xfrm>
        </p:grpSpPr>
        <p:cxnSp>
          <p:nvCxnSpPr>
            <p:cNvPr id="14" name="直線コネクタ 13">
              <a:extLst>
                <a:ext uri="{FF2B5EF4-FFF2-40B4-BE49-F238E27FC236}">
                  <a16:creationId xmlns:a16="http://schemas.microsoft.com/office/drawing/2014/main" id="{DD871682-5D57-446F-86DC-2560E3ABC178}"/>
                </a:ext>
              </a:extLst>
            </p:cNvPr>
            <p:cNvCxnSpPr>
              <a:cxnSpLocks/>
            </p:cNvCxnSpPr>
            <p:nvPr/>
          </p:nvCxnSpPr>
          <p:spPr>
            <a:xfrm>
              <a:off x="5956183" y="1288388"/>
              <a:ext cx="0" cy="5358691"/>
            </a:xfrm>
            <a:prstGeom prst="line">
              <a:avLst/>
            </a:prstGeom>
            <a:ln w="12700">
              <a:solidFill>
                <a:schemeClr val="accent2"/>
              </a:solidFill>
            </a:ln>
          </p:spPr>
          <p:style>
            <a:lnRef idx="1">
              <a:schemeClr val="accent2"/>
            </a:lnRef>
            <a:fillRef idx="0">
              <a:schemeClr val="accent2"/>
            </a:fillRef>
            <a:effectRef idx="0">
              <a:schemeClr val="accent2"/>
            </a:effectRef>
            <a:fontRef idx="minor">
              <a:schemeClr val="tx1"/>
            </a:fontRef>
          </p:style>
        </p:cxnSp>
        <p:grpSp>
          <p:nvGrpSpPr>
            <p:cNvPr id="31" name="グループ化 30">
              <a:extLst>
                <a:ext uri="{FF2B5EF4-FFF2-40B4-BE49-F238E27FC236}">
                  <a16:creationId xmlns:a16="http://schemas.microsoft.com/office/drawing/2014/main" id="{8EB3766F-669F-4424-A705-40C9A9E51574}"/>
                </a:ext>
              </a:extLst>
            </p:cNvPr>
            <p:cNvGrpSpPr/>
            <p:nvPr/>
          </p:nvGrpSpPr>
          <p:grpSpPr>
            <a:xfrm>
              <a:off x="995543" y="895148"/>
              <a:ext cx="11171340" cy="4785803"/>
              <a:chOff x="1054266" y="853203"/>
              <a:chExt cx="11171340" cy="4785803"/>
            </a:xfrm>
          </p:grpSpPr>
          <p:sp>
            <p:nvSpPr>
              <p:cNvPr id="7" name="テキスト ボックス 6">
                <a:extLst>
                  <a:ext uri="{FF2B5EF4-FFF2-40B4-BE49-F238E27FC236}">
                    <a16:creationId xmlns:a16="http://schemas.microsoft.com/office/drawing/2014/main" id="{5817D24D-093D-4E6A-8699-6D33FF8EA692}"/>
                  </a:ext>
                </a:extLst>
              </p:cNvPr>
              <p:cNvSpPr txBox="1"/>
              <p:nvPr/>
            </p:nvSpPr>
            <p:spPr>
              <a:xfrm>
                <a:off x="10301735" y="4961898"/>
                <a:ext cx="1923871" cy="677108"/>
              </a:xfrm>
              <a:prstGeom prst="rect">
                <a:avLst/>
              </a:prstGeom>
              <a:solidFill>
                <a:schemeClr val="bg1"/>
              </a:solidFill>
            </p:spPr>
            <p:txBody>
              <a:bodyPr wrap="square" rtlCol="0">
                <a:spAutoFit/>
              </a:bodyPr>
              <a:lstStyle/>
              <a:p>
                <a:r>
                  <a:rPr lang="ja-JP" altLang="en-US" sz="1350" dirty="0">
                    <a:solidFill>
                      <a:srgbClr val="0070C0"/>
                    </a:solidFill>
                  </a:rPr>
                  <a:t>青線</a:t>
                </a:r>
                <a:r>
                  <a:rPr lang="en-US" altLang="ja-JP" sz="1350" dirty="0">
                    <a:solidFill>
                      <a:srgbClr val="0070C0"/>
                    </a:solidFill>
                  </a:rPr>
                  <a:t>: </a:t>
                </a:r>
                <a:r>
                  <a:rPr lang="ja-JP" altLang="en-US" sz="1350" dirty="0">
                    <a:solidFill>
                      <a:srgbClr val="0070C0"/>
                    </a:solidFill>
                  </a:rPr>
                  <a:t> </a:t>
                </a:r>
                <a:r>
                  <a:rPr lang="ja-JP" altLang="en-US" sz="1350" dirty="0"/>
                  <a:t>実験対象</a:t>
                </a:r>
                <a:endParaRPr lang="en-US" altLang="ja-JP" sz="1350" dirty="0"/>
              </a:p>
              <a:p>
                <a:r>
                  <a:rPr lang="ja-JP" altLang="en-US" sz="1350" dirty="0">
                    <a:solidFill>
                      <a:srgbClr val="FF0000"/>
                    </a:solidFill>
                  </a:rPr>
                  <a:t>赤線</a:t>
                </a:r>
                <a:r>
                  <a:rPr lang="en-US" altLang="ja-JP" sz="1350" dirty="0">
                    <a:solidFill>
                      <a:srgbClr val="FF0000"/>
                    </a:solidFill>
                  </a:rPr>
                  <a:t>: </a:t>
                </a:r>
                <a:r>
                  <a:rPr lang="ja-JP" altLang="en-US" sz="1350" dirty="0">
                    <a:solidFill>
                      <a:srgbClr val="FF0000"/>
                    </a:solidFill>
                  </a:rPr>
                  <a:t> </a:t>
                </a:r>
                <a:r>
                  <a:rPr lang="en-US" altLang="ja-JP" sz="1350" dirty="0"/>
                  <a:t>RNN</a:t>
                </a:r>
                <a:r>
                  <a:rPr lang="ja-JP" altLang="en-US" sz="1350" dirty="0"/>
                  <a:t>出力</a:t>
                </a:r>
              </a:p>
            </p:txBody>
          </p:sp>
          <p:sp>
            <p:nvSpPr>
              <p:cNvPr id="9" name="テキスト ボックス 8">
                <a:extLst>
                  <a:ext uri="{FF2B5EF4-FFF2-40B4-BE49-F238E27FC236}">
                    <a16:creationId xmlns:a16="http://schemas.microsoft.com/office/drawing/2014/main" id="{3822E4C0-3B96-4CD7-AB32-EA55EE2A00CF}"/>
                  </a:ext>
                </a:extLst>
              </p:cNvPr>
              <p:cNvSpPr txBox="1"/>
              <p:nvPr/>
            </p:nvSpPr>
            <p:spPr>
              <a:xfrm>
                <a:off x="1054266" y="1022480"/>
                <a:ext cx="1530992" cy="492443"/>
              </a:xfrm>
              <a:prstGeom prst="rect">
                <a:avLst/>
              </a:prstGeom>
              <a:noFill/>
            </p:spPr>
            <p:txBody>
              <a:bodyPr wrap="square" rtlCol="0">
                <a:spAutoFit/>
              </a:bodyPr>
              <a:lstStyle/>
              <a:p>
                <a:pPr algn="ctr"/>
                <a:r>
                  <a:rPr lang="ja-JP" altLang="en-US" dirty="0">
                    <a:solidFill>
                      <a:srgbClr val="FF0000"/>
                    </a:solidFill>
                  </a:rPr>
                  <a:t>実験対象</a:t>
                </a:r>
              </a:p>
            </p:txBody>
          </p:sp>
          <p:sp>
            <p:nvSpPr>
              <p:cNvPr id="12" name="テキスト ボックス 11">
                <a:extLst>
                  <a:ext uri="{FF2B5EF4-FFF2-40B4-BE49-F238E27FC236}">
                    <a16:creationId xmlns:a16="http://schemas.microsoft.com/office/drawing/2014/main" id="{68E9683A-4BEB-4179-86FC-0F5742683E99}"/>
                  </a:ext>
                </a:extLst>
              </p:cNvPr>
              <p:cNvSpPr txBox="1"/>
              <p:nvPr/>
            </p:nvSpPr>
            <p:spPr>
              <a:xfrm>
                <a:off x="1054266" y="2639371"/>
                <a:ext cx="1530992" cy="492443"/>
              </a:xfrm>
              <a:prstGeom prst="rect">
                <a:avLst/>
              </a:prstGeom>
              <a:noFill/>
            </p:spPr>
            <p:txBody>
              <a:bodyPr wrap="square" rtlCol="0">
                <a:spAutoFit/>
              </a:bodyPr>
              <a:lstStyle/>
              <a:p>
                <a:pPr algn="ctr"/>
                <a:r>
                  <a:rPr lang="ja-JP" altLang="en-US" dirty="0">
                    <a:solidFill>
                      <a:srgbClr val="FF0000"/>
                    </a:solidFill>
                  </a:rPr>
                  <a:t>学習損失</a:t>
                </a:r>
              </a:p>
            </p:txBody>
          </p:sp>
          <p:sp>
            <p:nvSpPr>
              <p:cNvPr id="13" name="テキスト ボックス 12">
                <a:extLst>
                  <a:ext uri="{FF2B5EF4-FFF2-40B4-BE49-F238E27FC236}">
                    <a16:creationId xmlns:a16="http://schemas.microsoft.com/office/drawing/2014/main" id="{CA7A6D1D-B47A-4717-B1A8-86BB0127F7BA}"/>
                  </a:ext>
                </a:extLst>
              </p:cNvPr>
              <p:cNvSpPr txBox="1"/>
              <p:nvPr/>
            </p:nvSpPr>
            <p:spPr>
              <a:xfrm>
                <a:off x="1054266" y="4337733"/>
                <a:ext cx="3900548" cy="861775"/>
              </a:xfrm>
              <a:prstGeom prst="rect">
                <a:avLst/>
              </a:prstGeom>
              <a:noFill/>
            </p:spPr>
            <p:txBody>
              <a:bodyPr wrap="square" rtlCol="0">
                <a:spAutoFit/>
              </a:bodyPr>
              <a:lstStyle/>
              <a:p>
                <a:pPr algn="ctr"/>
                <a:r>
                  <a:rPr lang="ja-JP" altLang="en-US" dirty="0">
                    <a:solidFill>
                      <a:srgbClr val="FF0000"/>
                    </a:solidFill>
                  </a:rPr>
                  <a:t>実験対象と</a:t>
                </a:r>
                <a:r>
                  <a:rPr lang="en-US" altLang="ja-JP" dirty="0">
                    <a:solidFill>
                      <a:srgbClr val="FF0000"/>
                    </a:solidFill>
                  </a:rPr>
                  <a:t>RNN</a:t>
                </a:r>
                <a:r>
                  <a:rPr lang="ja-JP" altLang="en-US" dirty="0">
                    <a:solidFill>
                      <a:srgbClr val="FF0000"/>
                    </a:solidFill>
                  </a:rPr>
                  <a:t>出力の比較</a:t>
                </a:r>
              </a:p>
            </p:txBody>
          </p:sp>
          <p:sp>
            <p:nvSpPr>
              <p:cNvPr id="26" name="テキスト ボックス 25">
                <a:extLst>
                  <a:ext uri="{FF2B5EF4-FFF2-40B4-BE49-F238E27FC236}">
                    <a16:creationId xmlns:a16="http://schemas.microsoft.com/office/drawing/2014/main" id="{7F14894D-E2F5-416C-B0AA-1050A5B14030}"/>
                  </a:ext>
                </a:extLst>
              </p:cNvPr>
              <p:cNvSpPr txBox="1"/>
              <p:nvPr/>
            </p:nvSpPr>
            <p:spPr>
              <a:xfrm>
                <a:off x="5436993" y="853203"/>
                <a:ext cx="1271867" cy="430887"/>
              </a:xfrm>
              <a:prstGeom prst="rect">
                <a:avLst/>
              </a:prstGeom>
              <a:noFill/>
            </p:spPr>
            <p:txBody>
              <a:bodyPr wrap="square" rtlCol="0">
                <a:spAutoFit/>
              </a:bodyPr>
              <a:lstStyle/>
              <a:p>
                <a:pPr algn="ctr"/>
                <a:r>
                  <a:rPr lang="fr-FR" altLang="ja-JP" sz="1500" b="1" dirty="0">
                    <a:solidFill>
                      <a:schemeClr val="accent2"/>
                    </a:solidFill>
                  </a:rPr>
                  <a:t>t = 250</a:t>
                </a:r>
              </a:p>
            </p:txBody>
          </p:sp>
        </p:grpSp>
      </p:grpSp>
    </p:spTree>
    <p:extLst>
      <p:ext uri="{BB962C8B-B14F-4D97-AF65-F5344CB8AC3E}">
        <p14:creationId xmlns:p14="http://schemas.microsoft.com/office/powerpoint/2010/main" val="1681479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0736E68-5992-4251-AB2D-A57889311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73" y="1867450"/>
            <a:ext cx="7350851" cy="3827037"/>
          </a:xfrm>
          <a:prstGeom prst="rect">
            <a:avLst/>
          </a:prstGeom>
        </p:spPr>
      </p:pic>
      <p:sp>
        <p:nvSpPr>
          <p:cNvPr id="2" name="タイトル 1">
            <a:extLst>
              <a:ext uri="{FF2B5EF4-FFF2-40B4-BE49-F238E27FC236}">
                <a16:creationId xmlns:a16="http://schemas.microsoft.com/office/drawing/2014/main" id="{AE9BAB81-7584-42C4-B567-3EC093171C7A}"/>
              </a:ext>
            </a:extLst>
          </p:cNvPr>
          <p:cNvSpPr>
            <a:spLocks noGrp="1"/>
          </p:cNvSpPr>
          <p:nvPr>
            <p:ph type="title"/>
          </p:nvPr>
        </p:nvSpPr>
        <p:spPr>
          <a:xfrm>
            <a:off x="0" y="857250"/>
            <a:ext cx="9144000" cy="500041"/>
          </a:xfrm>
        </p:spPr>
        <p:txBody>
          <a:bodyPr>
            <a:normAutofit fontScale="90000"/>
          </a:bodyPr>
          <a:lstStyle/>
          <a:p>
            <a:pPr algn="ctr"/>
            <a:r>
              <a:rPr lang="ja-JP" altLang="en-US" b="1" dirty="0">
                <a:solidFill>
                  <a:schemeClr val="accent2"/>
                </a:solidFill>
              </a:rPr>
              <a:t>シミュレーション</a:t>
            </a:r>
            <a:r>
              <a:rPr kumimoji="1" lang="ja-JP" altLang="en-US" b="1" dirty="0">
                <a:solidFill>
                  <a:schemeClr val="accent2"/>
                </a:solidFill>
              </a:rPr>
              <a:t>結果</a:t>
            </a:r>
          </a:p>
        </p:txBody>
      </p:sp>
      <p:grpSp>
        <p:nvGrpSpPr>
          <p:cNvPr id="22" name="グループ化 21">
            <a:extLst>
              <a:ext uri="{FF2B5EF4-FFF2-40B4-BE49-F238E27FC236}">
                <a16:creationId xmlns:a16="http://schemas.microsoft.com/office/drawing/2014/main" id="{08D6FBC5-EDAA-4F31-AC71-918EA328CE1F}"/>
              </a:ext>
            </a:extLst>
          </p:cNvPr>
          <p:cNvGrpSpPr/>
          <p:nvPr/>
        </p:nvGrpSpPr>
        <p:grpSpPr>
          <a:xfrm>
            <a:off x="2567034" y="5540220"/>
            <a:ext cx="3466870" cy="369333"/>
            <a:chOff x="1437735" y="5330404"/>
            <a:chExt cx="4622493" cy="508373"/>
          </a:xfrm>
        </p:grpSpPr>
        <p:sp>
          <p:nvSpPr>
            <p:cNvPr id="23" name="テキスト ボックス 22">
              <a:extLst>
                <a:ext uri="{FF2B5EF4-FFF2-40B4-BE49-F238E27FC236}">
                  <a16:creationId xmlns:a16="http://schemas.microsoft.com/office/drawing/2014/main" id="{1D89A7B4-DE31-4912-AC48-78B82C81E12E}"/>
                </a:ext>
              </a:extLst>
            </p:cNvPr>
            <p:cNvSpPr txBox="1"/>
            <p:nvPr/>
          </p:nvSpPr>
          <p:spPr>
            <a:xfrm>
              <a:off x="1437735" y="5330405"/>
              <a:ext cx="2007241" cy="508372"/>
            </a:xfrm>
            <a:prstGeom prst="rect">
              <a:avLst/>
            </a:prstGeom>
            <a:noFill/>
          </p:spPr>
          <p:txBody>
            <a:bodyPr wrap="square" rtlCol="0">
              <a:spAutoFit/>
            </a:bodyPr>
            <a:lstStyle/>
            <a:p>
              <a:pPr algn="ctr"/>
              <a:r>
                <a:rPr lang="fr-FR" altLang="ja-JP" b="1" dirty="0">
                  <a:solidFill>
                    <a:srgbClr val="FF0000"/>
                  </a:solidFill>
                </a:rPr>
                <a:t>a(t)  = 3.85</a:t>
              </a:r>
            </a:p>
          </p:txBody>
        </p:sp>
        <p:sp>
          <p:nvSpPr>
            <p:cNvPr id="24" name="テキスト ボックス 23">
              <a:extLst>
                <a:ext uri="{FF2B5EF4-FFF2-40B4-BE49-F238E27FC236}">
                  <a16:creationId xmlns:a16="http://schemas.microsoft.com/office/drawing/2014/main" id="{145F8C51-0864-41C7-8F5A-34159EC394A5}"/>
                </a:ext>
              </a:extLst>
            </p:cNvPr>
            <p:cNvSpPr txBox="1"/>
            <p:nvPr/>
          </p:nvSpPr>
          <p:spPr>
            <a:xfrm>
              <a:off x="4613479" y="5330404"/>
              <a:ext cx="1446749" cy="508372"/>
            </a:xfrm>
            <a:prstGeom prst="rect">
              <a:avLst/>
            </a:prstGeom>
            <a:noFill/>
          </p:spPr>
          <p:txBody>
            <a:bodyPr wrap="square" rtlCol="0">
              <a:spAutoFit/>
            </a:bodyPr>
            <a:lstStyle/>
            <a:p>
              <a:pPr algn="ctr"/>
              <a:r>
                <a:rPr lang="fr-FR" altLang="ja-JP" b="1" dirty="0">
                  <a:solidFill>
                    <a:srgbClr val="FF0000"/>
                  </a:solidFill>
                </a:rPr>
                <a:t>a(t)  = 4</a:t>
              </a:r>
            </a:p>
          </p:txBody>
        </p:sp>
        <p:sp>
          <p:nvSpPr>
            <p:cNvPr id="25" name="矢印: 右 24">
              <a:extLst>
                <a:ext uri="{FF2B5EF4-FFF2-40B4-BE49-F238E27FC236}">
                  <a16:creationId xmlns:a16="http://schemas.microsoft.com/office/drawing/2014/main" id="{216E67E4-34F7-44B2-A4C9-D9BD4CDD06F1}"/>
                </a:ext>
              </a:extLst>
            </p:cNvPr>
            <p:cNvSpPr/>
            <p:nvPr/>
          </p:nvSpPr>
          <p:spPr>
            <a:xfrm>
              <a:off x="3707823" y="5395221"/>
              <a:ext cx="642809" cy="34696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32" name="グループ化 31">
            <a:extLst>
              <a:ext uri="{FF2B5EF4-FFF2-40B4-BE49-F238E27FC236}">
                <a16:creationId xmlns:a16="http://schemas.microsoft.com/office/drawing/2014/main" id="{C88E23FF-2D91-4CCC-9C49-6C1D090741DF}"/>
              </a:ext>
            </a:extLst>
          </p:cNvPr>
          <p:cNvGrpSpPr/>
          <p:nvPr/>
        </p:nvGrpSpPr>
        <p:grpSpPr>
          <a:xfrm>
            <a:off x="746657" y="1572520"/>
            <a:ext cx="8378505" cy="4313948"/>
            <a:chOff x="995543" y="895148"/>
            <a:chExt cx="11171340" cy="5751931"/>
          </a:xfrm>
        </p:grpSpPr>
        <p:cxnSp>
          <p:nvCxnSpPr>
            <p:cNvPr id="14" name="直線コネクタ 13">
              <a:extLst>
                <a:ext uri="{FF2B5EF4-FFF2-40B4-BE49-F238E27FC236}">
                  <a16:creationId xmlns:a16="http://schemas.microsoft.com/office/drawing/2014/main" id="{DD871682-5D57-446F-86DC-2560E3ABC178}"/>
                </a:ext>
              </a:extLst>
            </p:cNvPr>
            <p:cNvCxnSpPr>
              <a:cxnSpLocks/>
            </p:cNvCxnSpPr>
            <p:nvPr/>
          </p:nvCxnSpPr>
          <p:spPr>
            <a:xfrm>
              <a:off x="5956183" y="1288388"/>
              <a:ext cx="0" cy="5358691"/>
            </a:xfrm>
            <a:prstGeom prst="line">
              <a:avLst/>
            </a:prstGeom>
            <a:ln w="12700">
              <a:solidFill>
                <a:schemeClr val="accent2"/>
              </a:solidFill>
            </a:ln>
          </p:spPr>
          <p:style>
            <a:lnRef idx="1">
              <a:schemeClr val="accent2"/>
            </a:lnRef>
            <a:fillRef idx="0">
              <a:schemeClr val="accent2"/>
            </a:fillRef>
            <a:effectRef idx="0">
              <a:schemeClr val="accent2"/>
            </a:effectRef>
            <a:fontRef idx="minor">
              <a:schemeClr val="tx1"/>
            </a:fontRef>
          </p:style>
        </p:cxnSp>
        <p:grpSp>
          <p:nvGrpSpPr>
            <p:cNvPr id="31" name="グループ化 30">
              <a:extLst>
                <a:ext uri="{FF2B5EF4-FFF2-40B4-BE49-F238E27FC236}">
                  <a16:creationId xmlns:a16="http://schemas.microsoft.com/office/drawing/2014/main" id="{8EB3766F-669F-4424-A705-40C9A9E51574}"/>
                </a:ext>
              </a:extLst>
            </p:cNvPr>
            <p:cNvGrpSpPr/>
            <p:nvPr/>
          </p:nvGrpSpPr>
          <p:grpSpPr>
            <a:xfrm>
              <a:off x="995543" y="895148"/>
              <a:ext cx="11171340" cy="4785803"/>
              <a:chOff x="1054266" y="853203"/>
              <a:chExt cx="11171340" cy="4785803"/>
            </a:xfrm>
          </p:grpSpPr>
          <p:sp>
            <p:nvSpPr>
              <p:cNvPr id="7" name="テキスト ボックス 6">
                <a:extLst>
                  <a:ext uri="{FF2B5EF4-FFF2-40B4-BE49-F238E27FC236}">
                    <a16:creationId xmlns:a16="http://schemas.microsoft.com/office/drawing/2014/main" id="{5817D24D-093D-4E6A-8699-6D33FF8EA692}"/>
                  </a:ext>
                </a:extLst>
              </p:cNvPr>
              <p:cNvSpPr txBox="1"/>
              <p:nvPr/>
            </p:nvSpPr>
            <p:spPr>
              <a:xfrm>
                <a:off x="10301735" y="4961898"/>
                <a:ext cx="1923871" cy="677108"/>
              </a:xfrm>
              <a:prstGeom prst="rect">
                <a:avLst/>
              </a:prstGeom>
              <a:solidFill>
                <a:schemeClr val="bg1"/>
              </a:solidFill>
            </p:spPr>
            <p:txBody>
              <a:bodyPr wrap="square" rtlCol="0">
                <a:spAutoFit/>
              </a:bodyPr>
              <a:lstStyle/>
              <a:p>
                <a:r>
                  <a:rPr lang="ja-JP" altLang="en-US" sz="1350" dirty="0">
                    <a:solidFill>
                      <a:srgbClr val="0070C0"/>
                    </a:solidFill>
                  </a:rPr>
                  <a:t>青線</a:t>
                </a:r>
                <a:r>
                  <a:rPr lang="en-US" altLang="ja-JP" sz="1350" dirty="0">
                    <a:solidFill>
                      <a:srgbClr val="0070C0"/>
                    </a:solidFill>
                  </a:rPr>
                  <a:t>: </a:t>
                </a:r>
                <a:r>
                  <a:rPr lang="ja-JP" altLang="en-US" sz="1350" dirty="0">
                    <a:solidFill>
                      <a:srgbClr val="0070C0"/>
                    </a:solidFill>
                  </a:rPr>
                  <a:t> </a:t>
                </a:r>
                <a:r>
                  <a:rPr lang="ja-JP" altLang="en-US" sz="1350" dirty="0"/>
                  <a:t>実験対象</a:t>
                </a:r>
                <a:endParaRPr lang="en-US" altLang="ja-JP" sz="1350" dirty="0"/>
              </a:p>
              <a:p>
                <a:r>
                  <a:rPr lang="ja-JP" altLang="en-US" sz="1350" dirty="0">
                    <a:solidFill>
                      <a:srgbClr val="FF0000"/>
                    </a:solidFill>
                  </a:rPr>
                  <a:t>赤線</a:t>
                </a:r>
                <a:r>
                  <a:rPr lang="en-US" altLang="ja-JP" sz="1350" dirty="0">
                    <a:solidFill>
                      <a:srgbClr val="FF0000"/>
                    </a:solidFill>
                  </a:rPr>
                  <a:t>: </a:t>
                </a:r>
                <a:r>
                  <a:rPr lang="ja-JP" altLang="en-US" sz="1350" dirty="0">
                    <a:solidFill>
                      <a:srgbClr val="FF0000"/>
                    </a:solidFill>
                  </a:rPr>
                  <a:t> </a:t>
                </a:r>
                <a:r>
                  <a:rPr lang="en-US" altLang="ja-JP" sz="1350" dirty="0"/>
                  <a:t>RNN</a:t>
                </a:r>
                <a:r>
                  <a:rPr lang="ja-JP" altLang="en-US" sz="1350" dirty="0"/>
                  <a:t>出力</a:t>
                </a:r>
              </a:p>
            </p:txBody>
          </p:sp>
          <p:sp>
            <p:nvSpPr>
              <p:cNvPr id="9" name="テキスト ボックス 8">
                <a:extLst>
                  <a:ext uri="{FF2B5EF4-FFF2-40B4-BE49-F238E27FC236}">
                    <a16:creationId xmlns:a16="http://schemas.microsoft.com/office/drawing/2014/main" id="{3822E4C0-3B96-4CD7-AB32-EA55EE2A00CF}"/>
                  </a:ext>
                </a:extLst>
              </p:cNvPr>
              <p:cNvSpPr txBox="1"/>
              <p:nvPr/>
            </p:nvSpPr>
            <p:spPr>
              <a:xfrm>
                <a:off x="1054266" y="1022480"/>
                <a:ext cx="1530992" cy="492443"/>
              </a:xfrm>
              <a:prstGeom prst="rect">
                <a:avLst/>
              </a:prstGeom>
              <a:noFill/>
            </p:spPr>
            <p:txBody>
              <a:bodyPr wrap="square" rtlCol="0">
                <a:spAutoFit/>
              </a:bodyPr>
              <a:lstStyle/>
              <a:p>
                <a:pPr algn="ctr"/>
                <a:r>
                  <a:rPr lang="ja-JP" altLang="en-US" dirty="0">
                    <a:solidFill>
                      <a:srgbClr val="FF0000"/>
                    </a:solidFill>
                  </a:rPr>
                  <a:t>実験対象</a:t>
                </a:r>
              </a:p>
            </p:txBody>
          </p:sp>
          <p:sp>
            <p:nvSpPr>
              <p:cNvPr id="12" name="テキスト ボックス 11">
                <a:extLst>
                  <a:ext uri="{FF2B5EF4-FFF2-40B4-BE49-F238E27FC236}">
                    <a16:creationId xmlns:a16="http://schemas.microsoft.com/office/drawing/2014/main" id="{68E9683A-4BEB-4179-86FC-0F5742683E99}"/>
                  </a:ext>
                </a:extLst>
              </p:cNvPr>
              <p:cNvSpPr txBox="1"/>
              <p:nvPr/>
            </p:nvSpPr>
            <p:spPr>
              <a:xfrm>
                <a:off x="1054266" y="2639371"/>
                <a:ext cx="1530992" cy="492443"/>
              </a:xfrm>
              <a:prstGeom prst="rect">
                <a:avLst/>
              </a:prstGeom>
              <a:noFill/>
            </p:spPr>
            <p:txBody>
              <a:bodyPr wrap="square" rtlCol="0">
                <a:spAutoFit/>
              </a:bodyPr>
              <a:lstStyle/>
              <a:p>
                <a:pPr algn="ctr"/>
                <a:r>
                  <a:rPr lang="ja-JP" altLang="en-US" dirty="0">
                    <a:solidFill>
                      <a:srgbClr val="FF0000"/>
                    </a:solidFill>
                  </a:rPr>
                  <a:t>学習損失</a:t>
                </a:r>
              </a:p>
            </p:txBody>
          </p:sp>
          <p:sp>
            <p:nvSpPr>
              <p:cNvPr id="13" name="テキスト ボックス 12">
                <a:extLst>
                  <a:ext uri="{FF2B5EF4-FFF2-40B4-BE49-F238E27FC236}">
                    <a16:creationId xmlns:a16="http://schemas.microsoft.com/office/drawing/2014/main" id="{CA7A6D1D-B47A-4717-B1A8-86BB0127F7BA}"/>
                  </a:ext>
                </a:extLst>
              </p:cNvPr>
              <p:cNvSpPr txBox="1"/>
              <p:nvPr/>
            </p:nvSpPr>
            <p:spPr>
              <a:xfrm>
                <a:off x="1054266" y="4337733"/>
                <a:ext cx="3900548" cy="861775"/>
              </a:xfrm>
              <a:prstGeom prst="rect">
                <a:avLst/>
              </a:prstGeom>
              <a:noFill/>
            </p:spPr>
            <p:txBody>
              <a:bodyPr wrap="square" rtlCol="0">
                <a:spAutoFit/>
              </a:bodyPr>
              <a:lstStyle/>
              <a:p>
                <a:pPr algn="ctr"/>
                <a:r>
                  <a:rPr lang="ja-JP" altLang="en-US" dirty="0">
                    <a:solidFill>
                      <a:srgbClr val="FF0000"/>
                    </a:solidFill>
                  </a:rPr>
                  <a:t>実験対象と</a:t>
                </a:r>
                <a:r>
                  <a:rPr lang="en-US" altLang="ja-JP" dirty="0">
                    <a:solidFill>
                      <a:srgbClr val="FF0000"/>
                    </a:solidFill>
                  </a:rPr>
                  <a:t>RNN</a:t>
                </a:r>
                <a:r>
                  <a:rPr lang="ja-JP" altLang="en-US" dirty="0">
                    <a:solidFill>
                      <a:srgbClr val="FF0000"/>
                    </a:solidFill>
                  </a:rPr>
                  <a:t>出力の比較</a:t>
                </a:r>
              </a:p>
            </p:txBody>
          </p:sp>
          <p:sp>
            <p:nvSpPr>
              <p:cNvPr id="26" name="テキスト ボックス 25">
                <a:extLst>
                  <a:ext uri="{FF2B5EF4-FFF2-40B4-BE49-F238E27FC236}">
                    <a16:creationId xmlns:a16="http://schemas.microsoft.com/office/drawing/2014/main" id="{7F14894D-E2F5-416C-B0AA-1050A5B14030}"/>
                  </a:ext>
                </a:extLst>
              </p:cNvPr>
              <p:cNvSpPr txBox="1"/>
              <p:nvPr/>
            </p:nvSpPr>
            <p:spPr>
              <a:xfrm>
                <a:off x="5436993" y="853203"/>
                <a:ext cx="1271867" cy="430887"/>
              </a:xfrm>
              <a:prstGeom prst="rect">
                <a:avLst/>
              </a:prstGeom>
              <a:noFill/>
            </p:spPr>
            <p:txBody>
              <a:bodyPr wrap="square" rtlCol="0">
                <a:spAutoFit/>
              </a:bodyPr>
              <a:lstStyle/>
              <a:p>
                <a:pPr algn="ctr"/>
                <a:r>
                  <a:rPr lang="fr-FR" altLang="ja-JP" sz="1500" b="1" dirty="0">
                    <a:solidFill>
                      <a:schemeClr val="accent2"/>
                    </a:solidFill>
                  </a:rPr>
                  <a:t>t = 250</a:t>
                </a:r>
              </a:p>
            </p:txBody>
          </p:sp>
        </p:grpSp>
      </p:grpSp>
    </p:spTree>
    <p:extLst>
      <p:ext uri="{BB962C8B-B14F-4D97-AF65-F5344CB8AC3E}">
        <p14:creationId xmlns:p14="http://schemas.microsoft.com/office/powerpoint/2010/main" val="1687287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F31248-6645-434C-A9D6-130C0DEDB842}"/>
              </a:ext>
            </a:extLst>
          </p:cNvPr>
          <p:cNvSpPr>
            <a:spLocks noGrp="1"/>
          </p:cNvSpPr>
          <p:nvPr>
            <p:ph type="title"/>
          </p:nvPr>
        </p:nvSpPr>
        <p:spPr>
          <a:xfrm>
            <a:off x="0" y="870943"/>
            <a:ext cx="9144000" cy="451896"/>
          </a:xfrm>
        </p:spPr>
        <p:txBody>
          <a:bodyPr>
            <a:noAutofit/>
          </a:bodyPr>
          <a:lstStyle/>
          <a:p>
            <a:pPr algn="ctr"/>
            <a:r>
              <a:rPr lang="ja-JP" altLang="en-US" sz="3000" b="1" dirty="0">
                <a:solidFill>
                  <a:schemeClr val="accent2"/>
                </a:solidFill>
              </a:rPr>
              <a:t>目次</a:t>
            </a:r>
          </a:p>
        </p:txBody>
      </p:sp>
      <p:sp>
        <p:nvSpPr>
          <p:cNvPr id="3" name="コンテンツ プレースホルダー 2">
            <a:extLst>
              <a:ext uri="{FF2B5EF4-FFF2-40B4-BE49-F238E27FC236}">
                <a16:creationId xmlns:a16="http://schemas.microsoft.com/office/drawing/2014/main" id="{B8FD9886-E831-429C-A794-37D02C223C3F}"/>
              </a:ext>
            </a:extLst>
          </p:cNvPr>
          <p:cNvSpPr>
            <a:spLocks noGrp="1"/>
          </p:cNvSpPr>
          <p:nvPr>
            <p:ph idx="1"/>
          </p:nvPr>
        </p:nvSpPr>
        <p:spPr>
          <a:xfrm>
            <a:off x="482105" y="1563072"/>
            <a:ext cx="8179790" cy="4333865"/>
          </a:xfrm>
        </p:spPr>
        <p:txBody>
          <a:bodyPr>
            <a:noAutofit/>
          </a:bodyPr>
          <a:lstStyle/>
          <a:p>
            <a:r>
              <a:rPr lang="ja-JP" altLang="en-US" dirty="0"/>
              <a:t>前提</a:t>
            </a:r>
            <a:endParaRPr lang="en-US" altLang="ja-JP" dirty="0"/>
          </a:p>
          <a:p>
            <a:pPr lvl="1"/>
            <a:r>
              <a:rPr lang="ja-JP" altLang="en-US" sz="2100" dirty="0"/>
              <a:t>研究背景</a:t>
            </a:r>
            <a:endParaRPr lang="en-US" altLang="ja-JP" sz="2100" dirty="0"/>
          </a:p>
          <a:p>
            <a:pPr lvl="1"/>
            <a:r>
              <a:rPr lang="ja-JP" altLang="en-US" sz="2100" dirty="0"/>
              <a:t>実験対象の時系列データ</a:t>
            </a:r>
            <a:endParaRPr lang="en-US" altLang="ja-JP" sz="2100" dirty="0"/>
          </a:p>
          <a:p>
            <a:pPr lvl="1"/>
            <a:endParaRPr lang="en-US" altLang="ja-JP" sz="675" dirty="0"/>
          </a:p>
          <a:p>
            <a:r>
              <a:rPr kumimoji="1" lang="ja-JP" altLang="en-US" dirty="0"/>
              <a:t>実験方法</a:t>
            </a:r>
            <a:endParaRPr lang="en-US" altLang="ja-JP" dirty="0"/>
          </a:p>
          <a:p>
            <a:pPr lvl="1"/>
            <a:r>
              <a:rPr lang="ja-JP" altLang="en-US" sz="2100" dirty="0"/>
              <a:t>リカレントニューラルネットワーク</a:t>
            </a:r>
            <a:r>
              <a:rPr lang="en-US" altLang="ja-JP" sz="2100" dirty="0"/>
              <a:t>(RNN)</a:t>
            </a:r>
            <a:r>
              <a:rPr lang="ja-JP" altLang="en-US" sz="2100" dirty="0"/>
              <a:t>を用いて対象を学習する</a:t>
            </a:r>
            <a:endParaRPr lang="en-US" altLang="ja-JP" sz="2100" dirty="0"/>
          </a:p>
          <a:p>
            <a:pPr lvl="1"/>
            <a:r>
              <a:rPr lang="ja-JP" altLang="en-US" sz="2100" dirty="0"/>
              <a:t>学習損失を求める</a:t>
            </a:r>
            <a:endParaRPr lang="en-US" altLang="ja-JP" sz="2100" dirty="0"/>
          </a:p>
          <a:p>
            <a:pPr lvl="1"/>
            <a:r>
              <a:rPr lang="ja-JP" altLang="en-US" sz="2100" dirty="0"/>
              <a:t>求めた学習損失をグラフで表示する</a:t>
            </a:r>
            <a:endParaRPr lang="en-US" altLang="ja-JP" sz="2100" dirty="0"/>
          </a:p>
          <a:p>
            <a:endParaRPr lang="en-US" altLang="ja-JP" sz="675" dirty="0"/>
          </a:p>
          <a:p>
            <a:r>
              <a:rPr lang="ja-JP" altLang="en-US" dirty="0"/>
              <a:t>シミュレーション</a:t>
            </a:r>
            <a:r>
              <a:rPr kumimoji="1" lang="ja-JP" altLang="en-US" dirty="0"/>
              <a:t>結果</a:t>
            </a:r>
            <a:endParaRPr kumimoji="1" lang="en-US" altLang="ja-JP" dirty="0"/>
          </a:p>
          <a:p>
            <a:r>
              <a:rPr lang="ja-JP" altLang="en-US" dirty="0"/>
              <a:t>結び</a:t>
            </a:r>
            <a:endParaRPr lang="en-US" altLang="ja-JP" dirty="0"/>
          </a:p>
          <a:p>
            <a:r>
              <a:rPr kumimoji="1" lang="ja-JP" altLang="en-US" dirty="0"/>
              <a:t>今後の課題</a:t>
            </a:r>
          </a:p>
        </p:txBody>
      </p:sp>
    </p:spTree>
    <p:extLst>
      <p:ext uri="{BB962C8B-B14F-4D97-AF65-F5344CB8AC3E}">
        <p14:creationId xmlns:p14="http://schemas.microsoft.com/office/powerpoint/2010/main" val="294911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0736E68-5992-4251-AB2D-A57889311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73" y="1867450"/>
            <a:ext cx="7350851" cy="3827036"/>
          </a:xfrm>
          <a:prstGeom prst="rect">
            <a:avLst/>
          </a:prstGeom>
        </p:spPr>
      </p:pic>
      <p:sp>
        <p:nvSpPr>
          <p:cNvPr id="2" name="タイトル 1">
            <a:extLst>
              <a:ext uri="{FF2B5EF4-FFF2-40B4-BE49-F238E27FC236}">
                <a16:creationId xmlns:a16="http://schemas.microsoft.com/office/drawing/2014/main" id="{AE9BAB81-7584-42C4-B567-3EC093171C7A}"/>
              </a:ext>
            </a:extLst>
          </p:cNvPr>
          <p:cNvSpPr>
            <a:spLocks noGrp="1"/>
          </p:cNvSpPr>
          <p:nvPr>
            <p:ph type="title"/>
          </p:nvPr>
        </p:nvSpPr>
        <p:spPr>
          <a:xfrm>
            <a:off x="0" y="857250"/>
            <a:ext cx="9144000" cy="500041"/>
          </a:xfrm>
        </p:spPr>
        <p:txBody>
          <a:bodyPr>
            <a:normAutofit fontScale="90000"/>
          </a:bodyPr>
          <a:lstStyle/>
          <a:p>
            <a:pPr algn="ctr"/>
            <a:r>
              <a:rPr lang="ja-JP" altLang="en-US" b="1" dirty="0">
                <a:solidFill>
                  <a:schemeClr val="accent2"/>
                </a:solidFill>
              </a:rPr>
              <a:t>シミュレーション</a:t>
            </a:r>
            <a:r>
              <a:rPr kumimoji="1" lang="ja-JP" altLang="en-US" b="1" dirty="0">
                <a:solidFill>
                  <a:schemeClr val="accent2"/>
                </a:solidFill>
              </a:rPr>
              <a:t>結果</a:t>
            </a:r>
          </a:p>
        </p:txBody>
      </p:sp>
      <p:grpSp>
        <p:nvGrpSpPr>
          <p:cNvPr id="22" name="グループ化 21">
            <a:extLst>
              <a:ext uri="{FF2B5EF4-FFF2-40B4-BE49-F238E27FC236}">
                <a16:creationId xmlns:a16="http://schemas.microsoft.com/office/drawing/2014/main" id="{08D6FBC5-EDAA-4F31-AC71-918EA328CE1F}"/>
              </a:ext>
            </a:extLst>
          </p:cNvPr>
          <p:cNvGrpSpPr/>
          <p:nvPr/>
        </p:nvGrpSpPr>
        <p:grpSpPr>
          <a:xfrm>
            <a:off x="2567034" y="5540220"/>
            <a:ext cx="3466870" cy="369333"/>
            <a:chOff x="1437735" y="5330404"/>
            <a:chExt cx="4622493" cy="508373"/>
          </a:xfrm>
        </p:grpSpPr>
        <p:sp>
          <p:nvSpPr>
            <p:cNvPr id="23" name="テキスト ボックス 22">
              <a:extLst>
                <a:ext uri="{FF2B5EF4-FFF2-40B4-BE49-F238E27FC236}">
                  <a16:creationId xmlns:a16="http://schemas.microsoft.com/office/drawing/2014/main" id="{1D89A7B4-DE31-4912-AC48-78B82C81E12E}"/>
                </a:ext>
              </a:extLst>
            </p:cNvPr>
            <p:cNvSpPr txBox="1"/>
            <p:nvPr/>
          </p:nvSpPr>
          <p:spPr>
            <a:xfrm>
              <a:off x="1437735" y="5330405"/>
              <a:ext cx="2007241" cy="508372"/>
            </a:xfrm>
            <a:prstGeom prst="rect">
              <a:avLst/>
            </a:prstGeom>
            <a:noFill/>
          </p:spPr>
          <p:txBody>
            <a:bodyPr wrap="square" rtlCol="0">
              <a:spAutoFit/>
            </a:bodyPr>
            <a:lstStyle/>
            <a:p>
              <a:pPr algn="ctr"/>
              <a:r>
                <a:rPr lang="fr-FR" altLang="ja-JP" b="1" dirty="0">
                  <a:solidFill>
                    <a:srgbClr val="FF0000"/>
                  </a:solidFill>
                </a:rPr>
                <a:t>a(t)  = 3.9</a:t>
              </a:r>
            </a:p>
          </p:txBody>
        </p:sp>
        <p:sp>
          <p:nvSpPr>
            <p:cNvPr id="24" name="テキスト ボックス 23">
              <a:extLst>
                <a:ext uri="{FF2B5EF4-FFF2-40B4-BE49-F238E27FC236}">
                  <a16:creationId xmlns:a16="http://schemas.microsoft.com/office/drawing/2014/main" id="{145F8C51-0864-41C7-8F5A-34159EC394A5}"/>
                </a:ext>
              </a:extLst>
            </p:cNvPr>
            <p:cNvSpPr txBox="1"/>
            <p:nvPr/>
          </p:nvSpPr>
          <p:spPr>
            <a:xfrm>
              <a:off x="4613479" y="5330404"/>
              <a:ext cx="1446749" cy="508372"/>
            </a:xfrm>
            <a:prstGeom prst="rect">
              <a:avLst/>
            </a:prstGeom>
            <a:noFill/>
          </p:spPr>
          <p:txBody>
            <a:bodyPr wrap="square" rtlCol="0">
              <a:spAutoFit/>
            </a:bodyPr>
            <a:lstStyle/>
            <a:p>
              <a:pPr algn="ctr"/>
              <a:r>
                <a:rPr lang="fr-FR" altLang="ja-JP" b="1" dirty="0">
                  <a:solidFill>
                    <a:srgbClr val="FF0000"/>
                  </a:solidFill>
                </a:rPr>
                <a:t>a(t)  = 4</a:t>
              </a:r>
            </a:p>
          </p:txBody>
        </p:sp>
        <p:sp>
          <p:nvSpPr>
            <p:cNvPr id="25" name="矢印: 右 24">
              <a:extLst>
                <a:ext uri="{FF2B5EF4-FFF2-40B4-BE49-F238E27FC236}">
                  <a16:creationId xmlns:a16="http://schemas.microsoft.com/office/drawing/2014/main" id="{216E67E4-34F7-44B2-A4C9-D9BD4CDD06F1}"/>
                </a:ext>
              </a:extLst>
            </p:cNvPr>
            <p:cNvSpPr/>
            <p:nvPr/>
          </p:nvSpPr>
          <p:spPr>
            <a:xfrm>
              <a:off x="3707823" y="5395221"/>
              <a:ext cx="642809" cy="34696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32" name="グループ化 31">
            <a:extLst>
              <a:ext uri="{FF2B5EF4-FFF2-40B4-BE49-F238E27FC236}">
                <a16:creationId xmlns:a16="http://schemas.microsoft.com/office/drawing/2014/main" id="{C88E23FF-2D91-4CCC-9C49-6C1D090741DF}"/>
              </a:ext>
            </a:extLst>
          </p:cNvPr>
          <p:cNvGrpSpPr/>
          <p:nvPr/>
        </p:nvGrpSpPr>
        <p:grpSpPr>
          <a:xfrm>
            <a:off x="746657" y="1572520"/>
            <a:ext cx="8378505" cy="4313948"/>
            <a:chOff x="995543" y="895148"/>
            <a:chExt cx="11171340" cy="5751931"/>
          </a:xfrm>
        </p:grpSpPr>
        <p:cxnSp>
          <p:nvCxnSpPr>
            <p:cNvPr id="14" name="直線コネクタ 13">
              <a:extLst>
                <a:ext uri="{FF2B5EF4-FFF2-40B4-BE49-F238E27FC236}">
                  <a16:creationId xmlns:a16="http://schemas.microsoft.com/office/drawing/2014/main" id="{DD871682-5D57-446F-86DC-2560E3ABC178}"/>
                </a:ext>
              </a:extLst>
            </p:cNvPr>
            <p:cNvCxnSpPr>
              <a:cxnSpLocks/>
            </p:cNvCxnSpPr>
            <p:nvPr/>
          </p:nvCxnSpPr>
          <p:spPr>
            <a:xfrm>
              <a:off x="6023295" y="1288388"/>
              <a:ext cx="0" cy="5358691"/>
            </a:xfrm>
            <a:prstGeom prst="line">
              <a:avLst/>
            </a:prstGeom>
            <a:ln w="12700">
              <a:solidFill>
                <a:schemeClr val="accent2"/>
              </a:solidFill>
            </a:ln>
          </p:spPr>
          <p:style>
            <a:lnRef idx="1">
              <a:schemeClr val="accent2"/>
            </a:lnRef>
            <a:fillRef idx="0">
              <a:schemeClr val="accent2"/>
            </a:fillRef>
            <a:effectRef idx="0">
              <a:schemeClr val="accent2"/>
            </a:effectRef>
            <a:fontRef idx="minor">
              <a:schemeClr val="tx1"/>
            </a:fontRef>
          </p:style>
        </p:cxnSp>
        <p:grpSp>
          <p:nvGrpSpPr>
            <p:cNvPr id="31" name="グループ化 30">
              <a:extLst>
                <a:ext uri="{FF2B5EF4-FFF2-40B4-BE49-F238E27FC236}">
                  <a16:creationId xmlns:a16="http://schemas.microsoft.com/office/drawing/2014/main" id="{8EB3766F-669F-4424-A705-40C9A9E51574}"/>
                </a:ext>
              </a:extLst>
            </p:cNvPr>
            <p:cNvGrpSpPr/>
            <p:nvPr/>
          </p:nvGrpSpPr>
          <p:grpSpPr>
            <a:xfrm>
              <a:off x="995543" y="895148"/>
              <a:ext cx="11171340" cy="4785803"/>
              <a:chOff x="1054266" y="853203"/>
              <a:chExt cx="11171340" cy="4785803"/>
            </a:xfrm>
          </p:grpSpPr>
          <p:sp>
            <p:nvSpPr>
              <p:cNvPr id="7" name="テキスト ボックス 6">
                <a:extLst>
                  <a:ext uri="{FF2B5EF4-FFF2-40B4-BE49-F238E27FC236}">
                    <a16:creationId xmlns:a16="http://schemas.microsoft.com/office/drawing/2014/main" id="{5817D24D-093D-4E6A-8699-6D33FF8EA692}"/>
                  </a:ext>
                </a:extLst>
              </p:cNvPr>
              <p:cNvSpPr txBox="1"/>
              <p:nvPr/>
            </p:nvSpPr>
            <p:spPr>
              <a:xfrm>
                <a:off x="10301735" y="4961898"/>
                <a:ext cx="1923871" cy="677108"/>
              </a:xfrm>
              <a:prstGeom prst="rect">
                <a:avLst/>
              </a:prstGeom>
              <a:solidFill>
                <a:schemeClr val="bg1"/>
              </a:solidFill>
            </p:spPr>
            <p:txBody>
              <a:bodyPr wrap="square" rtlCol="0">
                <a:spAutoFit/>
              </a:bodyPr>
              <a:lstStyle/>
              <a:p>
                <a:r>
                  <a:rPr lang="ja-JP" altLang="en-US" sz="1350" dirty="0">
                    <a:solidFill>
                      <a:srgbClr val="0070C0"/>
                    </a:solidFill>
                  </a:rPr>
                  <a:t>青線</a:t>
                </a:r>
                <a:r>
                  <a:rPr lang="en-US" altLang="ja-JP" sz="1350" dirty="0">
                    <a:solidFill>
                      <a:srgbClr val="0070C0"/>
                    </a:solidFill>
                  </a:rPr>
                  <a:t>: </a:t>
                </a:r>
                <a:r>
                  <a:rPr lang="ja-JP" altLang="en-US" sz="1350" dirty="0">
                    <a:solidFill>
                      <a:srgbClr val="0070C0"/>
                    </a:solidFill>
                  </a:rPr>
                  <a:t> </a:t>
                </a:r>
                <a:r>
                  <a:rPr lang="ja-JP" altLang="en-US" sz="1350" dirty="0"/>
                  <a:t>実験対象</a:t>
                </a:r>
                <a:endParaRPr lang="en-US" altLang="ja-JP" sz="1350" dirty="0"/>
              </a:p>
              <a:p>
                <a:r>
                  <a:rPr lang="ja-JP" altLang="en-US" sz="1350" dirty="0">
                    <a:solidFill>
                      <a:srgbClr val="FF0000"/>
                    </a:solidFill>
                  </a:rPr>
                  <a:t>赤線</a:t>
                </a:r>
                <a:r>
                  <a:rPr lang="en-US" altLang="ja-JP" sz="1350" dirty="0">
                    <a:solidFill>
                      <a:srgbClr val="FF0000"/>
                    </a:solidFill>
                  </a:rPr>
                  <a:t>: </a:t>
                </a:r>
                <a:r>
                  <a:rPr lang="ja-JP" altLang="en-US" sz="1350" dirty="0">
                    <a:solidFill>
                      <a:srgbClr val="FF0000"/>
                    </a:solidFill>
                  </a:rPr>
                  <a:t> </a:t>
                </a:r>
                <a:r>
                  <a:rPr lang="en-US" altLang="ja-JP" sz="1350" dirty="0"/>
                  <a:t>RNN</a:t>
                </a:r>
                <a:r>
                  <a:rPr lang="ja-JP" altLang="en-US" sz="1350" dirty="0"/>
                  <a:t>出力</a:t>
                </a:r>
              </a:p>
            </p:txBody>
          </p:sp>
          <p:sp>
            <p:nvSpPr>
              <p:cNvPr id="9" name="テキスト ボックス 8">
                <a:extLst>
                  <a:ext uri="{FF2B5EF4-FFF2-40B4-BE49-F238E27FC236}">
                    <a16:creationId xmlns:a16="http://schemas.microsoft.com/office/drawing/2014/main" id="{3822E4C0-3B96-4CD7-AB32-EA55EE2A00CF}"/>
                  </a:ext>
                </a:extLst>
              </p:cNvPr>
              <p:cNvSpPr txBox="1"/>
              <p:nvPr/>
            </p:nvSpPr>
            <p:spPr>
              <a:xfrm>
                <a:off x="1054266" y="1022480"/>
                <a:ext cx="1530992" cy="492443"/>
              </a:xfrm>
              <a:prstGeom prst="rect">
                <a:avLst/>
              </a:prstGeom>
              <a:noFill/>
            </p:spPr>
            <p:txBody>
              <a:bodyPr wrap="square" rtlCol="0">
                <a:spAutoFit/>
              </a:bodyPr>
              <a:lstStyle/>
              <a:p>
                <a:pPr algn="ctr"/>
                <a:r>
                  <a:rPr lang="ja-JP" altLang="en-US" dirty="0">
                    <a:solidFill>
                      <a:srgbClr val="FF0000"/>
                    </a:solidFill>
                  </a:rPr>
                  <a:t>実験対象</a:t>
                </a:r>
              </a:p>
            </p:txBody>
          </p:sp>
          <p:sp>
            <p:nvSpPr>
              <p:cNvPr id="12" name="テキスト ボックス 11">
                <a:extLst>
                  <a:ext uri="{FF2B5EF4-FFF2-40B4-BE49-F238E27FC236}">
                    <a16:creationId xmlns:a16="http://schemas.microsoft.com/office/drawing/2014/main" id="{68E9683A-4BEB-4179-86FC-0F5742683E99}"/>
                  </a:ext>
                </a:extLst>
              </p:cNvPr>
              <p:cNvSpPr txBox="1"/>
              <p:nvPr/>
            </p:nvSpPr>
            <p:spPr>
              <a:xfrm>
                <a:off x="1054266" y="2639371"/>
                <a:ext cx="1530992" cy="492443"/>
              </a:xfrm>
              <a:prstGeom prst="rect">
                <a:avLst/>
              </a:prstGeom>
              <a:noFill/>
            </p:spPr>
            <p:txBody>
              <a:bodyPr wrap="square" rtlCol="0">
                <a:spAutoFit/>
              </a:bodyPr>
              <a:lstStyle/>
              <a:p>
                <a:pPr algn="ctr"/>
                <a:r>
                  <a:rPr lang="ja-JP" altLang="en-US" dirty="0">
                    <a:solidFill>
                      <a:srgbClr val="FF0000"/>
                    </a:solidFill>
                  </a:rPr>
                  <a:t>学習損失</a:t>
                </a:r>
              </a:p>
            </p:txBody>
          </p:sp>
          <p:sp>
            <p:nvSpPr>
              <p:cNvPr id="13" name="テキスト ボックス 12">
                <a:extLst>
                  <a:ext uri="{FF2B5EF4-FFF2-40B4-BE49-F238E27FC236}">
                    <a16:creationId xmlns:a16="http://schemas.microsoft.com/office/drawing/2014/main" id="{CA7A6D1D-B47A-4717-B1A8-86BB0127F7BA}"/>
                  </a:ext>
                </a:extLst>
              </p:cNvPr>
              <p:cNvSpPr txBox="1"/>
              <p:nvPr/>
            </p:nvSpPr>
            <p:spPr>
              <a:xfrm>
                <a:off x="1054266" y="4337733"/>
                <a:ext cx="3900548" cy="861775"/>
              </a:xfrm>
              <a:prstGeom prst="rect">
                <a:avLst/>
              </a:prstGeom>
              <a:noFill/>
            </p:spPr>
            <p:txBody>
              <a:bodyPr wrap="square" rtlCol="0">
                <a:spAutoFit/>
              </a:bodyPr>
              <a:lstStyle/>
              <a:p>
                <a:pPr algn="ctr"/>
                <a:r>
                  <a:rPr lang="ja-JP" altLang="en-US" dirty="0">
                    <a:solidFill>
                      <a:srgbClr val="FF0000"/>
                    </a:solidFill>
                  </a:rPr>
                  <a:t>実験対象と</a:t>
                </a:r>
                <a:r>
                  <a:rPr lang="en-US" altLang="ja-JP" dirty="0">
                    <a:solidFill>
                      <a:srgbClr val="FF0000"/>
                    </a:solidFill>
                  </a:rPr>
                  <a:t>RNN</a:t>
                </a:r>
                <a:r>
                  <a:rPr lang="ja-JP" altLang="en-US" dirty="0">
                    <a:solidFill>
                      <a:srgbClr val="FF0000"/>
                    </a:solidFill>
                  </a:rPr>
                  <a:t>出力の比較</a:t>
                </a:r>
              </a:p>
            </p:txBody>
          </p:sp>
          <p:sp>
            <p:nvSpPr>
              <p:cNvPr id="26" name="テキスト ボックス 25">
                <a:extLst>
                  <a:ext uri="{FF2B5EF4-FFF2-40B4-BE49-F238E27FC236}">
                    <a16:creationId xmlns:a16="http://schemas.microsoft.com/office/drawing/2014/main" id="{7F14894D-E2F5-416C-B0AA-1050A5B14030}"/>
                  </a:ext>
                </a:extLst>
              </p:cNvPr>
              <p:cNvSpPr txBox="1"/>
              <p:nvPr/>
            </p:nvSpPr>
            <p:spPr>
              <a:xfrm>
                <a:off x="5436993" y="853203"/>
                <a:ext cx="1271867" cy="430887"/>
              </a:xfrm>
              <a:prstGeom prst="rect">
                <a:avLst/>
              </a:prstGeom>
              <a:noFill/>
            </p:spPr>
            <p:txBody>
              <a:bodyPr wrap="square" rtlCol="0">
                <a:spAutoFit/>
              </a:bodyPr>
              <a:lstStyle/>
              <a:p>
                <a:pPr algn="ctr"/>
                <a:r>
                  <a:rPr lang="fr-FR" altLang="ja-JP" sz="1500" b="1" dirty="0">
                    <a:solidFill>
                      <a:schemeClr val="accent2"/>
                    </a:solidFill>
                  </a:rPr>
                  <a:t>t = 250</a:t>
                </a:r>
              </a:p>
            </p:txBody>
          </p:sp>
        </p:grpSp>
      </p:grpSp>
    </p:spTree>
    <p:extLst>
      <p:ext uri="{BB962C8B-B14F-4D97-AF65-F5344CB8AC3E}">
        <p14:creationId xmlns:p14="http://schemas.microsoft.com/office/powerpoint/2010/main" val="1043181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0736E68-5992-4251-AB2D-A57889311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73" y="1867450"/>
            <a:ext cx="7350850" cy="3827036"/>
          </a:xfrm>
          <a:prstGeom prst="rect">
            <a:avLst/>
          </a:prstGeom>
        </p:spPr>
      </p:pic>
      <p:sp>
        <p:nvSpPr>
          <p:cNvPr id="2" name="タイトル 1">
            <a:extLst>
              <a:ext uri="{FF2B5EF4-FFF2-40B4-BE49-F238E27FC236}">
                <a16:creationId xmlns:a16="http://schemas.microsoft.com/office/drawing/2014/main" id="{AE9BAB81-7584-42C4-B567-3EC093171C7A}"/>
              </a:ext>
            </a:extLst>
          </p:cNvPr>
          <p:cNvSpPr>
            <a:spLocks noGrp="1"/>
          </p:cNvSpPr>
          <p:nvPr>
            <p:ph type="title"/>
          </p:nvPr>
        </p:nvSpPr>
        <p:spPr>
          <a:xfrm>
            <a:off x="0" y="857250"/>
            <a:ext cx="9144000" cy="500041"/>
          </a:xfrm>
        </p:spPr>
        <p:txBody>
          <a:bodyPr>
            <a:normAutofit fontScale="90000"/>
          </a:bodyPr>
          <a:lstStyle/>
          <a:p>
            <a:pPr algn="ctr"/>
            <a:r>
              <a:rPr lang="ja-JP" altLang="en-US" b="1" dirty="0">
                <a:solidFill>
                  <a:schemeClr val="accent2"/>
                </a:solidFill>
              </a:rPr>
              <a:t>シミュレーション</a:t>
            </a:r>
            <a:r>
              <a:rPr kumimoji="1" lang="ja-JP" altLang="en-US" b="1" dirty="0">
                <a:solidFill>
                  <a:schemeClr val="accent2"/>
                </a:solidFill>
              </a:rPr>
              <a:t>結果</a:t>
            </a:r>
          </a:p>
        </p:txBody>
      </p:sp>
      <p:grpSp>
        <p:nvGrpSpPr>
          <p:cNvPr id="22" name="グループ化 21">
            <a:extLst>
              <a:ext uri="{FF2B5EF4-FFF2-40B4-BE49-F238E27FC236}">
                <a16:creationId xmlns:a16="http://schemas.microsoft.com/office/drawing/2014/main" id="{08D6FBC5-EDAA-4F31-AC71-918EA328CE1F}"/>
              </a:ext>
            </a:extLst>
          </p:cNvPr>
          <p:cNvGrpSpPr/>
          <p:nvPr/>
        </p:nvGrpSpPr>
        <p:grpSpPr>
          <a:xfrm>
            <a:off x="2567034" y="5540220"/>
            <a:ext cx="3466870" cy="369333"/>
            <a:chOff x="1437735" y="5330404"/>
            <a:chExt cx="4622493" cy="508373"/>
          </a:xfrm>
        </p:grpSpPr>
        <p:sp>
          <p:nvSpPr>
            <p:cNvPr id="23" name="テキスト ボックス 22">
              <a:extLst>
                <a:ext uri="{FF2B5EF4-FFF2-40B4-BE49-F238E27FC236}">
                  <a16:creationId xmlns:a16="http://schemas.microsoft.com/office/drawing/2014/main" id="{1D89A7B4-DE31-4912-AC48-78B82C81E12E}"/>
                </a:ext>
              </a:extLst>
            </p:cNvPr>
            <p:cNvSpPr txBox="1"/>
            <p:nvPr/>
          </p:nvSpPr>
          <p:spPr>
            <a:xfrm>
              <a:off x="1437735" y="5330405"/>
              <a:ext cx="2007241" cy="508372"/>
            </a:xfrm>
            <a:prstGeom prst="rect">
              <a:avLst/>
            </a:prstGeom>
            <a:noFill/>
          </p:spPr>
          <p:txBody>
            <a:bodyPr wrap="square" rtlCol="0">
              <a:spAutoFit/>
            </a:bodyPr>
            <a:lstStyle/>
            <a:p>
              <a:pPr algn="ctr"/>
              <a:r>
                <a:rPr lang="fr-FR" altLang="ja-JP" b="1" dirty="0">
                  <a:solidFill>
                    <a:srgbClr val="FF0000"/>
                  </a:solidFill>
                </a:rPr>
                <a:t>a(t)  = 3.95</a:t>
              </a:r>
            </a:p>
          </p:txBody>
        </p:sp>
        <p:sp>
          <p:nvSpPr>
            <p:cNvPr id="24" name="テキスト ボックス 23">
              <a:extLst>
                <a:ext uri="{FF2B5EF4-FFF2-40B4-BE49-F238E27FC236}">
                  <a16:creationId xmlns:a16="http://schemas.microsoft.com/office/drawing/2014/main" id="{145F8C51-0864-41C7-8F5A-34159EC394A5}"/>
                </a:ext>
              </a:extLst>
            </p:cNvPr>
            <p:cNvSpPr txBox="1"/>
            <p:nvPr/>
          </p:nvSpPr>
          <p:spPr>
            <a:xfrm>
              <a:off x="4613479" y="5330404"/>
              <a:ext cx="1446749" cy="508372"/>
            </a:xfrm>
            <a:prstGeom prst="rect">
              <a:avLst/>
            </a:prstGeom>
            <a:noFill/>
          </p:spPr>
          <p:txBody>
            <a:bodyPr wrap="square" rtlCol="0">
              <a:spAutoFit/>
            </a:bodyPr>
            <a:lstStyle/>
            <a:p>
              <a:pPr algn="ctr"/>
              <a:r>
                <a:rPr lang="fr-FR" altLang="ja-JP" b="1" dirty="0">
                  <a:solidFill>
                    <a:srgbClr val="FF0000"/>
                  </a:solidFill>
                </a:rPr>
                <a:t>a(t)  = 4</a:t>
              </a:r>
            </a:p>
          </p:txBody>
        </p:sp>
        <p:sp>
          <p:nvSpPr>
            <p:cNvPr id="25" name="矢印: 右 24">
              <a:extLst>
                <a:ext uri="{FF2B5EF4-FFF2-40B4-BE49-F238E27FC236}">
                  <a16:creationId xmlns:a16="http://schemas.microsoft.com/office/drawing/2014/main" id="{216E67E4-34F7-44B2-A4C9-D9BD4CDD06F1}"/>
                </a:ext>
              </a:extLst>
            </p:cNvPr>
            <p:cNvSpPr/>
            <p:nvPr/>
          </p:nvSpPr>
          <p:spPr>
            <a:xfrm>
              <a:off x="3707823" y="5395221"/>
              <a:ext cx="642809" cy="34696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32" name="グループ化 31">
            <a:extLst>
              <a:ext uri="{FF2B5EF4-FFF2-40B4-BE49-F238E27FC236}">
                <a16:creationId xmlns:a16="http://schemas.microsoft.com/office/drawing/2014/main" id="{C88E23FF-2D91-4CCC-9C49-6C1D090741DF}"/>
              </a:ext>
            </a:extLst>
          </p:cNvPr>
          <p:cNvGrpSpPr/>
          <p:nvPr/>
        </p:nvGrpSpPr>
        <p:grpSpPr>
          <a:xfrm>
            <a:off x="746657" y="1572520"/>
            <a:ext cx="8378505" cy="4313948"/>
            <a:chOff x="995543" y="895148"/>
            <a:chExt cx="11171340" cy="5751931"/>
          </a:xfrm>
        </p:grpSpPr>
        <p:cxnSp>
          <p:nvCxnSpPr>
            <p:cNvPr id="14" name="直線コネクタ 13">
              <a:extLst>
                <a:ext uri="{FF2B5EF4-FFF2-40B4-BE49-F238E27FC236}">
                  <a16:creationId xmlns:a16="http://schemas.microsoft.com/office/drawing/2014/main" id="{DD871682-5D57-446F-86DC-2560E3ABC178}"/>
                </a:ext>
              </a:extLst>
            </p:cNvPr>
            <p:cNvCxnSpPr>
              <a:cxnSpLocks/>
            </p:cNvCxnSpPr>
            <p:nvPr/>
          </p:nvCxnSpPr>
          <p:spPr>
            <a:xfrm>
              <a:off x="6023295" y="1288388"/>
              <a:ext cx="0" cy="5358691"/>
            </a:xfrm>
            <a:prstGeom prst="line">
              <a:avLst/>
            </a:prstGeom>
            <a:ln w="12700">
              <a:solidFill>
                <a:schemeClr val="accent2"/>
              </a:solidFill>
            </a:ln>
          </p:spPr>
          <p:style>
            <a:lnRef idx="1">
              <a:schemeClr val="accent2"/>
            </a:lnRef>
            <a:fillRef idx="0">
              <a:schemeClr val="accent2"/>
            </a:fillRef>
            <a:effectRef idx="0">
              <a:schemeClr val="accent2"/>
            </a:effectRef>
            <a:fontRef idx="minor">
              <a:schemeClr val="tx1"/>
            </a:fontRef>
          </p:style>
        </p:cxnSp>
        <p:grpSp>
          <p:nvGrpSpPr>
            <p:cNvPr id="31" name="グループ化 30">
              <a:extLst>
                <a:ext uri="{FF2B5EF4-FFF2-40B4-BE49-F238E27FC236}">
                  <a16:creationId xmlns:a16="http://schemas.microsoft.com/office/drawing/2014/main" id="{8EB3766F-669F-4424-A705-40C9A9E51574}"/>
                </a:ext>
              </a:extLst>
            </p:cNvPr>
            <p:cNvGrpSpPr/>
            <p:nvPr/>
          </p:nvGrpSpPr>
          <p:grpSpPr>
            <a:xfrm>
              <a:off x="995543" y="895148"/>
              <a:ext cx="11171340" cy="4785803"/>
              <a:chOff x="1054266" y="853203"/>
              <a:chExt cx="11171340" cy="4785803"/>
            </a:xfrm>
          </p:grpSpPr>
          <p:sp>
            <p:nvSpPr>
              <p:cNvPr id="7" name="テキスト ボックス 6">
                <a:extLst>
                  <a:ext uri="{FF2B5EF4-FFF2-40B4-BE49-F238E27FC236}">
                    <a16:creationId xmlns:a16="http://schemas.microsoft.com/office/drawing/2014/main" id="{5817D24D-093D-4E6A-8699-6D33FF8EA692}"/>
                  </a:ext>
                </a:extLst>
              </p:cNvPr>
              <p:cNvSpPr txBox="1"/>
              <p:nvPr/>
            </p:nvSpPr>
            <p:spPr>
              <a:xfrm>
                <a:off x="10301735" y="4961898"/>
                <a:ext cx="1923871" cy="677108"/>
              </a:xfrm>
              <a:prstGeom prst="rect">
                <a:avLst/>
              </a:prstGeom>
              <a:solidFill>
                <a:schemeClr val="bg1"/>
              </a:solidFill>
            </p:spPr>
            <p:txBody>
              <a:bodyPr wrap="square" rtlCol="0">
                <a:spAutoFit/>
              </a:bodyPr>
              <a:lstStyle/>
              <a:p>
                <a:r>
                  <a:rPr lang="ja-JP" altLang="en-US" sz="1350" dirty="0">
                    <a:solidFill>
                      <a:srgbClr val="0070C0"/>
                    </a:solidFill>
                  </a:rPr>
                  <a:t>青線</a:t>
                </a:r>
                <a:r>
                  <a:rPr lang="en-US" altLang="ja-JP" sz="1350" dirty="0">
                    <a:solidFill>
                      <a:srgbClr val="0070C0"/>
                    </a:solidFill>
                  </a:rPr>
                  <a:t>: </a:t>
                </a:r>
                <a:r>
                  <a:rPr lang="ja-JP" altLang="en-US" sz="1350" dirty="0">
                    <a:solidFill>
                      <a:srgbClr val="0070C0"/>
                    </a:solidFill>
                  </a:rPr>
                  <a:t> </a:t>
                </a:r>
                <a:r>
                  <a:rPr lang="ja-JP" altLang="en-US" sz="1350" dirty="0"/>
                  <a:t>実験対象</a:t>
                </a:r>
                <a:endParaRPr lang="en-US" altLang="ja-JP" sz="1350" dirty="0"/>
              </a:p>
              <a:p>
                <a:r>
                  <a:rPr lang="ja-JP" altLang="en-US" sz="1350" dirty="0">
                    <a:solidFill>
                      <a:srgbClr val="FF0000"/>
                    </a:solidFill>
                  </a:rPr>
                  <a:t>赤線</a:t>
                </a:r>
                <a:r>
                  <a:rPr lang="en-US" altLang="ja-JP" sz="1350" dirty="0">
                    <a:solidFill>
                      <a:srgbClr val="FF0000"/>
                    </a:solidFill>
                  </a:rPr>
                  <a:t>: </a:t>
                </a:r>
                <a:r>
                  <a:rPr lang="ja-JP" altLang="en-US" sz="1350" dirty="0">
                    <a:solidFill>
                      <a:srgbClr val="FF0000"/>
                    </a:solidFill>
                  </a:rPr>
                  <a:t> </a:t>
                </a:r>
                <a:r>
                  <a:rPr lang="en-US" altLang="ja-JP" sz="1350" dirty="0"/>
                  <a:t>RNN</a:t>
                </a:r>
                <a:r>
                  <a:rPr lang="ja-JP" altLang="en-US" sz="1350" dirty="0"/>
                  <a:t>出力</a:t>
                </a:r>
              </a:p>
            </p:txBody>
          </p:sp>
          <p:sp>
            <p:nvSpPr>
              <p:cNvPr id="9" name="テキスト ボックス 8">
                <a:extLst>
                  <a:ext uri="{FF2B5EF4-FFF2-40B4-BE49-F238E27FC236}">
                    <a16:creationId xmlns:a16="http://schemas.microsoft.com/office/drawing/2014/main" id="{3822E4C0-3B96-4CD7-AB32-EA55EE2A00CF}"/>
                  </a:ext>
                </a:extLst>
              </p:cNvPr>
              <p:cNvSpPr txBox="1"/>
              <p:nvPr/>
            </p:nvSpPr>
            <p:spPr>
              <a:xfrm>
                <a:off x="1054266" y="1022480"/>
                <a:ext cx="1530992" cy="492443"/>
              </a:xfrm>
              <a:prstGeom prst="rect">
                <a:avLst/>
              </a:prstGeom>
              <a:noFill/>
            </p:spPr>
            <p:txBody>
              <a:bodyPr wrap="square" rtlCol="0">
                <a:spAutoFit/>
              </a:bodyPr>
              <a:lstStyle/>
              <a:p>
                <a:pPr algn="ctr"/>
                <a:r>
                  <a:rPr lang="ja-JP" altLang="en-US" dirty="0">
                    <a:solidFill>
                      <a:srgbClr val="FF0000"/>
                    </a:solidFill>
                  </a:rPr>
                  <a:t>実験対象</a:t>
                </a:r>
              </a:p>
            </p:txBody>
          </p:sp>
          <p:sp>
            <p:nvSpPr>
              <p:cNvPr id="12" name="テキスト ボックス 11">
                <a:extLst>
                  <a:ext uri="{FF2B5EF4-FFF2-40B4-BE49-F238E27FC236}">
                    <a16:creationId xmlns:a16="http://schemas.microsoft.com/office/drawing/2014/main" id="{68E9683A-4BEB-4179-86FC-0F5742683E99}"/>
                  </a:ext>
                </a:extLst>
              </p:cNvPr>
              <p:cNvSpPr txBox="1"/>
              <p:nvPr/>
            </p:nvSpPr>
            <p:spPr>
              <a:xfrm>
                <a:off x="1054266" y="2639371"/>
                <a:ext cx="1530992" cy="492443"/>
              </a:xfrm>
              <a:prstGeom prst="rect">
                <a:avLst/>
              </a:prstGeom>
              <a:noFill/>
            </p:spPr>
            <p:txBody>
              <a:bodyPr wrap="square" rtlCol="0">
                <a:spAutoFit/>
              </a:bodyPr>
              <a:lstStyle/>
              <a:p>
                <a:pPr algn="ctr"/>
                <a:r>
                  <a:rPr lang="ja-JP" altLang="en-US" dirty="0">
                    <a:solidFill>
                      <a:srgbClr val="FF0000"/>
                    </a:solidFill>
                  </a:rPr>
                  <a:t>学習損失</a:t>
                </a:r>
              </a:p>
            </p:txBody>
          </p:sp>
          <p:sp>
            <p:nvSpPr>
              <p:cNvPr id="13" name="テキスト ボックス 12">
                <a:extLst>
                  <a:ext uri="{FF2B5EF4-FFF2-40B4-BE49-F238E27FC236}">
                    <a16:creationId xmlns:a16="http://schemas.microsoft.com/office/drawing/2014/main" id="{CA7A6D1D-B47A-4717-B1A8-86BB0127F7BA}"/>
                  </a:ext>
                </a:extLst>
              </p:cNvPr>
              <p:cNvSpPr txBox="1"/>
              <p:nvPr/>
            </p:nvSpPr>
            <p:spPr>
              <a:xfrm>
                <a:off x="1054266" y="4337733"/>
                <a:ext cx="3900548" cy="861775"/>
              </a:xfrm>
              <a:prstGeom prst="rect">
                <a:avLst/>
              </a:prstGeom>
              <a:noFill/>
            </p:spPr>
            <p:txBody>
              <a:bodyPr wrap="square" rtlCol="0">
                <a:spAutoFit/>
              </a:bodyPr>
              <a:lstStyle/>
              <a:p>
                <a:pPr algn="ctr"/>
                <a:r>
                  <a:rPr lang="ja-JP" altLang="en-US" dirty="0">
                    <a:solidFill>
                      <a:srgbClr val="FF0000"/>
                    </a:solidFill>
                  </a:rPr>
                  <a:t>実験対象と</a:t>
                </a:r>
                <a:r>
                  <a:rPr lang="en-US" altLang="ja-JP" dirty="0">
                    <a:solidFill>
                      <a:srgbClr val="FF0000"/>
                    </a:solidFill>
                  </a:rPr>
                  <a:t>RNN</a:t>
                </a:r>
                <a:r>
                  <a:rPr lang="ja-JP" altLang="en-US" dirty="0">
                    <a:solidFill>
                      <a:srgbClr val="FF0000"/>
                    </a:solidFill>
                  </a:rPr>
                  <a:t>出力の比較</a:t>
                </a:r>
              </a:p>
            </p:txBody>
          </p:sp>
          <p:sp>
            <p:nvSpPr>
              <p:cNvPr id="26" name="テキスト ボックス 25">
                <a:extLst>
                  <a:ext uri="{FF2B5EF4-FFF2-40B4-BE49-F238E27FC236}">
                    <a16:creationId xmlns:a16="http://schemas.microsoft.com/office/drawing/2014/main" id="{7F14894D-E2F5-416C-B0AA-1050A5B14030}"/>
                  </a:ext>
                </a:extLst>
              </p:cNvPr>
              <p:cNvSpPr txBox="1"/>
              <p:nvPr/>
            </p:nvSpPr>
            <p:spPr>
              <a:xfrm>
                <a:off x="5436993" y="853203"/>
                <a:ext cx="1271867" cy="430887"/>
              </a:xfrm>
              <a:prstGeom prst="rect">
                <a:avLst/>
              </a:prstGeom>
              <a:noFill/>
            </p:spPr>
            <p:txBody>
              <a:bodyPr wrap="square" rtlCol="0">
                <a:spAutoFit/>
              </a:bodyPr>
              <a:lstStyle/>
              <a:p>
                <a:pPr algn="ctr"/>
                <a:r>
                  <a:rPr lang="fr-FR" altLang="ja-JP" sz="1500" b="1" dirty="0">
                    <a:solidFill>
                      <a:schemeClr val="accent2"/>
                    </a:solidFill>
                  </a:rPr>
                  <a:t>t = 250</a:t>
                </a:r>
              </a:p>
            </p:txBody>
          </p:sp>
        </p:grpSp>
      </p:grpSp>
    </p:spTree>
    <p:extLst>
      <p:ext uri="{BB962C8B-B14F-4D97-AF65-F5344CB8AC3E}">
        <p14:creationId xmlns:p14="http://schemas.microsoft.com/office/powerpoint/2010/main" val="4162732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0736E68-5992-4251-AB2D-A57889311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73" y="1867450"/>
            <a:ext cx="7350850" cy="3827036"/>
          </a:xfrm>
          <a:prstGeom prst="rect">
            <a:avLst/>
          </a:prstGeom>
        </p:spPr>
      </p:pic>
      <p:sp>
        <p:nvSpPr>
          <p:cNvPr id="2" name="タイトル 1">
            <a:extLst>
              <a:ext uri="{FF2B5EF4-FFF2-40B4-BE49-F238E27FC236}">
                <a16:creationId xmlns:a16="http://schemas.microsoft.com/office/drawing/2014/main" id="{AE9BAB81-7584-42C4-B567-3EC093171C7A}"/>
              </a:ext>
            </a:extLst>
          </p:cNvPr>
          <p:cNvSpPr>
            <a:spLocks noGrp="1"/>
          </p:cNvSpPr>
          <p:nvPr>
            <p:ph type="title"/>
          </p:nvPr>
        </p:nvSpPr>
        <p:spPr>
          <a:xfrm>
            <a:off x="0" y="857250"/>
            <a:ext cx="9144000" cy="500041"/>
          </a:xfrm>
        </p:spPr>
        <p:txBody>
          <a:bodyPr>
            <a:normAutofit fontScale="90000"/>
          </a:bodyPr>
          <a:lstStyle/>
          <a:p>
            <a:pPr algn="ctr"/>
            <a:r>
              <a:rPr lang="ja-JP" altLang="en-US" b="1" dirty="0">
                <a:solidFill>
                  <a:schemeClr val="accent2"/>
                </a:solidFill>
              </a:rPr>
              <a:t>シミュレーション</a:t>
            </a:r>
            <a:r>
              <a:rPr kumimoji="1" lang="ja-JP" altLang="en-US" b="1" dirty="0">
                <a:solidFill>
                  <a:schemeClr val="accent2"/>
                </a:solidFill>
              </a:rPr>
              <a:t>結果</a:t>
            </a:r>
          </a:p>
        </p:txBody>
      </p:sp>
      <p:grpSp>
        <p:nvGrpSpPr>
          <p:cNvPr id="22" name="グループ化 21">
            <a:extLst>
              <a:ext uri="{FF2B5EF4-FFF2-40B4-BE49-F238E27FC236}">
                <a16:creationId xmlns:a16="http://schemas.microsoft.com/office/drawing/2014/main" id="{08D6FBC5-EDAA-4F31-AC71-918EA328CE1F}"/>
              </a:ext>
            </a:extLst>
          </p:cNvPr>
          <p:cNvGrpSpPr/>
          <p:nvPr/>
        </p:nvGrpSpPr>
        <p:grpSpPr>
          <a:xfrm>
            <a:off x="2567034" y="5540220"/>
            <a:ext cx="3466870" cy="369333"/>
            <a:chOff x="1437735" y="5330404"/>
            <a:chExt cx="4622493" cy="508373"/>
          </a:xfrm>
        </p:grpSpPr>
        <p:sp>
          <p:nvSpPr>
            <p:cNvPr id="23" name="テキスト ボックス 22">
              <a:extLst>
                <a:ext uri="{FF2B5EF4-FFF2-40B4-BE49-F238E27FC236}">
                  <a16:creationId xmlns:a16="http://schemas.microsoft.com/office/drawing/2014/main" id="{1D89A7B4-DE31-4912-AC48-78B82C81E12E}"/>
                </a:ext>
              </a:extLst>
            </p:cNvPr>
            <p:cNvSpPr txBox="1"/>
            <p:nvPr/>
          </p:nvSpPr>
          <p:spPr>
            <a:xfrm>
              <a:off x="1437735" y="5330405"/>
              <a:ext cx="2007241" cy="508372"/>
            </a:xfrm>
            <a:prstGeom prst="rect">
              <a:avLst/>
            </a:prstGeom>
            <a:noFill/>
          </p:spPr>
          <p:txBody>
            <a:bodyPr wrap="square" rtlCol="0">
              <a:spAutoFit/>
            </a:bodyPr>
            <a:lstStyle/>
            <a:p>
              <a:pPr algn="ctr"/>
              <a:r>
                <a:rPr lang="fr-FR" altLang="ja-JP" b="1" dirty="0">
                  <a:solidFill>
                    <a:srgbClr val="FF0000"/>
                  </a:solidFill>
                </a:rPr>
                <a:t>a(t)  = 3.99</a:t>
              </a:r>
            </a:p>
          </p:txBody>
        </p:sp>
        <p:sp>
          <p:nvSpPr>
            <p:cNvPr id="24" name="テキスト ボックス 23">
              <a:extLst>
                <a:ext uri="{FF2B5EF4-FFF2-40B4-BE49-F238E27FC236}">
                  <a16:creationId xmlns:a16="http://schemas.microsoft.com/office/drawing/2014/main" id="{145F8C51-0864-41C7-8F5A-34159EC394A5}"/>
                </a:ext>
              </a:extLst>
            </p:cNvPr>
            <p:cNvSpPr txBox="1"/>
            <p:nvPr/>
          </p:nvSpPr>
          <p:spPr>
            <a:xfrm>
              <a:off x="4613479" y="5330404"/>
              <a:ext cx="1446749" cy="508372"/>
            </a:xfrm>
            <a:prstGeom prst="rect">
              <a:avLst/>
            </a:prstGeom>
            <a:noFill/>
          </p:spPr>
          <p:txBody>
            <a:bodyPr wrap="square" rtlCol="0">
              <a:spAutoFit/>
            </a:bodyPr>
            <a:lstStyle/>
            <a:p>
              <a:pPr algn="ctr"/>
              <a:r>
                <a:rPr lang="fr-FR" altLang="ja-JP" b="1" dirty="0">
                  <a:solidFill>
                    <a:srgbClr val="FF0000"/>
                  </a:solidFill>
                </a:rPr>
                <a:t>a(t)  = 4</a:t>
              </a:r>
            </a:p>
          </p:txBody>
        </p:sp>
        <p:sp>
          <p:nvSpPr>
            <p:cNvPr id="25" name="矢印: 右 24">
              <a:extLst>
                <a:ext uri="{FF2B5EF4-FFF2-40B4-BE49-F238E27FC236}">
                  <a16:creationId xmlns:a16="http://schemas.microsoft.com/office/drawing/2014/main" id="{216E67E4-34F7-44B2-A4C9-D9BD4CDD06F1}"/>
                </a:ext>
              </a:extLst>
            </p:cNvPr>
            <p:cNvSpPr/>
            <p:nvPr/>
          </p:nvSpPr>
          <p:spPr>
            <a:xfrm>
              <a:off x="3707823" y="5395221"/>
              <a:ext cx="642809" cy="34696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32" name="グループ化 31">
            <a:extLst>
              <a:ext uri="{FF2B5EF4-FFF2-40B4-BE49-F238E27FC236}">
                <a16:creationId xmlns:a16="http://schemas.microsoft.com/office/drawing/2014/main" id="{C88E23FF-2D91-4CCC-9C49-6C1D090741DF}"/>
              </a:ext>
            </a:extLst>
          </p:cNvPr>
          <p:cNvGrpSpPr/>
          <p:nvPr/>
        </p:nvGrpSpPr>
        <p:grpSpPr>
          <a:xfrm>
            <a:off x="746657" y="1572520"/>
            <a:ext cx="8378505" cy="4313948"/>
            <a:chOff x="995543" y="895148"/>
            <a:chExt cx="11171340" cy="5751931"/>
          </a:xfrm>
        </p:grpSpPr>
        <p:cxnSp>
          <p:nvCxnSpPr>
            <p:cNvPr id="14" name="直線コネクタ 13">
              <a:extLst>
                <a:ext uri="{FF2B5EF4-FFF2-40B4-BE49-F238E27FC236}">
                  <a16:creationId xmlns:a16="http://schemas.microsoft.com/office/drawing/2014/main" id="{DD871682-5D57-446F-86DC-2560E3ABC178}"/>
                </a:ext>
              </a:extLst>
            </p:cNvPr>
            <p:cNvCxnSpPr>
              <a:cxnSpLocks/>
            </p:cNvCxnSpPr>
            <p:nvPr/>
          </p:nvCxnSpPr>
          <p:spPr>
            <a:xfrm>
              <a:off x="6023295" y="1288388"/>
              <a:ext cx="0" cy="5358691"/>
            </a:xfrm>
            <a:prstGeom prst="line">
              <a:avLst/>
            </a:prstGeom>
            <a:ln w="12700">
              <a:solidFill>
                <a:schemeClr val="accent2"/>
              </a:solidFill>
            </a:ln>
          </p:spPr>
          <p:style>
            <a:lnRef idx="1">
              <a:schemeClr val="accent2"/>
            </a:lnRef>
            <a:fillRef idx="0">
              <a:schemeClr val="accent2"/>
            </a:fillRef>
            <a:effectRef idx="0">
              <a:schemeClr val="accent2"/>
            </a:effectRef>
            <a:fontRef idx="minor">
              <a:schemeClr val="tx1"/>
            </a:fontRef>
          </p:style>
        </p:cxnSp>
        <p:grpSp>
          <p:nvGrpSpPr>
            <p:cNvPr id="31" name="グループ化 30">
              <a:extLst>
                <a:ext uri="{FF2B5EF4-FFF2-40B4-BE49-F238E27FC236}">
                  <a16:creationId xmlns:a16="http://schemas.microsoft.com/office/drawing/2014/main" id="{8EB3766F-669F-4424-A705-40C9A9E51574}"/>
                </a:ext>
              </a:extLst>
            </p:cNvPr>
            <p:cNvGrpSpPr/>
            <p:nvPr/>
          </p:nvGrpSpPr>
          <p:grpSpPr>
            <a:xfrm>
              <a:off x="995543" y="895148"/>
              <a:ext cx="11171340" cy="4785803"/>
              <a:chOff x="1054266" y="853203"/>
              <a:chExt cx="11171340" cy="4785803"/>
            </a:xfrm>
          </p:grpSpPr>
          <p:sp>
            <p:nvSpPr>
              <p:cNvPr id="7" name="テキスト ボックス 6">
                <a:extLst>
                  <a:ext uri="{FF2B5EF4-FFF2-40B4-BE49-F238E27FC236}">
                    <a16:creationId xmlns:a16="http://schemas.microsoft.com/office/drawing/2014/main" id="{5817D24D-093D-4E6A-8699-6D33FF8EA692}"/>
                  </a:ext>
                </a:extLst>
              </p:cNvPr>
              <p:cNvSpPr txBox="1"/>
              <p:nvPr/>
            </p:nvSpPr>
            <p:spPr>
              <a:xfrm>
                <a:off x="10301735" y="4961898"/>
                <a:ext cx="1923871" cy="677108"/>
              </a:xfrm>
              <a:prstGeom prst="rect">
                <a:avLst/>
              </a:prstGeom>
              <a:solidFill>
                <a:schemeClr val="bg1"/>
              </a:solidFill>
            </p:spPr>
            <p:txBody>
              <a:bodyPr wrap="square" rtlCol="0">
                <a:spAutoFit/>
              </a:bodyPr>
              <a:lstStyle/>
              <a:p>
                <a:r>
                  <a:rPr lang="ja-JP" altLang="en-US" sz="1350" dirty="0">
                    <a:solidFill>
                      <a:srgbClr val="0070C0"/>
                    </a:solidFill>
                  </a:rPr>
                  <a:t>青線</a:t>
                </a:r>
                <a:r>
                  <a:rPr lang="en-US" altLang="ja-JP" sz="1350" dirty="0">
                    <a:solidFill>
                      <a:srgbClr val="0070C0"/>
                    </a:solidFill>
                  </a:rPr>
                  <a:t>: </a:t>
                </a:r>
                <a:r>
                  <a:rPr lang="ja-JP" altLang="en-US" sz="1350" dirty="0">
                    <a:solidFill>
                      <a:srgbClr val="0070C0"/>
                    </a:solidFill>
                  </a:rPr>
                  <a:t> </a:t>
                </a:r>
                <a:r>
                  <a:rPr lang="ja-JP" altLang="en-US" sz="1350" dirty="0"/>
                  <a:t>実験対象</a:t>
                </a:r>
                <a:endParaRPr lang="en-US" altLang="ja-JP" sz="1350" dirty="0"/>
              </a:p>
              <a:p>
                <a:r>
                  <a:rPr lang="ja-JP" altLang="en-US" sz="1350" dirty="0">
                    <a:solidFill>
                      <a:srgbClr val="FF0000"/>
                    </a:solidFill>
                  </a:rPr>
                  <a:t>赤線</a:t>
                </a:r>
                <a:r>
                  <a:rPr lang="en-US" altLang="ja-JP" sz="1350" dirty="0">
                    <a:solidFill>
                      <a:srgbClr val="FF0000"/>
                    </a:solidFill>
                  </a:rPr>
                  <a:t>: </a:t>
                </a:r>
                <a:r>
                  <a:rPr lang="ja-JP" altLang="en-US" sz="1350" dirty="0">
                    <a:solidFill>
                      <a:srgbClr val="FF0000"/>
                    </a:solidFill>
                  </a:rPr>
                  <a:t> </a:t>
                </a:r>
                <a:r>
                  <a:rPr lang="en-US" altLang="ja-JP" sz="1350" dirty="0"/>
                  <a:t>RNN</a:t>
                </a:r>
                <a:r>
                  <a:rPr lang="ja-JP" altLang="en-US" sz="1350" dirty="0"/>
                  <a:t>出力</a:t>
                </a:r>
              </a:p>
            </p:txBody>
          </p:sp>
          <p:sp>
            <p:nvSpPr>
              <p:cNvPr id="9" name="テキスト ボックス 8">
                <a:extLst>
                  <a:ext uri="{FF2B5EF4-FFF2-40B4-BE49-F238E27FC236}">
                    <a16:creationId xmlns:a16="http://schemas.microsoft.com/office/drawing/2014/main" id="{3822E4C0-3B96-4CD7-AB32-EA55EE2A00CF}"/>
                  </a:ext>
                </a:extLst>
              </p:cNvPr>
              <p:cNvSpPr txBox="1"/>
              <p:nvPr/>
            </p:nvSpPr>
            <p:spPr>
              <a:xfrm>
                <a:off x="1054266" y="1022480"/>
                <a:ext cx="1530992" cy="492443"/>
              </a:xfrm>
              <a:prstGeom prst="rect">
                <a:avLst/>
              </a:prstGeom>
              <a:noFill/>
            </p:spPr>
            <p:txBody>
              <a:bodyPr wrap="square" rtlCol="0">
                <a:spAutoFit/>
              </a:bodyPr>
              <a:lstStyle/>
              <a:p>
                <a:pPr algn="ctr"/>
                <a:r>
                  <a:rPr lang="ja-JP" altLang="en-US" dirty="0">
                    <a:solidFill>
                      <a:srgbClr val="FF0000"/>
                    </a:solidFill>
                  </a:rPr>
                  <a:t>実験対象</a:t>
                </a:r>
              </a:p>
            </p:txBody>
          </p:sp>
          <p:sp>
            <p:nvSpPr>
              <p:cNvPr id="12" name="テキスト ボックス 11">
                <a:extLst>
                  <a:ext uri="{FF2B5EF4-FFF2-40B4-BE49-F238E27FC236}">
                    <a16:creationId xmlns:a16="http://schemas.microsoft.com/office/drawing/2014/main" id="{68E9683A-4BEB-4179-86FC-0F5742683E99}"/>
                  </a:ext>
                </a:extLst>
              </p:cNvPr>
              <p:cNvSpPr txBox="1"/>
              <p:nvPr/>
            </p:nvSpPr>
            <p:spPr>
              <a:xfrm>
                <a:off x="1054266" y="2639371"/>
                <a:ext cx="1530992" cy="492443"/>
              </a:xfrm>
              <a:prstGeom prst="rect">
                <a:avLst/>
              </a:prstGeom>
              <a:noFill/>
            </p:spPr>
            <p:txBody>
              <a:bodyPr wrap="square" rtlCol="0">
                <a:spAutoFit/>
              </a:bodyPr>
              <a:lstStyle/>
              <a:p>
                <a:pPr algn="ctr"/>
                <a:r>
                  <a:rPr lang="ja-JP" altLang="en-US" dirty="0">
                    <a:solidFill>
                      <a:srgbClr val="FF0000"/>
                    </a:solidFill>
                  </a:rPr>
                  <a:t>学習損失</a:t>
                </a:r>
              </a:p>
            </p:txBody>
          </p:sp>
          <p:sp>
            <p:nvSpPr>
              <p:cNvPr id="13" name="テキスト ボックス 12">
                <a:extLst>
                  <a:ext uri="{FF2B5EF4-FFF2-40B4-BE49-F238E27FC236}">
                    <a16:creationId xmlns:a16="http://schemas.microsoft.com/office/drawing/2014/main" id="{CA7A6D1D-B47A-4717-B1A8-86BB0127F7BA}"/>
                  </a:ext>
                </a:extLst>
              </p:cNvPr>
              <p:cNvSpPr txBox="1"/>
              <p:nvPr/>
            </p:nvSpPr>
            <p:spPr>
              <a:xfrm>
                <a:off x="1054266" y="4337733"/>
                <a:ext cx="3900548" cy="861775"/>
              </a:xfrm>
              <a:prstGeom prst="rect">
                <a:avLst/>
              </a:prstGeom>
              <a:noFill/>
            </p:spPr>
            <p:txBody>
              <a:bodyPr wrap="square" rtlCol="0">
                <a:spAutoFit/>
              </a:bodyPr>
              <a:lstStyle/>
              <a:p>
                <a:pPr algn="ctr"/>
                <a:r>
                  <a:rPr lang="ja-JP" altLang="en-US" dirty="0">
                    <a:solidFill>
                      <a:srgbClr val="FF0000"/>
                    </a:solidFill>
                  </a:rPr>
                  <a:t>実験対象と</a:t>
                </a:r>
                <a:r>
                  <a:rPr lang="en-US" altLang="ja-JP" dirty="0">
                    <a:solidFill>
                      <a:srgbClr val="FF0000"/>
                    </a:solidFill>
                  </a:rPr>
                  <a:t>RNN</a:t>
                </a:r>
                <a:r>
                  <a:rPr lang="ja-JP" altLang="en-US" dirty="0">
                    <a:solidFill>
                      <a:srgbClr val="FF0000"/>
                    </a:solidFill>
                  </a:rPr>
                  <a:t>出力の比較</a:t>
                </a:r>
              </a:p>
            </p:txBody>
          </p:sp>
          <p:sp>
            <p:nvSpPr>
              <p:cNvPr id="26" name="テキスト ボックス 25">
                <a:extLst>
                  <a:ext uri="{FF2B5EF4-FFF2-40B4-BE49-F238E27FC236}">
                    <a16:creationId xmlns:a16="http://schemas.microsoft.com/office/drawing/2014/main" id="{7F14894D-E2F5-416C-B0AA-1050A5B14030}"/>
                  </a:ext>
                </a:extLst>
              </p:cNvPr>
              <p:cNvSpPr txBox="1"/>
              <p:nvPr/>
            </p:nvSpPr>
            <p:spPr>
              <a:xfrm>
                <a:off x="5436993" y="853203"/>
                <a:ext cx="1271867" cy="430887"/>
              </a:xfrm>
              <a:prstGeom prst="rect">
                <a:avLst/>
              </a:prstGeom>
              <a:noFill/>
            </p:spPr>
            <p:txBody>
              <a:bodyPr wrap="square" rtlCol="0">
                <a:spAutoFit/>
              </a:bodyPr>
              <a:lstStyle/>
              <a:p>
                <a:pPr algn="ctr"/>
                <a:r>
                  <a:rPr lang="fr-FR" altLang="ja-JP" sz="1500" b="1" dirty="0">
                    <a:solidFill>
                      <a:schemeClr val="accent2"/>
                    </a:solidFill>
                  </a:rPr>
                  <a:t>t = 250</a:t>
                </a:r>
              </a:p>
            </p:txBody>
          </p:sp>
        </p:grpSp>
      </p:grpSp>
    </p:spTree>
    <p:extLst>
      <p:ext uri="{BB962C8B-B14F-4D97-AF65-F5344CB8AC3E}">
        <p14:creationId xmlns:p14="http://schemas.microsoft.com/office/powerpoint/2010/main" val="2521888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C391BA-496E-4716-9C0A-71C974B1675C}"/>
              </a:ext>
            </a:extLst>
          </p:cNvPr>
          <p:cNvSpPr>
            <a:spLocks noGrp="1"/>
          </p:cNvSpPr>
          <p:nvPr>
            <p:ph type="title"/>
          </p:nvPr>
        </p:nvSpPr>
        <p:spPr>
          <a:xfrm>
            <a:off x="628650" y="857252"/>
            <a:ext cx="7886700" cy="510777"/>
          </a:xfrm>
        </p:spPr>
        <p:txBody>
          <a:bodyPr>
            <a:normAutofit/>
          </a:bodyPr>
          <a:lstStyle/>
          <a:p>
            <a:pPr algn="ctr"/>
            <a:r>
              <a:rPr lang="ja-JP" altLang="en-US" sz="3000" b="1" dirty="0">
                <a:solidFill>
                  <a:schemeClr val="accent2"/>
                </a:solidFill>
              </a:rPr>
              <a:t>結び</a:t>
            </a:r>
          </a:p>
        </p:txBody>
      </p:sp>
      <p:sp>
        <p:nvSpPr>
          <p:cNvPr id="3" name="コンテンツ プレースホルダー 2">
            <a:extLst>
              <a:ext uri="{FF2B5EF4-FFF2-40B4-BE49-F238E27FC236}">
                <a16:creationId xmlns:a16="http://schemas.microsoft.com/office/drawing/2014/main" id="{5B955C5C-1937-4B4B-8CF4-15C132B4E2C1}"/>
              </a:ext>
            </a:extLst>
          </p:cNvPr>
          <p:cNvSpPr>
            <a:spLocks noGrp="1"/>
          </p:cNvSpPr>
          <p:nvPr>
            <p:ph idx="1"/>
          </p:nvPr>
        </p:nvSpPr>
        <p:spPr>
          <a:xfrm>
            <a:off x="628650" y="2052682"/>
            <a:ext cx="7886700" cy="3437291"/>
          </a:xfrm>
        </p:spPr>
        <p:txBody>
          <a:bodyPr>
            <a:normAutofit lnSpcReduction="10000"/>
          </a:bodyPr>
          <a:lstStyle/>
          <a:p>
            <a:r>
              <a:rPr kumimoji="1" lang="ja-JP" altLang="en-US" b="1" dirty="0"/>
              <a:t>実験対象のような簡単な系を対象とする場合は検証可能で</a:t>
            </a:r>
            <a:r>
              <a:rPr lang="ja-JP" altLang="en-US" b="1" dirty="0"/>
              <a:t>あった。</a:t>
            </a:r>
            <a:endParaRPr lang="en-US" altLang="ja-JP" b="1" dirty="0"/>
          </a:p>
          <a:p>
            <a:endParaRPr lang="en-US" altLang="ja-JP" b="1" dirty="0"/>
          </a:p>
          <a:p>
            <a:r>
              <a:rPr lang="ja-JP" altLang="en-US" b="1" dirty="0"/>
              <a:t>パラメータ変化 </a:t>
            </a:r>
            <a:r>
              <a:rPr lang="en-US" altLang="ja-JP" b="1" dirty="0"/>
              <a:t>3.85</a:t>
            </a:r>
            <a:r>
              <a:rPr lang="ja-JP" altLang="en-US" b="1" dirty="0"/>
              <a:t> → </a:t>
            </a:r>
            <a:r>
              <a:rPr lang="en-US" altLang="ja-JP" b="1" dirty="0"/>
              <a:t>4.0</a:t>
            </a:r>
            <a:r>
              <a:rPr lang="ja-JP" altLang="en-US" b="1" dirty="0"/>
              <a:t> くらいの間隔は検出可能であった。</a:t>
            </a:r>
            <a:endParaRPr lang="en-US" altLang="ja-JP" b="1" dirty="0"/>
          </a:p>
          <a:p>
            <a:pPr marL="0" indent="0">
              <a:buNone/>
            </a:pPr>
            <a:endParaRPr kumimoji="1" lang="en-US" altLang="ja-JP" b="1" dirty="0"/>
          </a:p>
          <a:p>
            <a:r>
              <a:rPr lang="ja-JP" altLang="en-US" b="1" dirty="0"/>
              <a:t>パラメータ変化 </a:t>
            </a:r>
            <a:r>
              <a:rPr lang="en-US" altLang="ja-JP" b="1" dirty="0"/>
              <a:t>3.90</a:t>
            </a:r>
            <a:r>
              <a:rPr lang="ja-JP" altLang="en-US" b="1" dirty="0"/>
              <a:t> → </a:t>
            </a:r>
            <a:r>
              <a:rPr lang="en-US" altLang="ja-JP" b="1" dirty="0"/>
              <a:t>4.0</a:t>
            </a:r>
            <a:r>
              <a:rPr lang="ja-JP" altLang="en-US" b="1" dirty="0"/>
              <a:t> くらいの間隔は検出できなかった。</a:t>
            </a:r>
            <a:endParaRPr kumimoji="1" lang="en-US" altLang="ja-JP" b="1" dirty="0"/>
          </a:p>
          <a:p>
            <a:endParaRPr kumimoji="1" lang="en-US" altLang="ja-JP" b="1" dirty="0"/>
          </a:p>
          <a:p>
            <a:pPr marL="0" indent="0">
              <a:buNone/>
            </a:pPr>
            <a:endParaRPr lang="en-US" altLang="ja-JP" b="1" dirty="0"/>
          </a:p>
          <a:p>
            <a:endParaRPr lang="en-US" altLang="ja-JP" b="1" dirty="0"/>
          </a:p>
          <a:p>
            <a:endParaRPr lang="en-US" altLang="ja-JP" b="1" dirty="0"/>
          </a:p>
          <a:p>
            <a:endParaRPr kumimoji="1" lang="en-US" altLang="ja-JP" dirty="0"/>
          </a:p>
          <a:p>
            <a:endParaRPr kumimoji="1" lang="ja-JP" altLang="en-US" dirty="0"/>
          </a:p>
        </p:txBody>
      </p:sp>
    </p:spTree>
    <p:extLst>
      <p:ext uri="{BB962C8B-B14F-4D97-AF65-F5344CB8AC3E}">
        <p14:creationId xmlns:p14="http://schemas.microsoft.com/office/powerpoint/2010/main" val="3960982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A8B85C-DE47-49AB-87E4-013AF940FAD6}"/>
              </a:ext>
            </a:extLst>
          </p:cNvPr>
          <p:cNvSpPr>
            <a:spLocks noGrp="1"/>
          </p:cNvSpPr>
          <p:nvPr>
            <p:ph type="title"/>
          </p:nvPr>
        </p:nvSpPr>
        <p:spPr>
          <a:xfrm>
            <a:off x="0" y="857250"/>
            <a:ext cx="9144000" cy="481166"/>
          </a:xfrm>
        </p:spPr>
        <p:txBody>
          <a:bodyPr>
            <a:normAutofit fontScale="90000"/>
          </a:bodyPr>
          <a:lstStyle/>
          <a:p>
            <a:pPr algn="ctr"/>
            <a:r>
              <a:rPr kumimoji="1" lang="ja-JP" altLang="en-US" b="1" dirty="0">
                <a:solidFill>
                  <a:schemeClr val="accent2"/>
                </a:solidFill>
              </a:rPr>
              <a:t>今後の課題</a:t>
            </a:r>
          </a:p>
        </p:txBody>
      </p:sp>
      <p:sp>
        <p:nvSpPr>
          <p:cNvPr id="3" name="コンテンツ プレースホルダー 2">
            <a:extLst>
              <a:ext uri="{FF2B5EF4-FFF2-40B4-BE49-F238E27FC236}">
                <a16:creationId xmlns:a16="http://schemas.microsoft.com/office/drawing/2014/main" id="{50A74CA5-E590-4989-B2F8-87AABC7D863B}"/>
              </a:ext>
            </a:extLst>
          </p:cNvPr>
          <p:cNvSpPr>
            <a:spLocks noGrp="1"/>
          </p:cNvSpPr>
          <p:nvPr>
            <p:ph idx="1"/>
          </p:nvPr>
        </p:nvSpPr>
        <p:spPr>
          <a:xfrm>
            <a:off x="628650" y="1694053"/>
            <a:ext cx="7886700" cy="3795920"/>
          </a:xfrm>
        </p:spPr>
        <p:txBody>
          <a:bodyPr>
            <a:normAutofit fontScale="92500" lnSpcReduction="20000"/>
          </a:bodyPr>
          <a:lstStyle/>
          <a:p>
            <a:r>
              <a:rPr lang="ja-JP" altLang="en-US" b="1" dirty="0"/>
              <a:t>小さなパラメータ変化の検出</a:t>
            </a:r>
            <a:endParaRPr lang="en-US" altLang="ja-JP" b="1" dirty="0"/>
          </a:p>
          <a:p>
            <a:endParaRPr lang="en-US" altLang="ja-JP" b="1" dirty="0"/>
          </a:p>
          <a:p>
            <a:r>
              <a:rPr lang="ja-JP" altLang="en-US" b="1" dirty="0"/>
              <a:t>モデルの選定 </a:t>
            </a:r>
            <a:r>
              <a:rPr lang="en-US" altLang="ja-JP" b="1" dirty="0"/>
              <a:t>(</a:t>
            </a:r>
            <a:r>
              <a:rPr lang="ja-JP" altLang="en-US" b="1" dirty="0"/>
              <a:t>検証済み</a:t>
            </a:r>
            <a:r>
              <a:rPr lang="en-US" altLang="ja-JP" b="1" dirty="0"/>
              <a:t>)</a:t>
            </a:r>
            <a:br>
              <a:rPr lang="en-US" altLang="ja-JP" b="1" dirty="0"/>
            </a:br>
            <a:r>
              <a:rPr lang="ja-JP" altLang="en-US" sz="1800" dirty="0"/>
              <a:t>→ </a:t>
            </a:r>
            <a:r>
              <a:rPr lang="en-US" altLang="ja-JP" sz="1800" dirty="0"/>
              <a:t>MLP</a:t>
            </a:r>
            <a:r>
              <a:rPr lang="ja-JP" altLang="en-US" sz="1800" dirty="0"/>
              <a:t>モデル</a:t>
            </a:r>
            <a:r>
              <a:rPr lang="en-US" altLang="ja-JP" sz="1800" dirty="0"/>
              <a:t>:  </a:t>
            </a:r>
            <a:r>
              <a:rPr lang="ja-JP" altLang="en-US" sz="1800" dirty="0"/>
              <a:t>検出成功</a:t>
            </a:r>
            <a:br>
              <a:rPr lang="en-US" altLang="ja-JP" sz="1800" dirty="0"/>
            </a:br>
            <a:r>
              <a:rPr lang="ja-JP" altLang="en-US" sz="1800" dirty="0"/>
              <a:t>→ 双方向</a:t>
            </a:r>
            <a:r>
              <a:rPr lang="en-US" altLang="ja-JP" sz="1800" dirty="0"/>
              <a:t>RNN:  RNN</a:t>
            </a:r>
            <a:r>
              <a:rPr lang="ja-JP" altLang="en-US" sz="1800" dirty="0"/>
              <a:t>よりさらに検出精度が向上</a:t>
            </a:r>
            <a:endParaRPr lang="en-US" altLang="ja-JP" sz="1800" dirty="0"/>
          </a:p>
          <a:p>
            <a:endParaRPr lang="en-US" altLang="ja-JP" b="1" dirty="0"/>
          </a:p>
          <a:p>
            <a:r>
              <a:rPr lang="ja-JP" altLang="en-US" b="1" dirty="0"/>
              <a:t>更</a:t>
            </a:r>
            <a:r>
              <a:rPr kumimoji="1" lang="ja-JP" altLang="en-US" b="1" dirty="0"/>
              <a:t>に複雑な系に対するパラメータの変化の検出</a:t>
            </a:r>
            <a:br>
              <a:rPr lang="en-US" altLang="ja-JP" b="1" dirty="0"/>
            </a:br>
            <a:r>
              <a:rPr lang="ja-JP" altLang="en-US" dirty="0"/>
              <a:t>→ ノイズが含まれる時系列</a:t>
            </a:r>
            <a:br>
              <a:rPr lang="en-US" altLang="ja-JP" dirty="0"/>
            </a:br>
            <a:r>
              <a:rPr kumimoji="1" lang="ja-JP" altLang="en-US" dirty="0"/>
              <a:t>→ </a:t>
            </a:r>
            <a:r>
              <a:rPr lang="ja-JP" altLang="en-US" dirty="0"/>
              <a:t>時系列の短い系</a:t>
            </a:r>
            <a:endParaRPr kumimoji="1" lang="en-US" altLang="ja-JP" dirty="0"/>
          </a:p>
          <a:p>
            <a:pPr marL="342900" lvl="1" indent="0">
              <a:buNone/>
            </a:pPr>
            <a:endParaRPr lang="en-US" altLang="ja-JP" dirty="0"/>
          </a:p>
          <a:p>
            <a:r>
              <a:rPr kumimoji="1" lang="ja-JP" altLang="en-US" b="1" dirty="0"/>
              <a:t>変化点判断の閾値を定める</a:t>
            </a:r>
            <a:endParaRPr lang="en-US" altLang="ja-JP" dirty="0"/>
          </a:p>
          <a:p>
            <a:pPr lvl="1"/>
            <a:endParaRPr kumimoji="1" lang="en-US" altLang="ja-JP" dirty="0"/>
          </a:p>
          <a:p>
            <a:pPr lvl="1"/>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27920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4CA630-0BB6-411C-90FF-05D9849DF39D}"/>
              </a:ext>
            </a:extLst>
          </p:cNvPr>
          <p:cNvSpPr>
            <a:spLocks noGrp="1"/>
          </p:cNvSpPr>
          <p:nvPr>
            <p:ph type="ctrTitle"/>
          </p:nvPr>
        </p:nvSpPr>
        <p:spPr/>
        <p:txBody>
          <a:bodyPr/>
          <a:lstStyle/>
          <a:p>
            <a:r>
              <a:rPr lang="ja-JP" altLang="en-US" dirty="0"/>
              <a:t>おわり</a:t>
            </a:r>
            <a:endParaRPr kumimoji="1" lang="ja-JP" altLang="en-US" dirty="0"/>
          </a:p>
        </p:txBody>
      </p:sp>
      <p:sp>
        <p:nvSpPr>
          <p:cNvPr id="3" name="字幕 2">
            <a:extLst>
              <a:ext uri="{FF2B5EF4-FFF2-40B4-BE49-F238E27FC236}">
                <a16:creationId xmlns:a16="http://schemas.microsoft.com/office/drawing/2014/main" id="{DD45553F-EFAA-40D0-A1BA-358D5EABA1C9}"/>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409124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038519-3CFC-4AF8-BA54-803BBFFD40B0}"/>
              </a:ext>
            </a:extLst>
          </p:cNvPr>
          <p:cNvSpPr>
            <a:spLocks noGrp="1"/>
          </p:cNvSpPr>
          <p:nvPr>
            <p:ph type="title"/>
          </p:nvPr>
        </p:nvSpPr>
        <p:spPr/>
        <p:txBody>
          <a:bodyPr/>
          <a:lstStyle/>
          <a:p>
            <a:r>
              <a:rPr kumimoji="1" lang="ja-JP" altLang="en-US" dirty="0"/>
              <a:t>質問対策</a:t>
            </a:r>
          </a:p>
        </p:txBody>
      </p:sp>
      <p:sp>
        <p:nvSpPr>
          <p:cNvPr id="3" name="コンテンツ プレースホルダー 2">
            <a:extLst>
              <a:ext uri="{FF2B5EF4-FFF2-40B4-BE49-F238E27FC236}">
                <a16:creationId xmlns:a16="http://schemas.microsoft.com/office/drawing/2014/main" id="{CC87AAC9-183F-4D96-AF46-B0B1865DD1BE}"/>
              </a:ext>
            </a:extLst>
          </p:cNvPr>
          <p:cNvSpPr>
            <a:spLocks noGrp="1"/>
          </p:cNvSpPr>
          <p:nvPr>
            <p:ph idx="1"/>
          </p:nvPr>
        </p:nvSpPr>
        <p:spPr/>
        <p:txBody>
          <a:bodyPr/>
          <a:lstStyle/>
          <a:p>
            <a:r>
              <a:rPr kumimoji="1" lang="ja-JP" altLang="en-US" dirty="0"/>
              <a:t>エポック数を</a:t>
            </a:r>
            <a:r>
              <a:rPr kumimoji="1" lang="en-US" altLang="ja-JP" dirty="0"/>
              <a:t>1000</a:t>
            </a:r>
            <a:r>
              <a:rPr kumimoji="1" lang="ja-JP" altLang="en-US" dirty="0"/>
              <a:t>と定めた理由は何ですか？</a:t>
            </a:r>
            <a:endParaRPr kumimoji="1" lang="en-US" altLang="ja-JP" dirty="0"/>
          </a:p>
          <a:p>
            <a:r>
              <a:rPr lang="ja-JP" altLang="en-US" dirty="0"/>
              <a:t>パラメータ変化が</a:t>
            </a:r>
            <a:r>
              <a:rPr lang="en-US" altLang="ja-JP" dirty="0"/>
              <a:t>t =10</a:t>
            </a:r>
            <a:r>
              <a:rPr lang="ja-JP" altLang="en-US" dirty="0"/>
              <a:t>など前半に発生した場合でも対応できるの？</a:t>
            </a: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2235225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82A4D-058F-4559-9BCD-14D58168FCA3}"/>
              </a:ext>
            </a:extLst>
          </p:cNvPr>
          <p:cNvSpPr>
            <a:spLocks noGrp="1"/>
          </p:cNvSpPr>
          <p:nvPr>
            <p:ph type="title"/>
          </p:nvPr>
        </p:nvSpPr>
        <p:spPr/>
        <p:txBody>
          <a:bodyPr/>
          <a:lstStyle/>
          <a:p>
            <a:r>
              <a:rPr kumimoji="1" lang="ja-JP" altLang="en-US" dirty="0"/>
              <a:t>双方向</a:t>
            </a:r>
            <a:r>
              <a:rPr kumimoji="1" lang="en-US" altLang="ja-JP" dirty="0"/>
              <a:t>RNN</a:t>
            </a:r>
            <a:endParaRPr kumimoji="1" lang="ja-JP" altLang="en-US" dirty="0"/>
          </a:p>
        </p:txBody>
      </p:sp>
      <p:sp>
        <p:nvSpPr>
          <p:cNvPr id="3" name="コンテンツ プレースホルダー 2">
            <a:extLst>
              <a:ext uri="{FF2B5EF4-FFF2-40B4-BE49-F238E27FC236}">
                <a16:creationId xmlns:a16="http://schemas.microsoft.com/office/drawing/2014/main" id="{387D2890-E7DD-4037-A955-91483A024729}"/>
              </a:ext>
            </a:extLst>
          </p:cNvPr>
          <p:cNvSpPr>
            <a:spLocks noGrp="1"/>
          </p:cNvSpPr>
          <p:nvPr>
            <p:ph idx="1"/>
          </p:nvPr>
        </p:nvSpPr>
        <p:spPr/>
        <p:txBody>
          <a:bodyPr/>
          <a:lstStyle/>
          <a:p>
            <a:r>
              <a:rPr kumimoji="1" lang="ja-JP" altLang="en-US" dirty="0"/>
              <a:t>まず、予測機としては、未来の情報を入力として使うので使えない。</a:t>
            </a:r>
            <a:endParaRPr kumimoji="1" lang="en-US" altLang="ja-JP" dirty="0"/>
          </a:p>
          <a:p>
            <a:endParaRPr lang="en-US" altLang="ja-JP" dirty="0"/>
          </a:p>
          <a:p>
            <a:r>
              <a:rPr kumimoji="1" lang="ja-JP" altLang="en-US" dirty="0"/>
              <a:t>モデリングの際、未来の情報を使うため過去と未来を考慮して未来を予測できるため、非常に有効。</a:t>
            </a:r>
            <a:endParaRPr kumimoji="1" lang="en-US" altLang="ja-JP" dirty="0"/>
          </a:p>
          <a:p>
            <a:endParaRPr lang="en-US" altLang="ja-JP" dirty="0"/>
          </a:p>
          <a:p>
            <a:r>
              <a:rPr kumimoji="1" lang="en-US" altLang="ja-JP" dirty="0"/>
              <a:t>RNN</a:t>
            </a:r>
            <a:r>
              <a:rPr kumimoji="1" lang="ja-JP" altLang="en-US" dirty="0"/>
              <a:t>でモデリング出来ないデータを</a:t>
            </a:r>
            <a:r>
              <a:rPr kumimoji="1" lang="en-US" altLang="ja-JP" dirty="0"/>
              <a:t>BRNN</a:t>
            </a:r>
            <a:r>
              <a:rPr kumimoji="1" lang="ja-JP" altLang="en-US" dirty="0"/>
              <a:t>でモデリング出来る可能性がある。</a:t>
            </a:r>
            <a:endParaRPr kumimoji="1" lang="en-US" altLang="ja-JP" dirty="0"/>
          </a:p>
          <a:p>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458040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1C3B9F-FAD3-4013-A821-439239195B25}"/>
              </a:ext>
            </a:extLst>
          </p:cNvPr>
          <p:cNvSpPr>
            <a:spLocks noGrp="1"/>
          </p:cNvSpPr>
          <p:nvPr>
            <p:ph type="title"/>
          </p:nvPr>
        </p:nvSpPr>
        <p:spPr/>
        <p:txBody>
          <a:bodyPr/>
          <a:lstStyle/>
          <a:p>
            <a:r>
              <a:rPr kumimoji="1" lang="ja-JP" altLang="en-US" dirty="0"/>
              <a:t>ロジスティック写像を使う意図</a:t>
            </a:r>
          </a:p>
        </p:txBody>
      </p:sp>
      <p:sp>
        <p:nvSpPr>
          <p:cNvPr id="3" name="コンテンツ プレースホルダー 2">
            <a:extLst>
              <a:ext uri="{FF2B5EF4-FFF2-40B4-BE49-F238E27FC236}">
                <a16:creationId xmlns:a16="http://schemas.microsoft.com/office/drawing/2014/main" id="{69A6B27E-8219-4729-ACF9-48988D82DD98}"/>
              </a:ext>
            </a:extLst>
          </p:cNvPr>
          <p:cNvSpPr>
            <a:spLocks noGrp="1"/>
          </p:cNvSpPr>
          <p:nvPr>
            <p:ph idx="1"/>
          </p:nvPr>
        </p:nvSpPr>
        <p:spPr/>
        <p:txBody>
          <a:bodyPr/>
          <a:lstStyle/>
          <a:p>
            <a:r>
              <a:rPr kumimoji="1" lang="ja-JP" altLang="en-US" dirty="0"/>
              <a:t>今回は、簡単な系を例にとり検証しました。</a:t>
            </a:r>
            <a:endParaRPr kumimoji="1" lang="en-US" altLang="ja-JP" dirty="0"/>
          </a:p>
          <a:p>
            <a:r>
              <a:rPr lang="ja-JP" altLang="en-US" dirty="0"/>
              <a:t>ロジスティック写像自体は、</a:t>
            </a:r>
            <a:r>
              <a:rPr lang="en-US" altLang="ja-JP" dirty="0"/>
              <a:t>a(</a:t>
            </a:r>
            <a:r>
              <a:rPr lang="ja-JP" altLang="en-US" dirty="0"/>
              <a:t>パラメータ</a:t>
            </a:r>
            <a:r>
              <a:rPr lang="en-US" altLang="ja-JP" dirty="0"/>
              <a:t>)</a:t>
            </a:r>
            <a:r>
              <a:rPr lang="ja-JP" altLang="en-US" dirty="0"/>
              <a:t>の変化</a:t>
            </a:r>
            <a:endParaRPr kumimoji="1" lang="ja-JP" altLang="en-US" dirty="0"/>
          </a:p>
        </p:txBody>
      </p:sp>
    </p:spTree>
    <p:extLst>
      <p:ext uri="{BB962C8B-B14F-4D97-AF65-F5344CB8AC3E}">
        <p14:creationId xmlns:p14="http://schemas.microsoft.com/office/powerpoint/2010/main" val="3294476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C8736F-3318-4AA5-A095-BB73D2183709}"/>
              </a:ext>
            </a:extLst>
          </p:cNvPr>
          <p:cNvSpPr>
            <a:spLocks noGrp="1"/>
          </p:cNvSpPr>
          <p:nvPr>
            <p:ph type="title"/>
          </p:nvPr>
        </p:nvSpPr>
        <p:spPr/>
        <p:txBody>
          <a:bodyPr/>
          <a:lstStyle/>
          <a:p>
            <a:r>
              <a:rPr lang="ja-JP" altLang="en-US" dirty="0"/>
              <a:t>この検証をどのように使うのか</a:t>
            </a:r>
            <a:endParaRPr kumimoji="1" lang="ja-JP" altLang="en-US" dirty="0"/>
          </a:p>
        </p:txBody>
      </p:sp>
      <p:sp>
        <p:nvSpPr>
          <p:cNvPr id="3" name="コンテンツ プレースホルダー 2">
            <a:extLst>
              <a:ext uri="{FF2B5EF4-FFF2-40B4-BE49-F238E27FC236}">
                <a16:creationId xmlns:a16="http://schemas.microsoft.com/office/drawing/2014/main" id="{EF9E984D-3B5D-4B75-B594-1C731A7F99E3}"/>
              </a:ext>
            </a:extLst>
          </p:cNvPr>
          <p:cNvSpPr>
            <a:spLocks noGrp="1"/>
          </p:cNvSpPr>
          <p:nvPr>
            <p:ph idx="1"/>
          </p:nvPr>
        </p:nvSpPr>
        <p:spPr/>
        <p:txBody>
          <a:bodyPr/>
          <a:lstStyle/>
          <a:p>
            <a:r>
              <a:rPr lang="ja-JP" altLang="en-US" dirty="0"/>
              <a:t>数式で表せないような変化が複雑な大気の動きなどを対象として実験をする際、変化をとらえることが出来れば解析の手がかりとなり得る。</a:t>
            </a:r>
            <a:endParaRPr lang="en-US" altLang="ja-JP" dirty="0"/>
          </a:p>
          <a:p>
            <a:endParaRPr kumimoji="1" lang="en-US" altLang="ja-JP" dirty="0"/>
          </a:p>
          <a:p>
            <a:r>
              <a:rPr lang="ja-JP" altLang="en-US" dirty="0"/>
              <a:t>材料工学などに使える。</a:t>
            </a:r>
            <a:endParaRPr kumimoji="1" lang="ja-JP" altLang="en-US" dirty="0"/>
          </a:p>
        </p:txBody>
      </p:sp>
    </p:spTree>
    <p:extLst>
      <p:ext uri="{BB962C8B-B14F-4D97-AF65-F5344CB8AC3E}">
        <p14:creationId xmlns:p14="http://schemas.microsoft.com/office/powerpoint/2010/main" val="1022863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B87918-7112-49DD-AE63-BFBD1BE3D244}"/>
              </a:ext>
            </a:extLst>
          </p:cNvPr>
          <p:cNvSpPr>
            <a:spLocks noGrp="1"/>
          </p:cNvSpPr>
          <p:nvPr>
            <p:ph type="title"/>
          </p:nvPr>
        </p:nvSpPr>
        <p:spPr>
          <a:xfrm>
            <a:off x="0" y="3082954"/>
            <a:ext cx="9144000" cy="692092"/>
          </a:xfrm>
        </p:spPr>
        <p:txBody>
          <a:bodyPr>
            <a:normAutofit fontScale="90000"/>
          </a:bodyPr>
          <a:lstStyle/>
          <a:p>
            <a:pPr algn="ctr"/>
            <a:r>
              <a:rPr kumimoji="1" lang="ja-JP" altLang="en-US" dirty="0"/>
              <a:t>本研究の前提</a:t>
            </a:r>
          </a:p>
        </p:txBody>
      </p:sp>
    </p:spTree>
    <p:extLst>
      <p:ext uri="{BB962C8B-B14F-4D97-AF65-F5344CB8AC3E}">
        <p14:creationId xmlns:p14="http://schemas.microsoft.com/office/powerpoint/2010/main" val="4168213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30A6F-D740-48FB-9151-E70B7AFE35CD}"/>
              </a:ext>
            </a:extLst>
          </p:cNvPr>
          <p:cNvSpPr>
            <a:spLocks noGrp="1"/>
          </p:cNvSpPr>
          <p:nvPr>
            <p:ph type="title"/>
          </p:nvPr>
        </p:nvSpPr>
        <p:spPr/>
        <p:txBody>
          <a:bodyPr/>
          <a:lstStyle/>
          <a:p>
            <a:r>
              <a:rPr kumimoji="1" lang="ja-JP" altLang="en-US" dirty="0"/>
              <a:t>検証した際のデータを裏で用意。</a:t>
            </a:r>
          </a:p>
        </p:txBody>
      </p:sp>
      <p:sp>
        <p:nvSpPr>
          <p:cNvPr id="3" name="コンテンツ プレースホルダー 2">
            <a:extLst>
              <a:ext uri="{FF2B5EF4-FFF2-40B4-BE49-F238E27FC236}">
                <a16:creationId xmlns:a16="http://schemas.microsoft.com/office/drawing/2014/main" id="{4F5D8677-9326-433B-94BB-090A0CAEBF55}"/>
              </a:ext>
            </a:extLst>
          </p:cNvPr>
          <p:cNvSpPr>
            <a:spLocks noGrp="1"/>
          </p:cNvSpPr>
          <p:nvPr>
            <p:ph idx="1"/>
          </p:nvPr>
        </p:nvSpPr>
        <p:spPr/>
        <p:txBody>
          <a:bodyPr/>
          <a:lstStyle/>
          <a:p>
            <a:r>
              <a:rPr kumimoji="1" lang="en-US" altLang="ja-JP" dirty="0"/>
              <a:t>3.7~4.0</a:t>
            </a:r>
            <a:r>
              <a:rPr kumimoji="1" lang="ja-JP" altLang="en-US" dirty="0"/>
              <a:t>を選択した理由は？ → ほかの事例を裏で用意。</a:t>
            </a:r>
            <a:endParaRPr kumimoji="1" lang="en-US" altLang="ja-JP" dirty="0"/>
          </a:p>
          <a:p>
            <a:r>
              <a:rPr lang="en-US" altLang="ja-JP" dirty="0"/>
              <a:t>3.85</a:t>
            </a:r>
            <a:r>
              <a:rPr lang="ja-JP" altLang="en-US" dirty="0"/>
              <a:t>とかはどう？ → 用意。</a:t>
            </a:r>
            <a:endParaRPr lang="en-US" altLang="ja-JP" dirty="0"/>
          </a:p>
          <a:p>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4114355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F02690-408F-4A86-819E-45E36B6590D0}"/>
              </a:ext>
            </a:extLst>
          </p:cNvPr>
          <p:cNvSpPr>
            <a:spLocks noGrp="1"/>
          </p:cNvSpPr>
          <p:nvPr>
            <p:ph type="title"/>
          </p:nvPr>
        </p:nvSpPr>
        <p:spPr/>
        <p:txBody>
          <a:bodyPr/>
          <a:lstStyle/>
          <a:p>
            <a:r>
              <a:rPr kumimoji="1" lang="en-US" altLang="ja-JP" dirty="0"/>
              <a:t>3&lt;=a&lt;=3.44~</a:t>
            </a:r>
            <a:r>
              <a:rPr kumimoji="1" lang="ja-JP" altLang="en-US" dirty="0"/>
              <a:t>以下の系</a:t>
            </a:r>
          </a:p>
        </p:txBody>
      </p:sp>
      <p:sp>
        <p:nvSpPr>
          <p:cNvPr id="3" name="コンテンツ プレースホルダー 2">
            <a:extLst>
              <a:ext uri="{FF2B5EF4-FFF2-40B4-BE49-F238E27FC236}">
                <a16:creationId xmlns:a16="http://schemas.microsoft.com/office/drawing/2014/main" id="{C472220D-9FFB-4654-BD13-F104A6F957EE}"/>
              </a:ext>
            </a:extLst>
          </p:cNvPr>
          <p:cNvSpPr>
            <a:spLocks noGrp="1"/>
          </p:cNvSpPr>
          <p:nvPr>
            <p:ph idx="1"/>
          </p:nvPr>
        </p:nvSpPr>
        <p:spPr/>
        <p:txBody>
          <a:bodyPr/>
          <a:lstStyle/>
          <a:p>
            <a:r>
              <a:rPr kumimoji="1" lang="en-US" altLang="ja-JP" dirty="0"/>
              <a:t>2</a:t>
            </a:r>
            <a:r>
              <a:rPr lang="ja-JP" altLang="en-US" dirty="0"/>
              <a:t>周期になってしまうから安定になって</a:t>
            </a:r>
            <a:r>
              <a:rPr lang="en-US" altLang="ja-JP" dirty="0"/>
              <a:t>(</a:t>
            </a:r>
            <a:r>
              <a:rPr lang="ja-JP" altLang="en-US" dirty="0"/>
              <a:t>離散系←→連続</a:t>
            </a:r>
            <a:r>
              <a:rPr lang="en-US" altLang="ja-JP" dirty="0"/>
              <a:t>)</a:t>
            </a:r>
            <a:r>
              <a:rPr lang="ja-JP" altLang="en-US" dirty="0"/>
              <a:t> 調査必要。</a:t>
            </a:r>
            <a:endParaRPr lang="en-US" altLang="ja-JP" dirty="0"/>
          </a:p>
          <a:p>
            <a:endParaRPr kumimoji="1" lang="ja-JP" altLang="en-US" dirty="0"/>
          </a:p>
        </p:txBody>
      </p:sp>
    </p:spTree>
    <p:extLst>
      <p:ext uri="{BB962C8B-B14F-4D97-AF65-F5344CB8AC3E}">
        <p14:creationId xmlns:p14="http://schemas.microsoft.com/office/powerpoint/2010/main" val="1822000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5" name="グループ化 294">
            <a:extLst>
              <a:ext uri="{FF2B5EF4-FFF2-40B4-BE49-F238E27FC236}">
                <a16:creationId xmlns:a16="http://schemas.microsoft.com/office/drawing/2014/main" id="{16A54C29-2B88-44F7-B26D-F573B50B5764}"/>
              </a:ext>
            </a:extLst>
          </p:cNvPr>
          <p:cNvGrpSpPr/>
          <p:nvPr/>
        </p:nvGrpSpPr>
        <p:grpSpPr>
          <a:xfrm>
            <a:off x="66126" y="1217711"/>
            <a:ext cx="8112092" cy="3970743"/>
            <a:chOff x="9871" y="491799"/>
            <a:chExt cx="10816123" cy="5294323"/>
          </a:xfrm>
        </p:grpSpPr>
        <p:grpSp>
          <p:nvGrpSpPr>
            <p:cNvPr id="186" name="グループ化 185">
              <a:extLst>
                <a:ext uri="{FF2B5EF4-FFF2-40B4-BE49-F238E27FC236}">
                  <a16:creationId xmlns:a16="http://schemas.microsoft.com/office/drawing/2014/main" id="{308B6BB2-6D2D-4AC9-AA2B-3261BCB022F7}"/>
                </a:ext>
              </a:extLst>
            </p:cNvPr>
            <p:cNvGrpSpPr/>
            <p:nvPr/>
          </p:nvGrpSpPr>
          <p:grpSpPr>
            <a:xfrm>
              <a:off x="9871" y="491799"/>
              <a:ext cx="10816123" cy="5231904"/>
              <a:chOff x="-250188" y="1288753"/>
              <a:chExt cx="10816123" cy="5231904"/>
            </a:xfrm>
          </p:grpSpPr>
          <p:grpSp>
            <p:nvGrpSpPr>
              <p:cNvPr id="131" name="グループ化 130">
                <a:extLst>
                  <a:ext uri="{FF2B5EF4-FFF2-40B4-BE49-F238E27FC236}">
                    <a16:creationId xmlns:a16="http://schemas.microsoft.com/office/drawing/2014/main" id="{FA5216BE-6B3F-4FAE-99E9-B2FE1DD5D0E1}"/>
                  </a:ext>
                </a:extLst>
              </p:cNvPr>
              <p:cNvGrpSpPr/>
              <p:nvPr/>
            </p:nvGrpSpPr>
            <p:grpSpPr>
              <a:xfrm>
                <a:off x="858923" y="1288753"/>
                <a:ext cx="9707012" cy="4312337"/>
                <a:chOff x="858923" y="1288753"/>
                <a:chExt cx="9707012" cy="4312337"/>
              </a:xfrm>
            </p:grpSpPr>
            <p:grpSp>
              <p:nvGrpSpPr>
                <p:cNvPr id="106" name="グループ化 105">
                  <a:extLst>
                    <a:ext uri="{FF2B5EF4-FFF2-40B4-BE49-F238E27FC236}">
                      <a16:creationId xmlns:a16="http://schemas.microsoft.com/office/drawing/2014/main" id="{8CA90A93-2E2C-402B-AC0A-B995E43D2E9E}"/>
                    </a:ext>
                  </a:extLst>
                </p:cNvPr>
                <p:cNvGrpSpPr/>
                <p:nvPr/>
              </p:nvGrpSpPr>
              <p:grpSpPr>
                <a:xfrm>
                  <a:off x="1869315" y="1288753"/>
                  <a:ext cx="7517003" cy="4255480"/>
                  <a:chOff x="820691" y="2221965"/>
                  <a:chExt cx="7517003" cy="4255480"/>
                </a:xfrm>
              </p:grpSpPr>
              <p:grpSp>
                <p:nvGrpSpPr>
                  <p:cNvPr id="75" name="グループ化 74">
                    <a:extLst>
                      <a:ext uri="{FF2B5EF4-FFF2-40B4-BE49-F238E27FC236}">
                        <a16:creationId xmlns:a16="http://schemas.microsoft.com/office/drawing/2014/main" id="{9B764003-BDD9-4FDA-9E46-EF2B6555A3D1}"/>
                      </a:ext>
                    </a:extLst>
                  </p:cNvPr>
                  <p:cNvGrpSpPr/>
                  <p:nvPr/>
                </p:nvGrpSpPr>
                <p:grpSpPr>
                  <a:xfrm>
                    <a:off x="820691" y="2221965"/>
                    <a:ext cx="5477018" cy="1821274"/>
                    <a:chOff x="820691" y="2221965"/>
                    <a:chExt cx="5477018" cy="1821274"/>
                  </a:xfrm>
                </p:grpSpPr>
                <p:cxnSp>
                  <p:nvCxnSpPr>
                    <p:cNvPr id="16" name="直線矢印コネクタ 15">
                      <a:extLst>
                        <a:ext uri="{FF2B5EF4-FFF2-40B4-BE49-F238E27FC236}">
                          <a16:creationId xmlns:a16="http://schemas.microsoft.com/office/drawing/2014/main" id="{F5EA802B-3783-4D1B-B54B-EF5B47B68A17}"/>
                        </a:ext>
                      </a:extLst>
                    </p:cNvPr>
                    <p:cNvCxnSpPr>
                      <a:cxnSpLocks/>
                      <a:stCxn id="11" idx="3"/>
                    </p:cNvCxnSpPr>
                    <p:nvPr/>
                  </p:nvCxnSpPr>
                  <p:spPr>
                    <a:xfrm flipV="1">
                      <a:off x="1712412" y="2961314"/>
                      <a:ext cx="1059457" cy="38473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86910321-6DAD-435B-A26E-ECA0857BF65F}"/>
                        </a:ext>
                      </a:extLst>
                    </p:cNvPr>
                    <p:cNvCxnSpPr>
                      <a:cxnSpLocks/>
                      <a:stCxn id="11" idx="3"/>
                    </p:cNvCxnSpPr>
                    <p:nvPr/>
                  </p:nvCxnSpPr>
                  <p:spPr>
                    <a:xfrm>
                      <a:off x="1712412" y="3346044"/>
                      <a:ext cx="1059457" cy="3907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9A6763B5-E3C6-4D70-89AD-73C9A1D91B58}"/>
                        </a:ext>
                      </a:extLst>
                    </p:cNvPr>
                    <p:cNvCxnSpPr>
                      <a:cxnSpLocks/>
                      <a:endCxn id="14" idx="1"/>
                    </p:cNvCxnSpPr>
                    <p:nvPr/>
                  </p:nvCxnSpPr>
                  <p:spPr>
                    <a:xfrm>
                      <a:off x="3367487" y="2902591"/>
                      <a:ext cx="1993080" cy="4434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02C06EEC-6DD1-40E0-8366-F092E278E6D0}"/>
                        </a:ext>
                      </a:extLst>
                    </p:cNvPr>
                    <p:cNvCxnSpPr>
                      <a:endCxn id="14" idx="1"/>
                    </p:cNvCxnSpPr>
                    <p:nvPr/>
                  </p:nvCxnSpPr>
                  <p:spPr>
                    <a:xfrm flipV="1">
                      <a:off x="3367487" y="3346044"/>
                      <a:ext cx="1993080" cy="4709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0" name="グループ化 69">
                      <a:extLst>
                        <a:ext uri="{FF2B5EF4-FFF2-40B4-BE49-F238E27FC236}">
                          <a16:creationId xmlns:a16="http://schemas.microsoft.com/office/drawing/2014/main" id="{3AB1F456-206F-4B60-AB96-211F738560D3}"/>
                        </a:ext>
                      </a:extLst>
                    </p:cNvPr>
                    <p:cNvGrpSpPr/>
                    <p:nvPr/>
                  </p:nvGrpSpPr>
                  <p:grpSpPr>
                    <a:xfrm>
                      <a:off x="2343071" y="2237815"/>
                      <a:ext cx="1351669" cy="1805424"/>
                      <a:chOff x="2343071" y="2237815"/>
                      <a:chExt cx="1351669" cy="1805424"/>
                    </a:xfrm>
                  </p:grpSpPr>
                  <p:sp>
                    <p:nvSpPr>
                      <p:cNvPr id="13" name="正方形/長方形 12">
                        <a:extLst>
                          <a:ext uri="{FF2B5EF4-FFF2-40B4-BE49-F238E27FC236}">
                            <a16:creationId xmlns:a16="http://schemas.microsoft.com/office/drawing/2014/main" id="{6B1DDA56-812D-4284-A86A-47018D81E6F2}"/>
                          </a:ext>
                        </a:extLst>
                      </p:cNvPr>
                      <p:cNvSpPr/>
                      <p:nvPr/>
                    </p:nvSpPr>
                    <p:spPr>
                      <a:xfrm>
                        <a:off x="2771869" y="2648848"/>
                        <a:ext cx="595618" cy="1394391"/>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1350" dirty="0"/>
                      </a:p>
                    </p:txBody>
                  </p:sp>
                  <p:sp>
                    <p:nvSpPr>
                      <p:cNvPr id="5" name="楕円 4">
                        <a:extLst>
                          <a:ext uri="{FF2B5EF4-FFF2-40B4-BE49-F238E27FC236}">
                            <a16:creationId xmlns:a16="http://schemas.microsoft.com/office/drawing/2014/main" id="{438CB0D3-9C6A-4DF7-BFBA-80392638318A}"/>
                          </a:ext>
                        </a:extLst>
                      </p:cNvPr>
                      <p:cNvSpPr/>
                      <p:nvPr/>
                    </p:nvSpPr>
                    <p:spPr>
                      <a:xfrm>
                        <a:off x="2868343" y="2699437"/>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9" name="楕円 8">
                        <a:extLst>
                          <a:ext uri="{FF2B5EF4-FFF2-40B4-BE49-F238E27FC236}">
                            <a16:creationId xmlns:a16="http://schemas.microsoft.com/office/drawing/2014/main" id="{234F75BF-6E13-4602-9891-24F1D5CCBEFB}"/>
                          </a:ext>
                        </a:extLst>
                      </p:cNvPr>
                      <p:cNvSpPr/>
                      <p:nvPr/>
                    </p:nvSpPr>
                    <p:spPr>
                      <a:xfrm>
                        <a:off x="2868343" y="3531304"/>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6" name="テキスト ボックス 25">
                        <a:extLst>
                          <a:ext uri="{FF2B5EF4-FFF2-40B4-BE49-F238E27FC236}">
                            <a16:creationId xmlns:a16="http://schemas.microsoft.com/office/drawing/2014/main" id="{E8A1F89A-625C-4A01-ABE6-4AF0FA0B2E2D}"/>
                          </a:ext>
                        </a:extLst>
                      </p:cNvPr>
                      <p:cNvSpPr txBox="1"/>
                      <p:nvPr/>
                    </p:nvSpPr>
                    <p:spPr>
                      <a:xfrm>
                        <a:off x="2343071" y="2237815"/>
                        <a:ext cx="1351669" cy="400109"/>
                      </a:xfrm>
                      <a:prstGeom prst="rect">
                        <a:avLst/>
                      </a:prstGeom>
                      <a:noFill/>
                    </p:spPr>
                    <p:txBody>
                      <a:bodyPr wrap="square" rtlCol="0">
                        <a:spAutoFit/>
                      </a:bodyPr>
                      <a:lstStyle/>
                      <a:p>
                        <a:pPr algn="ctr"/>
                        <a:r>
                          <a:rPr lang="ja-JP" altLang="en-US" sz="1350" dirty="0"/>
                          <a:t>隠れ層</a:t>
                        </a:r>
                      </a:p>
                    </p:txBody>
                  </p:sp>
                </p:grpSp>
                <p:grpSp>
                  <p:nvGrpSpPr>
                    <p:cNvPr id="71" name="グループ化 70">
                      <a:extLst>
                        <a:ext uri="{FF2B5EF4-FFF2-40B4-BE49-F238E27FC236}">
                          <a16:creationId xmlns:a16="http://schemas.microsoft.com/office/drawing/2014/main" id="{6836D55E-E028-4431-8E06-06CDDA0F12AC}"/>
                        </a:ext>
                      </a:extLst>
                    </p:cNvPr>
                    <p:cNvGrpSpPr/>
                    <p:nvPr/>
                  </p:nvGrpSpPr>
                  <p:grpSpPr>
                    <a:xfrm>
                      <a:off x="5089997" y="2221965"/>
                      <a:ext cx="1207712" cy="1821274"/>
                      <a:chOff x="5089997" y="2221965"/>
                      <a:chExt cx="1207712" cy="1821274"/>
                    </a:xfrm>
                  </p:grpSpPr>
                  <p:sp>
                    <p:nvSpPr>
                      <p:cNvPr id="14" name="正方形/長方形 13">
                        <a:extLst>
                          <a:ext uri="{FF2B5EF4-FFF2-40B4-BE49-F238E27FC236}">
                            <a16:creationId xmlns:a16="http://schemas.microsoft.com/office/drawing/2014/main" id="{C20FF6D1-04A9-4A46-A6A7-92B512E6C74A}"/>
                          </a:ext>
                        </a:extLst>
                      </p:cNvPr>
                      <p:cNvSpPr/>
                      <p:nvPr/>
                    </p:nvSpPr>
                    <p:spPr>
                      <a:xfrm>
                        <a:off x="5360567" y="2648848"/>
                        <a:ext cx="595618" cy="1394391"/>
                      </a:xfrm>
                      <a:prstGeom prst="rect">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sz="1350"/>
                      </a:p>
                    </p:txBody>
                  </p:sp>
                  <p:sp>
                    <p:nvSpPr>
                      <p:cNvPr id="10" name="楕円 9">
                        <a:extLst>
                          <a:ext uri="{FF2B5EF4-FFF2-40B4-BE49-F238E27FC236}">
                            <a16:creationId xmlns:a16="http://schemas.microsoft.com/office/drawing/2014/main" id="{5A0F3693-5B2A-4531-9A69-D41091296299}"/>
                          </a:ext>
                        </a:extLst>
                      </p:cNvPr>
                      <p:cNvSpPr/>
                      <p:nvPr/>
                    </p:nvSpPr>
                    <p:spPr>
                      <a:xfrm>
                        <a:off x="5457041" y="3115113"/>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7" name="テキスト ボックス 26">
                        <a:extLst>
                          <a:ext uri="{FF2B5EF4-FFF2-40B4-BE49-F238E27FC236}">
                            <a16:creationId xmlns:a16="http://schemas.microsoft.com/office/drawing/2014/main" id="{BB5527E4-5DD3-4BA2-B424-A4EC9159BC5A}"/>
                          </a:ext>
                        </a:extLst>
                      </p:cNvPr>
                      <p:cNvSpPr txBox="1"/>
                      <p:nvPr/>
                    </p:nvSpPr>
                    <p:spPr>
                      <a:xfrm>
                        <a:off x="5089997" y="2221965"/>
                        <a:ext cx="1207712" cy="400109"/>
                      </a:xfrm>
                      <a:prstGeom prst="rect">
                        <a:avLst/>
                      </a:prstGeom>
                      <a:noFill/>
                    </p:spPr>
                    <p:txBody>
                      <a:bodyPr wrap="square" rtlCol="0">
                        <a:spAutoFit/>
                      </a:bodyPr>
                      <a:lstStyle/>
                      <a:p>
                        <a:pPr algn="ctr"/>
                        <a:r>
                          <a:rPr lang="ja-JP" altLang="en-US" sz="1350" dirty="0"/>
                          <a:t>出力層</a:t>
                        </a:r>
                      </a:p>
                    </p:txBody>
                  </p:sp>
                </p:grpSp>
                <p:grpSp>
                  <p:nvGrpSpPr>
                    <p:cNvPr id="69" name="グループ化 68">
                      <a:extLst>
                        <a:ext uri="{FF2B5EF4-FFF2-40B4-BE49-F238E27FC236}">
                          <a16:creationId xmlns:a16="http://schemas.microsoft.com/office/drawing/2014/main" id="{4E3DA7AD-6B82-439B-9BCE-40B3DD2F948A}"/>
                        </a:ext>
                      </a:extLst>
                    </p:cNvPr>
                    <p:cNvGrpSpPr/>
                    <p:nvPr/>
                  </p:nvGrpSpPr>
                  <p:grpSpPr>
                    <a:xfrm>
                      <a:off x="820691" y="2236040"/>
                      <a:ext cx="1187824" cy="1807199"/>
                      <a:chOff x="1294843" y="2236040"/>
                      <a:chExt cx="1187824" cy="1807199"/>
                    </a:xfrm>
                  </p:grpSpPr>
                  <p:sp>
                    <p:nvSpPr>
                      <p:cNvPr id="11" name="正方形/長方形 10">
                        <a:extLst>
                          <a:ext uri="{FF2B5EF4-FFF2-40B4-BE49-F238E27FC236}">
                            <a16:creationId xmlns:a16="http://schemas.microsoft.com/office/drawing/2014/main" id="{752A17D3-8DBA-4667-99AB-4FD108C7D249}"/>
                          </a:ext>
                        </a:extLst>
                      </p:cNvPr>
                      <p:cNvSpPr/>
                      <p:nvPr/>
                    </p:nvSpPr>
                    <p:spPr>
                      <a:xfrm>
                        <a:off x="1590946" y="2648848"/>
                        <a:ext cx="595618" cy="1394391"/>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350" dirty="0"/>
                      </a:p>
                    </p:txBody>
                  </p:sp>
                  <p:sp>
                    <p:nvSpPr>
                      <p:cNvPr id="4" name="楕円 3">
                        <a:extLst>
                          <a:ext uri="{FF2B5EF4-FFF2-40B4-BE49-F238E27FC236}">
                            <a16:creationId xmlns:a16="http://schemas.microsoft.com/office/drawing/2014/main" id="{1E80850A-4458-4ACE-AA38-0567A833D392}"/>
                          </a:ext>
                        </a:extLst>
                      </p:cNvPr>
                      <p:cNvSpPr/>
                      <p:nvPr/>
                    </p:nvSpPr>
                    <p:spPr>
                      <a:xfrm>
                        <a:off x="1688639" y="3115113"/>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44" name="テキスト ボックス 43">
                        <a:extLst>
                          <a:ext uri="{FF2B5EF4-FFF2-40B4-BE49-F238E27FC236}">
                            <a16:creationId xmlns:a16="http://schemas.microsoft.com/office/drawing/2014/main" id="{8FC8D3C2-4175-493E-B4AF-B971B24B0349}"/>
                          </a:ext>
                        </a:extLst>
                      </p:cNvPr>
                      <p:cNvSpPr txBox="1"/>
                      <p:nvPr/>
                    </p:nvSpPr>
                    <p:spPr>
                      <a:xfrm>
                        <a:off x="1294843" y="2236040"/>
                        <a:ext cx="1187824" cy="400109"/>
                      </a:xfrm>
                      <a:prstGeom prst="rect">
                        <a:avLst/>
                      </a:prstGeom>
                      <a:noFill/>
                    </p:spPr>
                    <p:txBody>
                      <a:bodyPr wrap="square" rtlCol="0">
                        <a:spAutoFit/>
                      </a:bodyPr>
                      <a:lstStyle/>
                      <a:p>
                        <a:pPr algn="ctr"/>
                        <a:r>
                          <a:rPr lang="ja-JP" altLang="en-US" sz="1350" dirty="0"/>
                          <a:t>入力層</a:t>
                        </a:r>
                      </a:p>
                    </p:txBody>
                  </p:sp>
                </p:grpSp>
              </p:grpSp>
              <p:grpSp>
                <p:nvGrpSpPr>
                  <p:cNvPr id="76" name="グループ化 75">
                    <a:extLst>
                      <a:ext uri="{FF2B5EF4-FFF2-40B4-BE49-F238E27FC236}">
                        <a16:creationId xmlns:a16="http://schemas.microsoft.com/office/drawing/2014/main" id="{B067CAE2-E22B-496B-9461-36B572EFD903}"/>
                      </a:ext>
                    </a:extLst>
                  </p:cNvPr>
                  <p:cNvGrpSpPr/>
                  <p:nvPr/>
                </p:nvGrpSpPr>
                <p:grpSpPr>
                  <a:xfrm>
                    <a:off x="3056395" y="4691093"/>
                    <a:ext cx="5281299" cy="1786352"/>
                    <a:chOff x="879280" y="2256887"/>
                    <a:chExt cx="5281299" cy="1786352"/>
                  </a:xfrm>
                </p:grpSpPr>
                <p:cxnSp>
                  <p:nvCxnSpPr>
                    <p:cNvPr id="77" name="直線矢印コネクタ 76">
                      <a:extLst>
                        <a:ext uri="{FF2B5EF4-FFF2-40B4-BE49-F238E27FC236}">
                          <a16:creationId xmlns:a16="http://schemas.microsoft.com/office/drawing/2014/main" id="{54BDACB0-AB87-495E-B8C4-63DEAB1DF675}"/>
                        </a:ext>
                      </a:extLst>
                    </p:cNvPr>
                    <p:cNvCxnSpPr>
                      <a:cxnSpLocks/>
                      <a:stCxn id="84" idx="3"/>
                    </p:cNvCxnSpPr>
                    <p:nvPr/>
                  </p:nvCxnSpPr>
                  <p:spPr>
                    <a:xfrm flipV="1">
                      <a:off x="1712412" y="2961314"/>
                      <a:ext cx="1059457" cy="38473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8" name="直線矢印コネクタ 77">
                      <a:extLst>
                        <a:ext uri="{FF2B5EF4-FFF2-40B4-BE49-F238E27FC236}">
                          <a16:creationId xmlns:a16="http://schemas.microsoft.com/office/drawing/2014/main" id="{1632117F-9928-4FE7-A01E-41DE4898E428}"/>
                        </a:ext>
                      </a:extLst>
                    </p:cNvPr>
                    <p:cNvCxnSpPr>
                      <a:cxnSpLocks/>
                      <a:stCxn id="84" idx="3"/>
                    </p:cNvCxnSpPr>
                    <p:nvPr/>
                  </p:nvCxnSpPr>
                  <p:spPr>
                    <a:xfrm>
                      <a:off x="1712412" y="3346044"/>
                      <a:ext cx="1059457" cy="3907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C314288F-963B-41F2-901E-5C2DC654EE24}"/>
                        </a:ext>
                      </a:extLst>
                    </p:cNvPr>
                    <p:cNvCxnSpPr>
                      <a:cxnSpLocks/>
                      <a:endCxn id="87" idx="1"/>
                    </p:cNvCxnSpPr>
                    <p:nvPr/>
                  </p:nvCxnSpPr>
                  <p:spPr>
                    <a:xfrm>
                      <a:off x="3367487" y="2902591"/>
                      <a:ext cx="1993080" cy="4434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7D1F7A89-6309-449E-8491-016750E397BC}"/>
                        </a:ext>
                      </a:extLst>
                    </p:cNvPr>
                    <p:cNvCxnSpPr>
                      <a:endCxn id="87" idx="1"/>
                    </p:cNvCxnSpPr>
                    <p:nvPr/>
                  </p:nvCxnSpPr>
                  <p:spPr>
                    <a:xfrm flipV="1">
                      <a:off x="3367487" y="3346044"/>
                      <a:ext cx="1993080" cy="4709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1" name="グループ化 80">
                      <a:extLst>
                        <a:ext uri="{FF2B5EF4-FFF2-40B4-BE49-F238E27FC236}">
                          <a16:creationId xmlns:a16="http://schemas.microsoft.com/office/drawing/2014/main" id="{B474B1BB-7009-434A-BF47-52A10AEB2F33}"/>
                        </a:ext>
                      </a:extLst>
                    </p:cNvPr>
                    <p:cNvGrpSpPr/>
                    <p:nvPr/>
                  </p:nvGrpSpPr>
                  <p:grpSpPr>
                    <a:xfrm>
                      <a:off x="2567474" y="2256888"/>
                      <a:ext cx="1004408" cy="1786351"/>
                      <a:chOff x="2567474" y="2256888"/>
                      <a:chExt cx="1004408" cy="1786351"/>
                    </a:xfrm>
                  </p:grpSpPr>
                  <p:sp>
                    <p:nvSpPr>
                      <p:cNvPr id="90" name="正方形/長方形 89">
                        <a:extLst>
                          <a:ext uri="{FF2B5EF4-FFF2-40B4-BE49-F238E27FC236}">
                            <a16:creationId xmlns:a16="http://schemas.microsoft.com/office/drawing/2014/main" id="{4E95C33E-56A5-41D3-B423-8C46167F1809}"/>
                          </a:ext>
                        </a:extLst>
                      </p:cNvPr>
                      <p:cNvSpPr/>
                      <p:nvPr/>
                    </p:nvSpPr>
                    <p:spPr>
                      <a:xfrm>
                        <a:off x="2771869" y="2648848"/>
                        <a:ext cx="595618" cy="1394391"/>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1350" dirty="0"/>
                      </a:p>
                    </p:txBody>
                  </p:sp>
                  <p:sp>
                    <p:nvSpPr>
                      <p:cNvPr id="91" name="楕円 90">
                        <a:extLst>
                          <a:ext uri="{FF2B5EF4-FFF2-40B4-BE49-F238E27FC236}">
                            <a16:creationId xmlns:a16="http://schemas.microsoft.com/office/drawing/2014/main" id="{2BB5B4B0-D40E-4EDF-9256-F899DE63DCC1}"/>
                          </a:ext>
                        </a:extLst>
                      </p:cNvPr>
                      <p:cNvSpPr/>
                      <p:nvPr/>
                    </p:nvSpPr>
                    <p:spPr>
                      <a:xfrm>
                        <a:off x="2868343" y="2699437"/>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92" name="楕円 91">
                        <a:extLst>
                          <a:ext uri="{FF2B5EF4-FFF2-40B4-BE49-F238E27FC236}">
                            <a16:creationId xmlns:a16="http://schemas.microsoft.com/office/drawing/2014/main" id="{67C1F7AC-E44F-4D5E-8E4C-320C0C011E91}"/>
                          </a:ext>
                        </a:extLst>
                      </p:cNvPr>
                      <p:cNvSpPr/>
                      <p:nvPr/>
                    </p:nvSpPr>
                    <p:spPr>
                      <a:xfrm>
                        <a:off x="2868343" y="3531304"/>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93" name="テキスト ボックス 92">
                        <a:extLst>
                          <a:ext uri="{FF2B5EF4-FFF2-40B4-BE49-F238E27FC236}">
                            <a16:creationId xmlns:a16="http://schemas.microsoft.com/office/drawing/2014/main" id="{4985B713-E008-4FE0-9BC9-D9AE1B39A053}"/>
                          </a:ext>
                        </a:extLst>
                      </p:cNvPr>
                      <p:cNvSpPr txBox="1"/>
                      <p:nvPr/>
                    </p:nvSpPr>
                    <p:spPr>
                      <a:xfrm>
                        <a:off x="2567474" y="2256888"/>
                        <a:ext cx="1004408" cy="400109"/>
                      </a:xfrm>
                      <a:prstGeom prst="rect">
                        <a:avLst/>
                      </a:prstGeom>
                      <a:noFill/>
                    </p:spPr>
                    <p:txBody>
                      <a:bodyPr wrap="square" rtlCol="0">
                        <a:spAutoFit/>
                      </a:bodyPr>
                      <a:lstStyle/>
                      <a:p>
                        <a:pPr algn="ctr"/>
                        <a:r>
                          <a:rPr lang="ja-JP" altLang="en-US" sz="1350" dirty="0"/>
                          <a:t>隠れ層</a:t>
                        </a:r>
                      </a:p>
                    </p:txBody>
                  </p:sp>
                </p:grpSp>
                <p:grpSp>
                  <p:nvGrpSpPr>
                    <p:cNvPr id="82" name="グループ化 81">
                      <a:extLst>
                        <a:ext uri="{FF2B5EF4-FFF2-40B4-BE49-F238E27FC236}">
                          <a16:creationId xmlns:a16="http://schemas.microsoft.com/office/drawing/2014/main" id="{175C46D1-71CD-408A-B543-D33EF30D4724}"/>
                        </a:ext>
                      </a:extLst>
                    </p:cNvPr>
                    <p:cNvGrpSpPr/>
                    <p:nvPr/>
                  </p:nvGrpSpPr>
                  <p:grpSpPr>
                    <a:xfrm>
                      <a:off x="5156170" y="2256887"/>
                      <a:ext cx="1004409" cy="1786352"/>
                      <a:chOff x="5156170" y="2256887"/>
                      <a:chExt cx="1004409" cy="1786352"/>
                    </a:xfrm>
                  </p:grpSpPr>
                  <p:sp>
                    <p:nvSpPr>
                      <p:cNvPr id="87" name="正方形/長方形 86">
                        <a:extLst>
                          <a:ext uri="{FF2B5EF4-FFF2-40B4-BE49-F238E27FC236}">
                            <a16:creationId xmlns:a16="http://schemas.microsoft.com/office/drawing/2014/main" id="{23A1605B-24AF-4602-86BE-8910E500BD29}"/>
                          </a:ext>
                        </a:extLst>
                      </p:cNvPr>
                      <p:cNvSpPr/>
                      <p:nvPr/>
                    </p:nvSpPr>
                    <p:spPr>
                      <a:xfrm>
                        <a:off x="5360567" y="2648848"/>
                        <a:ext cx="595618" cy="1394391"/>
                      </a:xfrm>
                      <a:prstGeom prst="rect">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sz="1350"/>
                      </a:p>
                    </p:txBody>
                  </p:sp>
                  <p:sp>
                    <p:nvSpPr>
                      <p:cNvPr id="88" name="楕円 87">
                        <a:extLst>
                          <a:ext uri="{FF2B5EF4-FFF2-40B4-BE49-F238E27FC236}">
                            <a16:creationId xmlns:a16="http://schemas.microsoft.com/office/drawing/2014/main" id="{EC48B941-A06B-40D0-A5F9-EE52BA42CD10}"/>
                          </a:ext>
                        </a:extLst>
                      </p:cNvPr>
                      <p:cNvSpPr/>
                      <p:nvPr/>
                    </p:nvSpPr>
                    <p:spPr>
                      <a:xfrm>
                        <a:off x="5457041" y="3115113"/>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89" name="テキスト ボックス 88">
                        <a:extLst>
                          <a:ext uri="{FF2B5EF4-FFF2-40B4-BE49-F238E27FC236}">
                            <a16:creationId xmlns:a16="http://schemas.microsoft.com/office/drawing/2014/main" id="{60FE9C09-FC33-4178-B570-4CE4D84E338A}"/>
                          </a:ext>
                        </a:extLst>
                      </p:cNvPr>
                      <p:cNvSpPr txBox="1"/>
                      <p:nvPr/>
                    </p:nvSpPr>
                    <p:spPr>
                      <a:xfrm>
                        <a:off x="5156170" y="2256887"/>
                        <a:ext cx="1004409" cy="400109"/>
                      </a:xfrm>
                      <a:prstGeom prst="rect">
                        <a:avLst/>
                      </a:prstGeom>
                      <a:noFill/>
                    </p:spPr>
                    <p:txBody>
                      <a:bodyPr wrap="square" rtlCol="0">
                        <a:spAutoFit/>
                      </a:bodyPr>
                      <a:lstStyle/>
                      <a:p>
                        <a:pPr algn="ctr"/>
                        <a:r>
                          <a:rPr lang="ja-JP" altLang="en-US" sz="1350" dirty="0"/>
                          <a:t>出力層</a:t>
                        </a:r>
                      </a:p>
                    </p:txBody>
                  </p:sp>
                </p:grpSp>
                <p:grpSp>
                  <p:nvGrpSpPr>
                    <p:cNvPr id="83" name="グループ化 82">
                      <a:extLst>
                        <a:ext uri="{FF2B5EF4-FFF2-40B4-BE49-F238E27FC236}">
                          <a16:creationId xmlns:a16="http://schemas.microsoft.com/office/drawing/2014/main" id="{3FD291FA-6016-4784-B634-8C106A390043}"/>
                        </a:ext>
                      </a:extLst>
                    </p:cNvPr>
                    <p:cNvGrpSpPr/>
                    <p:nvPr/>
                  </p:nvGrpSpPr>
                  <p:grpSpPr>
                    <a:xfrm>
                      <a:off x="879280" y="2256887"/>
                      <a:ext cx="1070643" cy="1786352"/>
                      <a:chOff x="1353432" y="2256887"/>
                      <a:chExt cx="1070643" cy="1786352"/>
                    </a:xfrm>
                  </p:grpSpPr>
                  <p:sp>
                    <p:nvSpPr>
                      <p:cNvPr id="84" name="正方形/長方形 83">
                        <a:extLst>
                          <a:ext uri="{FF2B5EF4-FFF2-40B4-BE49-F238E27FC236}">
                            <a16:creationId xmlns:a16="http://schemas.microsoft.com/office/drawing/2014/main" id="{1D52645C-7ED7-4193-A706-C2B058FA98F2}"/>
                          </a:ext>
                        </a:extLst>
                      </p:cNvPr>
                      <p:cNvSpPr/>
                      <p:nvPr/>
                    </p:nvSpPr>
                    <p:spPr>
                      <a:xfrm>
                        <a:off x="1590946" y="2648848"/>
                        <a:ext cx="595618" cy="1394391"/>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350" dirty="0"/>
                      </a:p>
                    </p:txBody>
                  </p:sp>
                  <p:sp>
                    <p:nvSpPr>
                      <p:cNvPr id="85" name="楕円 84">
                        <a:extLst>
                          <a:ext uri="{FF2B5EF4-FFF2-40B4-BE49-F238E27FC236}">
                            <a16:creationId xmlns:a16="http://schemas.microsoft.com/office/drawing/2014/main" id="{553FB897-99DB-4082-A7FC-A481E71A3498}"/>
                          </a:ext>
                        </a:extLst>
                      </p:cNvPr>
                      <p:cNvSpPr/>
                      <p:nvPr/>
                    </p:nvSpPr>
                    <p:spPr>
                      <a:xfrm>
                        <a:off x="1688639" y="3115113"/>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86" name="テキスト ボックス 85">
                        <a:extLst>
                          <a:ext uri="{FF2B5EF4-FFF2-40B4-BE49-F238E27FC236}">
                            <a16:creationId xmlns:a16="http://schemas.microsoft.com/office/drawing/2014/main" id="{097465AD-1667-4D7D-886C-ABD67A798DAF}"/>
                          </a:ext>
                        </a:extLst>
                      </p:cNvPr>
                      <p:cNvSpPr txBox="1"/>
                      <p:nvPr/>
                    </p:nvSpPr>
                    <p:spPr>
                      <a:xfrm>
                        <a:off x="1353432" y="2256887"/>
                        <a:ext cx="1070643" cy="400109"/>
                      </a:xfrm>
                      <a:prstGeom prst="rect">
                        <a:avLst/>
                      </a:prstGeom>
                      <a:noFill/>
                    </p:spPr>
                    <p:txBody>
                      <a:bodyPr wrap="square" rtlCol="0">
                        <a:spAutoFit/>
                      </a:bodyPr>
                      <a:lstStyle/>
                      <a:p>
                        <a:pPr algn="ctr"/>
                        <a:r>
                          <a:rPr lang="ja-JP" altLang="en-US" sz="1350" dirty="0"/>
                          <a:t>入力層</a:t>
                        </a:r>
                      </a:p>
                    </p:txBody>
                  </p:sp>
                </p:grpSp>
              </p:grpSp>
              <p:cxnSp>
                <p:nvCxnSpPr>
                  <p:cNvPr id="95" name="直線矢印コネクタ 94">
                    <a:extLst>
                      <a:ext uri="{FF2B5EF4-FFF2-40B4-BE49-F238E27FC236}">
                        <a16:creationId xmlns:a16="http://schemas.microsoft.com/office/drawing/2014/main" id="{EE4DFCCA-AFC6-478C-A534-302C3A1121FC}"/>
                      </a:ext>
                    </a:extLst>
                  </p:cNvPr>
                  <p:cNvCxnSpPr>
                    <a:cxnSpLocks/>
                  </p:cNvCxnSpPr>
                  <p:nvPr/>
                </p:nvCxnSpPr>
                <p:spPr>
                  <a:xfrm>
                    <a:off x="3389859" y="2933708"/>
                    <a:ext cx="1559125" cy="2461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C7B1CCAB-84F2-4BE6-B7F3-9A2EFF284CA7}"/>
                      </a:ext>
                    </a:extLst>
                  </p:cNvPr>
                  <p:cNvCxnSpPr/>
                  <p:nvPr/>
                </p:nvCxnSpPr>
                <p:spPr>
                  <a:xfrm>
                    <a:off x="3389859" y="3816991"/>
                    <a:ext cx="1541559" cy="1578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2CEC2309-B34D-4D37-8FA5-53358D7411D6}"/>
                      </a:ext>
                    </a:extLst>
                  </p:cNvPr>
                  <p:cNvCxnSpPr>
                    <a:cxnSpLocks/>
                  </p:cNvCxnSpPr>
                  <p:nvPr/>
                </p:nvCxnSpPr>
                <p:spPr>
                  <a:xfrm>
                    <a:off x="3372374" y="2902591"/>
                    <a:ext cx="1576610" cy="3268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1010FC60-B56C-4333-AF2B-5D15D32B4FCE}"/>
                      </a:ext>
                    </a:extLst>
                  </p:cNvPr>
                  <p:cNvCxnSpPr/>
                  <p:nvPr/>
                </p:nvCxnSpPr>
                <p:spPr>
                  <a:xfrm>
                    <a:off x="3372374" y="3816991"/>
                    <a:ext cx="1559044" cy="2347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7" name="テキスト ボックス 106">
                  <a:extLst>
                    <a:ext uri="{FF2B5EF4-FFF2-40B4-BE49-F238E27FC236}">
                      <a16:creationId xmlns:a16="http://schemas.microsoft.com/office/drawing/2014/main" id="{C0A5E875-6EF5-464D-BB66-CE1B2F7E1BB4}"/>
                    </a:ext>
                  </a:extLst>
                </p:cNvPr>
                <p:cNvSpPr txBox="1"/>
                <p:nvPr/>
              </p:nvSpPr>
              <p:spPr>
                <a:xfrm>
                  <a:off x="858923" y="2186640"/>
                  <a:ext cx="1187824" cy="553997"/>
                </a:xfrm>
                <a:prstGeom prst="rect">
                  <a:avLst/>
                </a:prstGeom>
                <a:noFill/>
              </p:spPr>
              <p:txBody>
                <a:bodyPr wrap="square" rtlCol="0">
                  <a:spAutoFit/>
                </a:bodyPr>
                <a:lstStyle/>
                <a:p>
                  <a:pPr algn="ctr"/>
                  <a:r>
                    <a:rPr lang="en-US" altLang="ja-JP" sz="2100" dirty="0"/>
                    <a:t>x(t-1)</a:t>
                  </a:r>
                  <a:endParaRPr lang="ja-JP" altLang="en-US" sz="2100" dirty="0"/>
                </a:p>
              </p:txBody>
            </p:sp>
            <p:sp>
              <p:nvSpPr>
                <p:cNvPr id="126" name="テキスト ボックス 125">
                  <a:extLst>
                    <a:ext uri="{FF2B5EF4-FFF2-40B4-BE49-F238E27FC236}">
                      <a16:creationId xmlns:a16="http://schemas.microsoft.com/office/drawing/2014/main" id="{1CC5B69F-5750-47E0-9E54-8938D3800628}"/>
                    </a:ext>
                  </a:extLst>
                </p:cNvPr>
                <p:cNvSpPr txBox="1"/>
                <p:nvPr/>
              </p:nvSpPr>
              <p:spPr>
                <a:xfrm>
                  <a:off x="2971454" y="4611491"/>
                  <a:ext cx="964735" cy="553997"/>
                </a:xfrm>
                <a:prstGeom prst="rect">
                  <a:avLst/>
                </a:prstGeom>
                <a:noFill/>
              </p:spPr>
              <p:txBody>
                <a:bodyPr wrap="square" rtlCol="0">
                  <a:spAutoFit/>
                </a:bodyPr>
                <a:lstStyle/>
                <a:p>
                  <a:pPr algn="ctr"/>
                  <a:r>
                    <a:rPr lang="en-US" altLang="ja-JP" sz="2100" dirty="0"/>
                    <a:t>x(t)</a:t>
                  </a:r>
                  <a:endParaRPr lang="ja-JP" altLang="en-US" sz="2100" dirty="0"/>
                </a:p>
              </p:txBody>
            </p:sp>
            <p:sp>
              <p:nvSpPr>
                <p:cNvPr id="127" name="テキスト ボックス 126">
                  <a:extLst>
                    <a:ext uri="{FF2B5EF4-FFF2-40B4-BE49-F238E27FC236}">
                      <a16:creationId xmlns:a16="http://schemas.microsoft.com/office/drawing/2014/main" id="{0925F45E-E0F8-42EE-96AF-CA4B7F6CC029}"/>
                    </a:ext>
                  </a:extLst>
                </p:cNvPr>
                <p:cNvSpPr txBox="1"/>
                <p:nvPr/>
              </p:nvSpPr>
              <p:spPr>
                <a:xfrm>
                  <a:off x="7221174" y="2156598"/>
                  <a:ext cx="964735" cy="553997"/>
                </a:xfrm>
                <a:prstGeom prst="rect">
                  <a:avLst/>
                </a:prstGeom>
                <a:noFill/>
              </p:spPr>
              <p:txBody>
                <a:bodyPr wrap="square" rtlCol="0">
                  <a:spAutoFit/>
                </a:bodyPr>
                <a:lstStyle/>
                <a:p>
                  <a:pPr algn="ctr"/>
                  <a:r>
                    <a:rPr lang="en-US" altLang="ja-JP" sz="2100" dirty="0"/>
                    <a:t>y(t)</a:t>
                  </a:r>
                  <a:endParaRPr lang="ja-JP" altLang="en-US" sz="2100" dirty="0"/>
                </a:p>
              </p:txBody>
            </p:sp>
            <p:sp>
              <p:nvSpPr>
                <p:cNvPr id="128" name="テキスト ボックス 127">
                  <a:extLst>
                    <a:ext uri="{FF2B5EF4-FFF2-40B4-BE49-F238E27FC236}">
                      <a16:creationId xmlns:a16="http://schemas.microsoft.com/office/drawing/2014/main" id="{2522AA18-A8B0-469A-8DC0-66C85C7302CE}"/>
                    </a:ext>
                  </a:extLst>
                </p:cNvPr>
                <p:cNvSpPr txBox="1"/>
                <p:nvPr/>
              </p:nvSpPr>
              <p:spPr>
                <a:xfrm>
                  <a:off x="9348306" y="4616205"/>
                  <a:ext cx="1217629" cy="984885"/>
                </a:xfrm>
                <a:prstGeom prst="rect">
                  <a:avLst/>
                </a:prstGeom>
                <a:noFill/>
              </p:spPr>
              <p:txBody>
                <a:bodyPr wrap="square" rtlCol="0">
                  <a:spAutoFit/>
                </a:bodyPr>
                <a:lstStyle/>
                <a:p>
                  <a:pPr algn="ctr"/>
                  <a:r>
                    <a:rPr lang="en-US" altLang="ja-JP" sz="2100" dirty="0"/>
                    <a:t>y(t+1)</a:t>
                  </a:r>
                  <a:endParaRPr lang="ja-JP" altLang="en-US" sz="2100" dirty="0"/>
                </a:p>
              </p:txBody>
            </p:sp>
            <p:sp>
              <p:nvSpPr>
                <p:cNvPr id="129" name="テキスト ボックス 128">
                  <a:extLst>
                    <a:ext uri="{FF2B5EF4-FFF2-40B4-BE49-F238E27FC236}">
                      <a16:creationId xmlns:a16="http://schemas.microsoft.com/office/drawing/2014/main" id="{DAF973C9-4166-4D72-9ECF-C60CFC093A05}"/>
                    </a:ext>
                  </a:extLst>
                </p:cNvPr>
                <p:cNvSpPr txBox="1"/>
                <p:nvPr/>
              </p:nvSpPr>
              <p:spPr>
                <a:xfrm>
                  <a:off x="4993202" y="1683098"/>
                  <a:ext cx="964735" cy="553997"/>
                </a:xfrm>
                <a:prstGeom prst="rect">
                  <a:avLst/>
                </a:prstGeom>
                <a:noFill/>
              </p:spPr>
              <p:txBody>
                <a:bodyPr wrap="square" rtlCol="0">
                  <a:spAutoFit/>
                </a:bodyPr>
                <a:lstStyle/>
                <a:p>
                  <a:pPr algn="ctr"/>
                  <a:r>
                    <a:rPr lang="en-US" altLang="ja-JP" sz="2100" dirty="0"/>
                    <a:t>h(t)</a:t>
                  </a:r>
                  <a:endParaRPr lang="ja-JP" altLang="en-US" sz="2100" dirty="0"/>
                </a:p>
              </p:txBody>
            </p:sp>
            <p:sp>
              <p:nvSpPr>
                <p:cNvPr id="130" name="テキスト ボックス 129">
                  <a:extLst>
                    <a:ext uri="{FF2B5EF4-FFF2-40B4-BE49-F238E27FC236}">
                      <a16:creationId xmlns:a16="http://schemas.microsoft.com/office/drawing/2014/main" id="{6C4C8D16-95E4-4BEA-8F30-653FA0C36D8A}"/>
                    </a:ext>
                  </a:extLst>
                </p:cNvPr>
                <p:cNvSpPr txBox="1"/>
                <p:nvPr/>
              </p:nvSpPr>
              <p:spPr>
                <a:xfrm>
                  <a:off x="7025954" y="4057773"/>
                  <a:ext cx="1297496" cy="984885"/>
                </a:xfrm>
                <a:prstGeom prst="rect">
                  <a:avLst/>
                </a:prstGeom>
                <a:noFill/>
              </p:spPr>
              <p:txBody>
                <a:bodyPr wrap="square" rtlCol="0">
                  <a:spAutoFit/>
                </a:bodyPr>
                <a:lstStyle/>
                <a:p>
                  <a:pPr algn="ctr"/>
                  <a:r>
                    <a:rPr lang="en-US" altLang="ja-JP" sz="2100" dirty="0"/>
                    <a:t>h(t+1)</a:t>
                  </a:r>
                  <a:endParaRPr lang="ja-JP" altLang="en-US" sz="2100" dirty="0"/>
                </a:p>
              </p:txBody>
            </p:sp>
          </p:grpSp>
          <p:cxnSp>
            <p:nvCxnSpPr>
              <p:cNvPr id="181" name="直線矢印コネクタ 180">
                <a:extLst>
                  <a:ext uri="{FF2B5EF4-FFF2-40B4-BE49-F238E27FC236}">
                    <a16:creationId xmlns:a16="http://schemas.microsoft.com/office/drawing/2014/main" id="{322F27D5-9C53-4FDE-8A8F-631C671AD45D}"/>
                  </a:ext>
                </a:extLst>
              </p:cNvPr>
              <p:cNvCxnSpPr>
                <a:cxnSpLocks/>
              </p:cNvCxnSpPr>
              <p:nvPr/>
            </p:nvCxnSpPr>
            <p:spPr>
              <a:xfrm>
                <a:off x="858923" y="1317279"/>
                <a:ext cx="0" cy="520337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88FF29DC-113B-4CCC-BAB0-F7477F5B1D9B}"/>
                  </a:ext>
                </a:extLst>
              </p:cNvPr>
              <p:cNvSpPr txBox="1"/>
              <p:nvPr/>
            </p:nvSpPr>
            <p:spPr>
              <a:xfrm rot="16200000">
                <a:off x="-806922" y="3090644"/>
                <a:ext cx="2139389" cy="1025921"/>
              </a:xfrm>
              <a:prstGeom prst="rect">
                <a:avLst/>
              </a:prstGeom>
              <a:noFill/>
            </p:spPr>
            <p:txBody>
              <a:bodyPr wrap="square" rtlCol="0">
                <a:spAutoFit/>
              </a:bodyPr>
              <a:lstStyle/>
              <a:p>
                <a:pPr algn="ctr"/>
                <a:r>
                  <a:rPr lang="en-US" altLang="ja-JP" sz="4400" dirty="0"/>
                  <a:t>Time</a:t>
                </a:r>
                <a:endParaRPr lang="ja-JP" altLang="en-US" sz="4400" dirty="0"/>
              </a:p>
            </p:txBody>
          </p:sp>
        </p:grpSp>
        <p:sp>
          <p:nvSpPr>
            <p:cNvPr id="289" name="楕円 288">
              <a:extLst>
                <a:ext uri="{FF2B5EF4-FFF2-40B4-BE49-F238E27FC236}">
                  <a16:creationId xmlns:a16="http://schemas.microsoft.com/office/drawing/2014/main" id="{241AEC02-C1AB-4543-990A-11A390FB7174}"/>
                </a:ext>
              </a:extLst>
            </p:cNvPr>
            <p:cNvSpPr/>
            <p:nvPr/>
          </p:nvSpPr>
          <p:spPr>
            <a:xfrm>
              <a:off x="5863905" y="5117284"/>
              <a:ext cx="134223" cy="124838"/>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92" name="楕円 291">
              <a:extLst>
                <a:ext uri="{FF2B5EF4-FFF2-40B4-BE49-F238E27FC236}">
                  <a16:creationId xmlns:a16="http://schemas.microsoft.com/office/drawing/2014/main" id="{DEF15718-4D77-483B-B1EE-D98A4DDFF875}"/>
                </a:ext>
              </a:extLst>
            </p:cNvPr>
            <p:cNvSpPr/>
            <p:nvPr/>
          </p:nvSpPr>
          <p:spPr>
            <a:xfrm>
              <a:off x="5863904" y="5406451"/>
              <a:ext cx="134223" cy="124838"/>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93" name="楕円 292">
              <a:extLst>
                <a:ext uri="{FF2B5EF4-FFF2-40B4-BE49-F238E27FC236}">
                  <a16:creationId xmlns:a16="http://schemas.microsoft.com/office/drawing/2014/main" id="{8521A39D-ADC4-4EFB-80B6-989A75AA1389}"/>
                </a:ext>
              </a:extLst>
            </p:cNvPr>
            <p:cNvSpPr/>
            <p:nvPr/>
          </p:nvSpPr>
          <p:spPr>
            <a:xfrm>
              <a:off x="5863904" y="5661284"/>
              <a:ext cx="134223" cy="124838"/>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grpSp>
    </p:spTree>
    <p:extLst>
      <p:ext uri="{BB962C8B-B14F-4D97-AF65-F5344CB8AC3E}">
        <p14:creationId xmlns:p14="http://schemas.microsoft.com/office/powerpoint/2010/main" val="2926969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1" name="直線矢印コネクタ 180">
            <a:extLst>
              <a:ext uri="{FF2B5EF4-FFF2-40B4-BE49-F238E27FC236}">
                <a16:creationId xmlns:a16="http://schemas.microsoft.com/office/drawing/2014/main" id="{322F27D5-9C53-4FDE-8A8F-631C671AD45D}"/>
              </a:ext>
            </a:extLst>
          </p:cNvPr>
          <p:cNvCxnSpPr>
            <a:cxnSpLocks/>
          </p:cNvCxnSpPr>
          <p:nvPr/>
        </p:nvCxnSpPr>
        <p:spPr>
          <a:xfrm>
            <a:off x="249507" y="71887"/>
            <a:ext cx="0" cy="645984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88FF29DC-113B-4CCC-BAB0-F7477F5B1D9B}"/>
              </a:ext>
            </a:extLst>
          </p:cNvPr>
          <p:cNvSpPr txBox="1"/>
          <p:nvPr/>
        </p:nvSpPr>
        <p:spPr>
          <a:xfrm rot="16200000">
            <a:off x="-1809797" y="3029153"/>
            <a:ext cx="3484465" cy="769441"/>
          </a:xfrm>
          <a:prstGeom prst="rect">
            <a:avLst/>
          </a:prstGeom>
          <a:noFill/>
        </p:spPr>
        <p:txBody>
          <a:bodyPr wrap="square" rtlCol="0">
            <a:spAutoFit/>
          </a:bodyPr>
          <a:lstStyle/>
          <a:p>
            <a:pPr algn="ctr"/>
            <a:r>
              <a:rPr lang="en-US" altLang="ja-JP" sz="4400" dirty="0"/>
              <a:t>Time</a:t>
            </a:r>
            <a:endParaRPr lang="ja-JP" altLang="en-US" sz="4400" dirty="0"/>
          </a:p>
        </p:txBody>
      </p:sp>
      <p:sp>
        <p:nvSpPr>
          <p:cNvPr id="2" name="テキスト ボックス 1">
            <a:extLst>
              <a:ext uri="{FF2B5EF4-FFF2-40B4-BE49-F238E27FC236}">
                <a16:creationId xmlns:a16="http://schemas.microsoft.com/office/drawing/2014/main" id="{FBE3BD55-3C57-46AC-8A76-00FFF038B047}"/>
              </a:ext>
            </a:extLst>
          </p:cNvPr>
          <p:cNvSpPr txBox="1"/>
          <p:nvPr/>
        </p:nvSpPr>
        <p:spPr>
          <a:xfrm>
            <a:off x="7178210" y="396073"/>
            <a:ext cx="1367405" cy="369332"/>
          </a:xfrm>
          <a:prstGeom prst="rect">
            <a:avLst/>
          </a:prstGeom>
          <a:noFill/>
        </p:spPr>
        <p:txBody>
          <a:bodyPr wrap="square" rtlCol="0">
            <a:spAutoFit/>
          </a:bodyPr>
          <a:lstStyle/>
          <a:p>
            <a:r>
              <a:rPr kumimoji="1" lang="ja-JP" altLang="en-US" dirty="0"/>
              <a:t>双方向</a:t>
            </a:r>
            <a:r>
              <a:rPr kumimoji="1" lang="en-US" altLang="ja-JP" dirty="0"/>
              <a:t>RNN</a:t>
            </a:r>
            <a:endParaRPr kumimoji="1" lang="ja-JP" altLang="en-US" dirty="0"/>
          </a:p>
        </p:txBody>
      </p:sp>
      <p:grpSp>
        <p:nvGrpSpPr>
          <p:cNvPr id="48" name="グループ化 47">
            <a:extLst>
              <a:ext uri="{FF2B5EF4-FFF2-40B4-BE49-F238E27FC236}">
                <a16:creationId xmlns:a16="http://schemas.microsoft.com/office/drawing/2014/main" id="{43C2D836-4B0D-45CF-A99B-6C1B05C5FE64}"/>
              </a:ext>
            </a:extLst>
          </p:cNvPr>
          <p:cNvGrpSpPr/>
          <p:nvPr/>
        </p:nvGrpSpPr>
        <p:grpSpPr>
          <a:xfrm>
            <a:off x="1227885" y="2240483"/>
            <a:ext cx="6688229" cy="2640683"/>
            <a:chOff x="1457480" y="2083433"/>
            <a:chExt cx="6688229" cy="2640683"/>
          </a:xfrm>
        </p:grpSpPr>
        <p:cxnSp>
          <p:nvCxnSpPr>
            <p:cNvPr id="77" name="直線矢印コネクタ 76">
              <a:extLst>
                <a:ext uri="{FF2B5EF4-FFF2-40B4-BE49-F238E27FC236}">
                  <a16:creationId xmlns:a16="http://schemas.microsoft.com/office/drawing/2014/main" id="{54BDACB0-AB87-495E-B8C4-63DEAB1DF675}"/>
                </a:ext>
              </a:extLst>
            </p:cNvPr>
            <p:cNvCxnSpPr>
              <a:cxnSpLocks/>
              <a:stCxn id="84" idx="3"/>
            </p:cNvCxnSpPr>
            <p:nvPr/>
          </p:nvCxnSpPr>
          <p:spPr>
            <a:xfrm flipV="1">
              <a:off x="2497389" y="2555300"/>
              <a:ext cx="1953461" cy="103862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8" name="直線矢印コネクタ 77">
              <a:extLst>
                <a:ext uri="{FF2B5EF4-FFF2-40B4-BE49-F238E27FC236}">
                  <a16:creationId xmlns:a16="http://schemas.microsoft.com/office/drawing/2014/main" id="{1632117F-9928-4FE7-A01E-41DE4898E428}"/>
                </a:ext>
              </a:extLst>
            </p:cNvPr>
            <p:cNvCxnSpPr>
              <a:cxnSpLocks/>
              <a:stCxn id="84" idx="3"/>
            </p:cNvCxnSpPr>
            <p:nvPr/>
          </p:nvCxnSpPr>
          <p:spPr>
            <a:xfrm flipV="1">
              <a:off x="2497389" y="3236744"/>
              <a:ext cx="1991725" cy="3571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C314288F-963B-41F2-901E-5C2DC654EE24}"/>
                </a:ext>
              </a:extLst>
            </p:cNvPr>
            <p:cNvCxnSpPr>
              <a:cxnSpLocks/>
              <a:endCxn id="87" idx="1"/>
            </p:cNvCxnSpPr>
            <p:nvPr/>
          </p:nvCxnSpPr>
          <p:spPr>
            <a:xfrm>
              <a:off x="4870072" y="2575669"/>
              <a:ext cx="1795228" cy="987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7D1F7A89-6309-449E-8491-016750E397BC}"/>
                </a:ext>
              </a:extLst>
            </p:cNvPr>
            <p:cNvCxnSpPr>
              <a:cxnSpLocks/>
              <a:endCxn id="87" idx="1"/>
            </p:cNvCxnSpPr>
            <p:nvPr/>
          </p:nvCxnSpPr>
          <p:spPr>
            <a:xfrm>
              <a:off x="4886800" y="3210244"/>
              <a:ext cx="1778500" cy="35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1" name="グループ化 80">
              <a:extLst>
                <a:ext uri="{FF2B5EF4-FFF2-40B4-BE49-F238E27FC236}">
                  <a16:creationId xmlns:a16="http://schemas.microsoft.com/office/drawing/2014/main" id="{B474B1BB-7009-434A-BF47-52A10AEB2F33}"/>
                </a:ext>
              </a:extLst>
            </p:cNvPr>
            <p:cNvGrpSpPr/>
            <p:nvPr/>
          </p:nvGrpSpPr>
          <p:grpSpPr>
            <a:xfrm>
              <a:off x="4248006" y="2083433"/>
              <a:ext cx="832509" cy="1330720"/>
              <a:chOff x="2500626" y="2255796"/>
              <a:chExt cx="1160117" cy="1787443"/>
            </a:xfrm>
          </p:grpSpPr>
          <p:sp>
            <p:nvSpPr>
              <p:cNvPr id="90" name="正方形/長方形 89">
                <a:extLst>
                  <a:ext uri="{FF2B5EF4-FFF2-40B4-BE49-F238E27FC236}">
                    <a16:creationId xmlns:a16="http://schemas.microsoft.com/office/drawing/2014/main" id="{4E95C33E-56A5-41D3-B423-8C46167F1809}"/>
                  </a:ext>
                </a:extLst>
              </p:cNvPr>
              <p:cNvSpPr/>
              <p:nvPr/>
            </p:nvSpPr>
            <p:spPr>
              <a:xfrm>
                <a:off x="2771869" y="2648848"/>
                <a:ext cx="595619" cy="1394391"/>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1350" dirty="0"/>
              </a:p>
            </p:txBody>
          </p:sp>
          <p:sp>
            <p:nvSpPr>
              <p:cNvPr id="91" name="楕円 90">
                <a:extLst>
                  <a:ext uri="{FF2B5EF4-FFF2-40B4-BE49-F238E27FC236}">
                    <a16:creationId xmlns:a16="http://schemas.microsoft.com/office/drawing/2014/main" id="{2BB5B4B0-D40E-4EDF-9256-F899DE63DCC1}"/>
                  </a:ext>
                </a:extLst>
              </p:cNvPr>
              <p:cNvSpPr/>
              <p:nvPr/>
            </p:nvSpPr>
            <p:spPr>
              <a:xfrm>
                <a:off x="2868343" y="2699437"/>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92" name="楕円 91">
                <a:extLst>
                  <a:ext uri="{FF2B5EF4-FFF2-40B4-BE49-F238E27FC236}">
                    <a16:creationId xmlns:a16="http://schemas.microsoft.com/office/drawing/2014/main" id="{67C1F7AC-E44F-4D5E-8E4C-320C0C011E91}"/>
                  </a:ext>
                </a:extLst>
              </p:cNvPr>
              <p:cNvSpPr/>
              <p:nvPr/>
            </p:nvSpPr>
            <p:spPr>
              <a:xfrm>
                <a:off x="2868343" y="3531304"/>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93" name="テキスト ボックス 92">
                <a:extLst>
                  <a:ext uri="{FF2B5EF4-FFF2-40B4-BE49-F238E27FC236}">
                    <a16:creationId xmlns:a16="http://schemas.microsoft.com/office/drawing/2014/main" id="{4985B713-E008-4FE0-9BC9-D9AE1B39A053}"/>
                  </a:ext>
                </a:extLst>
              </p:cNvPr>
              <p:cNvSpPr txBox="1"/>
              <p:nvPr/>
            </p:nvSpPr>
            <p:spPr>
              <a:xfrm>
                <a:off x="2500626" y="2255796"/>
                <a:ext cx="1160117" cy="400109"/>
              </a:xfrm>
              <a:prstGeom prst="rect">
                <a:avLst/>
              </a:prstGeom>
              <a:noFill/>
            </p:spPr>
            <p:txBody>
              <a:bodyPr wrap="square" rtlCol="0">
                <a:spAutoFit/>
              </a:bodyPr>
              <a:lstStyle/>
              <a:p>
                <a:pPr algn="ctr"/>
                <a:r>
                  <a:rPr lang="ja-JP" altLang="en-US" sz="1350" dirty="0"/>
                  <a:t>隠れ層</a:t>
                </a:r>
                <a:r>
                  <a:rPr lang="en-US" altLang="ja-JP" sz="1350" dirty="0"/>
                  <a:t>1</a:t>
                </a:r>
                <a:endParaRPr lang="ja-JP" altLang="en-US" sz="1350" dirty="0"/>
              </a:p>
            </p:txBody>
          </p:sp>
        </p:grpSp>
        <p:grpSp>
          <p:nvGrpSpPr>
            <p:cNvPr id="82" name="グループ化 81">
              <a:extLst>
                <a:ext uri="{FF2B5EF4-FFF2-40B4-BE49-F238E27FC236}">
                  <a16:creationId xmlns:a16="http://schemas.microsoft.com/office/drawing/2014/main" id="{175C46D1-71CD-408A-B543-D33EF30D4724}"/>
                </a:ext>
              </a:extLst>
            </p:cNvPr>
            <p:cNvGrpSpPr/>
            <p:nvPr/>
          </p:nvGrpSpPr>
          <p:grpSpPr>
            <a:xfrm>
              <a:off x="6518623" y="2752465"/>
              <a:ext cx="720772" cy="1329908"/>
              <a:chOff x="5156170" y="2256887"/>
              <a:chExt cx="1004409" cy="1786352"/>
            </a:xfrm>
          </p:grpSpPr>
          <p:sp>
            <p:nvSpPr>
              <p:cNvPr id="87" name="正方形/長方形 86">
                <a:extLst>
                  <a:ext uri="{FF2B5EF4-FFF2-40B4-BE49-F238E27FC236}">
                    <a16:creationId xmlns:a16="http://schemas.microsoft.com/office/drawing/2014/main" id="{23A1605B-24AF-4602-86BE-8910E500BD29}"/>
                  </a:ext>
                </a:extLst>
              </p:cNvPr>
              <p:cNvSpPr/>
              <p:nvPr/>
            </p:nvSpPr>
            <p:spPr>
              <a:xfrm>
                <a:off x="5360567" y="2648848"/>
                <a:ext cx="595618" cy="1394391"/>
              </a:xfrm>
              <a:prstGeom prst="rect">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sz="1350"/>
              </a:p>
            </p:txBody>
          </p:sp>
          <p:sp>
            <p:nvSpPr>
              <p:cNvPr id="88" name="楕円 87">
                <a:extLst>
                  <a:ext uri="{FF2B5EF4-FFF2-40B4-BE49-F238E27FC236}">
                    <a16:creationId xmlns:a16="http://schemas.microsoft.com/office/drawing/2014/main" id="{EC48B941-A06B-40D0-A5F9-EE52BA42CD10}"/>
                  </a:ext>
                </a:extLst>
              </p:cNvPr>
              <p:cNvSpPr/>
              <p:nvPr/>
            </p:nvSpPr>
            <p:spPr>
              <a:xfrm>
                <a:off x="5457041" y="3115113"/>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89" name="テキスト ボックス 88">
                <a:extLst>
                  <a:ext uri="{FF2B5EF4-FFF2-40B4-BE49-F238E27FC236}">
                    <a16:creationId xmlns:a16="http://schemas.microsoft.com/office/drawing/2014/main" id="{60FE9C09-FC33-4178-B570-4CE4D84E338A}"/>
                  </a:ext>
                </a:extLst>
              </p:cNvPr>
              <p:cNvSpPr txBox="1"/>
              <p:nvPr/>
            </p:nvSpPr>
            <p:spPr>
              <a:xfrm>
                <a:off x="5156170" y="2256887"/>
                <a:ext cx="1004409" cy="400109"/>
              </a:xfrm>
              <a:prstGeom prst="rect">
                <a:avLst/>
              </a:prstGeom>
              <a:noFill/>
            </p:spPr>
            <p:txBody>
              <a:bodyPr wrap="square" rtlCol="0">
                <a:spAutoFit/>
              </a:bodyPr>
              <a:lstStyle/>
              <a:p>
                <a:pPr algn="ctr"/>
                <a:r>
                  <a:rPr lang="ja-JP" altLang="en-US" sz="1350" dirty="0"/>
                  <a:t>出力層</a:t>
                </a:r>
              </a:p>
            </p:txBody>
          </p:sp>
        </p:grpSp>
        <p:grpSp>
          <p:nvGrpSpPr>
            <p:cNvPr id="83" name="グループ化 82">
              <a:extLst>
                <a:ext uri="{FF2B5EF4-FFF2-40B4-BE49-F238E27FC236}">
                  <a16:creationId xmlns:a16="http://schemas.microsoft.com/office/drawing/2014/main" id="{3FD291FA-6016-4784-B634-8C106A390043}"/>
                </a:ext>
              </a:extLst>
            </p:cNvPr>
            <p:cNvGrpSpPr/>
            <p:nvPr/>
          </p:nvGrpSpPr>
          <p:grpSpPr>
            <a:xfrm>
              <a:off x="1899527" y="2783066"/>
              <a:ext cx="768301" cy="1329908"/>
              <a:chOff x="1353432" y="2256887"/>
              <a:chExt cx="1070643" cy="1786352"/>
            </a:xfrm>
          </p:grpSpPr>
          <p:sp>
            <p:nvSpPr>
              <p:cNvPr id="84" name="正方形/長方形 83">
                <a:extLst>
                  <a:ext uri="{FF2B5EF4-FFF2-40B4-BE49-F238E27FC236}">
                    <a16:creationId xmlns:a16="http://schemas.microsoft.com/office/drawing/2014/main" id="{1D52645C-7ED7-4193-A706-C2B058FA98F2}"/>
                  </a:ext>
                </a:extLst>
              </p:cNvPr>
              <p:cNvSpPr/>
              <p:nvPr/>
            </p:nvSpPr>
            <p:spPr>
              <a:xfrm>
                <a:off x="1590946" y="2648848"/>
                <a:ext cx="595618" cy="1394391"/>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350" dirty="0"/>
              </a:p>
            </p:txBody>
          </p:sp>
          <p:sp>
            <p:nvSpPr>
              <p:cNvPr id="85" name="楕円 84">
                <a:extLst>
                  <a:ext uri="{FF2B5EF4-FFF2-40B4-BE49-F238E27FC236}">
                    <a16:creationId xmlns:a16="http://schemas.microsoft.com/office/drawing/2014/main" id="{553FB897-99DB-4082-A7FC-A481E71A3498}"/>
                  </a:ext>
                </a:extLst>
              </p:cNvPr>
              <p:cNvSpPr/>
              <p:nvPr/>
            </p:nvSpPr>
            <p:spPr>
              <a:xfrm>
                <a:off x="1688639" y="3115113"/>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86" name="テキスト ボックス 85">
                <a:extLst>
                  <a:ext uri="{FF2B5EF4-FFF2-40B4-BE49-F238E27FC236}">
                    <a16:creationId xmlns:a16="http://schemas.microsoft.com/office/drawing/2014/main" id="{097465AD-1667-4D7D-886C-ABD67A798DAF}"/>
                  </a:ext>
                </a:extLst>
              </p:cNvPr>
              <p:cNvSpPr txBox="1"/>
              <p:nvPr/>
            </p:nvSpPr>
            <p:spPr>
              <a:xfrm>
                <a:off x="1353432" y="2256887"/>
                <a:ext cx="1070643" cy="400109"/>
              </a:xfrm>
              <a:prstGeom prst="rect">
                <a:avLst/>
              </a:prstGeom>
              <a:noFill/>
            </p:spPr>
            <p:txBody>
              <a:bodyPr wrap="square" rtlCol="0">
                <a:spAutoFit/>
              </a:bodyPr>
              <a:lstStyle/>
              <a:p>
                <a:pPr algn="ctr"/>
                <a:r>
                  <a:rPr lang="ja-JP" altLang="en-US" sz="1350" dirty="0"/>
                  <a:t>入力層</a:t>
                </a:r>
              </a:p>
            </p:txBody>
          </p:sp>
        </p:grpSp>
        <p:cxnSp>
          <p:nvCxnSpPr>
            <p:cNvPr id="95" name="直線矢印コネクタ 94">
              <a:extLst>
                <a:ext uri="{FF2B5EF4-FFF2-40B4-BE49-F238E27FC236}">
                  <a16:creationId xmlns:a16="http://schemas.microsoft.com/office/drawing/2014/main" id="{EE4DFCCA-AFC6-478C-A534-302C3A1121FC}"/>
                </a:ext>
              </a:extLst>
            </p:cNvPr>
            <p:cNvCxnSpPr>
              <a:cxnSpLocks/>
              <a:endCxn id="87" idx="1"/>
            </p:cNvCxnSpPr>
            <p:nvPr/>
          </p:nvCxnSpPr>
          <p:spPr>
            <a:xfrm flipV="1">
              <a:off x="4094050" y="3563323"/>
              <a:ext cx="2571250" cy="9999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C7B1CCAB-84F2-4BE6-B7F3-9A2EFF284CA7}"/>
                </a:ext>
              </a:extLst>
            </p:cNvPr>
            <p:cNvCxnSpPr>
              <a:cxnSpLocks/>
              <a:stCxn id="84" idx="3"/>
            </p:cNvCxnSpPr>
            <p:nvPr/>
          </p:nvCxnSpPr>
          <p:spPr>
            <a:xfrm>
              <a:off x="2497389" y="3593924"/>
              <a:ext cx="1200652" cy="314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1010FC60-B56C-4333-AF2B-5D15D32B4FCE}"/>
                </a:ext>
              </a:extLst>
            </p:cNvPr>
            <p:cNvCxnSpPr>
              <a:cxnSpLocks/>
              <a:stCxn id="84" idx="3"/>
            </p:cNvCxnSpPr>
            <p:nvPr/>
          </p:nvCxnSpPr>
          <p:spPr>
            <a:xfrm>
              <a:off x="2497389" y="3593924"/>
              <a:ext cx="1207551" cy="910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テキスト ボックス 125">
              <a:extLst>
                <a:ext uri="{FF2B5EF4-FFF2-40B4-BE49-F238E27FC236}">
                  <a16:creationId xmlns:a16="http://schemas.microsoft.com/office/drawing/2014/main" id="{1CC5B69F-5750-47E0-9E54-8938D3800628}"/>
                </a:ext>
              </a:extLst>
            </p:cNvPr>
            <p:cNvSpPr txBox="1"/>
            <p:nvPr/>
          </p:nvSpPr>
          <p:spPr>
            <a:xfrm>
              <a:off x="1457480" y="3354551"/>
              <a:ext cx="692301" cy="412441"/>
            </a:xfrm>
            <a:prstGeom prst="rect">
              <a:avLst/>
            </a:prstGeom>
            <a:noFill/>
          </p:spPr>
          <p:txBody>
            <a:bodyPr wrap="square" rtlCol="0">
              <a:spAutoFit/>
            </a:bodyPr>
            <a:lstStyle/>
            <a:p>
              <a:pPr algn="ctr"/>
              <a:r>
                <a:rPr lang="en-US" altLang="ja-JP" sz="2100" dirty="0"/>
                <a:t>x(t)</a:t>
              </a:r>
              <a:endParaRPr lang="ja-JP" altLang="en-US" sz="2100" dirty="0"/>
            </a:p>
          </p:txBody>
        </p:sp>
        <p:sp>
          <p:nvSpPr>
            <p:cNvPr id="128" name="テキスト ボックス 127">
              <a:extLst>
                <a:ext uri="{FF2B5EF4-FFF2-40B4-BE49-F238E27FC236}">
                  <a16:creationId xmlns:a16="http://schemas.microsoft.com/office/drawing/2014/main" id="{2522AA18-A8B0-469A-8DC0-66C85C7302CE}"/>
                </a:ext>
              </a:extLst>
            </p:cNvPr>
            <p:cNvSpPr txBox="1"/>
            <p:nvPr/>
          </p:nvSpPr>
          <p:spPr>
            <a:xfrm>
              <a:off x="7271929" y="3427709"/>
              <a:ext cx="873780" cy="415498"/>
            </a:xfrm>
            <a:prstGeom prst="rect">
              <a:avLst/>
            </a:prstGeom>
            <a:noFill/>
          </p:spPr>
          <p:txBody>
            <a:bodyPr wrap="square" rtlCol="0">
              <a:spAutoFit/>
            </a:bodyPr>
            <a:lstStyle/>
            <a:p>
              <a:pPr algn="ctr"/>
              <a:r>
                <a:rPr lang="en-US" altLang="ja-JP" sz="2100" dirty="0"/>
                <a:t>y(t+1)</a:t>
              </a:r>
              <a:endParaRPr lang="ja-JP" altLang="en-US" sz="2100" dirty="0"/>
            </a:p>
          </p:txBody>
        </p:sp>
        <p:sp>
          <p:nvSpPr>
            <p:cNvPr id="130" name="テキスト ボックス 129">
              <a:extLst>
                <a:ext uri="{FF2B5EF4-FFF2-40B4-BE49-F238E27FC236}">
                  <a16:creationId xmlns:a16="http://schemas.microsoft.com/office/drawing/2014/main" id="{6C4C8D16-95E4-4BEA-8F30-653FA0C36D8A}"/>
                </a:ext>
              </a:extLst>
            </p:cNvPr>
            <p:cNvSpPr txBox="1"/>
            <p:nvPr/>
          </p:nvSpPr>
          <p:spPr>
            <a:xfrm>
              <a:off x="5306548" y="2420383"/>
              <a:ext cx="1043802" cy="412441"/>
            </a:xfrm>
            <a:prstGeom prst="rect">
              <a:avLst/>
            </a:prstGeom>
            <a:noFill/>
          </p:spPr>
          <p:txBody>
            <a:bodyPr wrap="square" rtlCol="0">
              <a:spAutoFit/>
            </a:bodyPr>
            <a:lstStyle/>
            <a:p>
              <a:pPr algn="ctr"/>
              <a:r>
                <a:rPr lang="en-US" altLang="ja-JP" sz="2100" dirty="0"/>
                <a:t>h(t+1)</a:t>
              </a:r>
              <a:endParaRPr lang="ja-JP" altLang="en-US" sz="2100" dirty="0"/>
            </a:p>
          </p:txBody>
        </p:sp>
        <p:grpSp>
          <p:nvGrpSpPr>
            <p:cNvPr id="100" name="グループ化 99">
              <a:extLst>
                <a:ext uri="{FF2B5EF4-FFF2-40B4-BE49-F238E27FC236}">
                  <a16:creationId xmlns:a16="http://schemas.microsoft.com/office/drawing/2014/main" id="{E69C645D-373F-491B-A892-D94E7894BF3D}"/>
                </a:ext>
              </a:extLst>
            </p:cNvPr>
            <p:cNvGrpSpPr/>
            <p:nvPr/>
          </p:nvGrpSpPr>
          <p:grpSpPr>
            <a:xfrm>
              <a:off x="3501508" y="3393396"/>
              <a:ext cx="832509" cy="1330720"/>
              <a:chOff x="2500626" y="2255796"/>
              <a:chExt cx="1160117" cy="1787443"/>
            </a:xfrm>
          </p:grpSpPr>
          <p:sp>
            <p:nvSpPr>
              <p:cNvPr id="101" name="正方形/長方形 100">
                <a:extLst>
                  <a:ext uri="{FF2B5EF4-FFF2-40B4-BE49-F238E27FC236}">
                    <a16:creationId xmlns:a16="http://schemas.microsoft.com/office/drawing/2014/main" id="{C48E3339-84CD-4046-A06A-89D5BDB92F6E}"/>
                  </a:ext>
                </a:extLst>
              </p:cNvPr>
              <p:cNvSpPr/>
              <p:nvPr/>
            </p:nvSpPr>
            <p:spPr>
              <a:xfrm>
                <a:off x="2771869" y="2648848"/>
                <a:ext cx="595619" cy="1394391"/>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1350" dirty="0"/>
              </a:p>
            </p:txBody>
          </p:sp>
          <p:sp>
            <p:nvSpPr>
              <p:cNvPr id="102" name="楕円 101">
                <a:extLst>
                  <a:ext uri="{FF2B5EF4-FFF2-40B4-BE49-F238E27FC236}">
                    <a16:creationId xmlns:a16="http://schemas.microsoft.com/office/drawing/2014/main" id="{3D4C26C0-B192-4410-BFC3-1C0F648C332B}"/>
                  </a:ext>
                </a:extLst>
              </p:cNvPr>
              <p:cNvSpPr/>
              <p:nvPr/>
            </p:nvSpPr>
            <p:spPr>
              <a:xfrm>
                <a:off x="2868343" y="2699437"/>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03" name="楕円 102">
                <a:extLst>
                  <a:ext uri="{FF2B5EF4-FFF2-40B4-BE49-F238E27FC236}">
                    <a16:creationId xmlns:a16="http://schemas.microsoft.com/office/drawing/2014/main" id="{95E5800D-991E-4F7B-9306-F681FFBAA1B0}"/>
                  </a:ext>
                </a:extLst>
              </p:cNvPr>
              <p:cNvSpPr/>
              <p:nvPr/>
            </p:nvSpPr>
            <p:spPr>
              <a:xfrm>
                <a:off x="2868343" y="3531304"/>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04" name="テキスト ボックス 103">
                <a:extLst>
                  <a:ext uri="{FF2B5EF4-FFF2-40B4-BE49-F238E27FC236}">
                    <a16:creationId xmlns:a16="http://schemas.microsoft.com/office/drawing/2014/main" id="{932C9F15-AFB7-4D44-851F-D47DFA906B5C}"/>
                  </a:ext>
                </a:extLst>
              </p:cNvPr>
              <p:cNvSpPr txBox="1"/>
              <p:nvPr/>
            </p:nvSpPr>
            <p:spPr>
              <a:xfrm>
                <a:off x="2500626" y="2255796"/>
                <a:ext cx="1160117" cy="400109"/>
              </a:xfrm>
              <a:prstGeom prst="rect">
                <a:avLst/>
              </a:prstGeom>
              <a:noFill/>
            </p:spPr>
            <p:txBody>
              <a:bodyPr wrap="square" rtlCol="0">
                <a:spAutoFit/>
              </a:bodyPr>
              <a:lstStyle/>
              <a:p>
                <a:pPr algn="ctr"/>
                <a:r>
                  <a:rPr lang="ja-JP" altLang="en-US" sz="1350" dirty="0"/>
                  <a:t>隠れ層</a:t>
                </a:r>
                <a:r>
                  <a:rPr lang="en-US" altLang="ja-JP" sz="1350" dirty="0"/>
                  <a:t>2</a:t>
                </a:r>
                <a:endParaRPr lang="ja-JP" altLang="en-US" sz="1350" dirty="0"/>
              </a:p>
            </p:txBody>
          </p:sp>
        </p:grpSp>
        <p:cxnSp>
          <p:nvCxnSpPr>
            <p:cNvPr id="108" name="直線矢印コネクタ 107">
              <a:extLst>
                <a:ext uri="{FF2B5EF4-FFF2-40B4-BE49-F238E27FC236}">
                  <a16:creationId xmlns:a16="http://schemas.microsoft.com/office/drawing/2014/main" id="{84FB2C0C-A522-4AD9-AF4C-6746366578BA}"/>
                </a:ext>
              </a:extLst>
            </p:cNvPr>
            <p:cNvCxnSpPr>
              <a:cxnSpLocks/>
              <a:endCxn id="87" idx="1"/>
            </p:cNvCxnSpPr>
            <p:nvPr/>
          </p:nvCxnSpPr>
          <p:spPr>
            <a:xfrm flipV="1">
              <a:off x="4144754" y="3563323"/>
              <a:ext cx="2520546" cy="344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3" name="グループ化 112">
            <a:extLst>
              <a:ext uri="{FF2B5EF4-FFF2-40B4-BE49-F238E27FC236}">
                <a16:creationId xmlns:a16="http://schemas.microsoft.com/office/drawing/2014/main" id="{49A3AAF3-1429-482E-8677-CBCD8C6EA147}"/>
              </a:ext>
            </a:extLst>
          </p:cNvPr>
          <p:cNvGrpSpPr/>
          <p:nvPr/>
        </p:nvGrpSpPr>
        <p:grpSpPr>
          <a:xfrm>
            <a:off x="2527224" y="4155574"/>
            <a:ext cx="6581126" cy="2640683"/>
            <a:chOff x="1457480" y="2083433"/>
            <a:chExt cx="6688229" cy="2640683"/>
          </a:xfrm>
        </p:grpSpPr>
        <p:cxnSp>
          <p:nvCxnSpPr>
            <p:cNvPr id="114" name="直線矢印コネクタ 113">
              <a:extLst>
                <a:ext uri="{FF2B5EF4-FFF2-40B4-BE49-F238E27FC236}">
                  <a16:creationId xmlns:a16="http://schemas.microsoft.com/office/drawing/2014/main" id="{C1D97C3C-A6CE-4BEA-A103-A6E7D272932D}"/>
                </a:ext>
              </a:extLst>
            </p:cNvPr>
            <p:cNvCxnSpPr>
              <a:cxnSpLocks/>
              <a:stCxn id="139" idx="3"/>
            </p:cNvCxnSpPr>
            <p:nvPr/>
          </p:nvCxnSpPr>
          <p:spPr>
            <a:xfrm flipV="1">
              <a:off x="2497389" y="2555300"/>
              <a:ext cx="1953461" cy="103862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5" name="直線矢印コネクタ 114">
              <a:extLst>
                <a:ext uri="{FF2B5EF4-FFF2-40B4-BE49-F238E27FC236}">
                  <a16:creationId xmlns:a16="http://schemas.microsoft.com/office/drawing/2014/main" id="{F6B09833-F19B-4F40-9150-D78A86BBF4A6}"/>
                </a:ext>
              </a:extLst>
            </p:cNvPr>
            <p:cNvCxnSpPr>
              <a:cxnSpLocks/>
              <a:stCxn id="139" idx="3"/>
            </p:cNvCxnSpPr>
            <p:nvPr/>
          </p:nvCxnSpPr>
          <p:spPr>
            <a:xfrm flipV="1">
              <a:off x="2497389" y="3236744"/>
              <a:ext cx="1991725" cy="3571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EAC1C567-1297-4F75-A4E0-2C355696004D}"/>
                </a:ext>
              </a:extLst>
            </p:cNvPr>
            <p:cNvCxnSpPr>
              <a:cxnSpLocks/>
              <a:endCxn id="142" idx="1"/>
            </p:cNvCxnSpPr>
            <p:nvPr/>
          </p:nvCxnSpPr>
          <p:spPr>
            <a:xfrm>
              <a:off x="4897564" y="2575669"/>
              <a:ext cx="1767736" cy="987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3D4374C9-B544-4AB1-940B-3DFEB0617EC8}"/>
                </a:ext>
              </a:extLst>
            </p:cNvPr>
            <p:cNvCxnSpPr>
              <a:cxnSpLocks/>
              <a:endCxn id="142" idx="1"/>
            </p:cNvCxnSpPr>
            <p:nvPr/>
          </p:nvCxnSpPr>
          <p:spPr>
            <a:xfrm>
              <a:off x="4886800" y="3210244"/>
              <a:ext cx="1778500" cy="35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グループ化 117">
              <a:extLst>
                <a:ext uri="{FF2B5EF4-FFF2-40B4-BE49-F238E27FC236}">
                  <a16:creationId xmlns:a16="http://schemas.microsoft.com/office/drawing/2014/main" id="{4A3311F7-8CAB-4D5A-AC27-6BD72430E709}"/>
                </a:ext>
              </a:extLst>
            </p:cNvPr>
            <p:cNvGrpSpPr/>
            <p:nvPr/>
          </p:nvGrpSpPr>
          <p:grpSpPr>
            <a:xfrm>
              <a:off x="4248006" y="2083433"/>
              <a:ext cx="832509" cy="1330720"/>
              <a:chOff x="2500626" y="2255796"/>
              <a:chExt cx="1160117" cy="1787443"/>
            </a:xfrm>
          </p:grpSpPr>
          <p:sp>
            <p:nvSpPr>
              <p:cNvPr id="145" name="正方形/長方形 144">
                <a:extLst>
                  <a:ext uri="{FF2B5EF4-FFF2-40B4-BE49-F238E27FC236}">
                    <a16:creationId xmlns:a16="http://schemas.microsoft.com/office/drawing/2014/main" id="{C7564E26-EE1F-4288-B30B-14B8CE3E47B1}"/>
                  </a:ext>
                </a:extLst>
              </p:cNvPr>
              <p:cNvSpPr/>
              <p:nvPr/>
            </p:nvSpPr>
            <p:spPr>
              <a:xfrm>
                <a:off x="2771869" y="2648848"/>
                <a:ext cx="595619" cy="1394391"/>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1350" dirty="0"/>
              </a:p>
            </p:txBody>
          </p:sp>
          <p:sp>
            <p:nvSpPr>
              <p:cNvPr id="146" name="楕円 145">
                <a:extLst>
                  <a:ext uri="{FF2B5EF4-FFF2-40B4-BE49-F238E27FC236}">
                    <a16:creationId xmlns:a16="http://schemas.microsoft.com/office/drawing/2014/main" id="{BFE24910-EE1E-4DBD-B5E7-33B5818227B3}"/>
                  </a:ext>
                </a:extLst>
              </p:cNvPr>
              <p:cNvSpPr/>
              <p:nvPr/>
            </p:nvSpPr>
            <p:spPr>
              <a:xfrm>
                <a:off x="2868343" y="2699437"/>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47" name="楕円 146">
                <a:extLst>
                  <a:ext uri="{FF2B5EF4-FFF2-40B4-BE49-F238E27FC236}">
                    <a16:creationId xmlns:a16="http://schemas.microsoft.com/office/drawing/2014/main" id="{30123F27-0046-46F8-8F50-8E9CBF286C0F}"/>
                  </a:ext>
                </a:extLst>
              </p:cNvPr>
              <p:cNvSpPr/>
              <p:nvPr/>
            </p:nvSpPr>
            <p:spPr>
              <a:xfrm>
                <a:off x="2868343" y="3531304"/>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48" name="テキスト ボックス 147">
                <a:extLst>
                  <a:ext uri="{FF2B5EF4-FFF2-40B4-BE49-F238E27FC236}">
                    <a16:creationId xmlns:a16="http://schemas.microsoft.com/office/drawing/2014/main" id="{E84AC68E-4A38-40FA-8E0B-514E80F976D7}"/>
                  </a:ext>
                </a:extLst>
              </p:cNvPr>
              <p:cNvSpPr txBox="1"/>
              <p:nvPr/>
            </p:nvSpPr>
            <p:spPr>
              <a:xfrm>
                <a:off x="2500626" y="2255796"/>
                <a:ext cx="1160117" cy="400109"/>
              </a:xfrm>
              <a:prstGeom prst="rect">
                <a:avLst/>
              </a:prstGeom>
              <a:noFill/>
            </p:spPr>
            <p:txBody>
              <a:bodyPr wrap="square" rtlCol="0">
                <a:spAutoFit/>
              </a:bodyPr>
              <a:lstStyle/>
              <a:p>
                <a:pPr algn="ctr"/>
                <a:r>
                  <a:rPr lang="ja-JP" altLang="en-US" sz="1350" dirty="0"/>
                  <a:t>隠れ層</a:t>
                </a:r>
                <a:r>
                  <a:rPr lang="en-US" altLang="ja-JP" sz="1350" dirty="0"/>
                  <a:t>1</a:t>
                </a:r>
                <a:endParaRPr lang="ja-JP" altLang="en-US" sz="1350" dirty="0"/>
              </a:p>
            </p:txBody>
          </p:sp>
        </p:grpSp>
        <p:grpSp>
          <p:nvGrpSpPr>
            <p:cNvPr id="119" name="グループ化 118">
              <a:extLst>
                <a:ext uri="{FF2B5EF4-FFF2-40B4-BE49-F238E27FC236}">
                  <a16:creationId xmlns:a16="http://schemas.microsoft.com/office/drawing/2014/main" id="{B5390D4F-DE5F-4A5C-9BF1-50E3BC7F617A}"/>
                </a:ext>
              </a:extLst>
            </p:cNvPr>
            <p:cNvGrpSpPr/>
            <p:nvPr/>
          </p:nvGrpSpPr>
          <p:grpSpPr>
            <a:xfrm>
              <a:off x="6518623" y="2752465"/>
              <a:ext cx="720772" cy="1329908"/>
              <a:chOff x="5156170" y="2256887"/>
              <a:chExt cx="1004409" cy="1786352"/>
            </a:xfrm>
          </p:grpSpPr>
          <p:sp>
            <p:nvSpPr>
              <p:cNvPr id="142" name="正方形/長方形 141">
                <a:extLst>
                  <a:ext uri="{FF2B5EF4-FFF2-40B4-BE49-F238E27FC236}">
                    <a16:creationId xmlns:a16="http://schemas.microsoft.com/office/drawing/2014/main" id="{6A8B38A7-C2B9-4106-AD24-07EA6E52AAA4}"/>
                  </a:ext>
                </a:extLst>
              </p:cNvPr>
              <p:cNvSpPr/>
              <p:nvPr/>
            </p:nvSpPr>
            <p:spPr>
              <a:xfrm>
                <a:off x="5360567" y="2648848"/>
                <a:ext cx="595618" cy="1394391"/>
              </a:xfrm>
              <a:prstGeom prst="rect">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sz="1350"/>
              </a:p>
            </p:txBody>
          </p:sp>
          <p:sp>
            <p:nvSpPr>
              <p:cNvPr id="143" name="楕円 142">
                <a:extLst>
                  <a:ext uri="{FF2B5EF4-FFF2-40B4-BE49-F238E27FC236}">
                    <a16:creationId xmlns:a16="http://schemas.microsoft.com/office/drawing/2014/main" id="{54F8B29D-65D1-4105-A88E-7DEA87CACB84}"/>
                  </a:ext>
                </a:extLst>
              </p:cNvPr>
              <p:cNvSpPr/>
              <p:nvPr/>
            </p:nvSpPr>
            <p:spPr>
              <a:xfrm>
                <a:off x="5457041" y="3115113"/>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44" name="テキスト ボックス 143">
                <a:extLst>
                  <a:ext uri="{FF2B5EF4-FFF2-40B4-BE49-F238E27FC236}">
                    <a16:creationId xmlns:a16="http://schemas.microsoft.com/office/drawing/2014/main" id="{3732A468-BE5F-40D4-8282-4A6BC54E75A5}"/>
                  </a:ext>
                </a:extLst>
              </p:cNvPr>
              <p:cNvSpPr txBox="1"/>
              <p:nvPr/>
            </p:nvSpPr>
            <p:spPr>
              <a:xfrm>
                <a:off x="5156170" y="2256887"/>
                <a:ext cx="1004409" cy="400109"/>
              </a:xfrm>
              <a:prstGeom prst="rect">
                <a:avLst/>
              </a:prstGeom>
              <a:noFill/>
            </p:spPr>
            <p:txBody>
              <a:bodyPr wrap="square" rtlCol="0">
                <a:spAutoFit/>
              </a:bodyPr>
              <a:lstStyle/>
              <a:p>
                <a:pPr algn="ctr"/>
                <a:r>
                  <a:rPr lang="ja-JP" altLang="en-US" sz="1350" dirty="0"/>
                  <a:t>出力層</a:t>
                </a:r>
              </a:p>
            </p:txBody>
          </p:sp>
        </p:grpSp>
        <p:grpSp>
          <p:nvGrpSpPr>
            <p:cNvPr id="120" name="グループ化 119">
              <a:extLst>
                <a:ext uri="{FF2B5EF4-FFF2-40B4-BE49-F238E27FC236}">
                  <a16:creationId xmlns:a16="http://schemas.microsoft.com/office/drawing/2014/main" id="{7176A95A-210B-43DD-9A9A-05FD096EFC8D}"/>
                </a:ext>
              </a:extLst>
            </p:cNvPr>
            <p:cNvGrpSpPr/>
            <p:nvPr/>
          </p:nvGrpSpPr>
          <p:grpSpPr>
            <a:xfrm>
              <a:off x="1899527" y="2783066"/>
              <a:ext cx="768301" cy="1329908"/>
              <a:chOff x="1353432" y="2256887"/>
              <a:chExt cx="1070643" cy="1786352"/>
            </a:xfrm>
          </p:grpSpPr>
          <p:sp>
            <p:nvSpPr>
              <p:cNvPr id="139" name="正方形/長方形 138">
                <a:extLst>
                  <a:ext uri="{FF2B5EF4-FFF2-40B4-BE49-F238E27FC236}">
                    <a16:creationId xmlns:a16="http://schemas.microsoft.com/office/drawing/2014/main" id="{08BCF2C7-7FAC-4FF2-9C0D-6C1BB76EEF4F}"/>
                  </a:ext>
                </a:extLst>
              </p:cNvPr>
              <p:cNvSpPr/>
              <p:nvPr/>
            </p:nvSpPr>
            <p:spPr>
              <a:xfrm>
                <a:off x="1590946" y="2648848"/>
                <a:ext cx="595618" cy="1394391"/>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350" dirty="0"/>
              </a:p>
            </p:txBody>
          </p:sp>
          <p:sp>
            <p:nvSpPr>
              <p:cNvPr id="140" name="楕円 139">
                <a:extLst>
                  <a:ext uri="{FF2B5EF4-FFF2-40B4-BE49-F238E27FC236}">
                    <a16:creationId xmlns:a16="http://schemas.microsoft.com/office/drawing/2014/main" id="{B07CBFCD-F538-4D8B-A060-2788DA9DE304}"/>
                  </a:ext>
                </a:extLst>
              </p:cNvPr>
              <p:cNvSpPr/>
              <p:nvPr/>
            </p:nvSpPr>
            <p:spPr>
              <a:xfrm>
                <a:off x="1688639" y="3115113"/>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41" name="テキスト ボックス 140">
                <a:extLst>
                  <a:ext uri="{FF2B5EF4-FFF2-40B4-BE49-F238E27FC236}">
                    <a16:creationId xmlns:a16="http://schemas.microsoft.com/office/drawing/2014/main" id="{EA80D417-DAF8-4C9A-936C-53722CDD09A3}"/>
                  </a:ext>
                </a:extLst>
              </p:cNvPr>
              <p:cNvSpPr txBox="1"/>
              <p:nvPr/>
            </p:nvSpPr>
            <p:spPr>
              <a:xfrm>
                <a:off x="1353432" y="2256887"/>
                <a:ext cx="1070643" cy="400109"/>
              </a:xfrm>
              <a:prstGeom prst="rect">
                <a:avLst/>
              </a:prstGeom>
              <a:noFill/>
            </p:spPr>
            <p:txBody>
              <a:bodyPr wrap="square" rtlCol="0">
                <a:spAutoFit/>
              </a:bodyPr>
              <a:lstStyle/>
              <a:p>
                <a:pPr algn="ctr"/>
                <a:r>
                  <a:rPr lang="ja-JP" altLang="en-US" sz="1350" dirty="0"/>
                  <a:t>入力層</a:t>
                </a:r>
              </a:p>
            </p:txBody>
          </p:sp>
        </p:grpSp>
        <p:cxnSp>
          <p:nvCxnSpPr>
            <p:cNvPr id="121" name="直線矢印コネクタ 120">
              <a:extLst>
                <a:ext uri="{FF2B5EF4-FFF2-40B4-BE49-F238E27FC236}">
                  <a16:creationId xmlns:a16="http://schemas.microsoft.com/office/drawing/2014/main" id="{F1CA1578-9CE1-4BCF-9E55-BD29E3013D33}"/>
                </a:ext>
              </a:extLst>
            </p:cNvPr>
            <p:cNvCxnSpPr>
              <a:cxnSpLocks/>
              <a:endCxn id="142" idx="1"/>
            </p:cNvCxnSpPr>
            <p:nvPr/>
          </p:nvCxnSpPr>
          <p:spPr>
            <a:xfrm flipV="1">
              <a:off x="4185399" y="3563323"/>
              <a:ext cx="2479901" cy="952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8E1D86BC-8DE0-4912-9836-4D0FD287136E}"/>
                </a:ext>
              </a:extLst>
            </p:cNvPr>
            <p:cNvCxnSpPr>
              <a:cxnSpLocks/>
              <a:stCxn id="139" idx="3"/>
            </p:cNvCxnSpPr>
            <p:nvPr/>
          </p:nvCxnSpPr>
          <p:spPr>
            <a:xfrm>
              <a:off x="2497389" y="3593924"/>
              <a:ext cx="1200652" cy="314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12A4366A-A208-4ADD-814E-798BD07B6C07}"/>
                </a:ext>
              </a:extLst>
            </p:cNvPr>
            <p:cNvCxnSpPr>
              <a:cxnSpLocks/>
              <a:stCxn id="139" idx="3"/>
            </p:cNvCxnSpPr>
            <p:nvPr/>
          </p:nvCxnSpPr>
          <p:spPr>
            <a:xfrm>
              <a:off x="2497389" y="3593924"/>
              <a:ext cx="1207551" cy="910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テキスト ボックス 123">
              <a:extLst>
                <a:ext uri="{FF2B5EF4-FFF2-40B4-BE49-F238E27FC236}">
                  <a16:creationId xmlns:a16="http://schemas.microsoft.com/office/drawing/2014/main" id="{2B5792E4-6ECB-4A3D-A911-B7D7ED244A39}"/>
                </a:ext>
              </a:extLst>
            </p:cNvPr>
            <p:cNvSpPr txBox="1"/>
            <p:nvPr/>
          </p:nvSpPr>
          <p:spPr>
            <a:xfrm>
              <a:off x="1457480" y="3354551"/>
              <a:ext cx="692301" cy="412441"/>
            </a:xfrm>
            <a:prstGeom prst="rect">
              <a:avLst/>
            </a:prstGeom>
            <a:noFill/>
          </p:spPr>
          <p:txBody>
            <a:bodyPr wrap="square" rtlCol="0">
              <a:spAutoFit/>
            </a:bodyPr>
            <a:lstStyle/>
            <a:p>
              <a:pPr algn="ctr"/>
              <a:r>
                <a:rPr lang="en-US" altLang="ja-JP" sz="2100" dirty="0"/>
                <a:t>x(t)</a:t>
              </a:r>
              <a:endParaRPr lang="ja-JP" altLang="en-US" sz="2100" dirty="0"/>
            </a:p>
          </p:txBody>
        </p:sp>
        <p:sp>
          <p:nvSpPr>
            <p:cNvPr id="125" name="テキスト ボックス 124">
              <a:extLst>
                <a:ext uri="{FF2B5EF4-FFF2-40B4-BE49-F238E27FC236}">
                  <a16:creationId xmlns:a16="http://schemas.microsoft.com/office/drawing/2014/main" id="{EB8B6CB5-42E6-4D0D-84F7-687A46073909}"/>
                </a:ext>
              </a:extLst>
            </p:cNvPr>
            <p:cNvSpPr txBox="1"/>
            <p:nvPr/>
          </p:nvSpPr>
          <p:spPr>
            <a:xfrm>
              <a:off x="7271929" y="3427709"/>
              <a:ext cx="873780" cy="415498"/>
            </a:xfrm>
            <a:prstGeom prst="rect">
              <a:avLst/>
            </a:prstGeom>
            <a:noFill/>
          </p:spPr>
          <p:txBody>
            <a:bodyPr wrap="square" rtlCol="0">
              <a:spAutoFit/>
            </a:bodyPr>
            <a:lstStyle/>
            <a:p>
              <a:pPr algn="ctr"/>
              <a:r>
                <a:rPr lang="en-US" altLang="ja-JP" sz="2100" dirty="0"/>
                <a:t>y(t+1)</a:t>
              </a:r>
              <a:endParaRPr lang="ja-JP" altLang="en-US" sz="2100" dirty="0"/>
            </a:p>
          </p:txBody>
        </p:sp>
        <p:sp>
          <p:nvSpPr>
            <p:cNvPr id="132" name="テキスト ボックス 131">
              <a:extLst>
                <a:ext uri="{FF2B5EF4-FFF2-40B4-BE49-F238E27FC236}">
                  <a16:creationId xmlns:a16="http://schemas.microsoft.com/office/drawing/2014/main" id="{DAE16D18-4E5A-4086-A910-61D8A9A057F4}"/>
                </a:ext>
              </a:extLst>
            </p:cNvPr>
            <p:cNvSpPr txBox="1"/>
            <p:nvPr/>
          </p:nvSpPr>
          <p:spPr>
            <a:xfrm>
              <a:off x="5306548" y="2420383"/>
              <a:ext cx="1043802" cy="412441"/>
            </a:xfrm>
            <a:prstGeom prst="rect">
              <a:avLst/>
            </a:prstGeom>
            <a:noFill/>
          </p:spPr>
          <p:txBody>
            <a:bodyPr wrap="square" rtlCol="0">
              <a:spAutoFit/>
            </a:bodyPr>
            <a:lstStyle/>
            <a:p>
              <a:pPr algn="ctr"/>
              <a:r>
                <a:rPr lang="en-US" altLang="ja-JP" sz="2100" dirty="0"/>
                <a:t>h(t+1)</a:t>
              </a:r>
              <a:endParaRPr lang="ja-JP" altLang="en-US" sz="2100" dirty="0"/>
            </a:p>
          </p:txBody>
        </p:sp>
        <p:grpSp>
          <p:nvGrpSpPr>
            <p:cNvPr id="133" name="グループ化 132">
              <a:extLst>
                <a:ext uri="{FF2B5EF4-FFF2-40B4-BE49-F238E27FC236}">
                  <a16:creationId xmlns:a16="http://schemas.microsoft.com/office/drawing/2014/main" id="{306A66C8-062F-44CE-B602-2D3D7899FBF4}"/>
                </a:ext>
              </a:extLst>
            </p:cNvPr>
            <p:cNvGrpSpPr/>
            <p:nvPr/>
          </p:nvGrpSpPr>
          <p:grpSpPr>
            <a:xfrm>
              <a:off x="3501508" y="3393396"/>
              <a:ext cx="832509" cy="1330720"/>
              <a:chOff x="2500626" y="2255796"/>
              <a:chExt cx="1160117" cy="1787443"/>
            </a:xfrm>
          </p:grpSpPr>
          <p:sp>
            <p:nvSpPr>
              <p:cNvPr id="135" name="正方形/長方形 134">
                <a:extLst>
                  <a:ext uri="{FF2B5EF4-FFF2-40B4-BE49-F238E27FC236}">
                    <a16:creationId xmlns:a16="http://schemas.microsoft.com/office/drawing/2014/main" id="{019A20DD-362F-4A9F-9250-415248C89910}"/>
                  </a:ext>
                </a:extLst>
              </p:cNvPr>
              <p:cNvSpPr/>
              <p:nvPr/>
            </p:nvSpPr>
            <p:spPr>
              <a:xfrm>
                <a:off x="2771869" y="2648848"/>
                <a:ext cx="595619" cy="1394391"/>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1350" dirty="0"/>
              </a:p>
            </p:txBody>
          </p:sp>
          <p:sp>
            <p:nvSpPr>
              <p:cNvPr id="136" name="楕円 135">
                <a:extLst>
                  <a:ext uri="{FF2B5EF4-FFF2-40B4-BE49-F238E27FC236}">
                    <a16:creationId xmlns:a16="http://schemas.microsoft.com/office/drawing/2014/main" id="{231036D2-FAD3-4098-98E7-53F7A9A0CEB2}"/>
                  </a:ext>
                </a:extLst>
              </p:cNvPr>
              <p:cNvSpPr/>
              <p:nvPr/>
            </p:nvSpPr>
            <p:spPr>
              <a:xfrm>
                <a:off x="2868343" y="2699437"/>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37" name="楕円 136">
                <a:extLst>
                  <a:ext uri="{FF2B5EF4-FFF2-40B4-BE49-F238E27FC236}">
                    <a16:creationId xmlns:a16="http://schemas.microsoft.com/office/drawing/2014/main" id="{EAC82F7F-E334-4196-A395-7C072E357A6F}"/>
                  </a:ext>
                </a:extLst>
              </p:cNvPr>
              <p:cNvSpPr/>
              <p:nvPr/>
            </p:nvSpPr>
            <p:spPr>
              <a:xfrm>
                <a:off x="2868343" y="3531304"/>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38" name="テキスト ボックス 137">
                <a:extLst>
                  <a:ext uri="{FF2B5EF4-FFF2-40B4-BE49-F238E27FC236}">
                    <a16:creationId xmlns:a16="http://schemas.microsoft.com/office/drawing/2014/main" id="{B50F56DF-E1F7-4CC3-B490-179532D9362A}"/>
                  </a:ext>
                </a:extLst>
              </p:cNvPr>
              <p:cNvSpPr txBox="1"/>
              <p:nvPr/>
            </p:nvSpPr>
            <p:spPr>
              <a:xfrm>
                <a:off x="2500626" y="2255796"/>
                <a:ext cx="1160117" cy="400109"/>
              </a:xfrm>
              <a:prstGeom prst="rect">
                <a:avLst/>
              </a:prstGeom>
              <a:noFill/>
            </p:spPr>
            <p:txBody>
              <a:bodyPr wrap="square" rtlCol="0">
                <a:spAutoFit/>
              </a:bodyPr>
              <a:lstStyle/>
              <a:p>
                <a:pPr algn="ctr"/>
                <a:r>
                  <a:rPr lang="ja-JP" altLang="en-US" sz="1350" dirty="0"/>
                  <a:t>隠れ層</a:t>
                </a:r>
                <a:r>
                  <a:rPr lang="en-US" altLang="ja-JP" sz="1350" dirty="0"/>
                  <a:t>2</a:t>
                </a:r>
                <a:endParaRPr lang="ja-JP" altLang="en-US" sz="1350" dirty="0"/>
              </a:p>
            </p:txBody>
          </p:sp>
        </p:grpSp>
        <p:cxnSp>
          <p:nvCxnSpPr>
            <p:cNvPr id="134" name="直線矢印コネクタ 133">
              <a:extLst>
                <a:ext uri="{FF2B5EF4-FFF2-40B4-BE49-F238E27FC236}">
                  <a16:creationId xmlns:a16="http://schemas.microsoft.com/office/drawing/2014/main" id="{16770901-E1D1-47DE-923C-120431B7786D}"/>
                </a:ext>
              </a:extLst>
            </p:cNvPr>
            <p:cNvCxnSpPr>
              <a:cxnSpLocks/>
              <a:endCxn id="142" idx="1"/>
            </p:cNvCxnSpPr>
            <p:nvPr/>
          </p:nvCxnSpPr>
          <p:spPr>
            <a:xfrm flipV="1">
              <a:off x="4144754" y="3563323"/>
              <a:ext cx="2520546" cy="344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9" name="グループ化 148">
            <a:extLst>
              <a:ext uri="{FF2B5EF4-FFF2-40B4-BE49-F238E27FC236}">
                <a16:creationId xmlns:a16="http://schemas.microsoft.com/office/drawing/2014/main" id="{83A8B654-96F5-40D4-A780-6EE889C8C779}"/>
              </a:ext>
            </a:extLst>
          </p:cNvPr>
          <p:cNvGrpSpPr/>
          <p:nvPr/>
        </p:nvGrpSpPr>
        <p:grpSpPr>
          <a:xfrm>
            <a:off x="139968" y="30043"/>
            <a:ext cx="6688229" cy="2640683"/>
            <a:chOff x="1457480" y="2083433"/>
            <a:chExt cx="6688229" cy="2640683"/>
          </a:xfrm>
        </p:grpSpPr>
        <p:cxnSp>
          <p:nvCxnSpPr>
            <p:cNvPr id="150" name="直線矢印コネクタ 149">
              <a:extLst>
                <a:ext uri="{FF2B5EF4-FFF2-40B4-BE49-F238E27FC236}">
                  <a16:creationId xmlns:a16="http://schemas.microsoft.com/office/drawing/2014/main" id="{CE052AF5-6A9B-44D3-80CF-A353D0834A0D}"/>
                </a:ext>
              </a:extLst>
            </p:cNvPr>
            <p:cNvCxnSpPr>
              <a:cxnSpLocks/>
              <a:stCxn id="169" idx="3"/>
            </p:cNvCxnSpPr>
            <p:nvPr/>
          </p:nvCxnSpPr>
          <p:spPr>
            <a:xfrm flipV="1">
              <a:off x="2497389" y="2555300"/>
              <a:ext cx="1953461" cy="103862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1" name="直線矢印コネクタ 150">
              <a:extLst>
                <a:ext uri="{FF2B5EF4-FFF2-40B4-BE49-F238E27FC236}">
                  <a16:creationId xmlns:a16="http://schemas.microsoft.com/office/drawing/2014/main" id="{5AF2DFDA-538A-4E2A-B563-6C71EFD511C3}"/>
                </a:ext>
              </a:extLst>
            </p:cNvPr>
            <p:cNvCxnSpPr>
              <a:cxnSpLocks/>
              <a:stCxn id="169" idx="3"/>
            </p:cNvCxnSpPr>
            <p:nvPr/>
          </p:nvCxnSpPr>
          <p:spPr>
            <a:xfrm flipV="1">
              <a:off x="2497389" y="3236744"/>
              <a:ext cx="1991725" cy="3571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線矢印コネクタ 151">
              <a:extLst>
                <a:ext uri="{FF2B5EF4-FFF2-40B4-BE49-F238E27FC236}">
                  <a16:creationId xmlns:a16="http://schemas.microsoft.com/office/drawing/2014/main" id="{1C6BAB73-8894-49E0-BA81-AF7DB15B2881}"/>
                </a:ext>
              </a:extLst>
            </p:cNvPr>
            <p:cNvCxnSpPr>
              <a:cxnSpLocks/>
              <a:endCxn id="172" idx="1"/>
            </p:cNvCxnSpPr>
            <p:nvPr/>
          </p:nvCxnSpPr>
          <p:spPr>
            <a:xfrm>
              <a:off x="4886800" y="2566729"/>
              <a:ext cx="1778500" cy="996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70FCC319-3DE5-4AF6-A748-86EAFAAECE10}"/>
                </a:ext>
              </a:extLst>
            </p:cNvPr>
            <p:cNvCxnSpPr>
              <a:cxnSpLocks/>
              <a:endCxn id="172" idx="1"/>
            </p:cNvCxnSpPr>
            <p:nvPr/>
          </p:nvCxnSpPr>
          <p:spPr>
            <a:xfrm>
              <a:off x="4886800" y="3210244"/>
              <a:ext cx="1778500" cy="35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4" name="グループ化 153">
              <a:extLst>
                <a:ext uri="{FF2B5EF4-FFF2-40B4-BE49-F238E27FC236}">
                  <a16:creationId xmlns:a16="http://schemas.microsoft.com/office/drawing/2014/main" id="{34A3CA21-97D1-4D7F-B1EB-531207C3A2DB}"/>
                </a:ext>
              </a:extLst>
            </p:cNvPr>
            <p:cNvGrpSpPr/>
            <p:nvPr/>
          </p:nvGrpSpPr>
          <p:grpSpPr>
            <a:xfrm>
              <a:off x="4248006" y="2083433"/>
              <a:ext cx="832509" cy="1330720"/>
              <a:chOff x="2500626" y="2255796"/>
              <a:chExt cx="1160117" cy="1787443"/>
            </a:xfrm>
          </p:grpSpPr>
          <p:sp>
            <p:nvSpPr>
              <p:cNvPr id="175" name="正方形/長方形 174">
                <a:extLst>
                  <a:ext uri="{FF2B5EF4-FFF2-40B4-BE49-F238E27FC236}">
                    <a16:creationId xmlns:a16="http://schemas.microsoft.com/office/drawing/2014/main" id="{F4E6B595-697D-45F1-B432-F9F1B1854991}"/>
                  </a:ext>
                </a:extLst>
              </p:cNvPr>
              <p:cNvSpPr/>
              <p:nvPr/>
            </p:nvSpPr>
            <p:spPr>
              <a:xfrm>
                <a:off x="2771869" y="2648848"/>
                <a:ext cx="595619" cy="1394391"/>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1350" dirty="0"/>
              </a:p>
            </p:txBody>
          </p:sp>
          <p:sp>
            <p:nvSpPr>
              <p:cNvPr id="176" name="楕円 175">
                <a:extLst>
                  <a:ext uri="{FF2B5EF4-FFF2-40B4-BE49-F238E27FC236}">
                    <a16:creationId xmlns:a16="http://schemas.microsoft.com/office/drawing/2014/main" id="{54440AF4-BFFB-4DAB-A9EB-9647DF3912A4}"/>
                  </a:ext>
                </a:extLst>
              </p:cNvPr>
              <p:cNvSpPr/>
              <p:nvPr/>
            </p:nvSpPr>
            <p:spPr>
              <a:xfrm>
                <a:off x="2868343" y="2699437"/>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77" name="楕円 176">
                <a:extLst>
                  <a:ext uri="{FF2B5EF4-FFF2-40B4-BE49-F238E27FC236}">
                    <a16:creationId xmlns:a16="http://schemas.microsoft.com/office/drawing/2014/main" id="{A1A2D744-1020-423F-80A7-6C3E22DC3F3B}"/>
                  </a:ext>
                </a:extLst>
              </p:cNvPr>
              <p:cNvSpPr/>
              <p:nvPr/>
            </p:nvSpPr>
            <p:spPr>
              <a:xfrm>
                <a:off x="2868343" y="3531304"/>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78" name="テキスト ボックス 177">
                <a:extLst>
                  <a:ext uri="{FF2B5EF4-FFF2-40B4-BE49-F238E27FC236}">
                    <a16:creationId xmlns:a16="http://schemas.microsoft.com/office/drawing/2014/main" id="{EF04AE44-518D-4FDF-913E-5BF36D93C87F}"/>
                  </a:ext>
                </a:extLst>
              </p:cNvPr>
              <p:cNvSpPr txBox="1"/>
              <p:nvPr/>
            </p:nvSpPr>
            <p:spPr>
              <a:xfrm>
                <a:off x="2500626" y="2255796"/>
                <a:ext cx="1160117" cy="400109"/>
              </a:xfrm>
              <a:prstGeom prst="rect">
                <a:avLst/>
              </a:prstGeom>
              <a:noFill/>
            </p:spPr>
            <p:txBody>
              <a:bodyPr wrap="square" rtlCol="0">
                <a:spAutoFit/>
              </a:bodyPr>
              <a:lstStyle/>
              <a:p>
                <a:pPr algn="ctr"/>
                <a:r>
                  <a:rPr lang="ja-JP" altLang="en-US" sz="1350" dirty="0"/>
                  <a:t>隠れ層</a:t>
                </a:r>
                <a:r>
                  <a:rPr lang="en-US" altLang="ja-JP" sz="1350" dirty="0"/>
                  <a:t>1</a:t>
                </a:r>
                <a:endParaRPr lang="ja-JP" altLang="en-US" sz="1350" dirty="0"/>
              </a:p>
            </p:txBody>
          </p:sp>
        </p:grpSp>
        <p:grpSp>
          <p:nvGrpSpPr>
            <p:cNvPr id="155" name="グループ化 154">
              <a:extLst>
                <a:ext uri="{FF2B5EF4-FFF2-40B4-BE49-F238E27FC236}">
                  <a16:creationId xmlns:a16="http://schemas.microsoft.com/office/drawing/2014/main" id="{A0453B66-042F-44C2-9320-6F34D09F34B2}"/>
                </a:ext>
              </a:extLst>
            </p:cNvPr>
            <p:cNvGrpSpPr/>
            <p:nvPr/>
          </p:nvGrpSpPr>
          <p:grpSpPr>
            <a:xfrm>
              <a:off x="6518623" y="2752465"/>
              <a:ext cx="720772" cy="1329908"/>
              <a:chOff x="5156170" y="2256887"/>
              <a:chExt cx="1004409" cy="1786352"/>
            </a:xfrm>
          </p:grpSpPr>
          <p:sp>
            <p:nvSpPr>
              <p:cNvPr id="172" name="正方形/長方形 171">
                <a:extLst>
                  <a:ext uri="{FF2B5EF4-FFF2-40B4-BE49-F238E27FC236}">
                    <a16:creationId xmlns:a16="http://schemas.microsoft.com/office/drawing/2014/main" id="{0485AC48-8AEA-43B8-8DAF-57F552643646}"/>
                  </a:ext>
                </a:extLst>
              </p:cNvPr>
              <p:cNvSpPr/>
              <p:nvPr/>
            </p:nvSpPr>
            <p:spPr>
              <a:xfrm>
                <a:off x="5360567" y="2648848"/>
                <a:ext cx="595618" cy="1394391"/>
              </a:xfrm>
              <a:prstGeom prst="rect">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sz="1350"/>
              </a:p>
            </p:txBody>
          </p:sp>
          <p:sp>
            <p:nvSpPr>
              <p:cNvPr id="173" name="楕円 172">
                <a:extLst>
                  <a:ext uri="{FF2B5EF4-FFF2-40B4-BE49-F238E27FC236}">
                    <a16:creationId xmlns:a16="http://schemas.microsoft.com/office/drawing/2014/main" id="{D78A9824-AEC4-4E03-B708-60A59D8FADCB}"/>
                  </a:ext>
                </a:extLst>
              </p:cNvPr>
              <p:cNvSpPr/>
              <p:nvPr/>
            </p:nvSpPr>
            <p:spPr>
              <a:xfrm>
                <a:off x="5457041" y="3115113"/>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74" name="テキスト ボックス 173">
                <a:extLst>
                  <a:ext uri="{FF2B5EF4-FFF2-40B4-BE49-F238E27FC236}">
                    <a16:creationId xmlns:a16="http://schemas.microsoft.com/office/drawing/2014/main" id="{2A3E2066-975E-4497-AA73-EDD21E31CFC0}"/>
                  </a:ext>
                </a:extLst>
              </p:cNvPr>
              <p:cNvSpPr txBox="1"/>
              <p:nvPr/>
            </p:nvSpPr>
            <p:spPr>
              <a:xfrm>
                <a:off x="5156170" y="2256887"/>
                <a:ext cx="1004409" cy="400109"/>
              </a:xfrm>
              <a:prstGeom prst="rect">
                <a:avLst/>
              </a:prstGeom>
              <a:noFill/>
            </p:spPr>
            <p:txBody>
              <a:bodyPr wrap="square" rtlCol="0">
                <a:spAutoFit/>
              </a:bodyPr>
              <a:lstStyle/>
              <a:p>
                <a:pPr algn="ctr"/>
                <a:r>
                  <a:rPr lang="ja-JP" altLang="en-US" sz="1350" dirty="0"/>
                  <a:t>出力層</a:t>
                </a:r>
              </a:p>
            </p:txBody>
          </p:sp>
        </p:grpSp>
        <p:grpSp>
          <p:nvGrpSpPr>
            <p:cNvPr id="156" name="グループ化 155">
              <a:extLst>
                <a:ext uri="{FF2B5EF4-FFF2-40B4-BE49-F238E27FC236}">
                  <a16:creationId xmlns:a16="http://schemas.microsoft.com/office/drawing/2014/main" id="{9046BD7D-7FB3-463E-A800-BCCAD0A6E3FB}"/>
                </a:ext>
              </a:extLst>
            </p:cNvPr>
            <p:cNvGrpSpPr/>
            <p:nvPr/>
          </p:nvGrpSpPr>
          <p:grpSpPr>
            <a:xfrm>
              <a:off x="1899527" y="2783066"/>
              <a:ext cx="768301" cy="1329908"/>
              <a:chOff x="1353432" y="2256887"/>
              <a:chExt cx="1070643" cy="1786352"/>
            </a:xfrm>
          </p:grpSpPr>
          <p:sp>
            <p:nvSpPr>
              <p:cNvPr id="169" name="正方形/長方形 168">
                <a:extLst>
                  <a:ext uri="{FF2B5EF4-FFF2-40B4-BE49-F238E27FC236}">
                    <a16:creationId xmlns:a16="http://schemas.microsoft.com/office/drawing/2014/main" id="{9770507A-1645-47BC-BD18-111BACD77599}"/>
                  </a:ext>
                </a:extLst>
              </p:cNvPr>
              <p:cNvSpPr/>
              <p:nvPr/>
            </p:nvSpPr>
            <p:spPr>
              <a:xfrm>
                <a:off x="1590946" y="2648848"/>
                <a:ext cx="595618" cy="1394391"/>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350" dirty="0"/>
              </a:p>
            </p:txBody>
          </p:sp>
          <p:sp>
            <p:nvSpPr>
              <p:cNvPr id="170" name="楕円 169">
                <a:extLst>
                  <a:ext uri="{FF2B5EF4-FFF2-40B4-BE49-F238E27FC236}">
                    <a16:creationId xmlns:a16="http://schemas.microsoft.com/office/drawing/2014/main" id="{A23E9946-85DA-4D56-8EFB-1898E326B8E1}"/>
                  </a:ext>
                </a:extLst>
              </p:cNvPr>
              <p:cNvSpPr/>
              <p:nvPr/>
            </p:nvSpPr>
            <p:spPr>
              <a:xfrm>
                <a:off x="1688639" y="3115113"/>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71" name="テキスト ボックス 170">
                <a:extLst>
                  <a:ext uri="{FF2B5EF4-FFF2-40B4-BE49-F238E27FC236}">
                    <a16:creationId xmlns:a16="http://schemas.microsoft.com/office/drawing/2014/main" id="{55E9CC94-6E0C-4C35-9F14-030C8077A7C7}"/>
                  </a:ext>
                </a:extLst>
              </p:cNvPr>
              <p:cNvSpPr txBox="1"/>
              <p:nvPr/>
            </p:nvSpPr>
            <p:spPr>
              <a:xfrm>
                <a:off x="1353432" y="2256887"/>
                <a:ext cx="1070643" cy="400109"/>
              </a:xfrm>
              <a:prstGeom prst="rect">
                <a:avLst/>
              </a:prstGeom>
              <a:noFill/>
            </p:spPr>
            <p:txBody>
              <a:bodyPr wrap="square" rtlCol="0">
                <a:spAutoFit/>
              </a:bodyPr>
              <a:lstStyle/>
              <a:p>
                <a:pPr algn="ctr"/>
                <a:r>
                  <a:rPr lang="ja-JP" altLang="en-US" sz="1350" dirty="0"/>
                  <a:t>入力層</a:t>
                </a:r>
              </a:p>
            </p:txBody>
          </p:sp>
        </p:grpSp>
        <p:cxnSp>
          <p:nvCxnSpPr>
            <p:cNvPr id="157" name="直線矢印コネクタ 156">
              <a:extLst>
                <a:ext uri="{FF2B5EF4-FFF2-40B4-BE49-F238E27FC236}">
                  <a16:creationId xmlns:a16="http://schemas.microsoft.com/office/drawing/2014/main" id="{AA7BC467-1A62-4625-B06A-487AB69636A9}"/>
                </a:ext>
              </a:extLst>
            </p:cNvPr>
            <p:cNvCxnSpPr>
              <a:cxnSpLocks/>
              <a:endCxn id="172" idx="1"/>
            </p:cNvCxnSpPr>
            <p:nvPr/>
          </p:nvCxnSpPr>
          <p:spPr>
            <a:xfrm flipV="1">
              <a:off x="4151653" y="3563323"/>
              <a:ext cx="2513647" cy="9621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線矢印コネクタ 157">
              <a:extLst>
                <a:ext uri="{FF2B5EF4-FFF2-40B4-BE49-F238E27FC236}">
                  <a16:creationId xmlns:a16="http://schemas.microsoft.com/office/drawing/2014/main" id="{34DB1CF0-F051-4E59-BE30-7D75E5CFA652}"/>
                </a:ext>
              </a:extLst>
            </p:cNvPr>
            <p:cNvCxnSpPr>
              <a:cxnSpLocks/>
              <a:stCxn id="169" idx="3"/>
            </p:cNvCxnSpPr>
            <p:nvPr/>
          </p:nvCxnSpPr>
          <p:spPr>
            <a:xfrm>
              <a:off x="2497389" y="3593924"/>
              <a:ext cx="1200652" cy="314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線矢印コネクタ 158">
              <a:extLst>
                <a:ext uri="{FF2B5EF4-FFF2-40B4-BE49-F238E27FC236}">
                  <a16:creationId xmlns:a16="http://schemas.microsoft.com/office/drawing/2014/main" id="{721F53E8-5D39-4C95-8070-F630A9FA1AD4}"/>
                </a:ext>
              </a:extLst>
            </p:cNvPr>
            <p:cNvCxnSpPr>
              <a:cxnSpLocks/>
              <a:stCxn id="169" idx="3"/>
            </p:cNvCxnSpPr>
            <p:nvPr/>
          </p:nvCxnSpPr>
          <p:spPr>
            <a:xfrm>
              <a:off x="2497389" y="3593924"/>
              <a:ext cx="1207551" cy="910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テキスト ボックス 159">
              <a:extLst>
                <a:ext uri="{FF2B5EF4-FFF2-40B4-BE49-F238E27FC236}">
                  <a16:creationId xmlns:a16="http://schemas.microsoft.com/office/drawing/2014/main" id="{A69E0386-33A7-4DB1-93F7-42784D098555}"/>
                </a:ext>
              </a:extLst>
            </p:cNvPr>
            <p:cNvSpPr txBox="1"/>
            <p:nvPr/>
          </p:nvSpPr>
          <p:spPr>
            <a:xfrm>
              <a:off x="1457480" y="3354551"/>
              <a:ext cx="692301" cy="412441"/>
            </a:xfrm>
            <a:prstGeom prst="rect">
              <a:avLst/>
            </a:prstGeom>
            <a:noFill/>
          </p:spPr>
          <p:txBody>
            <a:bodyPr wrap="square" rtlCol="0">
              <a:spAutoFit/>
            </a:bodyPr>
            <a:lstStyle/>
            <a:p>
              <a:pPr algn="ctr"/>
              <a:r>
                <a:rPr lang="en-US" altLang="ja-JP" sz="2100" dirty="0"/>
                <a:t>x(t)</a:t>
              </a:r>
              <a:endParaRPr lang="ja-JP" altLang="en-US" sz="2100" dirty="0"/>
            </a:p>
          </p:txBody>
        </p:sp>
        <p:sp>
          <p:nvSpPr>
            <p:cNvPr id="161" name="テキスト ボックス 160">
              <a:extLst>
                <a:ext uri="{FF2B5EF4-FFF2-40B4-BE49-F238E27FC236}">
                  <a16:creationId xmlns:a16="http://schemas.microsoft.com/office/drawing/2014/main" id="{307E119F-5DEF-47C3-B760-EF003BDF943A}"/>
                </a:ext>
              </a:extLst>
            </p:cNvPr>
            <p:cNvSpPr txBox="1"/>
            <p:nvPr/>
          </p:nvSpPr>
          <p:spPr>
            <a:xfrm>
              <a:off x="7271929" y="3427709"/>
              <a:ext cx="873780" cy="415498"/>
            </a:xfrm>
            <a:prstGeom prst="rect">
              <a:avLst/>
            </a:prstGeom>
            <a:noFill/>
          </p:spPr>
          <p:txBody>
            <a:bodyPr wrap="square" rtlCol="0">
              <a:spAutoFit/>
            </a:bodyPr>
            <a:lstStyle/>
            <a:p>
              <a:pPr algn="ctr"/>
              <a:r>
                <a:rPr lang="en-US" altLang="ja-JP" sz="2100" dirty="0"/>
                <a:t>y(t+1)</a:t>
              </a:r>
              <a:endParaRPr lang="ja-JP" altLang="en-US" sz="2100" dirty="0"/>
            </a:p>
          </p:txBody>
        </p:sp>
        <p:sp>
          <p:nvSpPr>
            <p:cNvPr id="162" name="テキスト ボックス 161">
              <a:extLst>
                <a:ext uri="{FF2B5EF4-FFF2-40B4-BE49-F238E27FC236}">
                  <a16:creationId xmlns:a16="http://schemas.microsoft.com/office/drawing/2014/main" id="{35AF2233-91D3-452B-8D2F-6463E92B12CE}"/>
                </a:ext>
              </a:extLst>
            </p:cNvPr>
            <p:cNvSpPr txBox="1"/>
            <p:nvPr/>
          </p:nvSpPr>
          <p:spPr>
            <a:xfrm>
              <a:off x="5306548" y="2420383"/>
              <a:ext cx="1043802" cy="412441"/>
            </a:xfrm>
            <a:prstGeom prst="rect">
              <a:avLst/>
            </a:prstGeom>
            <a:noFill/>
          </p:spPr>
          <p:txBody>
            <a:bodyPr wrap="square" rtlCol="0">
              <a:spAutoFit/>
            </a:bodyPr>
            <a:lstStyle/>
            <a:p>
              <a:pPr algn="ctr"/>
              <a:r>
                <a:rPr lang="en-US" altLang="ja-JP" sz="2100" dirty="0"/>
                <a:t>h(t+1)</a:t>
              </a:r>
              <a:endParaRPr lang="ja-JP" altLang="en-US" sz="2100" dirty="0"/>
            </a:p>
          </p:txBody>
        </p:sp>
        <p:grpSp>
          <p:nvGrpSpPr>
            <p:cNvPr id="163" name="グループ化 162">
              <a:extLst>
                <a:ext uri="{FF2B5EF4-FFF2-40B4-BE49-F238E27FC236}">
                  <a16:creationId xmlns:a16="http://schemas.microsoft.com/office/drawing/2014/main" id="{3CE5E051-BE3F-47A7-A4C4-0BFEF8CBEB80}"/>
                </a:ext>
              </a:extLst>
            </p:cNvPr>
            <p:cNvGrpSpPr/>
            <p:nvPr/>
          </p:nvGrpSpPr>
          <p:grpSpPr>
            <a:xfrm>
              <a:off x="3501508" y="3393396"/>
              <a:ext cx="832509" cy="1330720"/>
              <a:chOff x="2500626" y="2255796"/>
              <a:chExt cx="1160117" cy="1787443"/>
            </a:xfrm>
          </p:grpSpPr>
          <p:sp>
            <p:nvSpPr>
              <p:cNvPr id="165" name="正方形/長方形 164">
                <a:extLst>
                  <a:ext uri="{FF2B5EF4-FFF2-40B4-BE49-F238E27FC236}">
                    <a16:creationId xmlns:a16="http://schemas.microsoft.com/office/drawing/2014/main" id="{4FB3D7DA-AC74-42CA-9CA6-8E0C482AF85D}"/>
                  </a:ext>
                </a:extLst>
              </p:cNvPr>
              <p:cNvSpPr/>
              <p:nvPr/>
            </p:nvSpPr>
            <p:spPr>
              <a:xfrm>
                <a:off x="2771869" y="2648848"/>
                <a:ext cx="595619" cy="1394391"/>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1350" dirty="0"/>
              </a:p>
            </p:txBody>
          </p:sp>
          <p:sp>
            <p:nvSpPr>
              <p:cNvPr id="166" name="楕円 165">
                <a:extLst>
                  <a:ext uri="{FF2B5EF4-FFF2-40B4-BE49-F238E27FC236}">
                    <a16:creationId xmlns:a16="http://schemas.microsoft.com/office/drawing/2014/main" id="{077D80D0-5BE1-42F3-BCC7-17B8B068209B}"/>
                  </a:ext>
                </a:extLst>
              </p:cNvPr>
              <p:cNvSpPr/>
              <p:nvPr/>
            </p:nvSpPr>
            <p:spPr>
              <a:xfrm>
                <a:off x="2868343" y="2699437"/>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67" name="楕円 166">
                <a:extLst>
                  <a:ext uri="{FF2B5EF4-FFF2-40B4-BE49-F238E27FC236}">
                    <a16:creationId xmlns:a16="http://schemas.microsoft.com/office/drawing/2014/main" id="{584D62DE-7F1E-43DC-8A75-C6136B99C94A}"/>
                  </a:ext>
                </a:extLst>
              </p:cNvPr>
              <p:cNvSpPr/>
              <p:nvPr/>
            </p:nvSpPr>
            <p:spPr>
              <a:xfrm>
                <a:off x="2868343" y="3531304"/>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68" name="テキスト ボックス 167">
                <a:extLst>
                  <a:ext uri="{FF2B5EF4-FFF2-40B4-BE49-F238E27FC236}">
                    <a16:creationId xmlns:a16="http://schemas.microsoft.com/office/drawing/2014/main" id="{7921C1ED-84E7-447E-87C9-95EACCFCEDBC}"/>
                  </a:ext>
                </a:extLst>
              </p:cNvPr>
              <p:cNvSpPr txBox="1"/>
              <p:nvPr/>
            </p:nvSpPr>
            <p:spPr>
              <a:xfrm>
                <a:off x="2500626" y="2255796"/>
                <a:ext cx="1160117" cy="400109"/>
              </a:xfrm>
              <a:prstGeom prst="rect">
                <a:avLst/>
              </a:prstGeom>
              <a:noFill/>
            </p:spPr>
            <p:txBody>
              <a:bodyPr wrap="square" rtlCol="0">
                <a:spAutoFit/>
              </a:bodyPr>
              <a:lstStyle/>
              <a:p>
                <a:pPr algn="ctr"/>
                <a:r>
                  <a:rPr lang="ja-JP" altLang="en-US" sz="1350" dirty="0"/>
                  <a:t>隠れ層</a:t>
                </a:r>
                <a:r>
                  <a:rPr lang="en-US" altLang="ja-JP" sz="1350" dirty="0"/>
                  <a:t>2</a:t>
                </a:r>
                <a:endParaRPr lang="ja-JP" altLang="en-US" sz="1350" dirty="0"/>
              </a:p>
            </p:txBody>
          </p:sp>
        </p:grpSp>
        <p:cxnSp>
          <p:nvCxnSpPr>
            <p:cNvPr id="164" name="直線矢印コネクタ 163">
              <a:extLst>
                <a:ext uri="{FF2B5EF4-FFF2-40B4-BE49-F238E27FC236}">
                  <a16:creationId xmlns:a16="http://schemas.microsoft.com/office/drawing/2014/main" id="{D99E9AF0-CE71-4333-805C-B652EABEFA22}"/>
                </a:ext>
              </a:extLst>
            </p:cNvPr>
            <p:cNvCxnSpPr>
              <a:cxnSpLocks/>
              <a:endCxn id="172" idx="1"/>
            </p:cNvCxnSpPr>
            <p:nvPr/>
          </p:nvCxnSpPr>
          <p:spPr>
            <a:xfrm flipV="1">
              <a:off x="4144754" y="3563323"/>
              <a:ext cx="2520546" cy="344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79" name="直線矢印コネクタ 178">
            <a:extLst>
              <a:ext uri="{FF2B5EF4-FFF2-40B4-BE49-F238E27FC236}">
                <a16:creationId xmlns:a16="http://schemas.microsoft.com/office/drawing/2014/main" id="{3B4F1661-ED02-45D5-852F-EB13C7A491E4}"/>
              </a:ext>
            </a:extLst>
          </p:cNvPr>
          <p:cNvCxnSpPr>
            <a:cxnSpLocks/>
          </p:cNvCxnSpPr>
          <p:nvPr/>
        </p:nvCxnSpPr>
        <p:spPr>
          <a:xfrm>
            <a:off x="3542322" y="497844"/>
            <a:ext cx="668629" cy="22601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矢印コネクタ 182">
            <a:extLst>
              <a:ext uri="{FF2B5EF4-FFF2-40B4-BE49-F238E27FC236}">
                <a16:creationId xmlns:a16="http://schemas.microsoft.com/office/drawing/2014/main" id="{B4F6B9D0-36F9-418F-8D1B-B9ECEF92A011}"/>
              </a:ext>
            </a:extLst>
          </p:cNvPr>
          <p:cNvCxnSpPr>
            <a:cxnSpLocks/>
          </p:cNvCxnSpPr>
          <p:nvPr/>
        </p:nvCxnSpPr>
        <p:spPr>
          <a:xfrm>
            <a:off x="3557715" y="521900"/>
            <a:ext cx="660135" cy="29172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ADA1D150-1423-4C90-8525-EE99C8D0F26C}"/>
              </a:ext>
            </a:extLst>
          </p:cNvPr>
          <p:cNvCxnSpPr>
            <a:cxnSpLocks/>
          </p:cNvCxnSpPr>
          <p:nvPr/>
        </p:nvCxnSpPr>
        <p:spPr>
          <a:xfrm>
            <a:off x="3559841" y="1121812"/>
            <a:ext cx="661874" cy="23133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線矢印コネクタ 188">
            <a:extLst>
              <a:ext uri="{FF2B5EF4-FFF2-40B4-BE49-F238E27FC236}">
                <a16:creationId xmlns:a16="http://schemas.microsoft.com/office/drawing/2014/main" id="{6152F339-BD99-49CF-BBF2-424439232786}"/>
              </a:ext>
            </a:extLst>
          </p:cNvPr>
          <p:cNvCxnSpPr>
            <a:cxnSpLocks/>
          </p:cNvCxnSpPr>
          <p:nvPr/>
        </p:nvCxnSpPr>
        <p:spPr>
          <a:xfrm>
            <a:off x="3569288" y="1182667"/>
            <a:ext cx="650301" cy="15796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049AE25B-4DCE-4ECA-8E3B-5D2EA7BBEB89}"/>
              </a:ext>
            </a:extLst>
          </p:cNvPr>
          <p:cNvCxnSpPr>
            <a:cxnSpLocks/>
          </p:cNvCxnSpPr>
          <p:nvPr/>
        </p:nvCxnSpPr>
        <p:spPr>
          <a:xfrm>
            <a:off x="4640437" y="2732484"/>
            <a:ext cx="807695" cy="19246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DAD0F70E-4822-46F6-B232-0CF597733FC6}"/>
              </a:ext>
            </a:extLst>
          </p:cNvPr>
          <p:cNvCxnSpPr>
            <a:cxnSpLocks/>
          </p:cNvCxnSpPr>
          <p:nvPr/>
        </p:nvCxnSpPr>
        <p:spPr>
          <a:xfrm>
            <a:off x="4619935" y="2732484"/>
            <a:ext cx="828197" cy="25896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直線矢印コネクタ 209">
            <a:extLst>
              <a:ext uri="{FF2B5EF4-FFF2-40B4-BE49-F238E27FC236}">
                <a16:creationId xmlns:a16="http://schemas.microsoft.com/office/drawing/2014/main" id="{FB547429-1B5D-426F-BCE6-597E2C405195}"/>
              </a:ext>
            </a:extLst>
          </p:cNvPr>
          <p:cNvCxnSpPr>
            <a:cxnSpLocks/>
          </p:cNvCxnSpPr>
          <p:nvPr/>
        </p:nvCxnSpPr>
        <p:spPr>
          <a:xfrm>
            <a:off x="4664279" y="3389152"/>
            <a:ext cx="779795" cy="13024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線矢印コネクタ 213">
            <a:extLst>
              <a:ext uri="{FF2B5EF4-FFF2-40B4-BE49-F238E27FC236}">
                <a16:creationId xmlns:a16="http://schemas.microsoft.com/office/drawing/2014/main" id="{6440C211-A4B8-4812-8036-8C673A6323C9}"/>
              </a:ext>
            </a:extLst>
          </p:cNvPr>
          <p:cNvCxnSpPr>
            <a:cxnSpLocks/>
          </p:cNvCxnSpPr>
          <p:nvPr/>
        </p:nvCxnSpPr>
        <p:spPr>
          <a:xfrm>
            <a:off x="4647336" y="3367294"/>
            <a:ext cx="801743" cy="19854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線矢印コネクタ 216">
            <a:extLst>
              <a:ext uri="{FF2B5EF4-FFF2-40B4-BE49-F238E27FC236}">
                <a16:creationId xmlns:a16="http://schemas.microsoft.com/office/drawing/2014/main" id="{A62B24D0-4024-46E4-9138-5F99953A9354}"/>
              </a:ext>
            </a:extLst>
          </p:cNvPr>
          <p:cNvCxnSpPr>
            <a:cxnSpLocks/>
          </p:cNvCxnSpPr>
          <p:nvPr/>
        </p:nvCxnSpPr>
        <p:spPr>
          <a:xfrm flipH="1" flipV="1">
            <a:off x="3892492" y="4697835"/>
            <a:ext cx="823457" cy="187030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直線矢印コネクタ 222">
            <a:extLst>
              <a:ext uri="{FF2B5EF4-FFF2-40B4-BE49-F238E27FC236}">
                <a16:creationId xmlns:a16="http://schemas.microsoft.com/office/drawing/2014/main" id="{7FD48417-AA51-4B86-82EA-FF48547DA120}"/>
              </a:ext>
            </a:extLst>
          </p:cNvPr>
          <p:cNvCxnSpPr>
            <a:cxnSpLocks/>
          </p:cNvCxnSpPr>
          <p:nvPr/>
        </p:nvCxnSpPr>
        <p:spPr>
          <a:xfrm flipH="1" flipV="1">
            <a:off x="3904000" y="4042982"/>
            <a:ext cx="820846" cy="253333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直線矢印コネクタ 225">
            <a:extLst>
              <a:ext uri="{FF2B5EF4-FFF2-40B4-BE49-F238E27FC236}">
                <a16:creationId xmlns:a16="http://schemas.microsoft.com/office/drawing/2014/main" id="{C5D2F5CB-B53F-4F00-864B-7FDC645DB640}"/>
              </a:ext>
            </a:extLst>
          </p:cNvPr>
          <p:cNvCxnSpPr>
            <a:cxnSpLocks/>
          </p:cNvCxnSpPr>
          <p:nvPr/>
        </p:nvCxnSpPr>
        <p:spPr>
          <a:xfrm flipH="1" flipV="1">
            <a:off x="3901389" y="4738628"/>
            <a:ext cx="796565" cy="124150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直線矢印コネクタ 229">
            <a:extLst>
              <a:ext uri="{FF2B5EF4-FFF2-40B4-BE49-F238E27FC236}">
                <a16:creationId xmlns:a16="http://schemas.microsoft.com/office/drawing/2014/main" id="{2ABA319A-D3EA-4BC9-9AD7-185A630F26DC}"/>
              </a:ext>
            </a:extLst>
          </p:cNvPr>
          <p:cNvCxnSpPr>
            <a:cxnSpLocks/>
          </p:cNvCxnSpPr>
          <p:nvPr/>
        </p:nvCxnSpPr>
        <p:spPr>
          <a:xfrm flipH="1" flipV="1">
            <a:off x="3880825" y="4033742"/>
            <a:ext cx="841701" cy="196988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直線矢印コネクタ 233">
            <a:extLst>
              <a:ext uri="{FF2B5EF4-FFF2-40B4-BE49-F238E27FC236}">
                <a16:creationId xmlns:a16="http://schemas.microsoft.com/office/drawing/2014/main" id="{8107F3D7-E6C0-4B1F-9B79-F660A676D654}"/>
              </a:ext>
            </a:extLst>
          </p:cNvPr>
          <p:cNvCxnSpPr>
            <a:cxnSpLocks/>
          </p:cNvCxnSpPr>
          <p:nvPr/>
        </p:nvCxnSpPr>
        <p:spPr>
          <a:xfrm flipH="1" flipV="1">
            <a:off x="2828832" y="1853817"/>
            <a:ext cx="634322" cy="218657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直線矢印コネクタ 239">
            <a:extLst>
              <a:ext uri="{FF2B5EF4-FFF2-40B4-BE49-F238E27FC236}">
                <a16:creationId xmlns:a16="http://schemas.microsoft.com/office/drawing/2014/main" id="{87A1F1EA-782E-4368-AB1E-D283349AB13F}"/>
              </a:ext>
            </a:extLst>
          </p:cNvPr>
          <p:cNvCxnSpPr>
            <a:cxnSpLocks/>
          </p:cNvCxnSpPr>
          <p:nvPr/>
        </p:nvCxnSpPr>
        <p:spPr>
          <a:xfrm flipH="1" flipV="1">
            <a:off x="2801923" y="2457974"/>
            <a:ext cx="661233" cy="16070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直線矢印コネクタ 245">
            <a:extLst>
              <a:ext uri="{FF2B5EF4-FFF2-40B4-BE49-F238E27FC236}">
                <a16:creationId xmlns:a16="http://schemas.microsoft.com/office/drawing/2014/main" id="{630B2639-9D78-4893-986B-699BC0678D51}"/>
              </a:ext>
            </a:extLst>
          </p:cNvPr>
          <p:cNvCxnSpPr>
            <a:cxnSpLocks/>
          </p:cNvCxnSpPr>
          <p:nvPr/>
        </p:nvCxnSpPr>
        <p:spPr>
          <a:xfrm flipH="1" flipV="1">
            <a:off x="2786410" y="2457974"/>
            <a:ext cx="654305" cy="215400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直線矢印コネクタ 247">
            <a:extLst>
              <a:ext uri="{FF2B5EF4-FFF2-40B4-BE49-F238E27FC236}">
                <a16:creationId xmlns:a16="http://schemas.microsoft.com/office/drawing/2014/main" id="{5B5928A6-F384-44E8-A65A-BFD809DE26BA}"/>
              </a:ext>
            </a:extLst>
          </p:cNvPr>
          <p:cNvCxnSpPr>
            <a:cxnSpLocks/>
          </p:cNvCxnSpPr>
          <p:nvPr/>
        </p:nvCxnSpPr>
        <p:spPr>
          <a:xfrm flipH="1" flipV="1">
            <a:off x="2838676" y="1875649"/>
            <a:ext cx="618517" cy="274536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2" name="テキスト ボックス 251">
            <a:extLst>
              <a:ext uri="{FF2B5EF4-FFF2-40B4-BE49-F238E27FC236}">
                <a16:creationId xmlns:a16="http://schemas.microsoft.com/office/drawing/2014/main" id="{04DBCA19-4563-416B-8B28-A090134B47B7}"/>
              </a:ext>
            </a:extLst>
          </p:cNvPr>
          <p:cNvSpPr txBox="1"/>
          <p:nvPr/>
        </p:nvSpPr>
        <p:spPr>
          <a:xfrm>
            <a:off x="7042334" y="1416373"/>
            <a:ext cx="1961698" cy="507831"/>
          </a:xfrm>
          <a:prstGeom prst="rect">
            <a:avLst/>
          </a:prstGeom>
          <a:solidFill>
            <a:schemeClr val="bg1"/>
          </a:solidFill>
        </p:spPr>
        <p:txBody>
          <a:bodyPr wrap="square" rtlCol="0">
            <a:spAutoFit/>
          </a:bodyPr>
          <a:lstStyle/>
          <a:p>
            <a:r>
              <a:rPr lang="ja-JP" altLang="en-US" sz="1350" dirty="0">
                <a:solidFill>
                  <a:srgbClr val="7030A0"/>
                </a:solidFill>
              </a:rPr>
              <a:t>紫線</a:t>
            </a:r>
            <a:r>
              <a:rPr lang="en-US" altLang="ja-JP" sz="1350" dirty="0">
                <a:solidFill>
                  <a:srgbClr val="7030A0"/>
                </a:solidFill>
              </a:rPr>
              <a:t>: </a:t>
            </a:r>
            <a:r>
              <a:rPr lang="ja-JP" altLang="en-US" sz="1350" dirty="0">
                <a:solidFill>
                  <a:srgbClr val="7030A0"/>
                </a:solidFill>
              </a:rPr>
              <a:t> </a:t>
            </a:r>
            <a:r>
              <a:rPr lang="ja-JP" altLang="en-US" sz="1350" dirty="0"/>
              <a:t>未来からの入力</a:t>
            </a:r>
            <a:endParaRPr lang="en-US" altLang="ja-JP" sz="1350" dirty="0"/>
          </a:p>
          <a:p>
            <a:r>
              <a:rPr lang="ja-JP" altLang="en-US" sz="1350" dirty="0">
                <a:solidFill>
                  <a:srgbClr val="FF0000"/>
                </a:solidFill>
              </a:rPr>
              <a:t>赤線</a:t>
            </a:r>
            <a:r>
              <a:rPr lang="en-US" altLang="ja-JP" sz="1350" dirty="0">
                <a:solidFill>
                  <a:srgbClr val="FF0000"/>
                </a:solidFill>
              </a:rPr>
              <a:t>: </a:t>
            </a:r>
            <a:r>
              <a:rPr lang="ja-JP" altLang="en-US" sz="1350" dirty="0">
                <a:solidFill>
                  <a:srgbClr val="FF0000"/>
                </a:solidFill>
              </a:rPr>
              <a:t> </a:t>
            </a:r>
            <a:r>
              <a:rPr lang="ja-JP" altLang="en-US" sz="1350" dirty="0"/>
              <a:t>過去からの入力</a:t>
            </a:r>
          </a:p>
        </p:txBody>
      </p:sp>
    </p:spTree>
    <p:extLst>
      <p:ext uri="{BB962C8B-B14F-4D97-AF65-F5344CB8AC3E}">
        <p14:creationId xmlns:p14="http://schemas.microsoft.com/office/powerpoint/2010/main" val="947412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ACAAFBD9-9D09-4228-B011-07E8DF5C7713}"/>
              </a:ext>
            </a:extLst>
          </p:cNvPr>
          <p:cNvGrpSpPr/>
          <p:nvPr/>
        </p:nvGrpSpPr>
        <p:grpSpPr>
          <a:xfrm>
            <a:off x="-743806" y="51769"/>
            <a:ext cx="9560635" cy="6766214"/>
            <a:chOff x="-452285" y="30043"/>
            <a:chExt cx="9560635" cy="6766214"/>
          </a:xfrm>
        </p:grpSpPr>
        <p:sp>
          <p:nvSpPr>
            <p:cNvPr id="185" name="テキスト ボックス 184">
              <a:extLst>
                <a:ext uri="{FF2B5EF4-FFF2-40B4-BE49-F238E27FC236}">
                  <a16:creationId xmlns:a16="http://schemas.microsoft.com/office/drawing/2014/main" id="{88FF29DC-113B-4CCC-BAB0-F7477F5B1D9B}"/>
                </a:ext>
              </a:extLst>
            </p:cNvPr>
            <p:cNvSpPr txBox="1"/>
            <p:nvPr/>
          </p:nvSpPr>
          <p:spPr>
            <a:xfrm rot="16200000">
              <a:off x="-1809797" y="3029153"/>
              <a:ext cx="3484465" cy="769441"/>
            </a:xfrm>
            <a:prstGeom prst="rect">
              <a:avLst/>
            </a:prstGeom>
            <a:noFill/>
          </p:spPr>
          <p:txBody>
            <a:bodyPr wrap="square" rtlCol="0">
              <a:spAutoFit/>
            </a:bodyPr>
            <a:lstStyle/>
            <a:p>
              <a:pPr algn="ctr"/>
              <a:r>
                <a:rPr lang="en-US" altLang="ja-JP" sz="4400" dirty="0"/>
                <a:t>Time</a:t>
              </a:r>
              <a:endParaRPr lang="ja-JP" altLang="en-US" sz="4400" dirty="0"/>
            </a:p>
          </p:txBody>
        </p:sp>
        <p:grpSp>
          <p:nvGrpSpPr>
            <p:cNvPr id="3" name="グループ化 2">
              <a:extLst>
                <a:ext uri="{FF2B5EF4-FFF2-40B4-BE49-F238E27FC236}">
                  <a16:creationId xmlns:a16="http://schemas.microsoft.com/office/drawing/2014/main" id="{7EFF990C-4C53-47F4-8687-974ECE7298B6}"/>
                </a:ext>
              </a:extLst>
            </p:cNvPr>
            <p:cNvGrpSpPr/>
            <p:nvPr/>
          </p:nvGrpSpPr>
          <p:grpSpPr>
            <a:xfrm>
              <a:off x="139968" y="30043"/>
              <a:ext cx="8968382" cy="6766214"/>
              <a:chOff x="139968" y="30043"/>
              <a:chExt cx="8968382" cy="6766214"/>
            </a:xfrm>
          </p:grpSpPr>
          <p:cxnSp>
            <p:nvCxnSpPr>
              <p:cNvPr id="181" name="直線矢印コネクタ 180">
                <a:extLst>
                  <a:ext uri="{FF2B5EF4-FFF2-40B4-BE49-F238E27FC236}">
                    <a16:creationId xmlns:a16="http://schemas.microsoft.com/office/drawing/2014/main" id="{322F27D5-9C53-4FDE-8A8F-631C671AD45D}"/>
                  </a:ext>
                </a:extLst>
              </p:cNvPr>
              <p:cNvCxnSpPr>
                <a:cxnSpLocks/>
              </p:cNvCxnSpPr>
              <p:nvPr/>
            </p:nvCxnSpPr>
            <p:spPr>
              <a:xfrm>
                <a:off x="249507" y="71887"/>
                <a:ext cx="0" cy="645984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FBE3BD55-3C57-46AC-8A76-00FFF038B047}"/>
                  </a:ext>
                </a:extLst>
              </p:cNvPr>
              <p:cNvSpPr txBox="1"/>
              <p:nvPr/>
            </p:nvSpPr>
            <p:spPr>
              <a:xfrm>
                <a:off x="7178210" y="396073"/>
                <a:ext cx="1367405" cy="369332"/>
              </a:xfrm>
              <a:prstGeom prst="rect">
                <a:avLst/>
              </a:prstGeom>
              <a:noFill/>
            </p:spPr>
            <p:txBody>
              <a:bodyPr wrap="square" rtlCol="0">
                <a:spAutoFit/>
              </a:bodyPr>
              <a:lstStyle/>
              <a:p>
                <a:r>
                  <a:rPr kumimoji="1" lang="ja-JP" altLang="en-US" dirty="0"/>
                  <a:t>双方向</a:t>
                </a:r>
                <a:r>
                  <a:rPr kumimoji="1" lang="en-US" altLang="ja-JP" dirty="0"/>
                  <a:t>RNN</a:t>
                </a:r>
                <a:endParaRPr kumimoji="1" lang="ja-JP" altLang="en-US" dirty="0"/>
              </a:p>
            </p:txBody>
          </p:sp>
          <p:grpSp>
            <p:nvGrpSpPr>
              <p:cNvPr id="48" name="グループ化 47">
                <a:extLst>
                  <a:ext uri="{FF2B5EF4-FFF2-40B4-BE49-F238E27FC236}">
                    <a16:creationId xmlns:a16="http://schemas.microsoft.com/office/drawing/2014/main" id="{43C2D836-4B0D-45CF-A99B-6C1B05C5FE64}"/>
                  </a:ext>
                </a:extLst>
              </p:cNvPr>
              <p:cNvGrpSpPr/>
              <p:nvPr/>
            </p:nvGrpSpPr>
            <p:grpSpPr>
              <a:xfrm>
                <a:off x="1227885" y="2240483"/>
                <a:ext cx="6688229" cy="2640683"/>
                <a:chOff x="1457480" y="2083433"/>
                <a:chExt cx="6688229" cy="2640683"/>
              </a:xfrm>
            </p:grpSpPr>
            <p:cxnSp>
              <p:nvCxnSpPr>
                <p:cNvPr id="77" name="直線矢印コネクタ 76">
                  <a:extLst>
                    <a:ext uri="{FF2B5EF4-FFF2-40B4-BE49-F238E27FC236}">
                      <a16:creationId xmlns:a16="http://schemas.microsoft.com/office/drawing/2014/main" id="{54BDACB0-AB87-495E-B8C4-63DEAB1DF675}"/>
                    </a:ext>
                  </a:extLst>
                </p:cNvPr>
                <p:cNvCxnSpPr>
                  <a:cxnSpLocks/>
                  <a:stCxn id="84" idx="3"/>
                </p:cNvCxnSpPr>
                <p:nvPr/>
              </p:nvCxnSpPr>
              <p:spPr>
                <a:xfrm flipV="1">
                  <a:off x="2497389" y="2555300"/>
                  <a:ext cx="1953461" cy="103862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8" name="直線矢印コネクタ 77">
                  <a:extLst>
                    <a:ext uri="{FF2B5EF4-FFF2-40B4-BE49-F238E27FC236}">
                      <a16:creationId xmlns:a16="http://schemas.microsoft.com/office/drawing/2014/main" id="{1632117F-9928-4FE7-A01E-41DE4898E428}"/>
                    </a:ext>
                  </a:extLst>
                </p:cNvPr>
                <p:cNvCxnSpPr>
                  <a:cxnSpLocks/>
                  <a:stCxn id="84" idx="3"/>
                </p:cNvCxnSpPr>
                <p:nvPr/>
              </p:nvCxnSpPr>
              <p:spPr>
                <a:xfrm flipV="1">
                  <a:off x="2497389" y="3236744"/>
                  <a:ext cx="1991725" cy="3571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C314288F-963B-41F2-901E-5C2DC654EE24}"/>
                    </a:ext>
                  </a:extLst>
                </p:cNvPr>
                <p:cNvCxnSpPr>
                  <a:cxnSpLocks/>
                  <a:endCxn id="87" idx="1"/>
                </p:cNvCxnSpPr>
                <p:nvPr/>
              </p:nvCxnSpPr>
              <p:spPr>
                <a:xfrm>
                  <a:off x="4870072" y="2575669"/>
                  <a:ext cx="1795228" cy="987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7D1F7A89-6309-449E-8491-016750E397BC}"/>
                    </a:ext>
                  </a:extLst>
                </p:cNvPr>
                <p:cNvCxnSpPr>
                  <a:cxnSpLocks/>
                  <a:endCxn id="87" idx="1"/>
                </p:cNvCxnSpPr>
                <p:nvPr/>
              </p:nvCxnSpPr>
              <p:spPr>
                <a:xfrm>
                  <a:off x="4886800" y="3210244"/>
                  <a:ext cx="1778500" cy="35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1" name="グループ化 80">
                  <a:extLst>
                    <a:ext uri="{FF2B5EF4-FFF2-40B4-BE49-F238E27FC236}">
                      <a16:creationId xmlns:a16="http://schemas.microsoft.com/office/drawing/2014/main" id="{B474B1BB-7009-434A-BF47-52A10AEB2F33}"/>
                    </a:ext>
                  </a:extLst>
                </p:cNvPr>
                <p:cNvGrpSpPr/>
                <p:nvPr/>
              </p:nvGrpSpPr>
              <p:grpSpPr>
                <a:xfrm>
                  <a:off x="4248006" y="2083433"/>
                  <a:ext cx="832509" cy="1330720"/>
                  <a:chOff x="2500626" y="2255796"/>
                  <a:chExt cx="1160117" cy="1787443"/>
                </a:xfrm>
              </p:grpSpPr>
              <p:sp>
                <p:nvSpPr>
                  <p:cNvPr id="90" name="正方形/長方形 89">
                    <a:extLst>
                      <a:ext uri="{FF2B5EF4-FFF2-40B4-BE49-F238E27FC236}">
                        <a16:creationId xmlns:a16="http://schemas.microsoft.com/office/drawing/2014/main" id="{4E95C33E-56A5-41D3-B423-8C46167F1809}"/>
                      </a:ext>
                    </a:extLst>
                  </p:cNvPr>
                  <p:cNvSpPr/>
                  <p:nvPr/>
                </p:nvSpPr>
                <p:spPr>
                  <a:xfrm>
                    <a:off x="2771869" y="2648848"/>
                    <a:ext cx="595619" cy="1394391"/>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1350" dirty="0"/>
                  </a:p>
                </p:txBody>
              </p:sp>
              <p:sp>
                <p:nvSpPr>
                  <p:cNvPr id="91" name="楕円 90">
                    <a:extLst>
                      <a:ext uri="{FF2B5EF4-FFF2-40B4-BE49-F238E27FC236}">
                        <a16:creationId xmlns:a16="http://schemas.microsoft.com/office/drawing/2014/main" id="{2BB5B4B0-D40E-4EDF-9256-F899DE63DCC1}"/>
                      </a:ext>
                    </a:extLst>
                  </p:cNvPr>
                  <p:cNvSpPr/>
                  <p:nvPr/>
                </p:nvSpPr>
                <p:spPr>
                  <a:xfrm>
                    <a:off x="2868343" y="2699437"/>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92" name="楕円 91">
                    <a:extLst>
                      <a:ext uri="{FF2B5EF4-FFF2-40B4-BE49-F238E27FC236}">
                        <a16:creationId xmlns:a16="http://schemas.microsoft.com/office/drawing/2014/main" id="{67C1F7AC-E44F-4D5E-8E4C-320C0C011E91}"/>
                      </a:ext>
                    </a:extLst>
                  </p:cNvPr>
                  <p:cNvSpPr/>
                  <p:nvPr/>
                </p:nvSpPr>
                <p:spPr>
                  <a:xfrm>
                    <a:off x="2868343" y="3531304"/>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93" name="テキスト ボックス 92">
                    <a:extLst>
                      <a:ext uri="{FF2B5EF4-FFF2-40B4-BE49-F238E27FC236}">
                        <a16:creationId xmlns:a16="http://schemas.microsoft.com/office/drawing/2014/main" id="{4985B713-E008-4FE0-9BC9-D9AE1B39A053}"/>
                      </a:ext>
                    </a:extLst>
                  </p:cNvPr>
                  <p:cNvSpPr txBox="1"/>
                  <p:nvPr/>
                </p:nvSpPr>
                <p:spPr>
                  <a:xfrm>
                    <a:off x="2500626" y="2255796"/>
                    <a:ext cx="1160117" cy="400109"/>
                  </a:xfrm>
                  <a:prstGeom prst="rect">
                    <a:avLst/>
                  </a:prstGeom>
                  <a:noFill/>
                </p:spPr>
                <p:txBody>
                  <a:bodyPr wrap="square" rtlCol="0">
                    <a:spAutoFit/>
                  </a:bodyPr>
                  <a:lstStyle/>
                  <a:p>
                    <a:pPr algn="ctr"/>
                    <a:r>
                      <a:rPr lang="ja-JP" altLang="en-US" sz="1350" dirty="0"/>
                      <a:t>隠れ層</a:t>
                    </a:r>
                    <a:r>
                      <a:rPr lang="en-US" altLang="ja-JP" sz="1350" dirty="0"/>
                      <a:t>1</a:t>
                    </a:r>
                    <a:endParaRPr lang="ja-JP" altLang="en-US" sz="1350" dirty="0"/>
                  </a:p>
                </p:txBody>
              </p:sp>
            </p:grpSp>
            <p:grpSp>
              <p:nvGrpSpPr>
                <p:cNvPr id="82" name="グループ化 81">
                  <a:extLst>
                    <a:ext uri="{FF2B5EF4-FFF2-40B4-BE49-F238E27FC236}">
                      <a16:creationId xmlns:a16="http://schemas.microsoft.com/office/drawing/2014/main" id="{175C46D1-71CD-408A-B543-D33EF30D4724}"/>
                    </a:ext>
                  </a:extLst>
                </p:cNvPr>
                <p:cNvGrpSpPr/>
                <p:nvPr/>
              </p:nvGrpSpPr>
              <p:grpSpPr>
                <a:xfrm>
                  <a:off x="6518623" y="2752465"/>
                  <a:ext cx="720772" cy="1329908"/>
                  <a:chOff x="5156170" y="2256887"/>
                  <a:chExt cx="1004409" cy="1786352"/>
                </a:xfrm>
              </p:grpSpPr>
              <p:sp>
                <p:nvSpPr>
                  <p:cNvPr id="87" name="正方形/長方形 86">
                    <a:extLst>
                      <a:ext uri="{FF2B5EF4-FFF2-40B4-BE49-F238E27FC236}">
                        <a16:creationId xmlns:a16="http://schemas.microsoft.com/office/drawing/2014/main" id="{23A1605B-24AF-4602-86BE-8910E500BD29}"/>
                      </a:ext>
                    </a:extLst>
                  </p:cNvPr>
                  <p:cNvSpPr/>
                  <p:nvPr/>
                </p:nvSpPr>
                <p:spPr>
                  <a:xfrm>
                    <a:off x="5360567" y="2648848"/>
                    <a:ext cx="595618" cy="1394391"/>
                  </a:xfrm>
                  <a:prstGeom prst="rect">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sz="1350"/>
                  </a:p>
                </p:txBody>
              </p:sp>
              <p:sp>
                <p:nvSpPr>
                  <p:cNvPr id="88" name="楕円 87">
                    <a:extLst>
                      <a:ext uri="{FF2B5EF4-FFF2-40B4-BE49-F238E27FC236}">
                        <a16:creationId xmlns:a16="http://schemas.microsoft.com/office/drawing/2014/main" id="{EC48B941-A06B-40D0-A5F9-EE52BA42CD10}"/>
                      </a:ext>
                    </a:extLst>
                  </p:cNvPr>
                  <p:cNvSpPr/>
                  <p:nvPr/>
                </p:nvSpPr>
                <p:spPr>
                  <a:xfrm>
                    <a:off x="5457041" y="3115113"/>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89" name="テキスト ボックス 88">
                    <a:extLst>
                      <a:ext uri="{FF2B5EF4-FFF2-40B4-BE49-F238E27FC236}">
                        <a16:creationId xmlns:a16="http://schemas.microsoft.com/office/drawing/2014/main" id="{60FE9C09-FC33-4178-B570-4CE4D84E338A}"/>
                      </a:ext>
                    </a:extLst>
                  </p:cNvPr>
                  <p:cNvSpPr txBox="1"/>
                  <p:nvPr/>
                </p:nvSpPr>
                <p:spPr>
                  <a:xfrm>
                    <a:off x="5156170" y="2256887"/>
                    <a:ext cx="1004409" cy="400109"/>
                  </a:xfrm>
                  <a:prstGeom prst="rect">
                    <a:avLst/>
                  </a:prstGeom>
                  <a:noFill/>
                </p:spPr>
                <p:txBody>
                  <a:bodyPr wrap="square" rtlCol="0">
                    <a:spAutoFit/>
                  </a:bodyPr>
                  <a:lstStyle/>
                  <a:p>
                    <a:pPr algn="ctr"/>
                    <a:r>
                      <a:rPr lang="ja-JP" altLang="en-US" sz="1350" dirty="0"/>
                      <a:t>出力層</a:t>
                    </a:r>
                  </a:p>
                </p:txBody>
              </p:sp>
            </p:grpSp>
            <p:grpSp>
              <p:nvGrpSpPr>
                <p:cNvPr id="83" name="グループ化 82">
                  <a:extLst>
                    <a:ext uri="{FF2B5EF4-FFF2-40B4-BE49-F238E27FC236}">
                      <a16:creationId xmlns:a16="http://schemas.microsoft.com/office/drawing/2014/main" id="{3FD291FA-6016-4784-B634-8C106A390043}"/>
                    </a:ext>
                  </a:extLst>
                </p:cNvPr>
                <p:cNvGrpSpPr/>
                <p:nvPr/>
              </p:nvGrpSpPr>
              <p:grpSpPr>
                <a:xfrm>
                  <a:off x="1899527" y="2783066"/>
                  <a:ext cx="768301" cy="1329908"/>
                  <a:chOff x="1353432" y="2256887"/>
                  <a:chExt cx="1070643" cy="1786352"/>
                </a:xfrm>
              </p:grpSpPr>
              <p:sp>
                <p:nvSpPr>
                  <p:cNvPr id="84" name="正方形/長方形 83">
                    <a:extLst>
                      <a:ext uri="{FF2B5EF4-FFF2-40B4-BE49-F238E27FC236}">
                        <a16:creationId xmlns:a16="http://schemas.microsoft.com/office/drawing/2014/main" id="{1D52645C-7ED7-4193-A706-C2B058FA98F2}"/>
                      </a:ext>
                    </a:extLst>
                  </p:cNvPr>
                  <p:cNvSpPr/>
                  <p:nvPr/>
                </p:nvSpPr>
                <p:spPr>
                  <a:xfrm>
                    <a:off x="1590946" y="2648848"/>
                    <a:ext cx="595618" cy="1394391"/>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350" dirty="0"/>
                  </a:p>
                </p:txBody>
              </p:sp>
              <p:sp>
                <p:nvSpPr>
                  <p:cNvPr id="85" name="楕円 84">
                    <a:extLst>
                      <a:ext uri="{FF2B5EF4-FFF2-40B4-BE49-F238E27FC236}">
                        <a16:creationId xmlns:a16="http://schemas.microsoft.com/office/drawing/2014/main" id="{553FB897-99DB-4082-A7FC-A481E71A3498}"/>
                      </a:ext>
                    </a:extLst>
                  </p:cNvPr>
                  <p:cNvSpPr/>
                  <p:nvPr/>
                </p:nvSpPr>
                <p:spPr>
                  <a:xfrm>
                    <a:off x="1688639" y="3115113"/>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86" name="テキスト ボックス 85">
                    <a:extLst>
                      <a:ext uri="{FF2B5EF4-FFF2-40B4-BE49-F238E27FC236}">
                        <a16:creationId xmlns:a16="http://schemas.microsoft.com/office/drawing/2014/main" id="{097465AD-1667-4D7D-886C-ABD67A798DAF}"/>
                      </a:ext>
                    </a:extLst>
                  </p:cNvPr>
                  <p:cNvSpPr txBox="1"/>
                  <p:nvPr/>
                </p:nvSpPr>
                <p:spPr>
                  <a:xfrm>
                    <a:off x="1353432" y="2256887"/>
                    <a:ext cx="1070643" cy="400109"/>
                  </a:xfrm>
                  <a:prstGeom prst="rect">
                    <a:avLst/>
                  </a:prstGeom>
                  <a:noFill/>
                </p:spPr>
                <p:txBody>
                  <a:bodyPr wrap="square" rtlCol="0">
                    <a:spAutoFit/>
                  </a:bodyPr>
                  <a:lstStyle/>
                  <a:p>
                    <a:pPr algn="ctr"/>
                    <a:r>
                      <a:rPr lang="ja-JP" altLang="en-US" sz="1350" dirty="0"/>
                      <a:t>入力層</a:t>
                    </a:r>
                  </a:p>
                </p:txBody>
              </p:sp>
            </p:grpSp>
            <p:cxnSp>
              <p:nvCxnSpPr>
                <p:cNvPr id="95" name="直線矢印コネクタ 94">
                  <a:extLst>
                    <a:ext uri="{FF2B5EF4-FFF2-40B4-BE49-F238E27FC236}">
                      <a16:creationId xmlns:a16="http://schemas.microsoft.com/office/drawing/2014/main" id="{EE4DFCCA-AFC6-478C-A534-302C3A1121FC}"/>
                    </a:ext>
                  </a:extLst>
                </p:cNvPr>
                <p:cNvCxnSpPr>
                  <a:cxnSpLocks/>
                  <a:endCxn id="87" idx="1"/>
                </p:cNvCxnSpPr>
                <p:nvPr/>
              </p:nvCxnSpPr>
              <p:spPr>
                <a:xfrm flipV="1">
                  <a:off x="4094050" y="3563323"/>
                  <a:ext cx="2571250" cy="9999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C7B1CCAB-84F2-4BE6-B7F3-9A2EFF284CA7}"/>
                    </a:ext>
                  </a:extLst>
                </p:cNvPr>
                <p:cNvCxnSpPr>
                  <a:cxnSpLocks/>
                  <a:stCxn id="84" idx="3"/>
                </p:cNvCxnSpPr>
                <p:nvPr/>
              </p:nvCxnSpPr>
              <p:spPr>
                <a:xfrm>
                  <a:off x="2497389" y="3593924"/>
                  <a:ext cx="1200652" cy="314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1010FC60-B56C-4333-AF2B-5D15D32B4FCE}"/>
                    </a:ext>
                  </a:extLst>
                </p:cNvPr>
                <p:cNvCxnSpPr>
                  <a:cxnSpLocks/>
                  <a:stCxn id="84" idx="3"/>
                </p:cNvCxnSpPr>
                <p:nvPr/>
              </p:nvCxnSpPr>
              <p:spPr>
                <a:xfrm>
                  <a:off x="2497389" y="3593924"/>
                  <a:ext cx="1207551" cy="910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テキスト ボックス 125">
                  <a:extLst>
                    <a:ext uri="{FF2B5EF4-FFF2-40B4-BE49-F238E27FC236}">
                      <a16:creationId xmlns:a16="http://schemas.microsoft.com/office/drawing/2014/main" id="{1CC5B69F-5750-47E0-9E54-8938D3800628}"/>
                    </a:ext>
                  </a:extLst>
                </p:cNvPr>
                <p:cNvSpPr txBox="1"/>
                <p:nvPr/>
              </p:nvSpPr>
              <p:spPr>
                <a:xfrm>
                  <a:off x="1457480" y="3354551"/>
                  <a:ext cx="692301" cy="412441"/>
                </a:xfrm>
                <a:prstGeom prst="rect">
                  <a:avLst/>
                </a:prstGeom>
                <a:noFill/>
              </p:spPr>
              <p:txBody>
                <a:bodyPr wrap="square" rtlCol="0">
                  <a:spAutoFit/>
                </a:bodyPr>
                <a:lstStyle/>
                <a:p>
                  <a:pPr algn="ctr"/>
                  <a:r>
                    <a:rPr lang="en-US" altLang="ja-JP" sz="2100" dirty="0"/>
                    <a:t>x(t)</a:t>
                  </a:r>
                  <a:endParaRPr lang="ja-JP" altLang="en-US" sz="2100" dirty="0"/>
                </a:p>
              </p:txBody>
            </p:sp>
            <p:sp>
              <p:nvSpPr>
                <p:cNvPr id="128" name="テキスト ボックス 127">
                  <a:extLst>
                    <a:ext uri="{FF2B5EF4-FFF2-40B4-BE49-F238E27FC236}">
                      <a16:creationId xmlns:a16="http://schemas.microsoft.com/office/drawing/2014/main" id="{2522AA18-A8B0-469A-8DC0-66C85C7302CE}"/>
                    </a:ext>
                  </a:extLst>
                </p:cNvPr>
                <p:cNvSpPr txBox="1"/>
                <p:nvPr/>
              </p:nvSpPr>
              <p:spPr>
                <a:xfrm>
                  <a:off x="7271929" y="3427709"/>
                  <a:ext cx="873780" cy="415498"/>
                </a:xfrm>
                <a:prstGeom prst="rect">
                  <a:avLst/>
                </a:prstGeom>
                <a:noFill/>
              </p:spPr>
              <p:txBody>
                <a:bodyPr wrap="square" rtlCol="0">
                  <a:spAutoFit/>
                </a:bodyPr>
                <a:lstStyle/>
                <a:p>
                  <a:pPr algn="ctr"/>
                  <a:r>
                    <a:rPr lang="en-US" altLang="ja-JP" sz="2100" dirty="0"/>
                    <a:t>y(t+1)</a:t>
                  </a:r>
                  <a:endParaRPr lang="ja-JP" altLang="en-US" sz="2100" dirty="0"/>
                </a:p>
              </p:txBody>
            </p:sp>
            <p:sp>
              <p:nvSpPr>
                <p:cNvPr id="130" name="テキスト ボックス 129">
                  <a:extLst>
                    <a:ext uri="{FF2B5EF4-FFF2-40B4-BE49-F238E27FC236}">
                      <a16:creationId xmlns:a16="http://schemas.microsoft.com/office/drawing/2014/main" id="{6C4C8D16-95E4-4BEA-8F30-653FA0C36D8A}"/>
                    </a:ext>
                  </a:extLst>
                </p:cNvPr>
                <p:cNvSpPr txBox="1"/>
                <p:nvPr/>
              </p:nvSpPr>
              <p:spPr>
                <a:xfrm>
                  <a:off x="5306548" y="2420383"/>
                  <a:ext cx="1043802" cy="412441"/>
                </a:xfrm>
                <a:prstGeom prst="rect">
                  <a:avLst/>
                </a:prstGeom>
                <a:noFill/>
              </p:spPr>
              <p:txBody>
                <a:bodyPr wrap="square" rtlCol="0">
                  <a:spAutoFit/>
                </a:bodyPr>
                <a:lstStyle/>
                <a:p>
                  <a:pPr algn="ctr"/>
                  <a:r>
                    <a:rPr lang="en-US" altLang="ja-JP" sz="2100" dirty="0"/>
                    <a:t>h(t+1)</a:t>
                  </a:r>
                  <a:endParaRPr lang="ja-JP" altLang="en-US" sz="2100" dirty="0"/>
                </a:p>
              </p:txBody>
            </p:sp>
            <p:grpSp>
              <p:nvGrpSpPr>
                <p:cNvPr id="100" name="グループ化 99">
                  <a:extLst>
                    <a:ext uri="{FF2B5EF4-FFF2-40B4-BE49-F238E27FC236}">
                      <a16:creationId xmlns:a16="http://schemas.microsoft.com/office/drawing/2014/main" id="{E69C645D-373F-491B-A892-D94E7894BF3D}"/>
                    </a:ext>
                  </a:extLst>
                </p:cNvPr>
                <p:cNvGrpSpPr/>
                <p:nvPr/>
              </p:nvGrpSpPr>
              <p:grpSpPr>
                <a:xfrm>
                  <a:off x="3501508" y="3393396"/>
                  <a:ext cx="832509" cy="1330720"/>
                  <a:chOff x="2500626" y="2255796"/>
                  <a:chExt cx="1160117" cy="1787443"/>
                </a:xfrm>
              </p:grpSpPr>
              <p:sp>
                <p:nvSpPr>
                  <p:cNvPr id="101" name="正方形/長方形 100">
                    <a:extLst>
                      <a:ext uri="{FF2B5EF4-FFF2-40B4-BE49-F238E27FC236}">
                        <a16:creationId xmlns:a16="http://schemas.microsoft.com/office/drawing/2014/main" id="{C48E3339-84CD-4046-A06A-89D5BDB92F6E}"/>
                      </a:ext>
                    </a:extLst>
                  </p:cNvPr>
                  <p:cNvSpPr/>
                  <p:nvPr/>
                </p:nvSpPr>
                <p:spPr>
                  <a:xfrm>
                    <a:off x="2771869" y="2648848"/>
                    <a:ext cx="595619" cy="1394391"/>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1350" dirty="0"/>
                  </a:p>
                </p:txBody>
              </p:sp>
              <p:sp>
                <p:nvSpPr>
                  <p:cNvPr id="102" name="楕円 101">
                    <a:extLst>
                      <a:ext uri="{FF2B5EF4-FFF2-40B4-BE49-F238E27FC236}">
                        <a16:creationId xmlns:a16="http://schemas.microsoft.com/office/drawing/2014/main" id="{3D4C26C0-B192-4410-BFC3-1C0F648C332B}"/>
                      </a:ext>
                    </a:extLst>
                  </p:cNvPr>
                  <p:cNvSpPr/>
                  <p:nvPr/>
                </p:nvSpPr>
                <p:spPr>
                  <a:xfrm>
                    <a:off x="2868343" y="2699437"/>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03" name="楕円 102">
                    <a:extLst>
                      <a:ext uri="{FF2B5EF4-FFF2-40B4-BE49-F238E27FC236}">
                        <a16:creationId xmlns:a16="http://schemas.microsoft.com/office/drawing/2014/main" id="{95E5800D-991E-4F7B-9306-F681FFBAA1B0}"/>
                      </a:ext>
                    </a:extLst>
                  </p:cNvPr>
                  <p:cNvSpPr/>
                  <p:nvPr/>
                </p:nvSpPr>
                <p:spPr>
                  <a:xfrm>
                    <a:off x="2868343" y="3531304"/>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04" name="テキスト ボックス 103">
                    <a:extLst>
                      <a:ext uri="{FF2B5EF4-FFF2-40B4-BE49-F238E27FC236}">
                        <a16:creationId xmlns:a16="http://schemas.microsoft.com/office/drawing/2014/main" id="{932C9F15-AFB7-4D44-851F-D47DFA906B5C}"/>
                      </a:ext>
                    </a:extLst>
                  </p:cNvPr>
                  <p:cNvSpPr txBox="1"/>
                  <p:nvPr/>
                </p:nvSpPr>
                <p:spPr>
                  <a:xfrm>
                    <a:off x="2500626" y="2255796"/>
                    <a:ext cx="1160117" cy="400109"/>
                  </a:xfrm>
                  <a:prstGeom prst="rect">
                    <a:avLst/>
                  </a:prstGeom>
                  <a:noFill/>
                </p:spPr>
                <p:txBody>
                  <a:bodyPr wrap="square" rtlCol="0">
                    <a:spAutoFit/>
                  </a:bodyPr>
                  <a:lstStyle/>
                  <a:p>
                    <a:pPr algn="ctr"/>
                    <a:r>
                      <a:rPr lang="ja-JP" altLang="en-US" sz="1350" dirty="0"/>
                      <a:t>隠れ層</a:t>
                    </a:r>
                    <a:r>
                      <a:rPr lang="en-US" altLang="ja-JP" sz="1350" dirty="0"/>
                      <a:t>2</a:t>
                    </a:r>
                    <a:endParaRPr lang="ja-JP" altLang="en-US" sz="1350" dirty="0"/>
                  </a:p>
                </p:txBody>
              </p:sp>
            </p:grpSp>
            <p:cxnSp>
              <p:nvCxnSpPr>
                <p:cNvPr id="108" name="直線矢印コネクタ 107">
                  <a:extLst>
                    <a:ext uri="{FF2B5EF4-FFF2-40B4-BE49-F238E27FC236}">
                      <a16:creationId xmlns:a16="http://schemas.microsoft.com/office/drawing/2014/main" id="{84FB2C0C-A522-4AD9-AF4C-6746366578BA}"/>
                    </a:ext>
                  </a:extLst>
                </p:cNvPr>
                <p:cNvCxnSpPr>
                  <a:cxnSpLocks/>
                  <a:endCxn id="87" idx="1"/>
                </p:cNvCxnSpPr>
                <p:nvPr/>
              </p:nvCxnSpPr>
              <p:spPr>
                <a:xfrm flipV="1">
                  <a:off x="4144754" y="3563323"/>
                  <a:ext cx="2520546" cy="344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3" name="グループ化 112">
                <a:extLst>
                  <a:ext uri="{FF2B5EF4-FFF2-40B4-BE49-F238E27FC236}">
                    <a16:creationId xmlns:a16="http://schemas.microsoft.com/office/drawing/2014/main" id="{49A3AAF3-1429-482E-8677-CBCD8C6EA147}"/>
                  </a:ext>
                </a:extLst>
              </p:cNvPr>
              <p:cNvGrpSpPr/>
              <p:nvPr/>
            </p:nvGrpSpPr>
            <p:grpSpPr>
              <a:xfrm>
                <a:off x="2527224" y="4155574"/>
                <a:ext cx="6581126" cy="2640683"/>
                <a:chOff x="1457480" y="2083433"/>
                <a:chExt cx="6688229" cy="2640683"/>
              </a:xfrm>
            </p:grpSpPr>
            <p:cxnSp>
              <p:nvCxnSpPr>
                <p:cNvPr id="114" name="直線矢印コネクタ 113">
                  <a:extLst>
                    <a:ext uri="{FF2B5EF4-FFF2-40B4-BE49-F238E27FC236}">
                      <a16:creationId xmlns:a16="http://schemas.microsoft.com/office/drawing/2014/main" id="{C1D97C3C-A6CE-4BEA-A103-A6E7D272932D}"/>
                    </a:ext>
                  </a:extLst>
                </p:cNvPr>
                <p:cNvCxnSpPr>
                  <a:cxnSpLocks/>
                  <a:stCxn id="139" idx="3"/>
                </p:cNvCxnSpPr>
                <p:nvPr/>
              </p:nvCxnSpPr>
              <p:spPr>
                <a:xfrm flipV="1">
                  <a:off x="2497389" y="2555300"/>
                  <a:ext cx="1953461" cy="103862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5" name="直線矢印コネクタ 114">
                  <a:extLst>
                    <a:ext uri="{FF2B5EF4-FFF2-40B4-BE49-F238E27FC236}">
                      <a16:creationId xmlns:a16="http://schemas.microsoft.com/office/drawing/2014/main" id="{F6B09833-F19B-4F40-9150-D78A86BBF4A6}"/>
                    </a:ext>
                  </a:extLst>
                </p:cNvPr>
                <p:cNvCxnSpPr>
                  <a:cxnSpLocks/>
                  <a:stCxn id="139" idx="3"/>
                </p:cNvCxnSpPr>
                <p:nvPr/>
              </p:nvCxnSpPr>
              <p:spPr>
                <a:xfrm flipV="1">
                  <a:off x="2497389" y="3236744"/>
                  <a:ext cx="1991725" cy="3571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EAC1C567-1297-4F75-A4E0-2C355696004D}"/>
                    </a:ext>
                  </a:extLst>
                </p:cNvPr>
                <p:cNvCxnSpPr>
                  <a:cxnSpLocks/>
                  <a:endCxn id="142" idx="1"/>
                </p:cNvCxnSpPr>
                <p:nvPr/>
              </p:nvCxnSpPr>
              <p:spPr>
                <a:xfrm>
                  <a:off x="4897564" y="2575669"/>
                  <a:ext cx="1767736" cy="987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3D4374C9-B544-4AB1-940B-3DFEB0617EC8}"/>
                    </a:ext>
                  </a:extLst>
                </p:cNvPr>
                <p:cNvCxnSpPr>
                  <a:cxnSpLocks/>
                  <a:endCxn id="142" idx="1"/>
                </p:cNvCxnSpPr>
                <p:nvPr/>
              </p:nvCxnSpPr>
              <p:spPr>
                <a:xfrm>
                  <a:off x="4886800" y="3210244"/>
                  <a:ext cx="1778500" cy="35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グループ化 117">
                  <a:extLst>
                    <a:ext uri="{FF2B5EF4-FFF2-40B4-BE49-F238E27FC236}">
                      <a16:creationId xmlns:a16="http://schemas.microsoft.com/office/drawing/2014/main" id="{4A3311F7-8CAB-4D5A-AC27-6BD72430E709}"/>
                    </a:ext>
                  </a:extLst>
                </p:cNvPr>
                <p:cNvGrpSpPr/>
                <p:nvPr/>
              </p:nvGrpSpPr>
              <p:grpSpPr>
                <a:xfrm>
                  <a:off x="4248006" y="2083433"/>
                  <a:ext cx="832509" cy="1330720"/>
                  <a:chOff x="2500626" y="2255796"/>
                  <a:chExt cx="1160117" cy="1787443"/>
                </a:xfrm>
              </p:grpSpPr>
              <p:sp>
                <p:nvSpPr>
                  <p:cNvPr id="145" name="正方形/長方形 144">
                    <a:extLst>
                      <a:ext uri="{FF2B5EF4-FFF2-40B4-BE49-F238E27FC236}">
                        <a16:creationId xmlns:a16="http://schemas.microsoft.com/office/drawing/2014/main" id="{C7564E26-EE1F-4288-B30B-14B8CE3E47B1}"/>
                      </a:ext>
                    </a:extLst>
                  </p:cNvPr>
                  <p:cNvSpPr/>
                  <p:nvPr/>
                </p:nvSpPr>
                <p:spPr>
                  <a:xfrm>
                    <a:off x="2771869" y="2648848"/>
                    <a:ext cx="595619" cy="1394391"/>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1350" dirty="0"/>
                  </a:p>
                </p:txBody>
              </p:sp>
              <p:sp>
                <p:nvSpPr>
                  <p:cNvPr id="146" name="楕円 145">
                    <a:extLst>
                      <a:ext uri="{FF2B5EF4-FFF2-40B4-BE49-F238E27FC236}">
                        <a16:creationId xmlns:a16="http://schemas.microsoft.com/office/drawing/2014/main" id="{BFE24910-EE1E-4DBD-B5E7-33B5818227B3}"/>
                      </a:ext>
                    </a:extLst>
                  </p:cNvPr>
                  <p:cNvSpPr/>
                  <p:nvPr/>
                </p:nvSpPr>
                <p:spPr>
                  <a:xfrm>
                    <a:off x="2868343" y="2699437"/>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47" name="楕円 146">
                    <a:extLst>
                      <a:ext uri="{FF2B5EF4-FFF2-40B4-BE49-F238E27FC236}">
                        <a16:creationId xmlns:a16="http://schemas.microsoft.com/office/drawing/2014/main" id="{30123F27-0046-46F8-8F50-8E9CBF286C0F}"/>
                      </a:ext>
                    </a:extLst>
                  </p:cNvPr>
                  <p:cNvSpPr/>
                  <p:nvPr/>
                </p:nvSpPr>
                <p:spPr>
                  <a:xfrm>
                    <a:off x="2868343" y="3531304"/>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48" name="テキスト ボックス 147">
                    <a:extLst>
                      <a:ext uri="{FF2B5EF4-FFF2-40B4-BE49-F238E27FC236}">
                        <a16:creationId xmlns:a16="http://schemas.microsoft.com/office/drawing/2014/main" id="{E84AC68E-4A38-40FA-8E0B-514E80F976D7}"/>
                      </a:ext>
                    </a:extLst>
                  </p:cNvPr>
                  <p:cNvSpPr txBox="1"/>
                  <p:nvPr/>
                </p:nvSpPr>
                <p:spPr>
                  <a:xfrm>
                    <a:off x="2500626" y="2255796"/>
                    <a:ext cx="1160117" cy="400109"/>
                  </a:xfrm>
                  <a:prstGeom prst="rect">
                    <a:avLst/>
                  </a:prstGeom>
                  <a:noFill/>
                </p:spPr>
                <p:txBody>
                  <a:bodyPr wrap="square" rtlCol="0">
                    <a:spAutoFit/>
                  </a:bodyPr>
                  <a:lstStyle/>
                  <a:p>
                    <a:pPr algn="ctr"/>
                    <a:r>
                      <a:rPr lang="ja-JP" altLang="en-US" sz="1350" dirty="0"/>
                      <a:t>隠れ層</a:t>
                    </a:r>
                    <a:r>
                      <a:rPr lang="en-US" altLang="ja-JP" sz="1350" dirty="0"/>
                      <a:t>1</a:t>
                    </a:r>
                    <a:endParaRPr lang="ja-JP" altLang="en-US" sz="1350" dirty="0"/>
                  </a:p>
                </p:txBody>
              </p:sp>
            </p:grpSp>
            <p:grpSp>
              <p:nvGrpSpPr>
                <p:cNvPr id="119" name="グループ化 118">
                  <a:extLst>
                    <a:ext uri="{FF2B5EF4-FFF2-40B4-BE49-F238E27FC236}">
                      <a16:creationId xmlns:a16="http://schemas.microsoft.com/office/drawing/2014/main" id="{B5390D4F-DE5F-4A5C-9BF1-50E3BC7F617A}"/>
                    </a:ext>
                  </a:extLst>
                </p:cNvPr>
                <p:cNvGrpSpPr/>
                <p:nvPr/>
              </p:nvGrpSpPr>
              <p:grpSpPr>
                <a:xfrm>
                  <a:off x="6518623" y="2752465"/>
                  <a:ext cx="720772" cy="1329908"/>
                  <a:chOff x="5156170" y="2256887"/>
                  <a:chExt cx="1004409" cy="1786352"/>
                </a:xfrm>
              </p:grpSpPr>
              <p:sp>
                <p:nvSpPr>
                  <p:cNvPr id="142" name="正方形/長方形 141">
                    <a:extLst>
                      <a:ext uri="{FF2B5EF4-FFF2-40B4-BE49-F238E27FC236}">
                        <a16:creationId xmlns:a16="http://schemas.microsoft.com/office/drawing/2014/main" id="{6A8B38A7-C2B9-4106-AD24-07EA6E52AAA4}"/>
                      </a:ext>
                    </a:extLst>
                  </p:cNvPr>
                  <p:cNvSpPr/>
                  <p:nvPr/>
                </p:nvSpPr>
                <p:spPr>
                  <a:xfrm>
                    <a:off x="5360567" y="2648848"/>
                    <a:ext cx="595618" cy="1394391"/>
                  </a:xfrm>
                  <a:prstGeom prst="rect">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sz="1350"/>
                  </a:p>
                </p:txBody>
              </p:sp>
              <p:sp>
                <p:nvSpPr>
                  <p:cNvPr id="143" name="楕円 142">
                    <a:extLst>
                      <a:ext uri="{FF2B5EF4-FFF2-40B4-BE49-F238E27FC236}">
                        <a16:creationId xmlns:a16="http://schemas.microsoft.com/office/drawing/2014/main" id="{54F8B29D-65D1-4105-A88E-7DEA87CACB84}"/>
                      </a:ext>
                    </a:extLst>
                  </p:cNvPr>
                  <p:cNvSpPr/>
                  <p:nvPr/>
                </p:nvSpPr>
                <p:spPr>
                  <a:xfrm>
                    <a:off x="5457041" y="3115113"/>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44" name="テキスト ボックス 143">
                    <a:extLst>
                      <a:ext uri="{FF2B5EF4-FFF2-40B4-BE49-F238E27FC236}">
                        <a16:creationId xmlns:a16="http://schemas.microsoft.com/office/drawing/2014/main" id="{3732A468-BE5F-40D4-8282-4A6BC54E75A5}"/>
                      </a:ext>
                    </a:extLst>
                  </p:cNvPr>
                  <p:cNvSpPr txBox="1"/>
                  <p:nvPr/>
                </p:nvSpPr>
                <p:spPr>
                  <a:xfrm>
                    <a:off x="5156170" y="2256887"/>
                    <a:ext cx="1004409" cy="400109"/>
                  </a:xfrm>
                  <a:prstGeom prst="rect">
                    <a:avLst/>
                  </a:prstGeom>
                  <a:noFill/>
                </p:spPr>
                <p:txBody>
                  <a:bodyPr wrap="square" rtlCol="0">
                    <a:spAutoFit/>
                  </a:bodyPr>
                  <a:lstStyle/>
                  <a:p>
                    <a:pPr algn="ctr"/>
                    <a:r>
                      <a:rPr lang="ja-JP" altLang="en-US" sz="1350" dirty="0"/>
                      <a:t>出力層</a:t>
                    </a:r>
                  </a:p>
                </p:txBody>
              </p:sp>
            </p:grpSp>
            <p:grpSp>
              <p:nvGrpSpPr>
                <p:cNvPr id="120" name="グループ化 119">
                  <a:extLst>
                    <a:ext uri="{FF2B5EF4-FFF2-40B4-BE49-F238E27FC236}">
                      <a16:creationId xmlns:a16="http://schemas.microsoft.com/office/drawing/2014/main" id="{7176A95A-210B-43DD-9A9A-05FD096EFC8D}"/>
                    </a:ext>
                  </a:extLst>
                </p:cNvPr>
                <p:cNvGrpSpPr/>
                <p:nvPr/>
              </p:nvGrpSpPr>
              <p:grpSpPr>
                <a:xfrm>
                  <a:off x="1899527" y="2783066"/>
                  <a:ext cx="768301" cy="1329908"/>
                  <a:chOff x="1353432" y="2256887"/>
                  <a:chExt cx="1070643" cy="1786352"/>
                </a:xfrm>
              </p:grpSpPr>
              <p:sp>
                <p:nvSpPr>
                  <p:cNvPr id="139" name="正方形/長方形 138">
                    <a:extLst>
                      <a:ext uri="{FF2B5EF4-FFF2-40B4-BE49-F238E27FC236}">
                        <a16:creationId xmlns:a16="http://schemas.microsoft.com/office/drawing/2014/main" id="{08BCF2C7-7FAC-4FF2-9C0D-6C1BB76EEF4F}"/>
                      </a:ext>
                    </a:extLst>
                  </p:cNvPr>
                  <p:cNvSpPr/>
                  <p:nvPr/>
                </p:nvSpPr>
                <p:spPr>
                  <a:xfrm>
                    <a:off x="1590946" y="2648848"/>
                    <a:ext cx="595618" cy="1394391"/>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350" dirty="0"/>
                  </a:p>
                </p:txBody>
              </p:sp>
              <p:sp>
                <p:nvSpPr>
                  <p:cNvPr id="140" name="楕円 139">
                    <a:extLst>
                      <a:ext uri="{FF2B5EF4-FFF2-40B4-BE49-F238E27FC236}">
                        <a16:creationId xmlns:a16="http://schemas.microsoft.com/office/drawing/2014/main" id="{B07CBFCD-F538-4D8B-A060-2788DA9DE304}"/>
                      </a:ext>
                    </a:extLst>
                  </p:cNvPr>
                  <p:cNvSpPr/>
                  <p:nvPr/>
                </p:nvSpPr>
                <p:spPr>
                  <a:xfrm>
                    <a:off x="1688639" y="3115113"/>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41" name="テキスト ボックス 140">
                    <a:extLst>
                      <a:ext uri="{FF2B5EF4-FFF2-40B4-BE49-F238E27FC236}">
                        <a16:creationId xmlns:a16="http://schemas.microsoft.com/office/drawing/2014/main" id="{EA80D417-DAF8-4C9A-936C-53722CDD09A3}"/>
                      </a:ext>
                    </a:extLst>
                  </p:cNvPr>
                  <p:cNvSpPr txBox="1"/>
                  <p:nvPr/>
                </p:nvSpPr>
                <p:spPr>
                  <a:xfrm>
                    <a:off x="1353432" y="2256887"/>
                    <a:ext cx="1070643" cy="400109"/>
                  </a:xfrm>
                  <a:prstGeom prst="rect">
                    <a:avLst/>
                  </a:prstGeom>
                  <a:noFill/>
                </p:spPr>
                <p:txBody>
                  <a:bodyPr wrap="square" rtlCol="0">
                    <a:spAutoFit/>
                  </a:bodyPr>
                  <a:lstStyle/>
                  <a:p>
                    <a:pPr algn="ctr"/>
                    <a:r>
                      <a:rPr lang="ja-JP" altLang="en-US" sz="1350" dirty="0"/>
                      <a:t>入力層</a:t>
                    </a:r>
                  </a:p>
                </p:txBody>
              </p:sp>
            </p:grpSp>
            <p:cxnSp>
              <p:nvCxnSpPr>
                <p:cNvPr id="121" name="直線矢印コネクタ 120">
                  <a:extLst>
                    <a:ext uri="{FF2B5EF4-FFF2-40B4-BE49-F238E27FC236}">
                      <a16:creationId xmlns:a16="http://schemas.microsoft.com/office/drawing/2014/main" id="{F1CA1578-9CE1-4BCF-9E55-BD29E3013D33}"/>
                    </a:ext>
                  </a:extLst>
                </p:cNvPr>
                <p:cNvCxnSpPr>
                  <a:cxnSpLocks/>
                  <a:endCxn id="142" idx="1"/>
                </p:cNvCxnSpPr>
                <p:nvPr/>
              </p:nvCxnSpPr>
              <p:spPr>
                <a:xfrm flipV="1">
                  <a:off x="4185399" y="3563323"/>
                  <a:ext cx="2479901" cy="952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8E1D86BC-8DE0-4912-9836-4D0FD287136E}"/>
                    </a:ext>
                  </a:extLst>
                </p:cNvPr>
                <p:cNvCxnSpPr>
                  <a:cxnSpLocks/>
                  <a:stCxn id="139" idx="3"/>
                </p:cNvCxnSpPr>
                <p:nvPr/>
              </p:nvCxnSpPr>
              <p:spPr>
                <a:xfrm>
                  <a:off x="2497389" y="3593924"/>
                  <a:ext cx="1200652" cy="314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12A4366A-A208-4ADD-814E-798BD07B6C07}"/>
                    </a:ext>
                  </a:extLst>
                </p:cNvPr>
                <p:cNvCxnSpPr>
                  <a:cxnSpLocks/>
                  <a:stCxn id="139" idx="3"/>
                </p:cNvCxnSpPr>
                <p:nvPr/>
              </p:nvCxnSpPr>
              <p:spPr>
                <a:xfrm>
                  <a:off x="2497389" y="3593924"/>
                  <a:ext cx="1207551" cy="910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テキスト ボックス 123">
                  <a:extLst>
                    <a:ext uri="{FF2B5EF4-FFF2-40B4-BE49-F238E27FC236}">
                      <a16:creationId xmlns:a16="http://schemas.microsoft.com/office/drawing/2014/main" id="{2B5792E4-6ECB-4A3D-A911-B7D7ED244A39}"/>
                    </a:ext>
                  </a:extLst>
                </p:cNvPr>
                <p:cNvSpPr txBox="1"/>
                <p:nvPr/>
              </p:nvSpPr>
              <p:spPr>
                <a:xfrm>
                  <a:off x="1457480" y="3354551"/>
                  <a:ext cx="692301" cy="412441"/>
                </a:xfrm>
                <a:prstGeom prst="rect">
                  <a:avLst/>
                </a:prstGeom>
                <a:noFill/>
              </p:spPr>
              <p:txBody>
                <a:bodyPr wrap="square" rtlCol="0">
                  <a:spAutoFit/>
                </a:bodyPr>
                <a:lstStyle/>
                <a:p>
                  <a:pPr algn="ctr"/>
                  <a:r>
                    <a:rPr lang="en-US" altLang="ja-JP" sz="2100" dirty="0"/>
                    <a:t>x(t)</a:t>
                  </a:r>
                  <a:endParaRPr lang="ja-JP" altLang="en-US" sz="2100" dirty="0"/>
                </a:p>
              </p:txBody>
            </p:sp>
            <p:sp>
              <p:nvSpPr>
                <p:cNvPr id="125" name="テキスト ボックス 124">
                  <a:extLst>
                    <a:ext uri="{FF2B5EF4-FFF2-40B4-BE49-F238E27FC236}">
                      <a16:creationId xmlns:a16="http://schemas.microsoft.com/office/drawing/2014/main" id="{EB8B6CB5-42E6-4D0D-84F7-687A46073909}"/>
                    </a:ext>
                  </a:extLst>
                </p:cNvPr>
                <p:cNvSpPr txBox="1"/>
                <p:nvPr/>
              </p:nvSpPr>
              <p:spPr>
                <a:xfrm>
                  <a:off x="7271929" y="3427709"/>
                  <a:ext cx="873780" cy="415498"/>
                </a:xfrm>
                <a:prstGeom prst="rect">
                  <a:avLst/>
                </a:prstGeom>
                <a:noFill/>
              </p:spPr>
              <p:txBody>
                <a:bodyPr wrap="square" rtlCol="0">
                  <a:spAutoFit/>
                </a:bodyPr>
                <a:lstStyle/>
                <a:p>
                  <a:pPr algn="ctr"/>
                  <a:r>
                    <a:rPr lang="en-US" altLang="ja-JP" sz="2100" dirty="0"/>
                    <a:t>y(t+1)</a:t>
                  </a:r>
                  <a:endParaRPr lang="ja-JP" altLang="en-US" sz="2100" dirty="0"/>
                </a:p>
              </p:txBody>
            </p:sp>
            <p:sp>
              <p:nvSpPr>
                <p:cNvPr id="132" name="テキスト ボックス 131">
                  <a:extLst>
                    <a:ext uri="{FF2B5EF4-FFF2-40B4-BE49-F238E27FC236}">
                      <a16:creationId xmlns:a16="http://schemas.microsoft.com/office/drawing/2014/main" id="{DAE16D18-4E5A-4086-A910-61D8A9A057F4}"/>
                    </a:ext>
                  </a:extLst>
                </p:cNvPr>
                <p:cNvSpPr txBox="1"/>
                <p:nvPr/>
              </p:nvSpPr>
              <p:spPr>
                <a:xfrm>
                  <a:off x="5306548" y="2420383"/>
                  <a:ext cx="1043802" cy="412441"/>
                </a:xfrm>
                <a:prstGeom prst="rect">
                  <a:avLst/>
                </a:prstGeom>
                <a:noFill/>
              </p:spPr>
              <p:txBody>
                <a:bodyPr wrap="square" rtlCol="0">
                  <a:spAutoFit/>
                </a:bodyPr>
                <a:lstStyle/>
                <a:p>
                  <a:pPr algn="ctr"/>
                  <a:r>
                    <a:rPr lang="en-US" altLang="ja-JP" sz="2100" dirty="0"/>
                    <a:t>h(t+1)</a:t>
                  </a:r>
                  <a:endParaRPr lang="ja-JP" altLang="en-US" sz="2100" dirty="0"/>
                </a:p>
              </p:txBody>
            </p:sp>
            <p:grpSp>
              <p:nvGrpSpPr>
                <p:cNvPr id="133" name="グループ化 132">
                  <a:extLst>
                    <a:ext uri="{FF2B5EF4-FFF2-40B4-BE49-F238E27FC236}">
                      <a16:creationId xmlns:a16="http://schemas.microsoft.com/office/drawing/2014/main" id="{306A66C8-062F-44CE-B602-2D3D7899FBF4}"/>
                    </a:ext>
                  </a:extLst>
                </p:cNvPr>
                <p:cNvGrpSpPr/>
                <p:nvPr/>
              </p:nvGrpSpPr>
              <p:grpSpPr>
                <a:xfrm>
                  <a:off x="3501508" y="3393396"/>
                  <a:ext cx="832509" cy="1330720"/>
                  <a:chOff x="2500626" y="2255796"/>
                  <a:chExt cx="1160117" cy="1787443"/>
                </a:xfrm>
              </p:grpSpPr>
              <p:sp>
                <p:nvSpPr>
                  <p:cNvPr id="135" name="正方形/長方形 134">
                    <a:extLst>
                      <a:ext uri="{FF2B5EF4-FFF2-40B4-BE49-F238E27FC236}">
                        <a16:creationId xmlns:a16="http://schemas.microsoft.com/office/drawing/2014/main" id="{019A20DD-362F-4A9F-9250-415248C89910}"/>
                      </a:ext>
                    </a:extLst>
                  </p:cNvPr>
                  <p:cNvSpPr/>
                  <p:nvPr/>
                </p:nvSpPr>
                <p:spPr>
                  <a:xfrm>
                    <a:off x="2771869" y="2648848"/>
                    <a:ext cx="595619" cy="1394391"/>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1350" dirty="0"/>
                  </a:p>
                </p:txBody>
              </p:sp>
              <p:sp>
                <p:nvSpPr>
                  <p:cNvPr id="136" name="楕円 135">
                    <a:extLst>
                      <a:ext uri="{FF2B5EF4-FFF2-40B4-BE49-F238E27FC236}">
                        <a16:creationId xmlns:a16="http://schemas.microsoft.com/office/drawing/2014/main" id="{231036D2-FAD3-4098-98E7-53F7A9A0CEB2}"/>
                      </a:ext>
                    </a:extLst>
                  </p:cNvPr>
                  <p:cNvSpPr/>
                  <p:nvPr/>
                </p:nvSpPr>
                <p:spPr>
                  <a:xfrm>
                    <a:off x="2868343" y="2699437"/>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37" name="楕円 136">
                    <a:extLst>
                      <a:ext uri="{FF2B5EF4-FFF2-40B4-BE49-F238E27FC236}">
                        <a16:creationId xmlns:a16="http://schemas.microsoft.com/office/drawing/2014/main" id="{EAC82F7F-E334-4196-A395-7C072E357A6F}"/>
                      </a:ext>
                    </a:extLst>
                  </p:cNvPr>
                  <p:cNvSpPr/>
                  <p:nvPr/>
                </p:nvSpPr>
                <p:spPr>
                  <a:xfrm>
                    <a:off x="2868343" y="3531304"/>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38" name="テキスト ボックス 137">
                    <a:extLst>
                      <a:ext uri="{FF2B5EF4-FFF2-40B4-BE49-F238E27FC236}">
                        <a16:creationId xmlns:a16="http://schemas.microsoft.com/office/drawing/2014/main" id="{B50F56DF-E1F7-4CC3-B490-179532D9362A}"/>
                      </a:ext>
                    </a:extLst>
                  </p:cNvPr>
                  <p:cNvSpPr txBox="1"/>
                  <p:nvPr/>
                </p:nvSpPr>
                <p:spPr>
                  <a:xfrm>
                    <a:off x="2500626" y="2255796"/>
                    <a:ext cx="1160117" cy="400109"/>
                  </a:xfrm>
                  <a:prstGeom prst="rect">
                    <a:avLst/>
                  </a:prstGeom>
                  <a:noFill/>
                </p:spPr>
                <p:txBody>
                  <a:bodyPr wrap="square" rtlCol="0">
                    <a:spAutoFit/>
                  </a:bodyPr>
                  <a:lstStyle/>
                  <a:p>
                    <a:pPr algn="ctr"/>
                    <a:r>
                      <a:rPr lang="ja-JP" altLang="en-US" sz="1350" dirty="0"/>
                      <a:t>隠れ層</a:t>
                    </a:r>
                    <a:r>
                      <a:rPr lang="en-US" altLang="ja-JP" sz="1350" dirty="0"/>
                      <a:t>2</a:t>
                    </a:r>
                    <a:endParaRPr lang="ja-JP" altLang="en-US" sz="1350" dirty="0"/>
                  </a:p>
                </p:txBody>
              </p:sp>
            </p:grpSp>
            <p:cxnSp>
              <p:nvCxnSpPr>
                <p:cNvPr id="134" name="直線矢印コネクタ 133">
                  <a:extLst>
                    <a:ext uri="{FF2B5EF4-FFF2-40B4-BE49-F238E27FC236}">
                      <a16:creationId xmlns:a16="http://schemas.microsoft.com/office/drawing/2014/main" id="{16770901-E1D1-47DE-923C-120431B7786D}"/>
                    </a:ext>
                  </a:extLst>
                </p:cNvPr>
                <p:cNvCxnSpPr>
                  <a:cxnSpLocks/>
                  <a:endCxn id="142" idx="1"/>
                </p:cNvCxnSpPr>
                <p:nvPr/>
              </p:nvCxnSpPr>
              <p:spPr>
                <a:xfrm flipV="1">
                  <a:off x="4144754" y="3563323"/>
                  <a:ext cx="2520546" cy="344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9" name="グループ化 148">
                <a:extLst>
                  <a:ext uri="{FF2B5EF4-FFF2-40B4-BE49-F238E27FC236}">
                    <a16:creationId xmlns:a16="http://schemas.microsoft.com/office/drawing/2014/main" id="{83A8B654-96F5-40D4-A780-6EE889C8C779}"/>
                  </a:ext>
                </a:extLst>
              </p:cNvPr>
              <p:cNvGrpSpPr/>
              <p:nvPr/>
            </p:nvGrpSpPr>
            <p:grpSpPr>
              <a:xfrm>
                <a:off x="139968" y="30043"/>
                <a:ext cx="6688229" cy="2640683"/>
                <a:chOff x="1457480" y="2083433"/>
                <a:chExt cx="6688229" cy="2640683"/>
              </a:xfrm>
            </p:grpSpPr>
            <p:cxnSp>
              <p:nvCxnSpPr>
                <p:cNvPr id="150" name="直線矢印コネクタ 149">
                  <a:extLst>
                    <a:ext uri="{FF2B5EF4-FFF2-40B4-BE49-F238E27FC236}">
                      <a16:creationId xmlns:a16="http://schemas.microsoft.com/office/drawing/2014/main" id="{CE052AF5-6A9B-44D3-80CF-A353D0834A0D}"/>
                    </a:ext>
                  </a:extLst>
                </p:cNvPr>
                <p:cNvCxnSpPr>
                  <a:cxnSpLocks/>
                  <a:stCxn id="169" idx="3"/>
                </p:cNvCxnSpPr>
                <p:nvPr/>
              </p:nvCxnSpPr>
              <p:spPr>
                <a:xfrm flipV="1">
                  <a:off x="2497389" y="2555300"/>
                  <a:ext cx="1953461" cy="103862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1" name="直線矢印コネクタ 150">
                  <a:extLst>
                    <a:ext uri="{FF2B5EF4-FFF2-40B4-BE49-F238E27FC236}">
                      <a16:creationId xmlns:a16="http://schemas.microsoft.com/office/drawing/2014/main" id="{5AF2DFDA-538A-4E2A-B563-6C71EFD511C3}"/>
                    </a:ext>
                  </a:extLst>
                </p:cNvPr>
                <p:cNvCxnSpPr>
                  <a:cxnSpLocks/>
                  <a:stCxn id="169" idx="3"/>
                </p:cNvCxnSpPr>
                <p:nvPr/>
              </p:nvCxnSpPr>
              <p:spPr>
                <a:xfrm flipV="1">
                  <a:off x="2497389" y="3236744"/>
                  <a:ext cx="1991725" cy="3571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線矢印コネクタ 151">
                  <a:extLst>
                    <a:ext uri="{FF2B5EF4-FFF2-40B4-BE49-F238E27FC236}">
                      <a16:creationId xmlns:a16="http://schemas.microsoft.com/office/drawing/2014/main" id="{1C6BAB73-8894-49E0-BA81-AF7DB15B2881}"/>
                    </a:ext>
                  </a:extLst>
                </p:cNvPr>
                <p:cNvCxnSpPr>
                  <a:cxnSpLocks/>
                  <a:endCxn id="172" idx="1"/>
                </p:cNvCxnSpPr>
                <p:nvPr/>
              </p:nvCxnSpPr>
              <p:spPr>
                <a:xfrm>
                  <a:off x="4886800" y="2566729"/>
                  <a:ext cx="1778500" cy="996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70FCC319-3DE5-4AF6-A748-86EAFAAECE10}"/>
                    </a:ext>
                  </a:extLst>
                </p:cNvPr>
                <p:cNvCxnSpPr>
                  <a:cxnSpLocks/>
                  <a:endCxn id="172" idx="1"/>
                </p:cNvCxnSpPr>
                <p:nvPr/>
              </p:nvCxnSpPr>
              <p:spPr>
                <a:xfrm>
                  <a:off x="4886800" y="3210244"/>
                  <a:ext cx="1778500" cy="35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4" name="グループ化 153">
                  <a:extLst>
                    <a:ext uri="{FF2B5EF4-FFF2-40B4-BE49-F238E27FC236}">
                      <a16:creationId xmlns:a16="http://schemas.microsoft.com/office/drawing/2014/main" id="{34A3CA21-97D1-4D7F-B1EB-531207C3A2DB}"/>
                    </a:ext>
                  </a:extLst>
                </p:cNvPr>
                <p:cNvGrpSpPr/>
                <p:nvPr/>
              </p:nvGrpSpPr>
              <p:grpSpPr>
                <a:xfrm>
                  <a:off x="4248006" y="2083433"/>
                  <a:ext cx="832509" cy="1330720"/>
                  <a:chOff x="2500626" y="2255796"/>
                  <a:chExt cx="1160117" cy="1787443"/>
                </a:xfrm>
              </p:grpSpPr>
              <p:sp>
                <p:nvSpPr>
                  <p:cNvPr id="175" name="正方形/長方形 174">
                    <a:extLst>
                      <a:ext uri="{FF2B5EF4-FFF2-40B4-BE49-F238E27FC236}">
                        <a16:creationId xmlns:a16="http://schemas.microsoft.com/office/drawing/2014/main" id="{F4E6B595-697D-45F1-B432-F9F1B1854991}"/>
                      </a:ext>
                    </a:extLst>
                  </p:cNvPr>
                  <p:cNvSpPr/>
                  <p:nvPr/>
                </p:nvSpPr>
                <p:spPr>
                  <a:xfrm>
                    <a:off x="2771869" y="2648848"/>
                    <a:ext cx="595619" cy="1394391"/>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1350" dirty="0"/>
                  </a:p>
                </p:txBody>
              </p:sp>
              <p:sp>
                <p:nvSpPr>
                  <p:cNvPr id="176" name="楕円 175">
                    <a:extLst>
                      <a:ext uri="{FF2B5EF4-FFF2-40B4-BE49-F238E27FC236}">
                        <a16:creationId xmlns:a16="http://schemas.microsoft.com/office/drawing/2014/main" id="{54440AF4-BFFB-4DAB-A9EB-9647DF3912A4}"/>
                      </a:ext>
                    </a:extLst>
                  </p:cNvPr>
                  <p:cNvSpPr/>
                  <p:nvPr/>
                </p:nvSpPr>
                <p:spPr>
                  <a:xfrm>
                    <a:off x="2868343" y="2699437"/>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77" name="楕円 176">
                    <a:extLst>
                      <a:ext uri="{FF2B5EF4-FFF2-40B4-BE49-F238E27FC236}">
                        <a16:creationId xmlns:a16="http://schemas.microsoft.com/office/drawing/2014/main" id="{A1A2D744-1020-423F-80A7-6C3E22DC3F3B}"/>
                      </a:ext>
                    </a:extLst>
                  </p:cNvPr>
                  <p:cNvSpPr/>
                  <p:nvPr/>
                </p:nvSpPr>
                <p:spPr>
                  <a:xfrm>
                    <a:off x="2868343" y="3531304"/>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78" name="テキスト ボックス 177">
                    <a:extLst>
                      <a:ext uri="{FF2B5EF4-FFF2-40B4-BE49-F238E27FC236}">
                        <a16:creationId xmlns:a16="http://schemas.microsoft.com/office/drawing/2014/main" id="{EF04AE44-518D-4FDF-913E-5BF36D93C87F}"/>
                      </a:ext>
                    </a:extLst>
                  </p:cNvPr>
                  <p:cNvSpPr txBox="1"/>
                  <p:nvPr/>
                </p:nvSpPr>
                <p:spPr>
                  <a:xfrm>
                    <a:off x="2500626" y="2255796"/>
                    <a:ext cx="1160117" cy="400109"/>
                  </a:xfrm>
                  <a:prstGeom prst="rect">
                    <a:avLst/>
                  </a:prstGeom>
                  <a:noFill/>
                </p:spPr>
                <p:txBody>
                  <a:bodyPr wrap="square" rtlCol="0">
                    <a:spAutoFit/>
                  </a:bodyPr>
                  <a:lstStyle/>
                  <a:p>
                    <a:pPr algn="ctr"/>
                    <a:r>
                      <a:rPr lang="ja-JP" altLang="en-US" sz="1350" dirty="0"/>
                      <a:t>隠れ層</a:t>
                    </a:r>
                    <a:r>
                      <a:rPr lang="en-US" altLang="ja-JP" sz="1350" dirty="0"/>
                      <a:t>1</a:t>
                    </a:r>
                    <a:endParaRPr lang="ja-JP" altLang="en-US" sz="1350" dirty="0"/>
                  </a:p>
                </p:txBody>
              </p:sp>
            </p:grpSp>
            <p:grpSp>
              <p:nvGrpSpPr>
                <p:cNvPr id="155" name="グループ化 154">
                  <a:extLst>
                    <a:ext uri="{FF2B5EF4-FFF2-40B4-BE49-F238E27FC236}">
                      <a16:creationId xmlns:a16="http://schemas.microsoft.com/office/drawing/2014/main" id="{A0453B66-042F-44C2-9320-6F34D09F34B2}"/>
                    </a:ext>
                  </a:extLst>
                </p:cNvPr>
                <p:cNvGrpSpPr/>
                <p:nvPr/>
              </p:nvGrpSpPr>
              <p:grpSpPr>
                <a:xfrm>
                  <a:off x="6518623" y="2752465"/>
                  <a:ext cx="720772" cy="1329908"/>
                  <a:chOff x="5156170" y="2256887"/>
                  <a:chExt cx="1004409" cy="1786352"/>
                </a:xfrm>
              </p:grpSpPr>
              <p:sp>
                <p:nvSpPr>
                  <p:cNvPr id="172" name="正方形/長方形 171">
                    <a:extLst>
                      <a:ext uri="{FF2B5EF4-FFF2-40B4-BE49-F238E27FC236}">
                        <a16:creationId xmlns:a16="http://schemas.microsoft.com/office/drawing/2014/main" id="{0485AC48-8AEA-43B8-8DAF-57F552643646}"/>
                      </a:ext>
                    </a:extLst>
                  </p:cNvPr>
                  <p:cNvSpPr/>
                  <p:nvPr/>
                </p:nvSpPr>
                <p:spPr>
                  <a:xfrm>
                    <a:off x="5360567" y="2648848"/>
                    <a:ext cx="595618" cy="1394391"/>
                  </a:xfrm>
                  <a:prstGeom prst="rect">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sz="1350"/>
                  </a:p>
                </p:txBody>
              </p:sp>
              <p:sp>
                <p:nvSpPr>
                  <p:cNvPr id="173" name="楕円 172">
                    <a:extLst>
                      <a:ext uri="{FF2B5EF4-FFF2-40B4-BE49-F238E27FC236}">
                        <a16:creationId xmlns:a16="http://schemas.microsoft.com/office/drawing/2014/main" id="{D78A9824-AEC4-4E03-B708-60A59D8FADCB}"/>
                      </a:ext>
                    </a:extLst>
                  </p:cNvPr>
                  <p:cNvSpPr/>
                  <p:nvPr/>
                </p:nvSpPr>
                <p:spPr>
                  <a:xfrm>
                    <a:off x="5457041" y="3115113"/>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74" name="テキスト ボックス 173">
                    <a:extLst>
                      <a:ext uri="{FF2B5EF4-FFF2-40B4-BE49-F238E27FC236}">
                        <a16:creationId xmlns:a16="http://schemas.microsoft.com/office/drawing/2014/main" id="{2A3E2066-975E-4497-AA73-EDD21E31CFC0}"/>
                      </a:ext>
                    </a:extLst>
                  </p:cNvPr>
                  <p:cNvSpPr txBox="1"/>
                  <p:nvPr/>
                </p:nvSpPr>
                <p:spPr>
                  <a:xfrm>
                    <a:off x="5156170" y="2256887"/>
                    <a:ext cx="1004409" cy="400109"/>
                  </a:xfrm>
                  <a:prstGeom prst="rect">
                    <a:avLst/>
                  </a:prstGeom>
                  <a:noFill/>
                </p:spPr>
                <p:txBody>
                  <a:bodyPr wrap="square" rtlCol="0">
                    <a:spAutoFit/>
                  </a:bodyPr>
                  <a:lstStyle/>
                  <a:p>
                    <a:pPr algn="ctr"/>
                    <a:r>
                      <a:rPr lang="ja-JP" altLang="en-US" sz="1350" dirty="0"/>
                      <a:t>出力層</a:t>
                    </a:r>
                  </a:p>
                </p:txBody>
              </p:sp>
            </p:grpSp>
            <p:grpSp>
              <p:nvGrpSpPr>
                <p:cNvPr id="156" name="グループ化 155">
                  <a:extLst>
                    <a:ext uri="{FF2B5EF4-FFF2-40B4-BE49-F238E27FC236}">
                      <a16:creationId xmlns:a16="http://schemas.microsoft.com/office/drawing/2014/main" id="{9046BD7D-7FB3-463E-A800-BCCAD0A6E3FB}"/>
                    </a:ext>
                  </a:extLst>
                </p:cNvPr>
                <p:cNvGrpSpPr/>
                <p:nvPr/>
              </p:nvGrpSpPr>
              <p:grpSpPr>
                <a:xfrm>
                  <a:off x="1899527" y="2783066"/>
                  <a:ext cx="768301" cy="1329908"/>
                  <a:chOff x="1353432" y="2256887"/>
                  <a:chExt cx="1070643" cy="1786352"/>
                </a:xfrm>
              </p:grpSpPr>
              <p:sp>
                <p:nvSpPr>
                  <p:cNvPr id="169" name="正方形/長方形 168">
                    <a:extLst>
                      <a:ext uri="{FF2B5EF4-FFF2-40B4-BE49-F238E27FC236}">
                        <a16:creationId xmlns:a16="http://schemas.microsoft.com/office/drawing/2014/main" id="{9770507A-1645-47BC-BD18-111BACD77599}"/>
                      </a:ext>
                    </a:extLst>
                  </p:cNvPr>
                  <p:cNvSpPr/>
                  <p:nvPr/>
                </p:nvSpPr>
                <p:spPr>
                  <a:xfrm>
                    <a:off x="1590946" y="2648848"/>
                    <a:ext cx="595618" cy="1394391"/>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350" dirty="0"/>
                  </a:p>
                </p:txBody>
              </p:sp>
              <p:sp>
                <p:nvSpPr>
                  <p:cNvPr id="170" name="楕円 169">
                    <a:extLst>
                      <a:ext uri="{FF2B5EF4-FFF2-40B4-BE49-F238E27FC236}">
                        <a16:creationId xmlns:a16="http://schemas.microsoft.com/office/drawing/2014/main" id="{A23E9946-85DA-4D56-8EFB-1898E326B8E1}"/>
                      </a:ext>
                    </a:extLst>
                  </p:cNvPr>
                  <p:cNvSpPr/>
                  <p:nvPr/>
                </p:nvSpPr>
                <p:spPr>
                  <a:xfrm>
                    <a:off x="1688639" y="3115113"/>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71" name="テキスト ボックス 170">
                    <a:extLst>
                      <a:ext uri="{FF2B5EF4-FFF2-40B4-BE49-F238E27FC236}">
                        <a16:creationId xmlns:a16="http://schemas.microsoft.com/office/drawing/2014/main" id="{55E9CC94-6E0C-4C35-9F14-030C8077A7C7}"/>
                      </a:ext>
                    </a:extLst>
                  </p:cNvPr>
                  <p:cNvSpPr txBox="1"/>
                  <p:nvPr/>
                </p:nvSpPr>
                <p:spPr>
                  <a:xfrm>
                    <a:off x="1353432" y="2256887"/>
                    <a:ext cx="1070643" cy="400109"/>
                  </a:xfrm>
                  <a:prstGeom prst="rect">
                    <a:avLst/>
                  </a:prstGeom>
                  <a:noFill/>
                </p:spPr>
                <p:txBody>
                  <a:bodyPr wrap="square" rtlCol="0">
                    <a:spAutoFit/>
                  </a:bodyPr>
                  <a:lstStyle/>
                  <a:p>
                    <a:pPr algn="ctr"/>
                    <a:r>
                      <a:rPr lang="ja-JP" altLang="en-US" sz="1350" dirty="0"/>
                      <a:t>入力層</a:t>
                    </a:r>
                  </a:p>
                </p:txBody>
              </p:sp>
            </p:grpSp>
            <p:cxnSp>
              <p:nvCxnSpPr>
                <p:cNvPr id="157" name="直線矢印コネクタ 156">
                  <a:extLst>
                    <a:ext uri="{FF2B5EF4-FFF2-40B4-BE49-F238E27FC236}">
                      <a16:creationId xmlns:a16="http://schemas.microsoft.com/office/drawing/2014/main" id="{AA7BC467-1A62-4625-B06A-487AB69636A9}"/>
                    </a:ext>
                  </a:extLst>
                </p:cNvPr>
                <p:cNvCxnSpPr>
                  <a:cxnSpLocks/>
                  <a:endCxn id="172" idx="1"/>
                </p:cNvCxnSpPr>
                <p:nvPr/>
              </p:nvCxnSpPr>
              <p:spPr>
                <a:xfrm flipV="1">
                  <a:off x="4151653" y="3563323"/>
                  <a:ext cx="2513647" cy="9621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線矢印コネクタ 157">
                  <a:extLst>
                    <a:ext uri="{FF2B5EF4-FFF2-40B4-BE49-F238E27FC236}">
                      <a16:creationId xmlns:a16="http://schemas.microsoft.com/office/drawing/2014/main" id="{34DB1CF0-F051-4E59-BE30-7D75E5CFA652}"/>
                    </a:ext>
                  </a:extLst>
                </p:cNvPr>
                <p:cNvCxnSpPr>
                  <a:cxnSpLocks/>
                  <a:stCxn id="169" idx="3"/>
                </p:cNvCxnSpPr>
                <p:nvPr/>
              </p:nvCxnSpPr>
              <p:spPr>
                <a:xfrm>
                  <a:off x="2497389" y="3593924"/>
                  <a:ext cx="1200652" cy="314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線矢印コネクタ 158">
                  <a:extLst>
                    <a:ext uri="{FF2B5EF4-FFF2-40B4-BE49-F238E27FC236}">
                      <a16:creationId xmlns:a16="http://schemas.microsoft.com/office/drawing/2014/main" id="{721F53E8-5D39-4C95-8070-F630A9FA1AD4}"/>
                    </a:ext>
                  </a:extLst>
                </p:cNvPr>
                <p:cNvCxnSpPr>
                  <a:cxnSpLocks/>
                  <a:stCxn id="169" idx="3"/>
                </p:cNvCxnSpPr>
                <p:nvPr/>
              </p:nvCxnSpPr>
              <p:spPr>
                <a:xfrm>
                  <a:off x="2497389" y="3593924"/>
                  <a:ext cx="1207551" cy="910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テキスト ボックス 159">
                  <a:extLst>
                    <a:ext uri="{FF2B5EF4-FFF2-40B4-BE49-F238E27FC236}">
                      <a16:creationId xmlns:a16="http://schemas.microsoft.com/office/drawing/2014/main" id="{A69E0386-33A7-4DB1-93F7-42784D098555}"/>
                    </a:ext>
                  </a:extLst>
                </p:cNvPr>
                <p:cNvSpPr txBox="1"/>
                <p:nvPr/>
              </p:nvSpPr>
              <p:spPr>
                <a:xfrm>
                  <a:off x="1457480" y="3354551"/>
                  <a:ext cx="692301" cy="412441"/>
                </a:xfrm>
                <a:prstGeom prst="rect">
                  <a:avLst/>
                </a:prstGeom>
                <a:noFill/>
              </p:spPr>
              <p:txBody>
                <a:bodyPr wrap="square" rtlCol="0">
                  <a:spAutoFit/>
                </a:bodyPr>
                <a:lstStyle/>
                <a:p>
                  <a:pPr algn="ctr"/>
                  <a:r>
                    <a:rPr lang="en-US" altLang="ja-JP" sz="2100" dirty="0"/>
                    <a:t>x(t)</a:t>
                  </a:r>
                  <a:endParaRPr lang="ja-JP" altLang="en-US" sz="2100" dirty="0"/>
                </a:p>
              </p:txBody>
            </p:sp>
            <p:sp>
              <p:nvSpPr>
                <p:cNvPr id="161" name="テキスト ボックス 160">
                  <a:extLst>
                    <a:ext uri="{FF2B5EF4-FFF2-40B4-BE49-F238E27FC236}">
                      <a16:creationId xmlns:a16="http://schemas.microsoft.com/office/drawing/2014/main" id="{307E119F-5DEF-47C3-B760-EF003BDF943A}"/>
                    </a:ext>
                  </a:extLst>
                </p:cNvPr>
                <p:cNvSpPr txBox="1"/>
                <p:nvPr/>
              </p:nvSpPr>
              <p:spPr>
                <a:xfrm>
                  <a:off x="7271929" y="3427709"/>
                  <a:ext cx="873780" cy="415498"/>
                </a:xfrm>
                <a:prstGeom prst="rect">
                  <a:avLst/>
                </a:prstGeom>
                <a:noFill/>
              </p:spPr>
              <p:txBody>
                <a:bodyPr wrap="square" rtlCol="0">
                  <a:spAutoFit/>
                </a:bodyPr>
                <a:lstStyle/>
                <a:p>
                  <a:pPr algn="ctr"/>
                  <a:r>
                    <a:rPr lang="en-US" altLang="ja-JP" sz="2100" dirty="0"/>
                    <a:t>y(t+1)</a:t>
                  </a:r>
                  <a:endParaRPr lang="ja-JP" altLang="en-US" sz="2100" dirty="0"/>
                </a:p>
              </p:txBody>
            </p:sp>
            <p:sp>
              <p:nvSpPr>
                <p:cNvPr id="162" name="テキスト ボックス 161">
                  <a:extLst>
                    <a:ext uri="{FF2B5EF4-FFF2-40B4-BE49-F238E27FC236}">
                      <a16:creationId xmlns:a16="http://schemas.microsoft.com/office/drawing/2014/main" id="{35AF2233-91D3-452B-8D2F-6463E92B12CE}"/>
                    </a:ext>
                  </a:extLst>
                </p:cNvPr>
                <p:cNvSpPr txBox="1"/>
                <p:nvPr/>
              </p:nvSpPr>
              <p:spPr>
                <a:xfrm>
                  <a:off x="5306548" y="2420383"/>
                  <a:ext cx="1043802" cy="412441"/>
                </a:xfrm>
                <a:prstGeom prst="rect">
                  <a:avLst/>
                </a:prstGeom>
                <a:noFill/>
              </p:spPr>
              <p:txBody>
                <a:bodyPr wrap="square" rtlCol="0">
                  <a:spAutoFit/>
                </a:bodyPr>
                <a:lstStyle/>
                <a:p>
                  <a:pPr algn="ctr"/>
                  <a:r>
                    <a:rPr lang="en-US" altLang="ja-JP" sz="2100" dirty="0"/>
                    <a:t>h(t+1)</a:t>
                  </a:r>
                  <a:endParaRPr lang="ja-JP" altLang="en-US" sz="2100" dirty="0"/>
                </a:p>
              </p:txBody>
            </p:sp>
            <p:grpSp>
              <p:nvGrpSpPr>
                <p:cNvPr id="163" name="グループ化 162">
                  <a:extLst>
                    <a:ext uri="{FF2B5EF4-FFF2-40B4-BE49-F238E27FC236}">
                      <a16:creationId xmlns:a16="http://schemas.microsoft.com/office/drawing/2014/main" id="{3CE5E051-BE3F-47A7-A4C4-0BFEF8CBEB80}"/>
                    </a:ext>
                  </a:extLst>
                </p:cNvPr>
                <p:cNvGrpSpPr/>
                <p:nvPr/>
              </p:nvGrpSpPr>
              <p:grpSpPr>
                <a:xfrm>
                  <a:off x="3501508" y="3393396"/>
                  <a:ext cx="832509" cy="1330720"/>
                  <a:chOff x="2500626" y="2255796"/>
                  <a:chExt cx="1160117" cy="1787443"/>
                </a:xfrm>
              </p:grpSpPr>
              <p:sp>
                <p:nvSpPr>
                  <p:cNvPr id="165" name="正方形/長方形 164">
                    <a:extLst>
                      <a:ext uri="{FF2B5EF4-FFF2-40B4-BE49-F238E27FC236}">
                        <a16:creationId xmlns:a16="http://schemas.microsoft.com/office/drawing/2014/main" id="{4FB3D7DA-AC74-42CA-9CA6-8E0C482AF85D}"/>
                      </a:ext>
                    </a:extLst>
                  </p:cNvPr>
                  <p:cNvSpPr/>
                  <p:nvPr/>
                </p:nvSpPr>
                <p:spPr>
                  <a:xfrm>
                    <a:off x="2771869" y="2648848"/>
                    <a:ext cx="595619" cy="1394391"/>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1350" dirty="0"/>
                  </a:p>
                </p:txBody>
              </p:sp>
              <p:sp>
                <p:nvSpPr>
                  <p:cNvPr id="166" name="楕円 165">
                    <a:extLst>
                      <a:ext uri="{FF2B5EF4-FFF2-40B4-BE49-F238E27FC236}">
                        <a16:creationId xmlns:a16="http://schemas.microsoft.com/office/drawing/2014/main" id="{077D80D0-5BE1-42F3-BCC7-17B8B068209B}"/>
                      </a:ext>
                    </a:extLst>
                  </p:cNvPr>
                  <p:cNvSpPr/>
                  <p:nvPr/>
                </p:nvSpPr>
                <p:spPr>
                  <a:xfrm>
                    <a:off x="2868343" y="2699437"/>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67" name="楕円 166">
                    <a:extLst>
                      <a:ext uri="{FF2B5EF4-FFF2-40B4-BE49-F238E27FC236}">
                        <a16:creationId xmlns:a16="http://schemas.microsoft.com/office/drawing/2014/main" id="{584D62DE-7F1E-43DC-8A75-C6136B99C94A}"/>
                      </a:ext>
                    </a:extLst>
                  </p:cNvPr>
                  <p:cNvSpPr/>
                  <p:nvPr/>
                </p:nvSpPr>
                <p:spPr>
                  <a:xfrm>
                    <a:off x="2868343" y="3531304"/>
                    <a:ext cx="402670" cy="4110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68" name="テキスト ボックス 167">
                    <a:extLst>
                      <a:ext uri="{FF2B5EF4-FFF2-40B4-BE49-F238E27FC236}">
                        <a16:creationId xmlns:a16="http://schemas.microsoft.com/office/drawing/2014/main" id="{7921C1ED-84E7-447E-87C9-95EACCFCEDBC}"/>
                      </a:ext>
                    </a:extLst>
                  </p:cNvPr>
                  <p:cNvSpPr txBox="1"/>
                  <p:nvPr/>
                </p:nvSpPr>
                <p:spPr>
                  <a:xfrm>
                    <a:off x="2500626" y="2255796"/>
                    <a:ext cx="1160117" cy="400109"/>
                  </a:xfrm>
                  <a:prstGeom prst="rect">
                    <a:avLst/>
                  </a:prstGeom>
                  <a:noFill/>
                </p:spPr>
                <p:txBody>
                  <a:bodyPr wrap="square" rtlCol="0">
                    <a:spAutoFit/>
                  </a:bodyPr>
                  <a:lstStyle/>
                  <a:p>
                    <a:pPr algn="ctr"/>
                    <a:r>
                      <a:rPr lang="ja-JP" altLang="en-US" sz="1350" dirty="0"/>
                      <a:t>隠れ層</a:t>
                    </a:r>
                    <a:r>
                      <a:rPr lang="en-US" altLang="ja-JP" sz="1350" dirty="0"/>
                      <a:t>2</a:t>
                    </a:r>
                    <a:endParaRPr lang="ja-JP" altLang="en-US" sz="1350" dirty="0"/>
                  </a:p>
                </p:txBody>
              </p:sp>
            </p:grpSp>
            <p:cxnSp>
              <p:nvCxnSpPr>
                <p:cNvPr id="164" name="直線矢印コネクタ 163">
                  <a:extLst>
                    <a:ext uri="{FF2B5EF4-FFF2-40B4-BE49-F238E27FC236}">
                      <a16:creationId xmlns:a16="http://schemas.microsoft.com/office/drawing/2014/main" id="{D99E9AF0-CE71-4333-805C-B652EABEFA22}"/>
                    </a:ext>
                  </a:extLst>
                </p:cNvPr>
                <p:cNvCxnSpPr>
                  <a:cxnSpLocks/>
                  <a:endCxn id="172" idx="1"/>
                </p:cNvCxnSpPr>
                <p:nvPr/>
              </p:nvCxnSpPr>
              <p:spPr>
                <a:xfrm flipV="1">
                  <a:off x="4144754" y="3563323"/>
                  <a:ext cx="2520546" cy="344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79" name="直線矢印コネクタ 178">
                <a:extLst>
                  <a:ext uri="{FF2B5EF4-FFF2-40B4-BE49-F238E27FC236}">
                    <a16:creationId xmlns:a16="http://schemas.microsoft.com/office/drawing/2014/main" id="{3B4F1661-ED02-45D5-852F-EB13C7A491E4}"/>
                  </a:ext>
                </a:extLst>
              </p:cNvPr>
              <p:cNvCxnSpPr>
                <a:cxnSpLocks/>
              </p:cNvCxnSpPr>
              <p:nvPr/>
            </p:nvCxnSpPr>
            <p:spPr>
              <a:xfrm>
                <a:off x="3542322" y="497844"/>
                <a:ext cx="668629" cy="22601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矢印コネクタ 182">
                <a:extLst>
                  <a:ext uri="{FF2B5EF4-FFF2-40B4-BE49-F238E27FC236}">
                    <a16:creationId xmlns:a16="http://schemas.microsoft.com/office/drawing/2014/main" id="{B4F6B9D0-36F9-418F-8D1B-B9ECEF92A011}"/>
                  </a:ext>
                </a:extLst>
              </p:cNvPr>
              <p:cNvCxnSpPr>
                <a:cxnSpLocks/>
              </p:cNvCxnSpPr>
              <p:nvPr/>
            </p:nvCxnSpPr>
            <p:spPr>
              <a:xfrm>
                <a:off x="3557715" y="521900"/>
                <a:ext cx="660135" cy="29172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ADA1D150-1423-4C90-8525-EE99C8D0F26C}"/>
                  </a:ext>
                </a:extLst>
              </p:cNvPr>
              <p:cNvCxnSpPr>
                <a:cxnSpLocks/>
              </p:cNvCxnSpPr>
              <p:nvPr/>
            </p:nvCxnSpPr>
            <p:spPr>
              <a:xfrm>
                <a:off x="3559841" y="1121812"/>
                <a:ext cx="661874" cy="23133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線矢印コネクタ 188">
                <a:extLst>
                  <a:ext uri="{FF2B5EF4-FFF2-40B4-BE49-F238E27FC236}">
                    <a16:creationId xmlns:a16="http://schemas.microsoft.com/office/drawing/2014/main" id="{6152F339-BD99-49CF-BBF2-424439232786}"/>
                  </a:ext>
                </a:extLst>
              </p:cNvPr>
              <p:cNvCxnSpPr>
                <a:cxnSpLocks/>
              </p:cNvCxnSpPr>
              <p:nvPr/>
            </p:nvCxnSpPr>
            <p:spPr>
              <a:xfrm>
                <a:off x="3569288" y="1182667"/>
                <a:ext cx="650301" cy="15796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049AE25B-4DCE-4ECA-8E3B-5D2EA7BBEB89}"/>
                  </a:ext>
                </a:extLst>
              </p:cNvPr>
              <p:cNvCxnSpPr>
                <a:cxnSpLocks/>
              </p:cNvCxnSpPr>
              <p:nvPr/>
            </p:nvCxnSpPr>
            <p:spPr>
              <a:xfrm>
                <a:off x="4640437" y="2732484"/>
                <a:ext cx="807695" cy="19246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DAD0F70E-4822-46F6-B232-0CF597733FC6}"/>
                  </a:ext>
                </a:extLst>
              </p:cNvPr>
              <p:cNvCxnSpPr>
                <a:cxnSpLocks/>
              </p:cNvCxnSpPr>
              <p:nvPr/>
            </p:nvCxnSpPr>
            <p:spPr>
              <a:xfrm>
                <a:off x="4619935" y="2732484"/>
                <a:ext cx="828197" cy="25896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直線矢印コネクタ 209">
                <a:extLst>
                  <a:ext uri="{FF2B5EF4-FFF2-40B4-BE49-F238E27FC236}">
                    <a16:creationId xmlns:a16="http://schemas.microsoft.com/office/drawing/2014/main" id="{FB547429-1B5D-426F-BCE6-597E2C405195}"/>
                  </a:ext>
                </a:extLst>
              </p:cNvPr>
              <p:cNvCxnSpPr>
                <a:cxnSpLocks/>
              </p:cNvCxnSpPr>
              <p:nvPr/>
            </p:nvCxnSpPr>
            <p:spPr>
              <a:xfrm>
                <a:off x="4664279" y="3389152"/>
                <a:ext cx="779795" cy="13024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線矢印コネクタ 213">
                <a:extLst>
                  <a:ext uri="{FF2B5EF4-FFF2-40B4-BE49-F238E27FC236}">
                    <a16:creationId xmlns:a16="http://schemas.microsoft.com/office/drawing/2014/main" id="{6440C211-A4B8-4812-8036-8C673A6323C9}"/>
                  </a:ext>
                </a:extLst>
              </p:cNvPr>
              <p:cNvCxnSpPr>
                <a:cxnSpLocks/>
              </p:cNvCxnSpPr>
              <p:nvPr/>
            </p:nvCxnSpPr>
            <p:spPr>
              <a:xfrm>
                <a:off x="4647336" y="3367294"/>
                <a:ext cx="801743" cy="19854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線矢印コネクタ 216">
                <a:extLst>
                  <a:ext uri="{FF2B5EF4-FFF2-40B4-BE49-F238E27FC236}">
                    <a16:creationId xmlns:a16="http://schemas.microsoft.com/office/drawing/2014/main" id="{A62B24D0-4024-46E4-9138-5F99953A9354}"/>
                  </a:ext>
                </a:extLst>
              </p:cNvPr>
              <p:cNvCxnSpPr>
                <a:cxnSpLocks/>
              </p:cNvCxnSpPr>
              <p:nvPr/>
            </p:nvCxnSpPr>
            <p:spPr>
              <a:xfrm flipH="1" flipV="1">
                <a:off x="3892492" y="4697835"/>
                <a:ext cx="823457" cy="187030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直線矢印コネクタ 222">
                <a:extLst>
                  <a:ext uri="{FF2B5EF4-FFF2-40B4-BE49-F238E27FC236}">
                    <a16:creationId xmlns:a16="http://schemas.microsoft.com/office/drawing/2014/main" id="{7FD48417-AA51-4B86-82EA-FF48547DA120}"/>
                  </a:ext>
                </a:extLst>
              </p:cNvPr>
              <p:cNvCxnSpPr>
                <a:cxnSpLocks/>
              </p:cNvCxnSpPr>
              <p:nvPr/>
            </p:nvCxnSpPr>
            <p:spPr>
              <a:xfrm flipH="1" flipV="1">
                <a:off x="3904000" y="4042982"/>
                <a:ext cx="820846" cy="253333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直線矢印コネクタ 225">
                <a:extLst>
                  <a:ext uri="{FF2B5EF4-FFF2-40B4-BE49-F238E27FC236}">
                    <a16:creationId xmlns:a16="http://schemas.microsoft.com/office/drawing/2014/main" id="{C5D2F5CB-B53F-4F00-864B-7FDC645DB640}"/>
                  </a:ext>
                </a:extLst>
              </p:cNvPr>
              <p:cNvCxnSpPr>
                <a:cxnSpLocks/>
              </p:cNvCxnSpPr>
              <p:nvPr/>
            </p:nvCxnSpPr>
            <p:spPr>
              <a:xfrm flipH="1" flipV="1">
                <a:off x="3901389" y="4738628"/>
                <a:ext cx="796565" cy="124150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直線矢印コネクタ 229">
                <a:extLst>
                  <a:ext uri="{FF2B5EF4-FFF2-40B4-BE49-F238E27FC236}">
                    <a16:creationId xmlns:a16="http://schemas.microsoft.com/office/drawing/2014/main" id="{2ABA319A-D3EA-4BC9-9AD7-185A630F26DC}"/>
                  </a:ext>
                </a:extLst>
              </p:cNvPr>
              <p:cNvCxnSpPr>
                <a:cxnSpLocks/>
              </p:cNvCxnSpPr>
              <p:nvPr/>
            </p:nvCxnSpPr>
            <p:spPr>
              <a:xfrm flipH="1" flipV="1">
                <a:off x="3880825" y="4033742"/>
                <a:ext cx="841701" cy="196988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直線矢印コネクタ 233">
                <a:extLst>
                  <a:ext uri="{FF2B5EF4-FFF2-40B4-BE49-F238E27FC236}">
                    <a16:creationId xmlns:a16="http://schemas.microsoft.com/office/drawing/2014/main" id="{8107F3D7-E6C0-4B1F-9B79-F660A676D654}"/>
                  </a:ext>
                </a:extLst>
              </p:cNvPr>
              <p:cNvCxnSpPr>
                <a:cxnSpLocks/>
              </p:cNvCxnSpPr>
              <p:nvPr/>
            </p:nvCxnSpPr>
            <p:spPr>
              <a:xfrm flipH="1" flipV="1">
                <a:off x="2828832" y="1853817"/>
                <a:ext cx="634322" cy="218657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直線矢印コネクタ 239">
                <a:extLst>
                  <a:ext uri="{FF2B5EF4-FFF2-40B4-BE49-F238E27FC236}">
                    <a16:creationId xmlns:a16="http://schemas.microsoft.com/office/drawing/2014/main" id="{87A1F1EA-782E-4368-AB1E-D283349AB13F}"/>
                  </a:ext>
                </a:extLst>
              </p:cNvPr>
              <p:cNvCxnSpPr>
                <a:cxnSpLocks/>
              </p:cNvCxnSpPr>
              <p:nvPr/>
            </p:nvCxnSpPr>
            <p:spPr>
              <a:xfrm flipH="1" flipV="1">
                <a:off x="2801923" y="2457974"/>
                <a:ext cx="661233" cy="16070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直線矢印コネクタ 245">
                <a:extLst>
                  <a:ext uri="{FF2B5EF4-FFF2-40B4-BE49-F238E27FC236}">
                    <a16:creationId xmlns:a16="http://schemas.microsoft.com/office/drawing/2014/main" id="{630B2639-9D78-4893-986B-699BC0678D51}"/>
                  </a:ext>
                </a:extLst>
              </p:cNvPr>
              <p:cNvCxnSpPr>
                <a:cxnSpLocks/>
              </p:cNvCxnSpPr>
              <p:nvPr/>
            </p:nvCxnSpPr>
            <p:spPr>
              <a:xfrm flipH="1" flipV="1">
                <a:off x="2786410" y="2457974"/>
                <a:ext cx="654305" cy="215400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直線矢印コネクタ 247">
                <a:extLst>
                  <a:ext uri="{FF2B5EF4-FFF2-40B4-BE49-F238E27FC236}">
                    <a16:creationId xmlns:a16="http://schemas.microsoft.com/office/drawing/2014/main" id="{5B5928A6-F384-44E8-A65A-BFD809DE26BA}"/>
                  </a:ext>
                </a:extLst>
              </p:cNvPr>
              <p:cNvCxnSpPr>
                <a:cxnSpLocks/>
              </p:cNvCxnSpPr>
              <p:nvPr/>
            </p:nvCxnSpPr>
            <p:spPr>
              <a:xfrm flipH="1" flipV="1">
                <a:off x="2838676" y="1875649"/>
                <a:ext cx="618517" cy="274536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2" name="テキスト ボックス 251">
                <a:extLst>
                  <a:ext uri="{FF2B5EF4-FFF2-40B4-BE49-F238E27FC236}">
                    <a16:creationId xmlns:a16="http://schemas.microsoft.com/office/drawing/2014/main" id="{04DBCA19-4563-416B-8B28-A090134B47B7}"/>
                  </a:ext>
                </a:extLst>
              </p:cNvPr>
              <p:cNvSpPr txBox="1"/>
              <p:nvPr/>
            </p:nvSpPr>
            <p:spPr>
              <a:xfrm>
                <a:off x="7042334" y="1416373"/>
                <a:ext cx="1961698" cy="507831"/>
              </a:xfrm>
              <a:prstGeom prst="rect">
                <a:avLst/>
              </a:prstGeom>
              <a:solidFill>
                <a:schemeClr val="bg1"/>
              </a:solidFill>
            </p:spPr>
            <p:txBody>
              <a:bodyPr wrap="square" rtlCol="0">
                <a:spAutoFit/>
              </a:bodyPr>
              <a:lstStyle/>
              <a:p>
                <a:r>
                  <a:rPr lang="ja-JP" altLang="en-US" sz="1350" dirty="0">
                    <a:solidFill>
                      <a:srgbClr val="7030A0"/>
                    </a:solidFill>
                  </a:rPr>
                  <a:t>紫線</a:t>
                </a:r>
                <a:r>
                  <a:rPr lang="en-US" altLang="ja-JP" sz="1350" dirty="0">
                    <a:solidFill>
                      <a:srgbClr val="7030A0"/>
                    </a:solidFill>
                  </a:rPr>
                  <a:t>: </a:t>
                </a:r>
                <a:r>
                  <a:rPr lang="ja-JP" altLang="en-US" sz="1350" dirty="0">
                    <a:solidFill>
                      <a:srgbClr val="7030A0"/>
                    </a:solidFill>
                  </a:rPr>
                  <a:t> </a:t>
                </a:r>
                <a:r>
                  <a:rPr lang="ja-JP" altLang="en-US" sz="1350" dirty="0"/>
                  <a:t>未来からの入力</a:t>
                </a:r>
                <a:endParaRPr lang="en-US" altLang="ja-JP" sz="1350" dirty="0"/>
              </a:p>
              <a:p>
                <a:r>
                  <a:rPr lang="ja-JP" altLang="en-US" sz="1350" dirty="0">
                    <a:solidFill>
                      <a:srgbClr val="FF0000"/>
                    </a:solidFill>
                  </a:rPr>
                  <a:t>赤線</a:t>
                </a:r>
                <a:r>
                  <a:rPr lang="en-US" altLang="ja-JP" sz="1350" dirty="0">
                    <a:solidFill>
                      <a:srgbClr val="FF0000"/>
                    </a:solidFill>
                  </a:rPr>
                  <a:t>: </a:t>
                </a:r>
                <a:r>
                  <a:rPr lang="ja-JP" altLang="en-US" sz="1350" dirty="0">
                    <a:solidFill>
                      <a:srgbClr val="FF0000"/>
                    </a:solidFill>
                  </a:rPr>
                  <a:t> </a:t>
                </a:r>
                <a:r>
                  <a:rPr lang="ja-JP" altLang="en-US" sz="1350" dirty="0"/>
                  <a:t>過去からの入力</a:t>
                </a:r>
              </a:p>
            </p:txBody>
          </p:sp>
        </p:grpSp>
      </p:grpSp>
    </p:spTree>
    <p:extLst>
      <p:ext uri="{BB962C8B-B14F-4D97-AF65-F5344CB8AC3E}">
        <p14:creationId xmlns:p14="http://schemas.microsoft.com/office/powerpoint/2010/main" val="4000299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3CCBCF3-8A32-47C3-A00F-EE617530792D}"/>
              </a:ext>
            </a:extLst>
          </p:cNvPr>
          <p:cNvPicPr>
            <a:picLocks noChangeAspect="1"/>
          </p:cNvPicPr>
          <p:nvPr/>
        </p:nvPicPr>
        <p:blipFill>
          <a:blip r:embed="rId2"/>
          <a:stretch>
            <a:fillRect/>
          </a:stretch>
        </p:blipFill>
        <p:spPr>
          <a:xfrm>
            <a:off x="0" y="247483"/>
            <a:ext cx="9144000" cy="6363034"/>
          </a:xfrm>
          <a:prstGeom prst="rect">
            <a:avLst/>
          </a:prstGeom>
        </p:spPr>
      </p:pic>
    </p:spTree>
    <p:extLst>
      <p:ext uri="{BB962C8B-B14F-4D97-AF65-F5344CB8AC3E}">
        <p14:creationId xmlns:p14="http://schemas.microsoft.com/office/powerpoint/2010/main" val="150553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4" name="グループ化 343">
            <a:extLst>
              <a:ext uri="{FF2B5EF4-FFF2-40B4-BE49-F238E27FC236}">
                <a16:creationId xmlns:a16="http://schemas.microsoft.com/office/drawing/2014/main" id="{FB91FEE8-FF75-4427-8E2E-1439D27B445A}"/>
              </a:ext>
            </a:extLst>
          </p:cNvPr>
          <p:cNvGrpSpPr/>
          <p:nvPr/>
        </p:nvGrpSpPr>
        <p:grpSpPr>
          <a:xfrm>
            <a:off x="-777362" y="-460060"/>
            <a:ext cx="10820082" cy="6839888"/>
            <a:chOff x="-743806" y="93613"/>
            <a:chExt cx="10820082" cy="6839888"/>
          </a:xfrm>
        </p:grpSpPr>
        <p:sp>
          <p:nvSpPr>
            <p:cNvPr id="185" name="テキスト ボックス 184">
              <a:extLst>
                <a:ext uri="{FF2B5EF4-FFF2-40B4-BE49-F238E27FC236}">
                  <a16:creationId xmlns:a16="http://schemas.microsoft.com/office/drawing/2014/main" id="{88FF29DC-113B-4CCC-BAB0-F7477F5B1D9B}"/>
                </a:ext>
              </a:extLst>
            </p:cNvPr>
            <p:cNvSpPr txBox="1"/>
            <p:nvPr/>
          </p:nvSpPr>
          <p:spPr>
            <a:xfrm rot="16200000">
              <a:off x="-2101318" y="3050879"/>
              <a:ext cx="3484465" cy="769441"/>
            </a:xfrm>
            <a:prstGeom prst="rect">
              <a:avLst/>
            </a:prstGeom>
            <a:noFill/>
          </p:spPr>
          <p:txBody>
            <a:bodyPr wrap="square" rtlCol="0">
              <a:spAutoFit/>
            </a:bodyPr>
            <a:lstStyle/>
            <a:p>
              <a:pPr algn="ctr"/>
              <a:r>
                <a:rPr lang="en-US" altLang="ja-JP" sz="4400" dirty="0"/>
                <a:t>Time</a:t>
              </a:r>
              <a:endParaRPr lang="ja-JP" altLang="en-US" sz="4400" dirty="0"/>
            </a:p>
          </p:txBody>
        </p:sp>
        <p:cxnSp>
          <p:nvCxnSpPr>
            <p:cNvPr id="181" name="直線矢印コネクタ 180">
              <a:extLst>
                <a:ext uri="{FF2B5EF4-FFF2-40B4-BE49-F238E27FC236}">
                  <a16:creationId xmlns:a16="http://schemas.microsoft.com/office/drawing/2014/main" id="{322F27D5-9C53-4FDE-8A8F-631C671AD45D}"/>
                </a:ext>
              </a:extLst>
            </p:cNvPr>
            <p:cNvCxnSpPr>
              <a:cxnSpLocks/>
            </p:cNvCxnSpPr>
            <p:nvPr/>
          </p:nvCxnSpPr>
          <p:spPr>
            <a:xfrm>
              <a:off x="-42014" y="93613"/>
              <a:ext cx="0" cy="645984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343" name="グループ化 342">
              <a:extLst>
                <a:ext uri="{FF2B5EF4-FFF2-40B4-BE49-F238E27FC236}">
                  <a16:creationId xmlns:a16="http://schemas.microsoft.com/office/drawing/2014/main" id="{182270C5-BBD7-4E46-BCF6-A211AD4099D8}"/>
                </a:ext>
              </a:extLst>
            </p:cNvPr>
            <p:cNvGrpSpPr/>
            <p:nvPr/>
          </p:nvGrpSpPr>
          <p:grpSpPr>
            <a:xfrm>
              <a:off x="43004" y="288288"/>
              <a:ext cx="10033272" cy="6645213"/>
              <a:chOff x="43004" y="288288"/>
              <a:chExt cx="10033272" cy="6645213"/>
            </a:xfrm>
          </p:grpSpPr>
          <p:sp>
            <p:nvSpPr>
              <p:cNvPr id="160" name="テキスト ボックス 159">
                <a:extLst>
                  <a:ext uri="{FF2B5EF4-FFF2-40B4-BE49-F238E27FC236}">
                    <a16:creationId xmlns:a16="http://schemas.microsoft.com/office/drawing/2014/main" id="{A69E0386-33A7-4DB1-93F7-42784D098555}"/>
                  </a:ext>
                </a:extLst>
              </p:cNvPr>
              <p:cNvSpPr txBox="1"/>
              <p:nvPr/>
            </p:nvSpPr>
            <p:spPr>
              <a:xfrm>
                <a:off x="43004" y="1493257"/>
                <a:ext cx="880217" cy="415498"/>
              </a:xfrm>
              <a:prstGeom prst="rect">
                <a:avLst/>
              </a:prstGeom>
              <a:noFill/>
            </p:spPr>
            <p:txBody>
              <a:bodyPr wrap="square" rtlCol="0">
                <a:spAutoFit/>
              </a:bodyPr>
              <a:lstStyle/>
              <a:p>
                <a:pPr algn="ctr"/>
                <a:r>
                  <a:rPr lang="en-US" altLang="ja-JP" sz="2100" dirty="0"/>
                  <a:t>x(t-1)</a:t>
                </a:r>
                <a:endParaRPr lang="ja-JP" altLang="en-US" sz="2100" dirty="0"/>
              </a:p>
            </p:txBody>
          </p:sp>
          <p:grpSp>
            <p:nvGrpSpPr>
              <p:cNvPr id="327" name="グループ化 326">
                <a:extLst>
                  <a:ext uri="{FF2B5EF4-FFF2-40B4-BE49-F238E27FC236}">
                    <a16:creationId xmlns:a16="http://schemas.microsoft.com/office/drawing/2014/main" id="{CEC44DDC-C4DA-4681-9EAE-0C7DBB0A97AD}"/>
                  </a:ext>
                </a:extLst>
              </p:cNvPr>
              <p:cNvGrpSpPr/>
              <p:nvPr/>
            </p:nvGrpSpPr>
            <p:grpSpPr>
              <a:xfrm>
                <a:off x="659780" y="288288"/>
                <a:ext cx="8654661" cy="6645213"/>
                <a:chOff x="489339" y="212787"/>
                <a:chExt cx="8654661" cy="6645213"/>
              </a:xfrm>
            </p:grpSpPr>
            <p:cxnSp>
              <p:nvCxnSpPr>
                <p:cNvPr id="248" name="直線矢印コネクタ 247">
                  <a:extLst>
                    <a:ext uri="{FF2B5EF4-FFF2-40B4-BE49-F238E27FC236}">
                      <a16:creationId xmlns:a16="http://schemas.microsoft.com/office/drawing/2014/main" id="{42E583A4-FEB7-4325-93C1-BFE43698FD76}"/>
                    </a:ext>
                  </a:extLst>
                </p:cNvPr>
                <p:cNvCxnSpPr>
                  <a:cxnSpLocks/>
                  <a:stCxn id="249" idx="3"/>
                  <a:endCxn id="243" idx="1"/>
                </p:cNvCxnSpPr>
                <p:nvPr/>
              </p:nvCxnSpPr>
              <p:spPr>
                <a:xfrm flipV="1">
                  <a:off x="4301307" y="3617899"/>
                  <a:ext cx="2171107" cy="3849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直線矢印コネクタ 268">
                  <a:extLst>
                    <a:ext uri="{FF2B5EF4-FFF2-40B4-BE49-F238E27FC236}">
                      <a16:creationId xmlns:a16="http://schemas.microsoft.com/office/drawing/2014/main" id="{485CC189-2E88-443A-8F09-3B8AF6503951}"/>
                    </a:ext>
                  </a:extLst>
                </p:cNvPr>
                <p:cNvCxnSpPr>
                  <a:cxnSpLocks/>
                  <a:stCxn id="239" idx="3"/>
                  <a:endCxn id="252" idx="1"/>
                </p:cNvCxnSpPr>
                <p:nvPr/>
              </p:nvCxnSpPr>
              <p:spPr>
                <a:xfrm>
                  <a:off x="4778766" y="2987266"/>
                  <a:ext cx="1646677" cy="2001775"/>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直線矢印コネクタ 271">
                  <a:extLst>
                    <a:ext uri="{FF2B5EF4-FFF2-40B4-BE49-F238E27FC236}">
                      <a16:creationId xmlns:a16="http://schemas.microsoft.com/office/drawing/2014/main" id="{45BD676D-6EBF-4410-93DF-22E79AEE6A39}"/>
                    </a:ext>
                  </a:extLst>
                </p:cNvPr>
                <p:cNvCxnSpPr>
                  <a:cxnSpLocks/>
                  <a:stCxn id="262" idx="1"/>
                  <a:endCxn id="249" idx="3"/>
                </p:cNvCxnSpPr>
                <p:nvPr/>
              </p:nvCxnSpPr>
              <p:spPr>
                <a:xfrm flipH="1" flipV="1">
                  <a:off x="4301307" y="4002845"/>
                  <a:ext cx="1619503" cy="202429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線矢印コネクタ 274">
                  <a:extLst>
                    <a:ext uri="{FF2B5EF4-FFF2-40B4-BE49-F238E27FC236}">
                      <a16:creationId xmlns:a16="http://schemas.microsoft.com/office/drawing/2014/main" id="{D72DE764-EE33-4BBE-9F0A-025C871226CE}"/>
                    </a:ext>
                  </a:extLst>
                </p:cNvPr>
                <p:cNvCxnSpPr>
                  <a:cxnSpLocks/>
                  <a:stCxn id="249" idx="1"/>
                  <a:endCxn id="180" idx="3"/>
                </p:cNvCxnSpPr>
                <p:nvPr/>
              </p:nvCxnSpPr>
              <p:spPr>
                <a:xfrm flipH="1" flipV="1">
                  <a:off x="2241814" y="1993805"/>
                  <a:ext cx="1652439" cy="200904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2" name="テキスト ボックス 311">
                  <a:extLst>
                    <a:ext uri="{FF2B5EF4-FFF2-40B4-BE49-F238E27FC236}">
                      <a16:creationId xmlns:a16="http://schemas.microsoft.com/office/drawing/2014/main" id="{74AE7416-5EDE-41F2-B441-CCA3F79CCDC8}"/>
                    </a:ext>
                  </a:extLst>
                </p:cNvPr>
                <p:cNvSpPr txBox="1"/>
                <p:nvPr/>
              </p:nvSpPr>
              <p:spPr>
                <a:xfrm>
                  <a:off x="4578588" y="6232596"/>
                  <a:ext cx="768301" cy="297874"/>
                </a:xfrm>
                <a:prstGeom prst="rect">
                  <a:avLst/>
                </a:prstGeom>
                <a:noFill/>
              </p:spPr>
              <p:txBody>
                <a:bodyPr wrap="square" rtlCol="0">
                  <a:spAutoFit/>
                </a:bodyPr>
                <a:lstStyle/>
                <a:p>
                  <a:pPr algn="ctr"/>
                  <a:r>
                    <a:rPr lang="ja-JP" altLang="en-US" sz="1350" dirty="0"/>
                    <a:t>入力層</a:t>
                  </a:r>
                </a:p>
              </p:txBody>
            </p:sp>
            <p:grpSp>
              <p:nvGrpSpPr>
                <p:cNvPr id="326" name="グループ化 325">
                  <a:extLst>
                    <a:ext uri="{FF2B5EF4-FFF2-40B4-BE49-F238E27FC236}">
                      <a16:creationId xmlns:a16="http://schemas.microsoft.com/office/drawing/2014/main" id="{5023E7AC-69C1-4CD2-BD28-DF343364C9BF}"/>
                    </a:ext>
                  </a:extLst>
                </p:cNvPr>
                <p:cNvGrpSpPr/>
                <p:nvPr/>
              </p:nvGrpSpPr>
              <p:grpSpPr>
                <a:xfrm>
                  <a:off x="489339" y="212787"/>
                  <a:ext cx="4537308" cy="2774479"/>
                  <a:chOff x="489339" y="212787"/>
                  <a:chExt cx="4537308" cy="2774479"/>
                </a:xfrm>
              </p:grpSpPr>
              <p:sp>
                <p:nvSpPr>
                  <p:cNvPr id="309" name="テキスト ボックス 308">
                    <a:extLst>
                      <a:ext uri="{FF2B5EF4-FFF2-40B4-BE49-F238E27FC236}">
                        <a16:creationId xmlns:a16="http://schemas.microsoft.com/office/drawing/2014/main" id="{EFA72F9A-5D7B-4119-BD51-B62954B1E279}"/>
                      </a:ext>
                    </a:extLst>
                  </p:cNvPr>
                  <p:cNvSpPr txBox="1"/>
                  <p:nvPr/>
                </p:nvSpPr>
                <p:spPr>
                  <a:xfrm>
                    <a:off x="4258346" y="855564"/>
                    <a:ext cx="768301" cy="300082"/>
                  </a:xfrm>
                  <a:prstGeom prst="rect">
                    <a:avLst/>
                  </a:prstGeom>
                  <a:noFill/>
                </p:spPr>
                <p:txBody>
                  <a:bodyPr wrap="square" rtlCol="0">
                    <a:spAutoFit/>
                  </a:bodyPr>
                  <a:lstStyle/>
                  <a:p>
                    <a:pPr algn="ctr"/>
                    <a:r>
                      <a:rPr lang="ja-JP" altLang="en-US" sz="1350" dirty="0"/>
                      <a:t>出力層</a:t>
                    </a:r>
                  </a:p>
                </p:txBody>
              </p:sp>
              <p:grpSp>
                <p:nvGrpSpPr>
                  <p:cNvPr id="320" name="グループ化 319">
                    <a:extLst>
                      <a:ext uri="{FF2B5EF4-FFF2-40B4-BE49-F238E27FC236}">
                        <a16:creationId xmlns:a16="http://schemas.microsoft.com/office/drawing/2014/main" id="{4E3C4590-5E68-437A-9846-4C81A6EC3A82}"/>
                      </a:ext>
                    </a:extLst>
                  </p:cNvPr>
                  <p:cNvGrpSpPr/>
                  <p:nvPr/>
                </p:nvGrpSpPr>
                <p:grpSpPr>
                  <a:xfrm>
                    <a:off x="489339" y="212787"/>
                    <a:ext cx="4351002" cy="2774479"/>
                    <a:chOff x="489339" y="212787"/>
                    <a:chExt cx="4351002" cy="2774479"/>
                  </a:xfrm>
                </p:grpSpPr>
                <p:sp>
                  <p:nvSpPr>
                    <p:cNvPr id="171" name="テキスト ボックス 170">
                      <a:extLst>
                        <a:ext uri="{FF2B5EF4-FFF2-40B4-BE49-F238E27FC236}">
                          <a16:creationId xmlns:a16="http://schemas.microsoft.com/office/drawing/2014/main" id="{55E9CC94-6E0C-4C35-9F14-030C8077A7C7}"/>
                        </a:ext>
                      </a:extLst>
                    </p:cNvPr>
                    <p:cNvSpPr txBox="1"/>
                    <p:nvPr/>
                  </p:nvSpPr>
                  <p:spPr>
                    <a:xfrm>
                      <a:off x="489339" y="2170342"/>
                      <a:ext cx="768301" cy="297874"/>
                    </a:xfrm>
                    <a:prstGeom prst="rect">
                      <a:avLst/>
                    </a:prstGeom>
                    <a:noFill/>
                  </p:spPr>
                  <p:txBody>
                    <a:bodyPr wrap="square" rtlCol="0">
                      <a:spAutoFit/>
                    </a:bodyPr>
                    <a:lstStyle/>
                    <a:p>
                      <a:pPr algn="ctr"/>
                      <a:r>
                        <a:rPr lang="ja-JP" altLang="en-US" sz="1350" dirty="0"/>
                        <a:t>入力層</a:t>
                      </a:r>
                    </a:p>
                  </p:txBody>
                </p:sp>
                <p:sp>
                  <p:nvSpPr>
                    <p:cNvPr id="129" name="正方形/長方形 128">
                      <a:extLst>
                        <a:ext uri="{FF2B5EF4-FFF2-40B4-BE49-F238E27FC236}">
                          <a16:creationId xmlns:a16="http://schemas.microsoft.com/office/drawing/2014/main" id="{91DCB7A2-CF7B-48B7-9DA6-B52AE798789D}"/>
                        </a:ext>
                      </a:extLst>
                    </p:cNvPr>
                    <p:cNvSpPr/>
                    <p:nvPr/>
                  </p:nvSpPr>
                  <p:spPr>
                    <a:xfrm>
                      <a:off x="2291853" y="459176"/>
                      <a:ext cx="427420" cy="1038100"/>
                    </a:xfrm>
                    <a:prstGeom prst="rect">
                      <a:avLst/>
                    </a:prstGeom>
                    <a:ln>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350" dirty="0"/>
                    </a:p>
                  </p:txBody>
                </p:sp>
                <p:sp>
                  <p:nvSpPr>
                    <p:cNvPr id="131" name="楕円 130">
                      <a:extLst>
                        <a:ext uri="{FF2B5EF4-FFF2-40B4-BE49-F238E27FC236}">
                          <a16:creationId xmlns:a16="http://schemas.microsoft.com/office/drawing/2014/main" id="{1C78DDEB-A55E-48AB-AF41-8D1F47CA25A4}"/>
                        </a:ext>
                      </a:extLst>
                    </p:cNvPr>
                    <p:cNvSpPr/>
                    <p:nvPr/>
                  </p:nvSpPr>
                  <p:spPr>
                    <a:xfrm>
                      <a:off x="2361958" y="806302"/>
                      <a:ext cx="288959" cy="3060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cxnSp>
                  <p:nvCxnSpPr>
                    <p:cNvPr id="150" name="直線矢印コネクタ 149">
                      <a:extLst>
                        <a:ext uri="{FF2B5EF4-FFF2-40B4-BE49-F238E27FC236}">
                          <a16:creationId xmlns:a16="http://schemas.microsoft.com/office/drawing/2014/main" id="{CE052AF5-6A9B-44D3-80CF-A353D0834A0D}"/>
                        </a:ext>
                      </a:extLst>
                    </p:cNvPr>
                    <p:cNvCxnSpPr>
                      <a:cxnSpLocks/>
                      <a:stCxn id="169" idx="3"/>
                      <a:endCxn id="129" idx="1"/>
                    </p:cNvCxnSpPr>
                    <p:nvPr/>
                  </p:nvCxnSpPr>
                  <p:spPr>
                    <a:xfrm flipV="1">
                      <a:off x="1087200" y="978226"/>
                      <a:ext cx="1204653" cy="64727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2" name="直線矢印コネクタ 151">
                      <a:extLst>
                        <a:ext uri="{FF2B5EF4-FFF2-40B4-BE49-F238E27FC236}">
                          <a16:creationId xmlns:a16="http://schemas.microsoft.com/office/drawing/2014/main" id="{1C6BAB73-8894-49E0-BA81-AF7DB15B2881}"/>
                        </a:ext>
                      </a:extLst>
                    </p:cNvPr>
                    <p:cNvCxnSpPr>
                      <a:cxnSpLocks/>
                      <a:stCxn id="129" idx="3"/>
                      <a:endCxn id="172" idx="1"/>
                    </p:cNvCxnSpPr>
                    <p:nvPr/>
                  </p:nvCxnSpPr>
                  <p:spPr>
                    <a:xfrm>
                      <a:off x="2719273" y="978226"/>
                      <a:ext cx="1693648" cy="630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正方形/長方形 171">
                      <a:extLst>
                        <a:ext uri="{FF2B5EF4-FFF2-40B4-BE49-F238E27FC236}">
                          <a16:creationId xmlns:a16="http://schemas.microsoft.com/office/drawing/2014/main" id="{0485AC48-8AEA-43B8-8DAF-57F552643646}"/>
                        </a:ext>
                      </a:extLst>
                    </p:cNvPr>
                    <p:cNvSpPr/>
                    <p:nvPr/>
                  </p:nvSpPr>
                  <p:spPr>
                    <a:xfrm>
                      <a:off x="4412921" y="1089809"/>
                      <a:ext cx="427420" cy="1038099"/>
                    </a:xfrm>
                    <a:prstGeom prst="rect">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sz="1350"/>
                    </a:p>
                  </p:txBody>
                </p:sp>
                <p:sp>
                  <p:nvSpPr>
                    <p:cNvPr id="173" name="楕円 172">
                      <a:extLst>
                        <a:ext uri="{FF2B5EF4-FFF2-40B4-BE49-F238E27FC236}">
                          <a16:creationId xmlns:a16="http://schemas.microsoft.com/office/drawing/2014/main" id="{D78A9824-AEC4-4E03-B708-60A59D8FADCB}"/>
                        </a:ext>
                      </a:extLst>
                    </p:cNvPr>
                    <p:cNvSpPr/>
                    <p:nvPr/>
                  </p:nvSpPr>
                  <p:spPr>
                    <a:xfrm>
                      <a:off x="4482151" y="1453581"/>
                      <a:ext cx="288959" cy="3060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169" name="正方形/長方形 168">
                      <a:extLst>
                        <a:ext uri="{FF2B5EF4-FFF2-40B4-BE49-F238E27FC236}">
                          <a16:creationId xmlns:a16="http://schemas.microsoft.com/office/drawing/2014/main" id="{9770507A-1645-47BC-BD18-111BACD77599}"/>
                        </a:ext>
                      </a:extLst>
                    </p:cNvPr>
                    <p:cNvSpPr/>
                    <p:nvPr/>
                  </p:nvSpPr>
                  <p:spPr>
                    <a:xfrm>
                      <a:off x="659780" y="1106455"/>
                      <a:ext cx="427420" cy="1038100"/>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350" dirty="0"/>
                    </a:p>
                  </p:txBody>
                </p:sp>
                <p:sp>
                  <p:nvSpPr>
                    <p:cNvPr id="170" name="楕円 169">
                      <a:extLst>
                        <a:ext uri="{FF2B5EF4-FFF2-40B4-BE49-F238E27FC236}">
                          <a16:creationId xmlns:a16="http://schemas.microsoft.com/office/drawing/2014/main" id="{A23E9946-85DA-4D56-8EFB-1898E326B8E1}"/>
                        </a:ext>
                      </a:extLst>
                    </p:cNvPr>
                    <p:cNvSpPr/>
                    <p:nvPr/>
                  </p:nvSpPr>
                  <p:spPr>
                    <a:xfrm>
                      <a:off x="730705" y="1495305"/>
                      <a:ext cx="288959" cy="3060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cxnSp>
                  <p:nvCxnSpPr>
                    <p:cNvPr id="158" name="直線矢印コネクタ 157">
                      <a:extLst>
                        <a:ext uri="{FF2B5EF4-FFF2-40B4-BE49-F238E27FC236}">
                          <a16:creationId xmlns:a16="http://schemas.microsoft.com/office/drawing/2014/main" id="{34DB1CF0-F051-4E59-BE30-7D75E5CFA652}"/>
                        </a:ext>
                      </a:extLst>
                    </p:cNvPr>
                    <p:cNvCxnSpPr>
                      <a:cxnSpLocks/>
                      <a:stCxn id="169" idx="3"/>
                      <a:endCxn id="180" idx="1"/>
                    </p:cNvCxnSpPr>
                    <p:nvPr/>
                  </p:nvCxnSpPr>
                  <p:spPr>
                    <a:xfrm>
                      <a:off x="1087200" y="1625505"/>
                      <a:ext cx="747560" cy="368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線矢印コネクタ 163">
                      <a:extLst>
                        <a:ext uri="{FF2B5EF4-FFF2-40B4-BE49-F238E27FC236}">
                          <a16:creationId xmlns:a16="http://schemas.microsoft.com/office/drawing/2014/main" id="{D99E9AF0-CE71-4333-805C-B652EABEFA22}"/>
                        </a:ext>
                      </a:extLst>
                    </p:cNvPr>
                    <p:cNvCxnSpPr>
                      <a:cxnSpLocks/>
                      <a:stCxn id="180" idx="3"/>
                      <a:endCxn id="172" idx="1"/>
                    </p:cNvCxnSpPr>
                    <p:nvPr/>
                  </p:nvCxnSpPr>
                  <p:spPr>
                    <a:xfrm flipV="1">
                      <a:off x="2241814" y="1608859"/>
                      <a:ext cx="2171107" cy="3849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0" name="正方形/長方形 179">
                      <a:extLst>
                        <a:ext uri="{FF2B5EF4-FFF2-40B4-BE49-F238E27FC236}">
                          <a16:creationId xmlns:a16="http://schemas.microsoft.com/office/drawing/2014/main" id="{4EB2668C-849E-4C79-99E4-CA567CBFCBA5}"/>
                        </a:ext>
                      </a:extLst>
                    </p:cNvPr>
                    <p:cNvSpPr/>
                    <p:nvPr/>
                  </p:nvSpPr>
                  <p:spPr>
                    <a:xfrm>
                      <a:off x="1834760" y="1474755"/>
                      <a:ext cx="407054" cy="1038100"/>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350" dirty="0"/>
                    </a:p>
                  </p:txBody>
                </p:sp>
                <p:sp>
                  <p:nvSpPr>
                    <p:cNvPr id="182" name="楕円 181">
                      <a:extLst>
                        <a:ext uri="{FF2B5EF4-FFF2-40B4-BE49-F238E27FC236}">
                          <a16:creationId xmlns:a16="http://schemas.microsoft.com/office/drawing/2014/main" id="{81C1E50D-E843-4627-88C8-297C142AF915}"/>
                        </a:ext>
                      </a:extLst>
                    </p:cNvPr>
                    <p:cNvSpPr/>
                    <p:nvPr/>
                  </p:nvSpPr>
                  <p:spPr>
                    <a:xfrm>
                      <a:off x="1904866" y="1821881"/>
                      <a:ext cx="275190" cy="3060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cxnSp>
                  <p:nvCxnSpPr>
                    <p:cNvPr id="265" name="直線矢印コネクタ 264">
                      <a:extLst>
                        <a:ext uri="{FF2B5EF4-FFF2-40B4-BE49-F238E27FC236}">
                          <a16:creationId xmlns:a16="http://schemas.microsoft.com/office/drawing/2014/main" id="{05B789D2-BEFD-4431-B840-34A4C3BE0742}"/>
                        </a:ext>
                      </a:extLst>
                    </p:cNvPr>
                    <p:cNvCxnSpPr>
                      <a:stCxn id="129" idx="3"/>
                      <a:endCxn id="239" idx="1"/>
                    </p:cNvCxnSpPr>
                    <p:nvPr/>
                  </p:nvCxnSpPr>
                  <p:spPr>
                    <a:xfrm>
                      <a:off x="2719273" y="978226"/>
                      <a:ext cx="1632073" cy="2009040"/>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直線矢印コネクタ 266">
                      <a:extLst>
                        <a:ext uri="{FF2B5EF4-FFF2-40B4-BE49-F238E27FC236}">
                          <a16:creationId xmlns:a16="http://schemas.microsoft.com/office/drawing/2014/main" id="{2127C8FF-F005-4014-AFF6-2CE97C09FCC6}"/>
                        </a:ext>
                      </a:extLst>
                    </p:cNvPr>
                    <p:cNvCxnSpPr>
                      <a:stCxn id="239" idx="3"/>
                      <a:endCxn id="239" idx="3"/>
                    </p:cNvCxnSpPr>
                    <p:nvPr/>
                  </p:nvCxnSpPr>
                  <p:spPr>
                    <a:xfrm>
                      <a:off x="4778766" y="298726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3" name="テキスト ボックス 312">
                      <a:extLst>
                        <a:ext uri="{FF2B5EF4-FFF2-40B4-BE49-F238E27FC236}">
                          <a16:creationId xmlns:a16="http://schemas.microsoft.com/office/drawing/2014/main" id="{36F156DF-0EBF-4231-87A7-1A0DB50DD420}"/>
                        </a:ext>
                      </a:extLst>
                    </p:cNvPr>
                    <p:cNvSpPr txBox="1"/>
                    <p:nvPr/>
                  </p:nvSpPr>
                  <p:spPr>
                    <a:xfrm>
                      <a:off x="2090641" y="212787"/>
                      <a:ext cx="916382" cy="300082"/>
                    </a:xfrm>
                    <a:prstGeom prst="rect">
                      <a:avLst/>
                    </a:prstGeom>
                    <a:noFill/>
                  </p:spPr>
                  <p:txBody>
                    <a:bodyPr wrap="square" rtlCol="0">
                      <a:spAutoFit/>
                    </a:bodyPr>
                    <a:lstStyle/>
                    <a:p>
                      <a:pPr algn="ctr"/>
                      <a:r>
                        <a:rPr lang="ja-JP" altLang="en-US" sz="1350" dirty="0"/>
                        <a:t>隠れ層</a:t>
                      </a:r>
                      <a:r>
                        <a:rPr lang="en-US" altLang="ja-JP" sz="1350" dirty="0"/>
                        <a:t>1</a:t>
                      </a:r>
                      <a:endParaRPr lang="ja-JP" altLang="en-US" sz="1350" dirty="0"/>
                    </a:p>
                  </p:txBody>
                </p:sp>
                <p:sp>
                  <p:nvSpPr>
                    <p:cNvPr id="316" name="テキスト ボックス 315">
                      <a:extLst>
                        <a:ext uri="{FF2B5EF4-FFF2-40B4-BE49-F238E27FC236}">
                          <a16:creationId xmlns:a16="http://schemas.microsoft.com/office/drawing/2014/main" id="{3F5154B3-498B-4631-B251-54B892BEA295}"/>
                        </a:ext>
                      </a:extLst>
                    </p:cNvPr>
                    <p:cNvSpPr txBox="1"/>
                    <p:nvPr/>
                  </p:nvSpPr>
                  <p:spPr>
                    <a:xfrm>
                      <a:off x="1582237" y="2555287"/>
                      <a:ext cx="916382" cy="300082"/>
                    </a:xfrm>
                    <a:prstGeom prst="rect">
                      <a:avLst/>
                    </a:prstGeom>
                    <a:noFill/>
                  </p:spPr>
                  <p:txBody>
                    <a:bodyPr wrap="square" rtlCol="0">
                      <a:spAutoFit/>
                    </a:bodyPr>
                    <a:lstStyle/>
                    <a:p>
                      <a:pPr algn="ctr"/>
                      <a:r>
                        <a:rPr lang="ja-JP" altLang="en-US" sz="1350" dirty="0"/>
                        <a:t>隠れ層</a:t>
                      </a:r>
                      <a:r>
                        <a:rPr lang="en-US" altLang="ja-JP" sz="1350" dirty="0"/>
                        <a:t>2</a:t>
                      </a:r>
                      <a:endParaRPr lang="ja-JP" altLang="en-US" sz="1350" dirty="0"/>
                    </a:p>
                  </p:txBody>
                </p:sp>
              </p:grpSp>
            </p:grpSp>
            <p:grpSp>
              <p:nvGrpSpPr>
                <p:cNvPr id="321" name="グループ化 320">
                  <a:extLst>
                    <a:ext uri="{FF2B5EF4-FFF2-40B4-BE49-F238E27FC236}">
                      <a16:creationId xmlns:a16="http://schemas.microsoft.com/office/drawing/2014/main" id="{397427F5-5BB3-407F-A824-60B34E65C053}"/>
                    </a:ext>
                  </a:extLst>
                </p:cNvPr>
                <p:cNvGrpSpPr/>
                <p:nvPr/>
              </p:nvGrpSpPr>
              <p:grpSpPr>
                <a:xfrm>
                  <a:off x="2548832" y="2220922"/>
                  <a:ext cx="4521443" cy="2624205"/>
                  <a:chOff x="2548832" y="2220922"/>
                  <a:chExt cx="4521443" cy="2624205"/>
                </a:xfrm>
              </p:grpSpPr>
              <p:sp>
                <p:nvSpPr>
                  <p:cNvPr id="239" name="正方形/長方形 238">
                    <a:extLst>
                      <a:ext uri="{FF2B5EF4-FFF2-40B4-BE49-F238E27FC236}">
                        <a16:creationId xmlns:a16="http://schemas.microsoft.com/office/drawing/2014/main" id="{CA5FDFE2-4DD9-4325-AB25-C4C232671FE2}"/>
                      </a:ext>
                    </a:extLst>
                  </p:cNvPr>
                  <p:cNvSpPr/>
                  <p:nvPr/>
                </p:nvSpPr>
                <p:spPr>
                  <a:xfrm>
                    <a:off x="4351346" y="2468216"/>
                    <a:ext cx="427420" cy="1038100"/>
                  </a:xfrm>
                  <a:prstGeom prst="rect">
                    <a:avLst/>
                  </a:prstGeom>
                  <a:ln>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350" dirty="0"/>
                  </a:p>
                </p:txBody>
              </p:sp>
              <p:sp>
                <p:nvSpPr>
                  <p:cNvPr id="240" name="楕円 239">
                    <a:extLst>
                      <a:ext uri="{FF2B5EF4-FFF2-40B4-BE49-F238E27FC236}">
                        <a16:creationId xmlns:a16="http://schemas.microsoft.com/office/drawing/2014/main" id="{66801319-3390-4053-BD9F-8FE73F3ECF09}"/>
                      </a:ext>
                    </a:extLst>
                  </p:cNvPr>
                  <p:cNvSpPr/>
                  <p:nvPr/>
                </p:nvSpPr>
                <p:spPr>
                  <a:xfrm>
                    <a:off x="4421451" y="2815342"/>
                    <a:ext cx="288959" cy="3060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cxnSp>
                <p:nvCxnSpPr>
                  <p:cNvPr id="241" name="直線矢印コネクタ 240">
                    <a:extLst>
                      <a:ext uri="{FF2B5EF4-FFF2-40B4-BE49-F238E27FC236}">
                        <a16:creationId xmlns:a16="http://schemas.microsoft.com/office/drawing/2014/main" id="{08CC2AAE-4C8F-4A9B-936D-69ABA21A72DF}"/>
                      </a:ext>
                    </a:extLst>
                  </p:cNvPr>
                  <p:cNvCxnSpPr>
                    <a:cxnSpLocks/>
                    <a:stCxn id="245" idx="3"/>
                    <a:endCxn id="239" idx="1"/>
                  </p:cNvCxnSpPr>
                  <p:nvPr/>
                </p:nvCxnSpPr>
                <p:spPr>
                  <a:xfrm flipV="1">
                    <a:off x="3146693" y="2987266"/>
                    <a:ext cx="1204653" cy="64727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2" name="直線矢印コネクタ 241">
                    <a:extLst>
                      <a:ext uri="{FF2B5EF4-FFF2-40B4-BE49-F238E27FC236}">
                        <a16:creationId xmlns:a16="http://schemas.microsoft.com/office/drawing/2014/main" id="{959E9964-AE1F-4779-AEF3-7096B32B7967}"/>
                      </a:ext>
                    </a:extLst>
                  </p:cNvPr>
                  <p:cNvCxnSpPr>
                    <a:cxnSpLocks/>
                    <a:stCxn id="239" idx="3"/>
                    <a:endCxn id="243" idx="1"/>
                  </p:cNvCxnSpPr>
                  <p:nvPr/>
                </p:nvCxnSpPr>
                <p:spPr>
                  <a:xfrm>
                    <a:off x="4778766" y="2987266"/>
                    <a:ext cx="1693648" cy="630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3" name="正方形/長方形 242">
                    <a:extLst>
                      <a:ext uri="{FF2B5EF4-FFF2-40B4-BE49-F238E27FC236}">
                        <a16:creationId xmlns:a16="http://schemas.microsoft.com/office/drawing/2014/main" id="{4A2F3CB4-4865-4462-B4FB-8954439FCEB3}"/>
                      </a:ext>
                    </a:extLst>
                  </p:cNvPr>
                  <p:cNvSpPr/>
                  <p:nvPr/>
                </p:nvSpPr>
                <p:spPr>
                  <a:xfrm>
                    <a:off x="6472414" y="3098849"/>
                    <a:ext cx="427420" cy="1038099"/>
                  </a:xfrm>
                  <a:prstGeom prst="rect">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sz="1350"/>
                  </a:p>
                </p:txBody>
              </p:sp>
              <p:sp>
                <p:nvSpPr>
                  <p:cNvPr id="244" name="楕円 243">
                    <a:extLst>
                      <a:ext uri="{FF2B5EF4-FFF2-40B4-BE49-F238E27FC236}">
                        <a16:creationId xmlns:a16="http://schemas.microsoft.com/office/drawing/2014/main" id="{76C15D76-61E7-4F1B-96DE-1CE8BB3597DD}"/>
                      </a:ext>
                    </a:extLst>
                  </p:cNvPr>
                  <p:cNvSpPr/>
                  <p:nvPr/>
                </p:nvSpPr>
                <p:spPr>
                  <a:xfrm>
                    <a:off x="6540770" y="3488024"/>
                    <a:ext cx="288959" cy="3060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45" name="正方形/長方形 244">
                    <a:extLst>
                      <a:ext uri="{FF2B5EF4-FFF2-40B4-BE49-F238E27FC236}">
                        <a16:creationId xmlns:a16="http://schemas.microsoft.com/office/drawing/2014/main" id="{457BAD13-DE43-4A00-9F5E-3B96A5EB2300}"/>
                      </a:ext>
                    </a:extLst>
                  </p:cNvPr>
                  <p:cNvSpPr/>
                  <p:nvPr/>
                </p:nvSpPr>
                <p:spPr>
                  <a:xfrm>
                    <a:off x="2719273" y="3115495"/>
                    <a:ext cx="427420" cy="1038100"/>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350" dirty="0"/>
                  </a:p>
                </p:txBody>
              </p:sp>
              <p:sp>
                <p:nvSpPr>
                  <p:cNvPr id="246" name="楕円 245">
                    <a:extLst>
                      <a:ext uri="{FF2B5EF4-FFF2-40B4-BE49-F238E27FC236}">
                        <a16:creationId xmlns:a16="http://schemas.microsoft.com/office/drawing/2014/main" id="{E951C881-240C-4FBD-8D88-2F2CAB499EF6}"/>
                      </a:ext>
                    </a:extLst>
                  </p:cNvPr>
                  <p:cNvSpPr/>
                  <p:nvPr/>
                </p:nvSpPr>
                <p:spPr>
                  <a:xfrm>
                    <a:off x="2788504" y="3490962"/>
                    <a:ext cx="288959" cy="3060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cxnSp>
                <p:nvCxnSpPr>
                  <p:cNvPr id="247" name="直線矢印コネクタ 246">
                    <a:extLst>
                      <a:ext uri="{FF2B5EF4-FFF2-40B4-BE49-F238E27FC236}">
                        <a16:creationId xmlns:a16="http://schemas.microsoft.com/office/drawing/2014/main" id="{1A7EE0EF-1D7A-4BA5-BD17-5CCD99EAB201}"/>
                      </a:ext>
                    </a:extLst>
                  </p:cNvPr>
                  <p:cNvCxnSpPr>
                    <a:cxnSpLocks/>
                    <a:stCxn id="245" idx="3"/>
                    <a:endCxn id="249" idx="1"/>
                  </p:cNvCxnSpPr>
                  <p:nvPr/>
                </p:nvCxnSpPr>
                <p:spPr>
                  <a:xfrm>
                    <a:off x="3146693" y="3634545"/>
                    <a:ext cx="747560" cy="368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9" name="正方形/長方形 248">
                    <a:extLst>
                      <a:ext uri="{FF2B5EF4-FFF2-40B4-BE49-F238E27FC236}">
                        <a16:creationId xmlns:a16="http://schemas.microsoft.com/office/drawing/2014/main" id="{33E57CBB-3E7E-4347-AD9D-C145E8089999}"/>
                      </a:ext>
                    </a:extLst>
                  </p:cNvPr>
                  <p:cNvSpPr/>
                  <p:nvPr/>
                </p:nvSpPr>
                <p:spPr>
                  <a:xfrm>
                    <a:off x="3894253" y="3483795"/>
                    <a:ext cx="407054" cy="1038100"/>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350" dirty="0"/>
                  </a:p>
                </p:txBody>
              </p:sp>
              <p:sp>
                <p:nvSpPr>
                  <p:cNvPr id="250" name="楕円 249">
                    <a:extLst>
                      <a:ext uri="{FF2B5EF4-FFF2-40B4-BE49-F238E27FC236}">
                        <a16:creationId xmlns:a16="http://schemas.microsoft.com/office/drawing/2014/main" id="{31D7EBF7-0607-4256-9F41-B14D7B6A6DB9}"/>
                      </a:ext>
                    </a:extLst>
                  </p:cNvPr>
                  <p:cNvSpPr/>
                  <p:nvPr/>
                </p:nvSpPr>
                <p:spPr>
                  <a:xfrm>
                    <a:off x="3964359" y="3830921"/>
                    <a:ext cx="275190" cy="3060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308" name="テキスト ボックス 307">
                    <a:extLst>
                      <a:ext uri="{FF2B5EF4-FFF2-40B4-BE49-F238E27FC236}">
                        <a16:creationId xmlns:a16="http://schemas.microsoft.com/office/drawing/2014/main" id="{B8EC1C01-4C39-476D-88F0-F4D5D4D906B2}"/>
                      </a:ext>
                    </a:extLst>
                  </p:cNvPr>
                  <p:cNvSpPr txBox="1"/>
                  <p:nvPr/>
                </p:nvSpPr>
                <p:spPr>
                  <a:xfrm>
                    <a:off x="2548832" y="4179383"/>
                    <a:ext cx="768301" cy="297874"/>
                  </a:xfrm>
                  <a:prstGeom prst="rect">
                    <a:avLst/>
                  </a:prstGeom>
                  <a:noFill/>
                </p:spPr>
                <p:txBody>
                  <a:bodyPr wrap="square" rtlCol="0">
                    <a:spAutoFit/>
                  </a:bodyPr>
                  <a:lstStyle/>
                  <a:p>
                    <a:pPr algn="ctr"/>
                    <a:r>
                      <a:rPr lang="ja-JP" altLang="en-US" sz="1350" dirty="0"/>
                      <a:t>入力層</a:t>
                    </a:r>
                  </a:p>
                </p:txBody>
              </p:sp>
              <p:sp>
                <p:nvSpPr>
                  <p:cNvPr id="310" name="テキスト ボックス 309">
                    <a:extLst>
                      <a:ext uri="{FF2B5EF4-FFF2-40B4-BE49-F238E27FC236}">
                        <a16:creationId xmlns:a16="http://schemas.microsoft.com/office/drawing/2014/main" id="{942A41BF-175D-4F69-B3E7-BAF795F673EA}"/>
                      </a:ext>
                    </a:extLst>
                  </p:cNvPr>
                  <p:cNvSpPr txBox="1"/>
                  <p:nvPr/>
                </p:nvSpPr>
                <p:spPr>
                  <a:xfrm>
                    <a:off x="6301974" y="2839947"/>
                    <a:ext cx="768301" cy="300082"/>
                  </a:xfrm>
                  <a:prstGeom prst="rect">
                    <a:avLst/>
                  </a:prstGeom>
                  <a:noFill/>
                </p:spPr>
                <p:txBody>
                  <a:bodyPr wrap="square" rtlCol="0">
                    <a:spAutoFit/>
                  </a:bodyPr>
                  <a:lstStyle/>
                  <a:p>
                    <a:pPr algn="ctr"/>
                    <a:r>
                      <a:rPr lang="ja-JP" altLang="en-US" sz="1350" dirty="0"/>
                      <a:t>出力層</a:t>
                    </a:r>
                  </a:p>
                </p:txBody>
              </p:sp>
              <p:sp>
                <p:nvSpPr>
                  <p:cNvPr id="314" name="テキスト ボックス 313">
                    <a:extLst>
                      <a:ext uri="{FF2B5EF4-FFF2-40B4-BE49-F238E27FC236}">
                        <a16:creationId xmlns:a16="http://schemas.microsoft.com/office/drawing/2014/main" id="{30768311-5047-4857-8782-B34AC736F16E}"/>
                      </a:ext>
                    </a:extLst>
                  </p:cNvPr>
                  <p:cNvSpPr txBox="1"/>
                  <p:nvPr/>
                </p:nvSpPr>
                <p:spPr>
                  <a:xfrm>
                    <a:off x="4113809" y="2220922"/>
                    <a:ext cx="916382" cy="300082"/>
                  </a:xfrm>
                  <a:prstGeom prst="rect">
                    <a:avLst/>
                  </a:prstGeom>
                  <a:noFill/>
                </p:spPr>
                <p:txBody>
                  <a:bodyPr wrap="square" rtlCol="0">
                    <a:spAutoFit/>
                  </a:bodyPr>
                  <a:lstStyle/>
                  <a:p>
                    <a:pPr algn="ctr"/>
                    <a:r>
                      <a:rPr lang="ja-JP" altLang="en-US" sz="1350" dirty="0"/>
                      <a:t>隠れ層</a:t>
                    </a:r>
                    <a:r>
                      <a:rPr lang="en-US" altLang="ja-JP" sz="1350" dirty="0"/>
                      <a:t>1</a:t>
                    </a:r>
                    <a:endParaRPr lang="ja-JP" altLang="en-US" sz="1350" dirty="0"/>
                  </a:p>
                </p:txBody>
              </p:sp>
              <p:sp>
                <p:nvSpPr>
                  <p:cNvPr id="317" name="テキスト ボックス 316">
                    <a:extLst>
                      <a:ext uri="{FF2B5EF4-FFF2-40B4-BE49-F238E27FC236}">
                        <a16:creationId xmlns:a16="http://schemas.microsoft.com/office/drawing/2014/main" id="{6348EF8C-6503-4AAA-85E2-BC1C5FDF080E}"/>
                      </a:ext>
                    </a:extLst>
                  </p:cNvPr>
                  <p:cNvSpPr txBox="1"/>
                  <p:nvPr/>
                </p:nvSpPr>
                <p:spPr>
                  <a:xfrm>
                    <a:off x="3639589" y="4545045"/>
                    <a:ext cx="916382" cy="300082"/>
                  </a:xfrm>
                  <a:prstGeom prst="rect">
                    <a:avLst/>
                  </a:prstGeom>
                  <a:noFill/>
                </p:spPr>
                <p:txBody>
                  <a:bodyPr wrap="square" rtlCol="0">
                    <a:spAutoFit/>
                  </a:bodyPr>
                  <a:lstStyle/>
                  <a:p>
                    <a:pPr algn="ctr"/>
                    <a:r>
                      <a:rPr lang="ja-JP" altLang="en-US" sz="1350" dirty="0"/>
                      <a:t>隠れ層</a:t>
                    </a:r>
                    <a:r>
                      <a:rPr lang="en-US" altLang="ja-JP" sz="1350" dirty="0"/>
                      <a:t>2</a:t>
                    </a:r>
                    <a:endParaRPr lang="ja-JP" altLang="en-US" sz="1350" dirty="0"/>
                  </a:p>
                </p:txBody>
              </p:sp>
            </p:grpSp>
            <p:grpSp>
              <p:nvGrpSpPr>
                <p:cNvPr id="324" name="グループ化 323">
                  <a:extLst>
                    <a:ext uri="{FF2B5EF4-FFF2-40B4-BE49-F238E27FC236}">
                      <a16:creationId xmlns:a16="http://schemas.microsoft.com/office/drawing/2014/main" id="{6026FE3F-3B24-427D-B8DB-5655A245FFF1}"/>
                    </a:ext>
                  </a:extLst>
                </p:cNvPr>
                <p:cNvGrpSpPr/>
                <p:nvPr/>
              </p:nvGrpSpPr>
              <p:grpSpPr>
                <a:xfrm>
                  <a:off x="4749029" y="4241505"/>
                  <a:ext cx="4394971" cy="2616495"/>
                  <a:chOff x="4749029" y="4241505"/>
                  <a:chExt cx="4394971" cy="2616495"/>
                </a:xfrm>
              </p:grpSpPr>
              <p:sp>
                <p:nvSpPr>
                  <p:cNvPr id="252" name="正方形/長方形 251">
                    <a:extLst>
                      <a:ext uri="{FF2B5EF4-FFF2-40B4-BE49-F238E27FC236}">
                        <a16:creationId xmlns:a16="http://schemas.microsoft.com/office/drawing/2014/main" id="{73D0A839-FB7A-4C99-9A37-52A072C99283}"/>
                      </a:ext>
                    </a:extLst>
                  </p:cNvPr>
                  <p:cNvSpPr/>
                  <p:nvPr/>
                </p:nvSpPr>
                <p:spPr>
                  <a:xfrm>
                    <a:off x="6425443" y="4477257"/>
                    <a:ext cx="461832" cy="1023567"/>
                  </a:xfrm>
                  <a:prstGeom prst="rect">
                    <a:avLst/>
                  </a:prstGeom>
                  <a:ln>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350" dirty="0"/>
                  </a:p>
                </p:txBody>
              </p:sp>
              <p:sp>
                <p:nvSpPr>
                  <p:cNvPr id="253" name="楕円 252">
                    <a:extLst>
                      <a:ext uri="{FF2B5EF4-FFF2-40B4-BE49-F238E27FC236}">
                        <a16:creationId xmlns:a16="http://schemas.microsoft.com/office/drawing/2014/main" id="{0F191691-DB46-498C-81D6-9C3CADF55806}"/>
                      </a:ext>
                    </a:extLst>
                  </p:cNvPr>
                  <p:cNvSpPr/>
                  <p:nvPr/>
                </p:nvSpPr>
                <p:spPr>
                  <a:xfrm>
                    <a:off x="6495548" y="4824383"/>
                    <a:ext cx="312223" cy="301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cxnSp>
                <p:nvCxnSpPr>
                  <p:cNvPr id="254" name="直線矢印コネクタ 253">
                    <a:extLst>
                      <a:ext uri="{FF2B5EF4-FFF2-40B4-BE49-F238E27FC236}">
                        <a16:creationId xmlns:a16="http://schemas.microsoft.com/office/drawing/2014/main" id="{AD7F2B96-CE50-4ED3-B4FB-D3E1936A521B}"/>
                      </a:ext>
                    </a:extLst>
                  </p:cNvPr>
                  <p:cNvCxnSpPr>
                    <a:cxnSpLocks/>
                    <a:stCxn id="258" idx="3"/>
                    <a:endCxn id="252" idx="1"/>
                  </p:cNvCxnSpPr>
                  <p:nvPr/>
                </p:nvCxnSpPr>
                <p:spPr>
                  <a:xfrm flipV="1">
                    <a:off x="5210861" y="4989041"/>
                    <a:ext cx="1214582" cy="67177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5" name="直線矢印コネクタ 254">
                    <a:extLst>
                      <a:ext uri="{FF2B5EF4-FFF2-40B4-BE49-F238E27FC236}">
                        <a16:creationId xmlns:a16="http://schemas.microsoft.com/office/drawing/2014/main" id="{5127D57E-4B75-4D71-8AB0-5FBDCB086DD9}"/>
                      </a:ext>
                    </a:extLst>
                  </p:cNvPr>
                  <p:cNvCxnSpPr>
                    <a:cxnSpLocks/>
                    <a:stCxn id="252" idx="3"/>
                    <a:endCxn id="256" idx="1"/>
                  </p:cNvCxnSpPr>
                  <p:nvPr/>
                </p:nvCxnSpPr>
                <p:spPr>
                  <a:xfrm>
                    <a:off x="6887275" y="4989041"/>
                    <a:ext cx="1597007" cy="634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6" name="正方形/長方形 255">
                    <a:extLst>
                      <a:ext uri="{FF2B5EF4-FFF2-40B4-BE49-F238E27FC236}">
                        <a16:creationId xmlns:a16="http://schemas.microsoft.com/office/drawing/2014/main" id="{5D32CD15-9522-4E02-BF1F-314A8FA17A8B}"/>
                      </a:ext>
                    </a:extLst>
                  </p:cNvPr>
                  <p:cNvSpPr/>
                  <p:nvPr/>
                </p:nvSpPr>
                <p:spPr>
                  <a:xfrm>
                    <a:off x="8484282" y="5111783"/>
                    <a:ext cx="461832" cy="1023566"/>
                  </a:xfrm>
                  <a:prstGeom prst="rect">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sz="1350"/>
                  </a:p>
                </p:txBody>
              </p:sp>
              <p:sp>
                <p:nvSpPr>
                  <p:cNvPr id="257" name="楕円 256">
                    <a:extLst>
                      <a:ext uri="{FF2B5EF4-FFF2-40B4-BE49-F238E27FC236}">
                        <a16:creationId xmlns:a16="http://schemas.microsoft.com/office/drawing/2014/main" id="{8F0DCD68-1813-47A2-B6B6-E0821E685C7C}"/>
                      </a:ext>
                    </a:extLst>
                  </p:cNvPr>
                  <p:cNvSpPr/>
                  <p:nvPr/>
                </p:nvSpPr>
                <p:spPr>
                  <a:xfrm>
                    <a:off x="8563786" y="5492453"/>
                    <a:ext cx="312223" cy="301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58" name="正方形/長方形 257">
                    <a:extLst>
                      <a:ext uri="{FF2B5EF4-FFF2-40B4-BE49-F238E27FC236}">
                        <a16:creationId xmlns:a16="http://schemas.microsoft.com/office/drawing/2014/main" id="{41A1715B-9291-4097-8F26-B8E4433BEDEB}"/>
                      </a:ext>
                    </a:extLst>
                  </p:cNvPr>
                  <p:cNvSpPr/>
                  <p:nvPr/>
                </p:nvSpPr>
                <p:spPr>
                  <a:xfrm>
                    <a:off x="4749029" y="5149027"/>
                    <a:ext cx="461832" cy="1023567"/>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350" dirty="0"/>
                  </a:p>
                </p:txBody>
              </p:sp>
              <p:sp>
                <p:nvSpPr>
                  <p:cNvPr id="259" name="楕円 258">
                    <a:extLst>
                      <a:ext uri="{FF2B5EF4-FFF2-40B4-BE49-F238E27FC236}">
                        <a16:creationId xmlns:a16="http://schemas.microsoft.com/office/drawing/2014/main" id="{6F9E4519-9943-4B04-8A10-1C81869337C4}"/>
                      </a:ext>
                    </a:extLst>
                  </p:cNvPr>
                  <p:cNvSpPr/>
                  <p:nvPr/>
                </p:nvSpPr>
                <p:spPr>
                  <a:xfrm>
                    <a:off x="4819134" y="5496153"/>
                    <a:ext cx="312223" cy="301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cxnSp>
                <p:nvCxnSpPr>
                  <p:cNvPr id="260" name="直線矢印コネクタ 259">
                    <a:extLst>
                      <a:ext uri="{FF2B5EF4-FFF2-40B4-BE49-F238E27FC236}">
                        <a16:creationId xmlns:a16="http://schemas.microsoft.com/office/drawing/2014/main" id="{85AE2419-8531-47F4-BD8E-3AD85672F13C}"/>
                      </a:ext>
                    </a:extLst>
                  </p:cNvPr>
                  <p:cNvCxnSpPr>
                    <a:cxnSpLocks/>
                    <a:stCxn id="258" idx="3"/>
                    <a:endCxn id="262" idx="1"/>
                  </p:cNvCxnSpPr>
                  <p:nvPr/>
                </p:nvCxnSpPr>
                <p:spPr>
                  <a:xfrm>
                    <a:off x="5210861" y="5660811"/>
                    <a:ext cx="709949" cy="3663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線矢印コネクタ 260">
                    <a:extLst>
                      <a:ext uri="{FF2B5EF4-FFF2-40B4-BE49-F238E27FC236}">
                        <a16:creationId xmlns:a16="http://schemas.microsoft.com/office/drawing/2014/main" id="{0FEAFBD8-FE26-4647-80FF-4E4D118652DD}"/>
                      </a:ext>
                    </a:extLst>
                  </p:cNvPr>
                  <p:cNvCxnSpPr>
                    <a:cxnSpLocks/>
                    <a:stCxn id="262" idx="3"/>
                    <a:endCxn id="256" idx="1"/>
                  </p:cNvCxnSpPr>
                  <p:nvPr/>
                </p:nvCxnSpPr>
                <p:spPr>
                  <a:xfrm flipV="1">
                    <a:off x="6360636" y="5623566"/>
                    <a:ext cx="2123646" cy="4035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2" name="正方形/長方形 261">
                    <a:extLst>
                      <a:ext uri="{FF2B5EF4-FFF2-40B4-BE49-F238E27FC236}">
                        <a16:creationId xmlns:a16="http://schemas.microsoft.com/office/drawing/2014/main" id="{BD8EEE1B-5B93-4AAE-BDA7-F7628A217464}"/>
                      </a:ext>
                    </a:extLst>
                  </p:cNvPr>
                  <p:cNvSpPr/>
                  <p:nvPr/>
                </p:nvSpPr>
                <p:spPr>
                  <a:xfrm>
                    <a:off x="5920810" y="5515357"/>
                    <a:ext cx="439826" cy="1023567"/>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350" dirty="0"/>
                  </a:p>
                </p:txBody>
              </p:sp>
              <p:sp>
                <p:nvSpPr>
                  <p:cNvPr id="263" name="楕円 262">
                    <a:extLst>
                      <a:ext uri="{FF2B5EF4-FFF2-40B4-BE49-F238E27FC236}">
                        <a16:creationId xmlns:a16="http://schemas.microsoft.com/office/drawing/2014/main" id="{C83A48F8-36B9-48FA-9395-32052CDFDC34}"/>
                      </a:ext>
                    </a:extLst>
                  </p:cNvPr>
                  <p:cNvSpPr/>
                  <p:nvPr/>
                </p:nvSpPr>
                <p:spPr>
                  <a:xfrm>
                    <a:off x="5990916" y="5862483"/>
                    <a:ext cx="297346" cy="301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311" name="テキスト ボックス 310">
                    <a:extLst>
                      <a:ext uri="{FF2B5EF4-FFF2-40B4-BE49-F238E27FC236}">
                        <a16:creationId xmlns:a16="http://schemas.microsoft.com/office/drawing/2014/main" id="{4FFE5CD8-EE1F-4EF8-89B4-1F2ED240AD42}"/>
                      </a:ext>
                    </a:extLst>
                  </p:cNvPr>
                  <p:cNvSpPr txBox="1"/>
                  <p:nvPr/>
                </p:nvSpPr>
                <p:spPr>
                  <a:xfrm>
                    <a:off x="8313842" y="4813014"/>
                    <a:ext cx="830158" cy="300082"/>
                  </a:xfrm>
                  <a:prstGeom prst="rect">
                    <a:avLst/>
                  </a:prstGeom>
                  <a:noFill/>
                </p:spPr>
                <p:txBody>
                  <a:bodyPr wrap="square" rtlCol="0">
                    <a:spAutoFit/>
                  </a:bodyPr>
                  <a:lstStyle/>
                  <a:p>
                    <a:pPr algn="ctr"/>
                    <a:r>
                      <a:rPr lang="ja-JP" altLang="en-US" sz="1350" dirty="0"/>
                      <a:t>出力層</a:t>
                    </a:r>
                  </a:p>
                </p:txBody>
              </p:sp>
              <p:sp>
                <p:nvSpPr>
                  <p:cNvPr id="315" name="テキスト ボックス 314">
                    <a:extLst>
                      <a:ext uri="{FF2B5EF4-FFF2-40B4-BE49-F238E27FC236}">
                        <a16:creationId xmlns:a16="http://schemas.microsoft.com/office/drawing/2014/main" id="{23EBDD30-4FD7-4554-A6FC-3A52914B7744}"/>
                      </a:ext>
                    </a:extLst>
                  </p:cNvPr>
                  <p:cNvSpPr txBox="1"/>
                  <p:nvPr/>
                </p:nvSpPr>
                <p:spPr>
                  <a:xfrm>
                    <a:off x="6185194" y="4241505"/>
                    <a:ext cx="990161" cy="300082"/>
                  </a:xfrm>
                  <a:prstGeom prst="rect">
                    <a:avLst/>
                  </a:prstGeom>
                  <a:noFill/>
                </p:spPr>
                <p:txBody>
                  <a:bodyPr wrap="square" rtlCol="0">
                    <a:spAutoFit/>
                  </a:bodyPr>
                  <a:lstStyle/>
                  <a:p>
                    <a:pPr algn="ctr"/>
                    <a:r>
                      <a:rPr lang="ja-JP" altLang="en-US" sz="1350" dirty="0"/>
                      <a:t>隠れ層</a:t>
                    </a:r>
                    <a:r>
                      <a:rPr lang="en-US" altLang="ja-JP" sz="1350" dirty="0"/>
                      <a:t>1</a:t>
                    </a:r>
                    <a:endParaRPr lang="ja-JP" altLang="en-US" sz="1350" dirty="0"/>
                  </a:p>
                </p:txBody>
              </p:sp>
              <p:sp>
                <p:nvSpPr>
                  <p:cNvPr id="318" name="テキスト ボックス 317">
                    <a:extLst>
                      <a:ext uri="{FF2B5EF4-FFF2-40B4-BE49-F238E27FC236}">
                        <a16:creationId xmlns:a16="http://schemas.microsoft.com/office/drawing/2014/main" id="{3A947C1D-CF8B-4239-A2BE-6E332B48B484}"/>
                      </a:ext>
                    </a:extLst>
                  </p:cNvPr>
                  <p:cNvSpPr txBox="1"/>
                  <p:nvPr/>
                </p:nvSpPr>
                <p:spPr>
                  <a:xfrm>
                    <a:off x="5666145" y="6557918"/>
                    <a:ext cx="990161" cy="300082"/>
                  </a:xfrm>
                  <a:prstGeom prst="rect">
                    <a:avLst/>
                  </a:prstGeom>
                  <a:noFill/>
                </p:spPr>
                <p:txBody>
                  <a:bodyPr wrap="square" rtlCol="0">
                    <a:spAutoFit/>
                  </a:bodyPr>
                  <a:lstStyle/>
                  <a:p>
                    <a:pPr algn="ctr"/>
                    <a:r>
                      <a:rPr lang="ja-JP" altLang="en-US" sz="1350" dirty="0"/>
                      <a:t>隠れ層</a:t>
                    </a:r>
                    <a:r>
                      <a:rPr lang="en-US" altLang="ja-JP" sz="1350" dirty="0"/>
                      <a:t>2</a:t>
                    </a:r>
                    <a:endParaRPr lang="ja-JP" altLang="en-US" sz="1350" dirty="0"/>
                  </a:p>
                </p:txBody>
              </p:sp>
            </p:grpSp>
          </p:grpSp>
          <p:sp>
            <p:nvSpPr>
              <p:cNvPr id="329" name="テキスト ボックス 328">
                <a:extLst>
                  <a:ext uri="{FF2B5EF4-FFF2-40B4-BE49-F238E27FC236}">
                    <a16:creationId xmlns:a16="http://schemas.microsoft.com/office/drawing/2014/main" id="{44BF7162-5902-4BBF-A3CF-3A03DF1D4983}"/>
                  </a:ext>
                </a:extLst>
              </p:cNvPr>
              <p:cNvSpPr txBox="1"/>
              <p:nvPr/>
            </p:nvSpPr>
            <p:spPr>
              <a:xfrm>
                <a:off x="2182323" y="3508193"/>
                <a:ext cx="880217" cy="415498"/>
              </a:xfrm>
              <a:prstGeom prst="rect">
                <a:avLst/>
              </a:prstGeom>
              <a:noFill/>
            </p:spPr>
            <p:txBody>
              <a:bodyPr wrap="square" rtlCol="0">
                <a:spAutoFit/>
              </a:bodyPr>
              <a:lstStyle/>
              <a:p>
                <a:pPr algn="ctr"/>
                <a:r>
                  <a:rPr lang="en-US" altLang="ja-JP" sz="2100" dirty="0"/>
                  <a:t>x(t)</a:t>
                </a:r>
                <a:endParaRPr lang="ja-JP" altLang="en-US" sz="2100" dirty="0"/>
              </a:p>
            </p:txBody>
          </p:sp>
          <p:sp>
            <p:nvSpPr>
              <p:cNvPr id="330" name="テキスト ボックス 329">
                <a:extLst>
                  <a:ext uri="{FF2B5EF4-FFF2-40B4-BE49-F238E27FC236}">
                    <a16:creationId xmlns:a16="http://schemas.microsoft.com/office/drawing/2014/main" id="{6974D5AE-3DBB-4541-9442-C585246EB47B}"/>
                  </a:ext>
                </a:extLst>
              </p:cNvPr>
              <p:cNvSpPr txBox="1"/>
              <p:nvPr/>
            </p:nvSpPr>
            <p:spPr>
              <a:xfrm>
                <a:off x="4106075" y="5522486"/>
                <a:ext cx="880217" cy="415498"/>
              </a:xfrm>
              <a:prstGeom prst="rect">
                <a:avLst/>
              </a:prstGeom>
              <a:noFill/>
            </p:spPr>
            <p:txBody>
              <a:bodyPr wrap="square" rtlCol="0">
                <a:spAutoFit/>
              </a:bodyPr>
              <a:lstStyle/>
              <a:p>
                <a:pPr algn="ctr"/>
                <a:r>
                  <a:rPr lang="en-US" altLang="ja-JP" sz="2100" dirty="0"/>
                  <a:t>x(t+1)</a:t>
                </a:r>
                <a:endParaRPr lang="ja-JP" altLang="en-US" sz="2100" dirty="0"/>
              </a:p>
            </p:txBody>
          </p:sp>
          <p:sp>
            <p:nvSpPr>
              <p:cNvPr id="331" name="テキスト ボックス 330">
                <a:extLst>
                  <a:ext uri="{FF2B5EF4-FFF2-40B4-BE49-F238E27FC236}">
                    <a16:creationId xmlns:a16="http://schemas.microsoft.com/office/drawing/2014/main" id="{845ABAAA-29F5-434E-8870-61C7853AB5AB}"/>
                  </a:ext>
                </a:extLst>
              </p:cNvPr>
              <p:cNvSpPr txBox="1"/>
              <p:nvPr/>
            </p:nvSpPr>
            <p:spPr>
              <a:xfrm>
                <a:off x="5145686" y="1495979"/>
                <a:ext cx="860831" cy="415498"/>
              </a:xfrm>
              <a:prstGeom prst="rect">
                <a:avLst/>
              </a:prstGeom>
              <a:noFill/>
            </p:spPr>
            <p:txBody>
              <a:bodyPr wrap="square" rtlCol="0">
                <a:spAutoFit/>
              </a:bodyPr>
              <a:lstStyle/>
              <a:p>
                <a:pPr algn="ctr"/>
                <a:r>
                  <a:rPr lang="en-US" altLang="ja-JP" sz="2100" dirty="0"/>
                  <a:t>y(t)</a:t>
                </a:r>
                <a:endParaRPr lang="ja-JP" altLang="en-US" sz="2100" dirty="0"/>
              </a:p>
            </p:txBody>
          </p:sp>
          <p:sp>
            <p:nvSpPr>
              <p:cNvPr id="338" name="テキスト ボックス 337">
                <a:extLst>
                  <a:ext uri="{FF2B5EF4-FFF2-40B4-BE49-F238E27FC236}">
                    <a16:creationId xmlns:a16="http://schemas.microsoft.com/office/drawing/2014/main" id="{91E830FD-6328-4302-8C0D-3BA112052E28}"/>
                  </a:ext>
                </a:extLst>
              </p:cNvPr>
              <p:cNvSpPr txBox="1"/>
              <p:nvPr/>
            </p:nvSpPr>
            <p:spPr>
              <a:xfrm>
                <a:off x="3247904" y="1413317"/>
                <a:ext cx="880217" cy="415498"/>
              </a:xfrm>
              <a:prstGeom prst="rect">
                <a:avLst/>
              </a:prstGeom>
              <a:noFill/>
            </p:spPr>
            <p:txBody>
              <a:bodyPr wrap="square" rtlCol="0">
                <a:spAutoFit/>
              </a:bodyPr>
              <a:lstStyle/>
              <a:p>
                <a:pPr algn="ctr"/>
                <a:r>
                  <a:rPr lang="en-US" altLang="ja-JP" sz="2100" dirty="0"/>
                  <a:t>h(t)</a:t>
                </a:r>
                <a:endParaRPr lang="ja-JP" altLang="en-US" sz="2100" dirty="0"/>
              </a:p>
            </p:txBody>
          </p:sp>
          <p:sp>
            <p:nvSpPr>
              <p:cNvPr id="339" name="テキスト ボックス 338">
                <a:extLst>
                  <a:ext uri="{FF2B5EF4-FFF2-40B4-BE49-F238E27FC236}">
                    <a16:creationId xmlns:a16="http://schemas.microsoft.com/office/drawing/2014/main" id="{C5D9CC02-9224-4241-87D1-1A9E1ACF5C57}"/>
                  </a:ext>
                </a:extLst>
              </p:cNvPr>
              <p:cNvSpPr txBox="1"/>
              <p:nvPr/>
            </p:nvSpPr>
            <p:spPr>
              <a:xfrm>
                <a:off x="5221351" y="3399690"/>
                <a:ext cx="880217" cy="415498"/>
              </a:xfrm>
              <a:prstGeom prst="rect">
                <a:avLst/>
              </a:prstGeom>
              <a:noFill/>
            </p:spPr>
            <p:txBody>
              <a:bodyPr wrap="square" rtlCol="0">
                <a:spAutoFit/>
              </a:bodyPr>
              <a:lstStyle/>
              <a:p>
                <a:pPr algn="ctr"/>
                <a:r>
                  <a:rPr lang="en-US" altLang="ja-JP" sz="2100" dirty="0"/>
                  <a:t>h(t+1)</a:t>
                </a:r>
                <a:endParaRPr lang="ja-JP" altLang="en-US" sz="2100" dirty="0"/>
              </a:p>
            </p:txBody>
          </p:sp>
          <p:sp>
            <p:nvSpPr>
              <p:cNvPr id="340" name="テキスト ボックス 339">
                <a:extLst>
                  <a:ext uri="{FF2B5EF4-FFF2-40B4-BE49-F238E27FC236}">
                    <a16:creationId xmlns:a16="http://schemas.microsoft.com/office/drawing/2014/main" id="{0F66DEA8-9B50-4DD4-B338-98B25C0B31EA}"/>
                  </a:ext>
                </a:extLst>
              </p:cNvPr>
              <p:cNvSpPr txBox="1"/>
              <p:nvPr/>
            </p:nvSpPr>
            <p:spPr>
              <a:xfrm>
                <a:off x="7297965" y="5437214"/>
                <a:ext cx="880217" cy="415498"/>
              </a:xfrm>
              <a:prstGeom prst="rect">
                <a:avLst/>
              </a:prstGeom>
              <a:noFill/>
            </p:spPr>
            <p:txBody>
              <a:bodyPr wrap="square" rtlCol="0">
                <a:spAutoFit/>
              </a:bodyPr>
              <a:lstStyle/>
              <a:p>
                <a:pPr algn="ctr"/>
                <a:r>
                  <a:rPr lang="en-US" altLang="ja-JP" sz="2100" dirty="0"/>
                  <a:t>h(t+2)</a:t>
                </a:r>
                <a:endParaRPr lang="ja-JP" altLang="en-US" sz="2100" dirty="0"/>
              </a:p>
            </p:txBody>
          </p:sp>
          <p:sp>
            <p:nvSpPr>
              <p:cNvPr id="341" name="テキスト ボックス 340">
                <a:extLst>
                  <a:ext uri="{FF2B5EF4-FFF2-40B4-BE49-F238E27FC236}">
                    <a16:creationId xmlns:a16="http://schemas.microsoft.com/office/drawing/2014/main" id="{E9EFDD8C-C380-41AE-BBAE-568BF7848A0F}"/>
                  </a:ext>
                </a:extLst>
              </p:cNvPr>
              <p:cNvSpPr txBox="1"/>
              <p:nvPr/>
            </p:nvSpPr>
            <p:spPr>
              <a:xfrm>
                <a:off x="7159533" y="3503851"/>
                <a:ext cx="880217" cy="415498"/>
              </a:xfrm>
              <a:prstGeom prst="rect">
                <a:avLst/>
              </a:prstGeom>
              <a:noFill/>
            </p:spPr>
            <p:txBody>
              <a:bodyPr wrap="square" rtlCol="0">
                <a:spAutoFit/>
              </a:bodyPr>
              <a:lstStyle/>
              <a:p>
                <a:pPr algn="ctr"/>
                <a:r>
                  <a:rPr lang="en-US" altLang="ja-JP" sz="2100" dirty="0"/>
                  <a:t>y(t+1)</a:t>
                </a:r>
                <a:endParaRPr lang="ja-JP" altLang="en-US" sz="2100" dirty="0"/>
              </a:p>
            </p:txBody>
          </p:sp>
          <p:sp>
            <p:nvSpPr>
              <p:cNvPr id="342" name="テキスト ボックス 341">
                <a:extLst>
                  <a:ext uri="{FF2B5EF4-FFF2-40B4-BE49-F238E27FC236}">
                    <a16:creationId xmlns:a16="http://schemas.microsoft.com/office/drawing/2014/main" id="{AFFF3C8C-C9E3-40DE-B61E-47FABE6B5577}"/>
                  </a:ext>
                </a:extLst>
              </p:cNvPr>
              <p:cNvSpPr txBox="1"/>
              <p:nvPr/>
            </p:nvSpPr>
            <p:spPr>
              <a:xfrm>
                <a:off x="9196059" y="5522486"/>
                <a:ext cx="880217" cy="415498"/>
              </a:xfrm>
              <a:prstGeom prst="rect">
                <a:avLst/>
              </a:prstGeom>
              <a:noFill/>
            </p:spPr>
            <p:txBody>
              <a:bodyPr wrap="square" rtlCol="0">
                <a:spAutoFit/>
              </a:bodyPr>
              <a:lstStyle/>
              <a:p>
                <a:pPr algn="ctr"/>
                <a:r>
                  <a:rPr lang="en-US" altLang="ja-JP" sz="2100" dirty="0"/>
                  <a:t>y(t+2)</a:t>
                </a:r>
                <a:endParaRPr lang="ja-JP" altLang="en-US" sz="2100" dirty="0"/>
              </a:p>
            </p:txBody>
          </p:sp>
        </p:grpSp>
      </p:grpSp>
    </p:spTree>
    <p:extLst>
      <p:ext uri="{BB962C8B-B14F-4D97-AF65-F5344CB8AC3E}">
        <p14:creationId xmlns:p14="http://schemas.microsoft.com/office/powerpoint/2010/main" val="381441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8600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A0BDAC-7D70-4B3D-AC7A-9D179EB18D3B}"/>
              </a:ext>
            </a:extLst>
          </p:cNvPr>
          <p:cNvSpPr>
            <a:spLocks noGrp="1"/>
          </p:cNvSpPr>
          <p:nvPr>
            <p:ph type="title"/>
          </p:nvPr>
        </p:nvSpPr>
        <p:spPr/>
        <p:txBody>
          <a:bodyPr/>
          <a:lstStyle/>
          <a:p>
            <a:r>
              <a:rPr kumimoji="1" lang="en-US" altLang="ja-JP" dirty="0"/>
              <a:t>4.0</a:t>
            </a:r>
            <a:r>
              <a:rPr kumimoji="1" lang="ja-JP" altLang="en-US" dirty="0"/>
              <a:t>→</a:t>
            </a:r>
            <a:r>
              <a:rPr kumimoji="1" lang="en-US" altLang="ja-JP" dirty="0"/>
              <a:t>3.7</a:t>
            </a:r>
            <a:r>
              <a:rPr kumimoji="1" lang="ja-JP" altLang="en-US" dirty="0"/>
              <a:t>のパラメータ変化でも検証できる？</a:t>
            </a:r>
          </a:p>
        </p:txBody>
      </p:sp>
      <p:grpSp>
        <p:nvGrpSpPr>
          <p:cNvPr id="20" name="グループ化 19">
            <a:extLst>
              <a:ext uri="{FF2B5EF4-FFF2-40B4-BE49-F238E27FC236}">
                <a16:creationId xmlns:a16="http://schemas.microsoft.com/office/drawing/2014/main" id="{3DD00BEC-0803-4B76-8430-189B51FF394A}"/>
              </a:ext>
            </a:extLst>
          </p:cNvPr>
          <p:cNvGrpSpPr/>
          <p:nvPr/>
        </p:nvGrpSpPr>
        <p:grpSpPr>
          <a:xfrm>
            <a:off x="1168562" y="2860201"/>
            <a:ext cx="5883695" cy="1339764"/>
            <a:chOff x="3131586" y="4898726"/>
            <a:chExt cx="5883695" cy="1339764"/>
          </a:xfrm>
        </p:grpSpPr>
        <p:cxnSp>
          <p:nvCxnSpPr>
            <p:cNvPr id="21" name="直線矢印コネクタ 20">
              <a:extLst>
                <a:ext uri="{FF2B5EF4-FFF2-40B4-BE49-F238E27FC236}">
                  <a16:creationId xmlns:a16="http://schemas.microsoft.com/office/drawing/2014/main" id="{C0825F5F-6FF1-47A0-8A9F-16B911C2131B}"/>
                </a:ext>
              </a:extLst>
            </p:cNvPr>
            <p:cNvCxnSpPr>
              <a:cxnSpLocks/>
              <a:stCxn id="31" idx="3"/>
            </p:cNvCxnSpPr>
            <p:nvPr/>
          </p:nvCxnSpPr>
          <p:spPr>
            <a:xfrm flipV="1">
              <a:off x="4794443" y="5427046"/>
              <a:ext cx="794593" cy="28854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60A627FE-F6CF-42F7-9104-8800A8EAC04E}"/>
                </a:ext>
              </a:extLst>
            </p:cNvPr>
            <p:cNvCxnSpPr>
              <a:cxnSpLocks/>
              <a:stCxn id="31" idx="3"/>
            </p:cNvCxnSpPr>
            <p:nvPr/>
          </p:nvCxnSpPr>
          <p:spPr>
            <a:xfrm>
              <a:off x="4794443" y="5715594"/>
              <a:ext cx="794593" cy="293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35255B05-5549-4E58-915C-49948AE1365B}"/>
                </a:ext>
              </a:extLst>
            </p:cNvPr>
            <p:cNvCxnSpPr>
              <a:cxnSpLocks/>
              <a:endCxn id="29" idx="1"/>
            </p:cNvCxnSpPr>
            <p:nvPr/>
          </p:nvCxnSpPr>
          <p:spPr>
            <a:xfrm>
              <a:off x="6035749" y="5383004"/>
              <a:ext cx="1494810" cy="332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98C87578-413A-45EA-8795-8614D728AE3A}"/>
                </a:ext>
              </a:extLst>
            </p:cNvPr>
            <p:cNvCxnSpPr>
              <a:endCxn id="29" idx="1"/>
            </p:cNvCxnSpPr>
            <p:nvPr/>
          </p:nvCxnSpPr>
          <p:spPr>
            <a:xfrm flipV="1">
              <a:off x="6035749" y="5715594"/>
              <a:ext cx="1494810" cy="3532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F5302412-A4AD-4606-B45E-2EB73D348DFE}"/>
                </a:ext>
              </a:extLst>
            </p:cNvPr>
            <p:cNvSpPr/>
            <p:nvPr/>
          </p:nvSpPr>
          <p:spPr>
            <a:xfrm>
              <a:off x="5589035" y="5192697"/>
              <a:ext cx="446714" cy="104579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1350" dirty="0"/>
            </a:p>
          </p:txBody>
        </p:sp>
        <p:sp>
          <p:nvSpPr>
            <p:cNvPr id="26" name="楕円 25">
              <a:extLst>
                <a:ext uri="{FF2B5EF4-FFF2-40B4-BE49-F238E27FC236}">
                  <a16:creationId xmlns:a16="http://schemas.microsoft.com/office/drawing/2014/main" id="{6F28C4FE-A929-43CF-B89B-1FB2DB4F1A18}"/>
                </a:ext>
              </a:extLst>
            </p:cNvPr>
            <p:cNvSpPr/>
            <p:nvPr/>
          </p:nvSpPr>
          <p:spPr>
            <a:xfrm>
              <a:off x="5661391" y="5230639"/>
              <a:ext cx="302003" cy="3082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7" name="楕円 26">
              <a:extLst>
                <a:ext uri="{FF2B5EF4-FFF2-40B4-BE49-F238E27FC236}">
                  <a16:creationId xmlns:a16="http://schemas.microsoft.com/office/drawing/2014/main" id="{F5D1CBFA-CFE6-4B41-86E5-8BF314D4AEAC}"/>
                </a:ext>
              </a:extLst>
            </p:cNvPr>
            <p:cNvSpPr/>
            <p:nvPr/>
          </p:nvSpPr>
          <p:spPr>
            <a:xfrm>
              <a:off x="5661391" y="5854539"/>
              <a:ext cx="302003" cy="3082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28" name="テキスト ボックス 27">
              <a:extLst>
                <a:ext uri="{FF2B5EF4-FFF2-40B4-BE49-F238E27FC236}">
                  <a16:creationId xmlns:a16="http://schemas.microsoft.com/office/drawing/2014/main" id="{AA4EB3BF-BBAE-468C-8871-2FBF2E95CF41}"/>
                </a:ext>
              </a:extLst>
            </p:cNvPr>
            <p:cNvSpPr txBox="1"/>
            <p:nvPr/>
          </p:nvSpPr>
          <p:spPr>
            <a:xfrm>
              <a:off x="5435739" y="4898727"/>
              <a:ext cx="753306" cy="300082"/>
            </a:xfrm>
            <a:prstGeom prst="rect">
              <a:avLst/>
            </a:prstGeom>
            <a:noFill/>
          </p:spPr>
          <p:txBody>
            <a:bodyPr wrap="square" rtlCol="0">
              <a:spAutoFit/>
            </a:bodyPr>
            <a:lstStyle/>
            <a:p>
              <a:pPr algn="ctr"/>
              <a:r>
                <a:rPr lang="ja-JP" altLang="en-US" sz="1350" dirty="0"/>
                <a:t>隠れ層</a:t>
              </a:r>
            </a:p>
          </p:txBody>
        </p:sp>
        <p:sp>
          <p:nvSpPr>
            <p:cNvPr id="29" name="正方形/長方形 28">
              <a:extLst>
                <a:ext uri="{FF2B5EF4-FFF2-40B4-BE49-F238E27FC236}">
                  <a16:creationId xmlns:a16="http://schemas.microsoft.com/office/drawing/2014/main" id="{7DF35F79-32C9-4817-8BBE-DC799EFD4646}"/>
                </a:ext>
              </a:extLst>
            </p:cNvPr>
            <p:cNvSpPr/>
            <p:nvPr/>
          </p:nvSpPr>
          <p:spPr>
            <a:xfrm>
              <a:off x="7530559" y="5192697"/>
              <a:ext cx="446714" cy="1045793"/>
            </a:xfrm>
            <a:prstGeom prst="rect">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sz="1350"/>
            </a:p>
          </p:txBody>
        </p:sp>
        <p:sp>
          <p:nvSpPr>
            <p:cNvPr id="30" name="楕円 29">
              <a:extLst>
                <a:ext uri="{FF2B5EF4-FFF2-40B4-BE49-F238E27FC236}">
                  <a16:creationId xmlns:a16="http://schemas.microsoft.com/office/drawing/2014/main" id="{7B29BE3B-1388-45D1-A18D-38220FE09799}"/>
                </a:ext>
              </a:extLst>
            </p:cNvPr>
            <p:cNvSpPr/>
            <p:nvPr/>
          </p:nvSpPr>
          <p:spPr>
            <a:xfrm>
              <a:off x="7602914" y="5542396"/>
              <a:ext cx="302003" cy="3082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31" name="正方形/長方形 30">
              <a:extLst>
                <a:ext uri="{FF2B5EF4-FFF2-40B4-BE49-F238E27FC236}">
                  <a16:creationId xmlns:a16="http://schemas.microsoft.com/office/drawing/2014/main" id="{3B5DC3CD-E34D-4951-8B67-527CD54727C9}"/>
                </a:ext>
              </a:extLst>
            </p:cNvPr>
            <p:cNvSpPr/>
            <p:nvPr/>
          </p:nvSpPr>
          <p:spPr>
            <a:xfrm>
              <a:off x="4347729" y="5192697"/>
              <a:ext cx="446713" cy="1045793"/>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350" dirty="0"/>
            </a:p>
          </p:txBody>
        </p:sp>
        <p:sp>
          <p:nvSpPr>
            <p:cNvPr id="32" name="楕円 31">
              <a:extLst>
                <a:ext uri="{FF2B5EF4-FFF2-40B4-BE49-F238E27FC236}">
                  <a16:creationId xmlns:a16="http://schemas.microsoft.com/office/drawing/2014/main" id="{D8C27571-C8B5-4ED7-9D33-2291AF43D321}"/>
                </a:ext>
              </a:extLst>
            </p:cNvPr>
            <p:cNvSpPr/>
            <p:nvPr/>
          </p:nvSpPr>
          <p:spPr>
            <a:xfrm>
              <a:off x="4420999" y="5542396"/>
              <a:ext cx="302002" cy="3082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0"/>
            </a:p>
          </p:txBody>
        </p:sp>
        <p:sp>
          <p:nvSpPr>
            <p:cNvPr id="33" name="テキスト ボックス 32">
              <a:extLst>
                <a:ext uri="{FF2B5EF4-FFF2-40B4-BE49-F238E27FC236}">
                  <a16:creationId xmlns:a16="http://schemas.microsoft.com/office/drawing/2014/main" id="{BA73751E-7806-4B04-ACC8-BDC8166552E8}"/>
                </a:ext>
              </a:extLst>
            </p:cNvPr>
            <p:cNvSpPr txBox="1"/>
            <p:nvPr/>
          </p:nvSpPr>
          <p:spPr>
            <a:xfrm>
              <a:off x="4169594" y="4898726"/>
              <a:ext cx="802982" cy="300082"/>
            </a:xfrm>
            <a:prstGeom prst="rect">
              <a:avLst/>
            </a:prstGeom>
            <a:noFill/>
          </p:spPr>
          <p:txBody>
            <a:bodyPr wrap="square" rtlCol="0">
              <a:spAutoFit/>
            </a:bodyPr>
            <a:lstStyle/>
            <a:p>
              <a:pPr algn="ctr"/>
              <a:r>
                <a:rPr lang="ja-JP" altLang="en-US" sz="1350" dirty="0"/>
                <a:t>入力層</a:t>
              </a:r>
            </a:p>
          </p:txBody>
        </p:sp>
        <p:sp>
          <p:nvSpPr>
            <p:cNvPr id="34" name="テキスト ボックス 33">
              <a:extLst>
                <a:ext uri="{FF2B5EF4-FFF2-40B4-BE49-F238E27FC236}">
                  <a16:creationId xmlns:a16="http://schemas.microsoft.com/office/drawing/2014/main" id="{97282086-BE3A-4D54-BB61-1A84901B7339}"/>
                </a:ext>
              </a:extLst>
            </p:cNvPr>
            <p:cNvSpPr txBox="1"/>
            <p:nvPr/>
          </p:nvSpPr>
          <p:spPr>
            <a:xfrm>
              <a:off x="3131586" y="5538933"/>
              <a:ext cx="911385" cy="415498"/>
            </a:xfrm>
            <a:prstGeom prst="rect">
              <a:avLst/>
            </a:prstGeom>
            <a:noFill/>
          </p:spPr>
          <p:txBody>
            <a:bodyPr wrap="square" rtlCol="0">
              <a:spAutoFit/>
            </a:bodyPr>
            <a:lstStyle/>
            <a:p>
              <a:pPr algn="ctr"/>
              <a:r>
                <a:rPr lang="en-US" altLang="ja-JP" sz="2100" dirty="0"/>
                <a:t>x(t+1)</a:t>
              </a:r>
              <a:endParaRPr lang="ja-JP" altLang="en-US" sz="2100" dirty="0"/>
            </a:p>
          </p:txBody>
        </p:sp>
        <p:sp>
          <p:nvSpPr>
            <p:cNvPr id="35" name="テキスト ボックス 34">
              <a:extLst>
                <a:ext uri="{FF2B5EF4-FFF2-40B4-BE49-F238E27FC236}">
                  <a16:creationId xmlns:a16="http://schemas.microsoft.com/office/drawing/2014/main" id="{8922CB77-2526-48EC-8FBE-4F2202C342EC}"/>
                </a:ext>
              </a:extLst>
            </p:cNvPr>
            <p:cNvSpPr txBox="1"/>
            <p:nvPr/>
          </p:nvSpPr>
          <p:spPr>
            <a:xfrm>
              <a:off x="8102059" y="5542469"/>
              <a:ext cx="913222" cy="415498"/>
            </a:xfrm>
            <a:prstGeom prst="rect">
              <a:avLst/>
            </a:prstGeom>
            <a:noFill/>
          </p:spPr>
          <p:txBody>
            <a:bodyPr wrap="square" rtlCol="0">
              <a:spAutoFit/>
            </a:bodyPr>
            <a:lstStyle/>
            <a:p>
              <a:pPr algn="ctr"/>
              <a:r>
                <a:rPr lang="en-US" altLang="ja-JP" sz="2100" dirty="0"/>
                <a:t>y(t+2)</a:t>
              </a:r>
              <a:endParaRPr lang="ja-JP" altLang="en-US" sz="2100" dirty="0"/>
            </a:p>
          </p:txBody>
        </p:sp>
        <p:sp>
          <p:nvSpPr>
            <p:cNvPr id="36" name="テキスト ボックス 35">
              <a:extLst>
                <a:ext uri="{FF2B5EF4-FFF2-40B4-BE49-F238E27FC236}">
                  <a16:creationId xmlns:a16="http://schemas.microsoft.com/office/drawing/2014/main" id="{24C10880-8472-4EFA-A3B4-63B8FD5C2D4F}"/>
                </a:ext>
              </a:extLst>
            </p:cNvPr>
            <p:cNvSpPr txBox="1"/>
            <p:nvPr/>
          </p:nvSpPr>
          <p:spPr>
            <a:xfrm>
              <a:off x="6360295" y="5123645"/>
              <a:ext cx="973122" cy="415498"/>
            </a:xfrm>
            <a:prstGeom prst="rect">
              <a:avLst/>
            </a:prstGeom>
            <a:noFill/>
          </p:spPr>
          <p:txBody>
            <a:bodyPr wrap="square" rtlCol="0">
              <a:spAutoFit/>
            </a:bodyPr>
            <a:lstStyle/>
            <a:p>
              <a:pPr algn="ctr"/>
              <a:r>
                <a:rPr lang="en-US" altLang="ja-JP" sz="2100" dirty="0"/>
                <a:t>h(t+2)</a:t>
              </a:r>
              <a:endParaRPr lang="ja-JP" altLang="en-US" sz="2100" dirty="0"/>
            </a:p>
          </p:txBody>
        </p:sp>
      </p:grpSp>
    </p:spTree>
    <p:extLst>
      <p:ext uri="{BB962C8B-B14F-4D97-AF65-F5344CB8AC3E}">
        <p14:creationId xmlns:p14="http://schemas.microsoft.com/office/powerpoint/2010/main" val="31123808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B1F38-E57B-4BE2-9D1B-BDED688D4E3A}"/>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961AEC75-0897-4AEF-90BB-A710C5B55FD9}"/>
              </a:ext>
            </a:extLst>
          </p:cNvPr>
          <p:cNvSpPr>
            <a:spLocks noGrp="1"/>
          </p:cNvSpPr>
          <p:nvPr>
            <p:ph idx="1"/>
          </p:nvPr>
        </p:nvSpPr>
        <p:spPr/>
        <p:txBody>
          <a:bodyPr/>
          <a:lstStyle/>
          <a:p>
            <a:endParaRPr kumimoji="1" lang="ja-JP" altLang="en-US" u="sng" dirty="0"/>
          </a:p>
        </p:txBody>
      </p:sp>
    </p:spTree>
    <p:extLst>
      <p:ext uri="{BB962C8B-B14F-4D97-AF65-F5344CB8AC3E}">
        <p14:creationId xmlns:p14="http://schemas.microsoft.com/office/powerpoint/2010/main" val="23868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CBF625-BA89-4CE2-9675-840CF82D7FD1}"/>
              </a:ext>
            </a:extLst>
          </p:cNvPr>
          <p:cNvSpPr>
            <a:spLocks noGrp="1"/>
          </p:cNvSpPr>
          <p:nvPr>
            <p:ph type="title"/>
          </p:nvPr>
        </p:nvSpPr>
        <p:spPr>
          <a:xfrm>
            <a:off x="628650" y="861695"/>
            <a:ext cx="7886700" cy="506333"/>
          </a:xfrm>
        </p:spPr>
        <p:txBody>
          <a:bodyPr>
            <a:normAutofit fontScale="90000"/>
          </a:bodyPr>
          <a:lstStyle/>
          <a:p>
            <a:pPr algn="ctr"/>
            <a:r>
              <a:rPr lang="ja-JP" altLang="en-US" b="1" dirty="0">
                <a:solidFill>
                  <a:schemeClr val="accent2"/>
                </a:solidFill>
              </a:rPr>
              <a:t>研究背景</a:t>
            </a:r>
            <a:endParaRPr kumimoji="1" lang="ja-JP" altLang="en-US" b="1" dirty="0">
              <a:solidFill>
                <a:schemeClr val="accent2"/>
              </a:solidFill>
            </a:endParaRPr>
          </a:p>
        </p:txBody>
      </p:sp>
      <p:sp>
        <p:nvSpPr>
          <p:cNvPr id="3" name="コンテンツ プレースホルダー 2">
            <a:extLst>
              <a:ext uri="{FF2B5EF4-FFF2-40B4-BE49-F238E27FC236}">
                <a16:creationId xmlns:a16="http://schemas.microsoft.com/office/drawing/2014/main" id="{C8C2CC89-8C8F-43E5-864C-142F412AAEF3}"/>
              </a:ext>
            </a:extLst>
          </p:cNvPr>
          <p:cNvSpPr>
            <a:spLocks noGrp="1"/>
          </p:cNvSpPr>
          <p:nvPr>
            <p:ph idx="1"/>
          </p:nvPr>
        </p:nvSpPr>
        <p:spPr>
          <a:xfrm>
            <a:off x="2157806" y="1648479"/>
            <a:ext cx="4828388" cy="598922"/>
          </a:xfrm>
        </p:spPr>
        <p:txBody>
          <a:bodyPr>
            <a:normAutofit fontScale="55000" lnSpcReduction="20000"/>
          </a:bodyPr>
          <a:lstStyle/>
          <a:p>
            <a:pPr marL="0" indent="0" algn="ctr">
              <a:buNone/>
            </a:pPr>
            <a:r>
              <a:rPr lang="ja-JP" altLang="en-US" b="1" dirty="0"/>
              <a:t>時系列信号の中にはパラメータ変化から</a:t>
            </a:r>
            <a:endParaRPr lang="en-US" altLang="ja-JP" b="1" dirty="0"/>
          </a:p>
          <a:p>
            <a:pPr marL="0" indent="0" algn="ctr">
              <a:buNone/>
            </a:pPr>
            <a:r>
              <a:rPr lang="ja-JP" altLang="en-US" b="1" dirty="0"/>
              <a:t>大きな影響を受ける系が数多く存在する。</a:t>
            </a:r>
            <a:endParaRPr lang="en-US" altLang="ja-JP" b="1" dirty="0"/>
          </a:p>
        </p:txBody>
      </p:sp>
      <p:sp>
        <p:nvSpPr>
          <p:cNvPr id="5" name="テキスト ボックス 4">
            <a:extLst>
              <a:ext uri="{FF2B5EF4-FFF2-40B4-BE49-F238E27FC236}">
                <a16:creationId xmlns:a16="http://schemas.microsoft.com/office/drawing/2014/main" id="{ABB339AF-AE57-4C35-AA37-F8FCC5598896}"/>
              </a:ext>
            </a:extLst>
          </p:cNvPr>
          <p:cNvSpPr txBox="1"/>
          <p:nvPr/>
        </p:nvSpPr>
        <p:spPr>
          <a:xfrm>
            <a:off x="1" y="5693482"/>
            <a:ext cx="5412059" cy="300082"/>
          </a:xfrm>
          <a:prstGeom prst="rect">
            <a:avLst/>
          </a:prstGeom>
          <a:noFill/>
        </p:spPr>
        <p:txBody>
          <a:bodyPr wrap="none" rtlCol="0">
            <a:spAutoFit/>
          </a:bodyPr>
          <a:lstStyle/>
          <a:p>
            <a:r>
              <a:rPr lang="en-US" altLang="ja-JP" sz="1350" dirty="0"/>
              <a:t>[1] </a:t>
            </a:r>
            <a:r>
              <a:rPr lang="ja-JP" altLang="en-US" sz="1350" dirty="0"/>
              <a:t>田家康，異常気象で読み解く現代史</a:t>
            </a:r>
            <a:r>
              <a:rPr lang="en-US" altLang="ja-JP" sz="1350" dirty="0"/>
              <a:t>, </a:t>
            </a:r>
            <a:r>
              <a:rPr lang="ja-JP" altLang="en-US" sz="1350" dirty="0"/>
              <a:t>日本経済新聞出版社</a:t>
            </a:r>
            <a:r>
              <a:rPr lang="en-US" altLang="ja-JP" sz="1350" dirty="0"/>
              <a:t>, 2016.</a:t>
            </a:r>
          </a:p>
        </p:txBody>
      </p:sp>
      <p:sp>
        <p:nvSpPr>
          <p:cNvPr id="10" name="テキスト ボックス 9">
            <a:extLst>
              <a:ext uri="{FF2B5EF4-FFF2-40B4-BE49-F238E27FC236}">
                <a16:creationId xmlns:a16="http://schemas.microsoft.com/office/drawing/2014/main" id="{6C54D9D6-0B54-4683-A8B4-D9E39F310CBB}"/>
              </a:ext>
            </a:extLst>
          </p:cNvPr>
          <p:cNvSpPr txBox="1"/>
          <p:nvPr/>
        </p:nvSpPr>
        <p:spPr>
          <a:xfrm>
            <a:off x="4477996" y="2993457"/>
            <a:ext cx="4666004" cy="646331"/>
          </a:xfrm>
          <a:prstGeom prst="rect">
            <a:avLst/>
          </a:prstGeom>
          <a:noFill/>
        </p:spPr>
        <p:txBody>
          <a:bodyPr wrap="square" rtlCol="0">
            <a:spAutoFit/>
          </a:bodyPr>
          <a:lstStyle/>
          <a:p>
            <a:r>
              <a:rPr lang="ja-JP" altLang="en-US" dirty="0"/>
              <a:t>このような時系列信号は変化が</a:t>
            </a:r>
            <a:endParaRPr lang="en-US" altLang="ja-JP" dirty="0"/>
          </a:p>
          <a:p>
            <a:r>
              <a:rPr lang="ja-JP" altLang="en-US" dirty="0"/>
              <a:t>複雑で数式で表すことが難しい場合がある。</a:t>
            </a:r>
            <a:endParaRPr lang="en-US" altLang="ja-JP" dirty="0"/>
          </a:p>
        </p:txBody>
      </p:sp>
      <p:sp>
        <p:nvSpPr>
          <p:cNvPr id="12" name="テキスト ボックス 11">
            <a:extLst>
              <a:ext uri="{FF2B5EF4-FFF2-40B4-BE49-F238E27FC236}">
                <a16:creationId xmlns:a16="http://schemas.microsoft.com/office/drawing/2014/main" id="{2F072471-5A4C-4B3C-BF52-1DE5B7094F85}"/>
              </a:ext>
            </a:extLst>
          </p:cNvPr>
          <p:cNvSpPr txBox="1"/>
          <p:nvPr/>
        </p:nvSpPr>
        <p:spPr>
          <a:xfrm>
            <a:off x="809431" y="4159355"/>
            <a:ext cx="7571303" cy="369332"/>
          </a:xfrm>
          <a:prstGeom prst="rect">
            <a:avLst/>
          </a:prstGeom>
          <a:noFill/>
        </p:spPr>
        <p:txBody>
          <a:bodyPr wrap="none" rtlCol="0">
            <a:spAutoFit/>
          </a:bodyPr>
          <a:lstStyle/>
          <a:p>
            <a:r>
              <a:rPr lang="ja-JP" altLang="en-US" b="1" dirty="0"/>
              <a:t>パラメータ変化をとらえることが出来れば解析の手がかりとなり得る。</a:t>
            </a:r>
            <a:endParaRPr lang="en-US" altLang="ja-JP" b="1" dirty="0"/>
          </a:p>
        </p:txBody>
      </p:sp>
      <p:sp>
        <p:nvSpPr>
          <p:cNvPr id="13" name="テキスト ボックス 12">
            <a:extLst>
              <a:ext uri="{FF2B5EF4-FFF2-40B4-BE49-F238E27FC236}">
                <a16:creationId xmlns:a16="http://schemas.microsoft.com/office/drawing/2014/main" id="{97749DC7-C0ED-4F9C-9376-EEFA2950214D}"/>
              </a:ext>
            </a:extLst>
          </p:cNvPr>
          <p:cNvSpPr txBox="1"/>
          <p:nvPr/>
        </p:nvSpPr>
        <p:spPr>
          <a:xfrm>
            <a:off x="2300946" y="4938121"/>
            <a:ext cx="4542107" cy="738664"/>
          </a:xfrm>
          <a:prstGeom prst="rect">
            <a:avLst/>
          </a:prstGeom>
          <a:noFill/>
        </p:spPr>
        <p:txBody>
          <a:bodyPr wrap="square" rtlCol="0">
            <a:spAutoFit/>
          </a:bodyPr>
          <a:lstStyle/>
          <a:p>
            <a:pPr algn="ctr"/>
            <a:r>
              <a:rPr lang="ja-JP" altLang="en-US" sz="2100" b="1" dirty="0">
                <a:solidFill>
                  <a:schemeClr val="accent5"/>
                </a:solidFill>
              </a:rPr>
              <a:t>時系列データ学習中の学習損失から</a:t>
            </a:r>
            <a:endParaRPr lang="en-US" altLang="ja-JP" sz="2100" b="1" dirty="0">
              <a:solidFill>
                <a:schemeClr val="accent5"/>
              </a:solidFill>
            </a:endParaRPr>
          </a:p>
          <a:p>
            <a:pPr algn="ctr"/>
            <a:r>
              <a:rPr lang="ja-JP" altLang="en-US" sz="2100" b="1" dirty="0">
                <a:solidFill>
                  <a:schemeClr val="accent5"/>
                </a:solidFill>
              </a:rPr>
              <a:t>パラメータの変化点検出を試みる。</a:t>
            </a:r>
            <a:endParaRPr lang="en-US" altLang="ja-JP" sz="2100" b="1" dirty="0">
              <a:solidFill>
                <a:schemeClr val="accent5"/>
              </a:solidFill>
            </a:endParaRPr>
          </a:p>
        </p:txBody>
      </p:sp>
      <p:grpSp>
        <p:nvGrpSpPr>
          <p:cNvPr id="18" name="グループ化 17">
            <a:extLst>
              <a:ext uri="{FF2B5EF4-FFF2-40B4-BE49-F238E27FC236}">
                <a16:creationId xmlns:a16="http://schemas.microsoft.com/office/drawing/2014/main" id="{3277B3A1-5098-46F0-8427-6B3DFB9124A8}"/>
              </a:ext>
            </a:extLst>
          </p:cNvPr>
          <p:cNvGrpSpPr/>
          <p:nvPr/>
        </p:nvGrpSpPr>
        <p:grpSpPr>
          <a:xfrm>
            <a:off x="150229" y="2362819"/>
            <a:ext cx="3328595" cy="1916378"/>
            <a:chOff x="612438" y="2043958"/>
            <a:chExt cx="4529272" cy="2771127"/>
          </a:xfrm>
        </p:grpSpPr>
        <p:grpSp>
          <p:nvGrpSpPr>
            <p:cNvPr id="15" name="グループ化 14">
              <a:extLst>
                <a:ext uri="{FF2B5EF4-FFF2-40B4-BE49-F238E27FC236}">
                  <a16:creationId xmlns:a16="http://schemas.microsoft.com/office/drawing/2014/main" id="{D6EAD6FF-B890-45D2-ADDB-CD9FA40193D7}"/>
                </a:ext>
              </a:extLst>
            </p:cNvPr>
            <p:cNvGrpSpPr/>
            <p:nvPr/>
          </p:nvGrpSpPr>
          <p:grpSpPr>
            <a:xfrm>
              <a:off x="612438" y="2043958"/>
              <a:ext cx="4529272" cy="1522053"/>
              <a:chOff x="245668" y="2395430"/>
              <a:chExt cx="3128940" cy="395716"/>
            </a:xfrm>
          </p:grpSpPr>
          <p:sp>
            <p:nvSpPr>
              <p:cNvPr id="8" name="テキスト ボックス 7">
                <a:extLst>
                  <a:ext uri="{FF2B5EF4-FFF2-40B4-BE49-F238E27FC236}">
                    <a16:creationId xmlns:a16="http://schemas.microsoft.com/office/drawing/2014/main" id="{1F0D5696-12E3-4CFE-B5EF-77D08742025F}"/>
                  </a:ext>
                </a:extLst>
              </p:cNvPr>
              <p:cNvSpPr txBox="1"/>
              <p:nvPr/>
            </p:nvSpPr>
            <p:spPr>
              <a:xfrm>
                <a:off x="245668" y="2444021"/>
                <a:ext cx="3128940" cy="347125"/>
              </a:xfrm>
              <a:prstGeom prst="rect">
                <a:avLst/>
              </a:prstGeom>
              <a:noFill/>
              <a:ln>
                <a:solidFill>
                  <a:srgbClr val="FF0000"/>
                </a:solidFill>
              </a:ln>
            </p:spPr>
            <p:txBody>
              <a:bodyPr wrap="square" rtlCol="0">
                <a:spAutoFit/>
              </a:bodyPr>
              <a:lstStyle/>
              <a:p>
                <a:endParaRPr lang="en-US" altLang="ja-JP" sz="1350" dirty="0"/>
              </a:p>
              <a:p>
                <a:endParaRPr lang="en-GB" altLang="ja-JP" sz="1350" dirty="0"/>
              </a:p>
              <a:p>
                <a:endParaRPr lang="en-GB" altLang="ja-JP" sz="1350" dirty="0"/>
              </a:p>
              <a:p>
                <a:endParaRPr lang="en-US" altLang="ja-JP" sz="1350" dirty="0"/>
              </a:p>
            </p:txBody>
          </p:sp>
          <p:sp>
            <p:nvSpPr>
              <p:cNvPr id="9" name="テキスト ボックス 8">
                <a:extLst>
                  <a:ext uri="{FF2B5EF4-FFF2-40B4-BE49-F238E27FC236}">
                    <a16:creationId xmlns:a16="http://schemas.microsoft.com/office/drawing/2014/main" id="{013D745E-B87A-43BC-900A-65096ADAA094}"/>
                  </a:ext>
                </a:extLst>
              </p:cNvPr>
              <p:cNvSpPr txBox="1"/>
              <p:nvPr/>
            </p:nvSpPr>
            <p:spPr>
              <a:xfrm>
                <a:off x="1539113" y="2395430"/>
                <a:ext cx="542049" cy="112816"/>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sz="1350" dirty="0"/>
                  <a:t>例</a:t>
                </a:r>
                <a:endParaRPr lang="en-US" altLang="ja-JP" sz="1350" dirty="0"/>
              </a:p>
            </p:txBody>
          </p:sp>
        </p:grpSp>
        <p:grpSp>
          <p:nvGrpSpPr>
            <p:cNvPr id="17" name="グループ化 16">
              <a:extLst>
                <a:ext uri="{FF2B5EF4-FFF2-40B4-BE49-F238E27FC236}">
                  <a16:creationId xmlns:a16="http://schemas.microsoft.com/office/drawing/2014/main" id="{E21D5F79-B76A-42BF-B35F-1070E29033EA}"/>
                </a:ext>
              </a:extLst>
            </p:cNvPr>
            <p:cNvGrpSpPr/>
            <p:nvPr/>
          </p:nvGrpSpPr>
          <p:grpSpPr>
            <a:xfrm>
              <a:off x="1064334" y="2423487"/>
              <a:ext cx="3811048" cy="2391598"/>
              <a:chOff x="6694402" y="2368231"/>
              <a:chExt cx="3811048" cy="2391598"/>
            </a:xfrm>
          </p:grpSpPr>
          <p:sp>
            <p:nvSpPr>
              <p:cNvPr id="7" name="テキスト ボックス 6">
                <a:extLst>
                  <a:ext uri="{FF2B5EF4-FFF2-40B4-BE49-F238E27FC236}">
                    <a16:creationId xmlns:a16="http://schemas.microsoft.com/office/drawing/2014/main" id="{6C480A6B-5C60-4D85-A822-26E86394FC08}"/>
                  </a:ext>
                </a:extLst>
              </p:cNvPr>
              <p:cNvSpPr txBox="1"/>
              <p:nvPr/>
            </p:nvSpPr>
            <p:spPr>
              <a:xfrm>
                <a:off x="6765435" y="3291157"/>
                <a:ext cx="3671198" cy="1468672"/>
              </a:xfrm>
              <a:prstGeom prst="rect">
                <a:avLst/>
              </a:prstGeom>
              <a:noFill/>
            </p:spPr>
            <p:txBody>
              <a:bodyPr wrap="square" rtlCol="0">
                <a:spAutoFit/>
              </a:bodyPr>
              <a:lstStyle/>
              <a:p>
                <a:r>
                  <a:rPr lang="ja-JP" altLang="en-US" sz="1500" dirty="0"/>
                  <a:t>→ 内部変動？</a:t>
                </a:r>
                <a:endParaRPr lang="en-US" altLang="ja-JP" sz="1500" dirty="0"/>
              </a:p>
              <a:p>
                <a:r>
                  <a:rPr lang="ja-JP" altLang="en-US" sz="1500" dirty="0"/>
                  <a:t>→ 火山活動</a:t>
                </a:r>
                <a:r>
                  <a:rPr lang="en-US" altLang="ja-JP" sz="1500" dirty="0"/>
                  <a:t>?   </a:t>
                </a:r>
                <a:r>
                  <a:rPr lang="ja-JP" altLang="en-US" sz="1500" dirty="0"/>
                  <a:t>   </a:t>
                </a:r>
                <a:r>
                  <a:rPr lang="en-US" altLang="ja-JP" sz="1500" dirty="0"/>
                  <a:t>(</a:t>
                </a:r>
                <a:r>
                  <a:rPr lang="ja-JP" altLang="en-US" sz="1500" dirty="0"/>
                  <a:t>自然由来</a:t>
                </a:r>
                <a:r>
                  <a:rPr lang="en-US" altLang="ja-JP" sz="1500" dirty="0"/>
                  <a:t>)</a:t>
                </a:r>
              </a:p>
              <a:p>
                <a:r>
                  <a:rPr lang="ja-JP" altLang="en-US" sz="1500" dirty="0"/>
                  <a:t>→ 人間の活動？ </a:t>
                </a:r>
                <a:r>
                  <a:rPr lang="en-US" altLang="ja-JP" sz="1500" dirty="0"/>
                  <a:t>(</a:t>
                </a:r>
                <a:r>
                  <a:rPr lang="ja-JP" altLang="en-US" sz="1500" dirty="0"/>
                  <a:t>人工的要因</a:t>
                </a:r>
                <a:r>
                  <a:rPr lang="en-US" altLang="ja-JP" sz="1500" dirty="0"/>
                  <a:t>)</a:t>
                </a:r>
                <a:endParaRPr lang="ja-JP" altLang="en-US" sz="1500" dirty="0"/>
              </a:p>
            </p:txBody>
          </p:sp>
          <p:sp>
            <p:nvSpPr>
              <p:cNvPr id="16" name="テキスト ボックス 15">
                <a:extLst>
                  <a:ext uri="{FF2B5EF4-FFF2-40B4-BE49-F238E27FC236}">
                    <a16:creationId xmlns:a16="http://schemas.microsoft.com/office/drawing/2014/main" id="{941A4195-3120-4455-8137-3C6972E62DAB}"/>
                  </a:ext>
                </a:extLst>
              </p:cNvPr>
              <p:cNvSpPr txBox="1"/>
              <p:nvPr/>
            </p:nvSpPr>
            <p:spPr>
              <a:xfrm>
                <a:off x="6694402" y="2368231"/>
                <a:ext cx="3811048" cy="934610"/>
              </a:xfrm>
              <a:prstGeom prst="rect">
                <a:avLst/>
              </a:prstGeom>
              <a:noFill/>
            </p:spPr>
            <p:txBody>
              <a:bodyPr wrap="none" rtlCol="0">
                <a:spAutoFit/>
              </a:bodyPr>
              <a:lstStyle/>
              <a:p>
                <a:pPr algn="ctr"/>
                <a:r>
                  <a:rPr lang="ja-JP" altLang="en-US" dirty="0"/>
                  <a:t>地球温暖化の原因</a:t>
                </a:r>
                <a:endParaRPr lang="en-US" altLang="ja-JP" dirty="0"/>
              </a:p>
              <a:p>
                <a:pPr algn="ctr"/>
                <a:r>
                  <a:rPr lang="ja-JP" altLang="en-US" dirty="0"/>
                  <a:t>となるパラメータは？</a:t>
                </a:r>
                <a:r>
                  <a:rPr lang="en-GB" altLang="ja-JP" dirty="0"/>
                  <a:t>[1]</a:t>
                </a:r>
              </a:p>
            </p:txBody>
          </p:sp>
        </p:grpSp>
      </p:grpSp>
      <p:sp>
        <p:nvSpPr>
          <p:cNvPr id="19" name="矢印: 右 18">
            <a:extLst>
              <a:ext uri="{FF2B5EF4-FFF2-40B4-BE49-F238E27FC236}">
                <a16:creationId xmlns:a16="http://schemas.microsoft.com/office/drawing/2014/main" id="{62AA52A0-79C2-4F9F-8A04-BF4EBF78DD0F}"/>
              </a:ext>
            </a:extLst>
          </p:cNvPr>
          <p:cNvSpPr/>
          <p:nvPr/>
        </p:nvSpPr>
        <p:spPr>
          <a:xfrm>
            <a:off x="3716680" y="3027725"/>
            <a:ext cx="761317" cy="645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矢印: 下 19">
            <a:extLst>
              <a:ext uri="{FF2B5EF4-FFF2-40B4-BE49-F238E27FC236}">
                <a16:creationId xmlns:a16="http://schemas.microsoft.com/office/drawing/2014/main" id="{A407B001-D92F-4BF1-A347-8E1C5C2A18B4}"/>
              </a:ext>
            </a:extLst>
          </p:cNvPr>
          <p:cNvSpPr/>
          <p:nvPr/>
        </p:nvSpPr>
        <p:spPr>
          <a:xfrm>
            <a:off x="4376514" y="4561852"/>
            <a:ext cx="390971" cy="27465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Tree>
    <p:extLst>
      <p:ext uri="{BB962C8B-B14F-4D97-AF65-F5344CB8AC3E}">
        <p14:creationId xmlns:p14="http://schemas.microsoft.com/office/powerpoint/2010/main" val="3359754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43F77A-1F29-4ED3-B875-BA323207E507}"/>
              </a:ext>
            </a:extLst>
          </p:cNvPr>
          <p:cNvSpPr>
            <a:spLocks noGrp="1"/>
          </p:cNvSpPr>
          <p:nvPr>
            <p:ph type="title"/>
          </p:nvPr>
        </p:nvSpPr>
        <p:spPr>
          <a:xfrm>
            <a:off x="0" y="857250"/>
            <a:ext cx="9144000" cy="547062"/>
          </a:xfrm>
        </p:spPr>
        <p:txBody>
          <a:bodyPr>
            <a:normAutofit/>
          </a:bodyPr>
          <a:lstStyle/>
          <a:p>
            <a:pPr algn="ctr"/>
            <a:r>
              <a:rPr lang="ja-JP" altLang="en-US" sz="3000" b="1" dirty="0">
                <a:solidFill>
                  <a:schemeClr val="accent2"/>
                </a:solidFill>
              </a:rPr>
              <a:t>実験対象の時系列データ</a:t>
            </a:r>
          </a:p>
        </p:txBody>
      </p:sp>
      <p:pic>
        <p:nvPicPr>
          <p:cNvPr id="16" name="コンテンツ プレースホルダー 15">
            <a:extLst>
              <a:ext uri="{FF2B5EF4-FFF2-40B4-BE49-F238E27FC236}">
                <a16:creationId xmlns:a16="http://schemas.microsoft.com/office/drawing/2014/main" id="{FD9E52B1-C571-4477-AB5A-D992712D46E5}"/>
              </a:ext>
            </a:extLst>
          </p:cNvPr>
          <p:cNvPicPr>
            <a:picLocks noGrp="1" noChangeAspect="1"/>
          </p:cNvPicPr>
          <p:nvPr>
            <p:ph idx="1"/>
          </p:nvPr>
        </p:nvPicPr>
        <p:blipFill>
          <a:blip r:embed="rId2"/>
          <a:stretch>
            <a:fillRect/>
          </a:stretch>
        </p:blipFill>
        <p:spPr>
          <a:xfrm>
            <a:off x="72525" y="2052120"/>
            <a:ext cx="5383788" cy="2802935"/>
          </a:xfrm>
          <a:prstGeom prst="rect">
            <a:avLst/>
          </a:prstGeom>
        </p:spPr>
      </p:pic>
      <p:cxnSp>
        <p:nvCxnSpPr>
          <p:cNvPr id="23" name="直線コネクタ 22">
            <a:extLst>
              <a:ext uri="{FF2B5EF4-FFF2-40B4-BE49-F238E27FC236}">
                <a16:creationId xmlns:a16="http://schemas.microsoft.com/office/drawing/2014/main" id="{E0EB3882-C22A-4FAD-BB2A-61F88EFF121B}"/>
              </a:ext>
            </a:extLst>
          </p:cNvPr>
          <p:cNvCxnSpPr>
            <a:cxnSpLocks/>
            <a:endCxn id="33" idx="0"/>
          </p:cNvCxnSpPr>
          <p:nvPr/>
        </p:nvCxnSpPr>
        <p:spPr>
          <a:xfrm>
            <a:off x="3004250" y="2190620"/>
            <a:ext cx="0" cy="3139118"/>
          </a:xfrm>
          <a:prstGeom prst="line">
            <a:avLst/>
          </a:prstGeom>
          <a:ln w="38100">
            <a:solidFill>
              <a:schemeClr val="accent2"/>
            </a:solidFill>
          </a:ln>
        </p:spPr>
        <p:style>
          <a:lnRef idx="3">
            <a:schemeClr val="accent2"/>
          </a:lnRef>
          <a:fillRef idx="0">
            <a:schemeClr val="accent2"/>
          </a:fillRef>
          <a:effectRef idx="2">
            <a:schemeClr val="accent2"/>
          </a:effectRef>
          <a:fontRef idx="minor">
            <a:schemeClr val="tx1"/>
          </a:fontRef>
        </p:style>
      </p:cxnSp>
      <p:sp>
        <p:nvSpPr>
          <p:cNvPr id="5" name="正方形/長方形 4">
            <a:extLst>
              <a:ext uri="{FF2B5EF4-FFF2-40B4-BE49-F238E27FC236}">
                <a16:creationId xmlns:a16="http://schemas.microsoft.com/office/drawing/2014/main" id="{0D791D57-148B-4661-9DAC-FDAD28CB730C}"/>
              </a:ext>
            </a:extLst>
          </p:cNvPr>
          <p:cNvSpPr/>
          <p:nvPr/>
        </p:nvSpPr>
        <p:spPr>
          <a:xfrm>
            <a:off x="5552623" y="3878816"/>
            <a:ext cx="2117012" cy="646331"/>
          </a:xfrm>
          <a:prstGeom prst="rect">
            <a:avLst/>
          </a:prstGeom>
        </p:spPr>
        <p:txBody>
          <a:bodyPr wrap="square">
            <a:spAutoFit/>
          </a:bodyPr>
          <a:lstStyle/>
          <a:p>
            <a:r>
              <a:rPr lang="fr-FR" altLang="ja-JP" dirty="0"/>
              <a:t>t: </a:t>
            </a:r>
            <a:r>
              <a:rPr lang="ja-JP" altLang="en-US" dirty="0"/>
              <a:t> ステップ数</a:t>
            </a:r>
            <a:r>
              <a:rPr lang="fr-FR" altLang="ja-JP" dirty="0"/>
              <a:t> </a:t>
            </a:r>
          </a:p>
          <a:p>
            <a:r>
              <a:rPr lang="fr-FR" altLang="ja-JP" dirty="0"/>
              <a:t>x(0) = 0.2 </a:t>
            </a:r>
          </a:p>
        </p:txBody>
      </p:sp>
      <p:sp>
        <p:nvSpPr>
          <p:cNvPr id="6" name="テキスト ボックス 5">
            <a:extLst>
              <a:ext uri="{FF2B5EF4-FFF2-40B4-BE49-F238E27FC236}">
                <a16:creationId xmlns:a16="http://schemas.microsoft.com/office/drawing/2014/main" id="{19561E18-5289-4D0E-A606-938E5C3C7FD8}"/>
              </a:ext>
            </a:extLst>
          </p:cNvPr>
          <p:cNvSpPr txBox="1"/>
          <p:nvPr/>
        </p:nvSpPr>
        <p:spPr>
          <a:xfrm>
            <a:off x="5552623" y="3013601"/>
            <a:ext cx="2835415" cy="461665"/>
          </a:xfrm>
          <a:prstGeom prst="rect">
            <a:avLst/>
          </a:prstGeom>
          <a:noFill/>
        </p:spPr>
        <p:txBody>
          <a:bodyPr wrap="square" rtlCol="0">
            <a:spAutoFit/>
          </a:bodyPr>
          <a:lstStyle/>
          <a:p>
            <a:r>
              <a:rPr lang="fr-FR" altLang="ja-JP" sz="2400" dirty="0"/>
              <a:t>x(t+1)=a(t)x(t)(1-x(t))</a:t>
            </a:r>
          </a:p>
        </p:txBody>
      </p:sp>
      <p:sp>
        <p:nvSpPr>
          <p:cNvPr id="7" name="テキスト ボックス 6">
            <a:extLst>
              <a:ext uri="{FF2B5EF4-FFF2-40B4-BE49-F238E27FC236}">
                <a16:creationId xmlns:a16="http://schemas.microsoft.com/office/drawing/2014/main" id="{EA95C9EA-4E2A-4996-A19F-4A58A90C76A8}"/>
              </a:ext>
            </a:extLst>
          </p:cNvPr>
          <p:cNvSpPr txBox="1"/>
          <p:nvPr/>
        </p:nvSpPr>
        <p:spPr>
          <a:xfrm>
            <a:off x="4863472" y="5133530"/>
            <a:ext cx="4231721" cy="415498"/>
          </a:xfrm>
          <a:prstGeom prst="rect">
            <a:avLst/>
          </a:prstGeom>
          <a:noFill/>
        </p:spPr>
        <p:txBody>
          <a:bodyPr wrap="square" rtlCol="0">
            <a:spAutoFit/>
          </a:bodyPr>
          <a:lstStyle/>
          <a:p>
            <a:pPr algn="ctr"/>
            <a:r>
              <a:rPr lang="en-US" altLang="ja-JP" sz="2100" b="1" dirty="0">
                <a:solidFill>
                  <a:schemeClr val="accent5"/>
                </a:solidFill>
              </a:rPr>
              <a:t>a(t)</a:t>
            </a:r>
            <a:r>
              <a:rPr lang="ja-JP" altLang="en-US" sz="2100" b="1" dirty="0">
                <a:solidFill>
                  <a:schemeClr val="accent5"/>
                </a:solidFill>
              </a:rPr>
              <a:t>が変化したことを検知したい。</a:t>
            </a:r>
          </a:p>
        </p:txBody>
      </p:sp>
      <p:sp>
        <p:nvSpPr>
          <p:cNvPr id="8" name="テキスト ボックス 7">
            <a:extLst>
              <a:ext uri="{FF2B5EF4-FFF2-40B4-BE49-F238E27FC236}">
                <a16:creationId xmlns:a16="http://schemas.microsoft.com/office/drawing/2014/main" id="{2080CB78-840C-4451-AE77-A936B41750A1}"/>
              </a:ext>
            </a:extLst>
          </p:cNvPr>
          <p:cNvSpPr txBox="1"/>
          <p:nvPr/>
        </p:nvSpPr>
        <p:spPr>
          <a:xfrm>
            <a:off x="6804343" y="2162843"/>
            <a:ext cx="2290850" cy="369332"/>
          </a:xfrm>
          <a:prstGeom prst="rect">
            <a:avLst/>
          </a:prstGeom>
          <a:noFill/>
        </p:spPr>
        <p:txBody>
          <a:bodyPr wrap="square" rtlCol="0">
            <a:spAutoFit/>
          </a:bodyPr>
          <a:lstStyle/>
          <a:p>
            <a:pPr algn="ctr"/>
            <a:r>
              <a:rPr lang="ja-JP" altLang="en-US" dirty="0">
                <a:solidFill>
                  <a:schemeClr val="accent5"/>
                </a:solidFill>
              </a:rPr>
              <a:t>ロジスティック写像</a:t>
            </a:r>
          </a:p>
        </p:txBody>
      </p:sp>
      <p:cxnSp>
        <p:nvCxnSpPr>
          <p:cNvPr id="9" name="直線矢印コネクタ 8">
            <a:extLst>
              <a:ext uri="{FF2B5EF4-FFF2-40B4-BE49-F238E27FC236}">
                <a16:creationId xmlns:a16="http://schemas.microsoft.com/office/drawing/2014/main" id="{433073F2-5A7F-420C-BDF5-671518970CBC}"/>
              </a:ext>
            </a:extLst>
          </p:cNvPr>
          <p:cNvCxnSpPr>
            <a:cxnSpLocks/>
            <a:stCxn id="8" idx="2"/>
          </p:cNvCxnSpPr>
          <p:nvPr/>
        </p:nvCxnSpPr>
        <p:spPr>
          <a:xfrm flipH="1">
            <a:off x="7380430" y="2532175"/>
            <a:ext cx="569338" cy="502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4C8849F0-D50D-4FC5-94C3-E074382C9801}"/>
              </a:ext>
            </a:extLst>
          </p:cNvPr>
          <p:cNvSpPr txBox="1"/>
          <p:nvPr/>
        </p:nvSpPr>
        <p:spPr>
          <a:xfrm>
            <a:off x="1800928" y="1730440"/>
            <a:ext cx="2406642" cy="369332"/>
          </a:xfrm>
          <a:prstGeom prst="rect">
            <a:avLst/>
          </a:prstGeom>
          <a:noFill/>
        </p:spPr>
        <p:txBody>
          <a:bodyPr wrap="square" rtlCol="0">
            <a:spAutoFit/>
          </a:bodyPr>
          <a:lstStyle/>
          <a:p>
            <a:pPr algn="ctr"/>
            <a:r>
              <a:rPr lang="en-US" altLang="ja-JP" dirty="0">
                <a:solidFill>
                  <a:schemeClr val="accent5"/>
                </a:solidFill>
              </a:rPr>
              <a:t>500</a:t>
            </a:r>
            <a:r>
              <a:rPr lang="ja-JP" altLang="en-US" dirty="0">
                <a:solidFill>
                  <a:schemeClr val="accent5"/>
                </a:solidFill>
              </a:rPr>
              <a:t>ステップの時系列</a:t>
            </a:r>
          </a:p>
        </p:txBody>
      </p:sp>
      <p:grpSp>
        <p:nvGrpSpPr>
          <p:cNvPr id="4" name="グループ化 3">
            <a:extLst>
              <a:ext uri="{FF2B5EF4-FFF2-40B4-BE49-F238E27FC236}">
                <a16:creationId xmlns:a16="http://schemas.microsoft.com/office/drawing/2014/main" id="{89F4E2D9-2480-4C98-AADA-7A17DA049C07}"/>
              </a:ext>
            </a:extLst>
          </p:cNvPr>
          <p:cNvGrpSpPr/>
          <p:nvPr/>
        </p:nvGrpSpPr>
        <p:grpSpPr>
          <a:xfrm>
            <a:off x="1323552" y="4823396"/>
            <a:ext cx="3221619" cy="400993"/>
            <a:chOff x="1764737" y="5288190"/>
            <a:chExt cx="4295491" cy="534657"/>
          </a:xfrm>
        </p:grpSpPr>
        <p:sp>
          <p:nvSpPr>
            <p:cNvPr id="14" name="テキスト ボックス 13">
              <a:extLst>
                <a:ext uri="{FF2B5EF4-FFF2-40B4-BE49-F238E27FC236}">
                  <a16:creationId xmlns:a16="http://schemas.microsoft.com/office/drawing/2014/main" id="{CA84DF9F-D9FC-4AE6-B891-6F568CA022BF}"/>
                </a:ext>
              </a:extLst>
            </p:cNvPr>
            <p:cNvSpPr txBox="1"/>
            <p:nvPr/>
          </p:nvSpPr>
          <p:spPr>
            <a:xfrm>
              <a:off x="1764737" y="5303014"/>
              <a:ext cx="1680238" cy="492442"/>
            </a:xfrm>
            <a:prstGeom prst="rect">
              <a:avLst/>
            </a:prstGeom>
            <a:noFill/>
          </p:spPr>
          <p:txBody>
            <a:bodyPr wrap="square" rtlCol="0">
              <a:spAutoFit/>
            </a:bodyPr>
            <a:lstStyle/>
            <a:p>
              <a:pPr algn="ctr"/>
              <a:r>
                <a:rPr lang="fr-FR" altLang="ja-JP" b="1" dirty="0">
                  <a:solidFill>
                    <a:srgbClr val="FF0000"/>
                  </a:solidFill>
                </a:rPr>
                <a:t>a(t)  = 3.7</a:t>
              </a:r>
            </a:p>
          </p:txBody>
        </p:sp>
        <p:sp>
          <p:nvSpPr>
            <p:cNvPr id="17" name="テキスト ボックス 16">
              <a:extLst>
                <a:ext uri="{FF2B5EF4-FFF2-40B4-BE49-F238E27FC236}">
                  <a16:creationId xmlns:a16="http://schemas.microsoft.com/office/drawing/2014/main" id="{ACF0EA57-A273-4719-BD1D-37E3EC58D472}"/>
                </a:ext>
              </a:extLst>
            </p:cNvPr>
            <p:cNvSpPr txBox="1"/>
            <p:nvPr/>
          </p:nvSpPr>
          <p:spPr>
            <a:xfrm>
              <a:off x="4613479" y="5330405"/>
              <a:ext cx="1446749" cy="492442"/>
            </a:xfrm>
            <a:prstGeom prst="rect">
              <a:avLst/>
            </a:prstGeom>
            <a:noFill/>
          </p:spPr>
          <p:txBody>
            <a:bodyPr wrap="square" rtlCol="0">
              <a:spAutoFit/>
            </a:bodyPr>
            <a:lstStyle/>
            <a:p>
              <a:pPr algn="ctr"/>
              <a:r>
                <a:rPr lang="fr-FR" altLang="ja-JP" b="1" dirty="0">
                  <a:solidFill>
                    <a:srgbClr val="FF0000"/>
                  </a:solidFill>
                </a:rPr>
                <a:t>a(t)  = 4</a:t>
              </a:r>
            </a:p>
          </p:txBody>
        </p:sp>
        <p:sp>
          <p:nvSpPr>
            <p:cNvPr id="18" name="矢印: 右 17">
              <a:extLst>
                <a:ext uri="{FF2B5EF4-FFF2-40B4-BE49-F238E27FC236}">
                  <a16:creationId xmlns:a16="http://schemas.microsoft.com/office/drawing/2014/main" id="{7B5184BC-3CC7-4FCD-88A1-DD5A7684F356}"/>
                </a:ext>
              </a:extLst>
            </p:cNvPr>
            <p:cNvSpPr/>
            <p:nvPr/>
          </p:nvSpPr>
          <p:spPr>
            <a:xfrm>
              <a:off x="3707823" y="5288190"/>
              <a:ext cx="642809" cy="5232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3" name="テキスト ボックス 32">
            <a:extLst>
              <a:ext uri="{FF2B5EF4-FFF2-40B4-BE49-F238E27FC236}">
                <a16:creationId xmlns:a16="http://schemas.microsoft.com/office/drawing/2014/main" id="{AC5E886F-E049-48E6-892C-B257F1C26561}"/>
              </a:ext>
            </a:extLst>
          </p:cNvPr>
          <p:cNvSpPr txBox="1"/>
          <p:nvPr/>
        </p:nvSpPr>
        <p:spPr>
          <a:xfrm>
            <a:off x="2527300" y="5329738"/>
            <a:ext cx="953900" cy="646331"/>
          </a:xfrm>
          <a:prstGeom prst="rect">
            <a:avLst/>
          </a:prstGeom>
          <a:noFill/>
        </p:spPr>
        <p:txBody>
          <a:bodyPr wrap="square" rtlCol="0">
            <a:spAutoFit/>
          </a:bodyPr>
          <a:lstStyle/>
          <a:p>
            <a:pPr algn="ctr"/>
            <a:r>
              <a:rPr lang="fr-FR" altLang="ja-JP" b="1" dirty="0">
                <a:solidFill>
                  <a:schemeClr val="accent2"/>
                </a:solidFill>
              </a:rPr>
              <a:t>t = 250</a:t>
            </a:r>
          </a:p>
        </p:txBody>
      </p:sp>
    </p:spTree>
    <p:extLst>
      <p:ext uri="{BB962C8B-B14F-4D97-AF65-F5344CB8AC3E}">
        <p14:creationId xmlns:p14="http://schemas.microsoft.com/office/powerpoint/2010/main" val="3454324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B87918-7112-49DD-AE63-BFBD1BE3D244}"/>
              </a:ext>
            </a:extLst>
          </p:cNvPr>
          <p:cNvSpPr>
            <a:spLocks noGrp="1"/>
          </p:cNvSpPr>
          <p:nvPr>
            <p:ph type="title"/>
          </p:nvPr>
        </p:nvSpPr>
        <p:spPr>
          <a:xfrm>
            <a:off x="0" y="2810312"/>
            <a:ext cx="9144000" cy="952151"/>
          </a:xfrm>
        </p:spPr>
        <p:txBody>
          <a:bodyPr>
            <a:noAutofit/>
          </a:bodyPr>
          <a:lstStyle/>
          <a:p>
            <a:pPr algn="ctr"/>
            <a:r>
              <a:rPr kumimoji="1" lang="ja-JP" altLang="en-US" dirty="0"/>
              <a:t>実験方法</a:t>
            </a:r>
          </a:p>
        </p:txBody>
      </p:sp>
    </p:spTree>
    <p:extLst>
      <p:ext uri="{BB962C8B-B14F-4D97-AF65-F5344CB8AC3E}">
        <p14:creationId xmlns:p14="http://schemas.microsoft.com/office/powerpoint/2010/main" val="465463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9BAE1-5226-4466-A370-01C0059D9376}"/>
              </a:ext>
            </a:extLst>
          </p:cNvPr>
          <p:cNvSpPr>
            <a:spLocks noGrp="1"/>
          </p:cNvSpPr>
          <p:nvPr>
            <p:ph type="title"/>
          </p:nvPr>
        </p:nvSpPr>
        <p:spPr>
          <a:xfrm>
            <a:off x="0" y="857250"/>
            <a:ext cx="9144000" cy="544083"/>
          </a:xfrm>
        </p:spPr>
        <p:txBody>
          <a:bodyPr>
            <a:normAutofit/>
          </a:bodyPr>
          <a:lstStyle/>
          <a:p>
            <a:pPr algn="ctr"/>
            <a:r>
              <a:rPr lang="ja-JP" altLang="en-US" sz="3000" b="1" dirty="0">
                <a:solidFill>
                  <a:schemeClr val="accent2"/>
                </a:solidFill>
              </a:rPr>
              <a:t>実験手順</a:t>
            </a:r>
          </a:p>
        </p:txBody>
      </p:sp>
      <p:sp>
        <p:nvSpPr>
          <p:cNvPr id="3" name="コンテンツ プレースホルダー 2">
            <a:extLst>
              <a:ext uri="{FF2B5EF4-FFF2-40B4-BE49-F238E27FC236}">
                <a16:creationId xmlns:a16="http://schemas.microsoft.com/office/drawing/2014/main" id="{AC3944D4-F5A6-4099-97FB-F00C4552E969}"/>
              </a:ext>
            </a:extLst>
          </p:cNvPr>
          <p:cNvSpPr>
            <a:spLocks noGrp="1"/>
          </p:cNvSpPr>
          <p:nvPr>
            <p:ph idx="1"/>
          </p:nvPr>
        </p:nvSpPr>
        <p:spPr>
          <a:xfrm>
            <a:off x="306198" y="1755397"/>
            <a:ext cx="8531604" cy="3347207"/>
          </a:xfrm>
        </p:spPr>
        <p:txBody>
          <a:bodyPr>
            <a:normAutofit lnSpcReduction="10000"/>
          </a:bodyPr>
          <a:lstStyle/>
          <a:p>
            <a:pPr marL="385763" indent="-385763">
              <a:buFont typeface="+mj-ea"/>
              <a:buAutoNum type="circleNumDbPlain"/>
            </a:pPr>
            <a:r>
              <a:rPr lang="ja-JP" altLang="en-US" sz="2400" dirty="0"/>
              <a:t>リカレントニューラルネットワーク</a:t>
            </a:r>
            <a:r>
              <a:rPr lang="en-US" altLang="ja-JP" sz="2400" dirty="0"/>
              <a:t>(RNN)</a:t>
            </a:r>
            <a:r>
              <a:rPr lang="ja-JP" altLang="en-US" sz="2400" dirty="0"/>
              <a:t>を用いて対象を学習する</a:t>
            </a:r>
            <a:br>
              <a:rPr lang="en-US" altLang="ja-JP" sz="2400" dirty="0"/>
            </a:br>
            <a:r>
              <a:rPr lang="ja-JP" altLang="en-US" sz="2400" dirty="0"/>
              <a:t> →  </a:t>
            </a:r>
            <a:r>
              <a:rPr lang="en-US" altLang="ja-JP" sz="2400" dirty="0">
                <a:solidFill>
                  <a:schemeClr val="accent5"/>
                </a:solidFill>
              </a:rPr>
              <a:t>Python</a:t>
            </a:r>
            <a:r>
              <a:rPr lang="ja-JP" altLang="en-US" sz="2400" dirty="0">
                <a:solidFill>
                  <a:schemeClr val="accent5"/>
                </a:solidFill>
              </a:rPr>
              <a:t>機械学習ライブラリ「</a:t>
            </a:r>
            <a:r>
              <a:rPr lang="en-US" altLang="ja-JP" sz="2400" dirty="0" err="1">
                <a:solidFill>
                  <a:schemeClr val="accent5"/>
                </a:solidFill>
              </a:rPr>
              <a:t>PyTorch</a:t>
            </a:r>
            <a:r>
              <a:rPr lang="ja-JP" altLang="en-US" sz="2400" dirty="0">
                <a:solidFill>
                  <a:schemeClr val="accent5"/>
                </a:solidFill>
              </a:rPr>
              <a:t>」を使用。</a:t>
            </a:r>
            <a:endParaRPr lang="en-US" altLang="ja-JP" sz="2400" dirty="0">
              <a:solidFill>
                <a:schemeClr val="accent5"/>
              </a:solidFill>
            </a:endParaRPr>
          </a:p>
          <a:p>
            <a:pPr marL="0" indent="0">
              <a:buNone/>
            </a:pPr>
            <a:endParaRPr lang="en-US" altLang="ja-JP" sz="1800" dirty="0"/>
          </a:p>
          <a:p>
            <a:pPr marL="385763" indent="-385763">
              <a:buFont typeface="+mj-ea"/>
              <a:buAutoNum type="circleNumDbPlain" startAt="2"/>
            </a:pPr>
            <a:r>
              <a:rPr lang="ja-JP" altLang="en-US" sz="2400" dirty="0"/>
              <a:t>学習損失を求める</a:t>
            </a:r>
            <a:endParaRPr lang="en-US" altLang="ja-JP" sz="2400" dirty="0"/>
          </a:p>
          <a:p>
            <a:pPr marL="385763" indent="-385763">
              <a:buFont typeface="+mj-lt"/>
              <a:buAutoNum type="circleNumDbPlain" startAt="2"/>
            </a:pPr>
            <a:endParaRPr lang="en-US" altLang="ja-JP" sz="1800" dirty="0"/>
          </a:p>
          <a:p>
            <a:pPr marL="385763" indent="-385763">
              <a:buFont typeface="+mj-lt"/>
              <a:buAutoNum type="circleNumDbPlain" startAt="2"/>
            </a:pPr>
            <a:r>
              <a:rPr lang="ja-JP" altLang="en-US" sz="2400" dirty="0"/>
              <a:t>求めた学習損失をグラフで表示する</a:t>
            </a:r>
            <a:br>
              <a:rPr lang="en-US" altLang="ja-JP" sz="2400" dirty="0"/>
            </a:br>
            <a:r>
              <a:rPr lang="ja-JP" altLang="en-US" sz="2400" dirty="0"/>
              <a:t>→ </a:t>
            </a:r>
            <a:r>
              <a:rPr lang="ja-JP" altLang="en-US" sz="2400" dirty="0">
                <a:solidFill>
                  <a:schemeClr val="accent5"/>
                </a:solidFill>
              </a:rPr>
              <a:t>パラメータの変化点を境に学習損失が増加すると予測できる。</a:t>
            </a:r>
            <a:endParaRPr lang="en-US" altLang="ja-JP" sz="2400" dirty="0">
              <a:solidFill>
                <a:schemeClr val="accent5"/>
              </a:solidFill>
            </a:endParaRPr>
          </a:p>
          <a:p>
            <a:pPr marL="385763" indent="-385763">
              <a:buFont typeface="+mj-lt"/>
              <a:buAutoNum type="circleNumDbPlain" startAt="2"/>
            </a:pPr>
            <a:endParaRPr lang="en-US" altLang="ja-JP" dirty="0"/>
          </a:p>
          <a:p>
            <a:pPr marL="385763" indent="-385763">
              <a:buFont typeface="+mj-lt"/>
              <a:buAutoNum type="circleNumDbPlain" startAt="2"/>
            </a:pPr>
            <a:endParaRPr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427385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D64DFE-BE9F-404C-8D27-0170485D25D7}"/>
              </a:ext>
            </a:extLst>
          </p:cNvPr>
          <p:cNvSpPr>
            <a:spLocks noGrp="1"/>
          </p:cNvSpPr>
          <p:nvPr>
            <p:ph type="title"/>
          </p:nvPr>
        </p:nvSpPr>
        <p:spPr>
          <a:xfrm>
            <a:off x="0" y="857251"/>
            <a:ext cx="9144000" cy="411956"/>
          </a:xfrm>
        </p:spPr>
        <p:txBody>
          <a:bodyPr>
            <a:noAutofit/>
          </a:bodyPr>
          <a:lstStyle/>
          <a:p>
            <a:pPr algn="ctr"/>
            <a:r>
              <a:rPr lang="ja-JP" altLang="en-US" sz="2400" b="1" dirty="0">
                <a:solidFill>
                  <a:schemeClr val="accent5"/>
                </a:solidFill>
              </a:rPr>
              <a:t>① </a:t>
            </a:r>
            <a:r>
              <a:rPr lang="ja-JP" altLang="en-US" sz="2400" b="1" dirty="0">
                <a:solidFill>
                  <a:schemeClr val="accent5"/>
                </a:solidFill>
                <a:latin typeface="+mj-ea"/>
              </a:rPr>
              <a:t>リカレントニューラルネットワーク</a:t>
            </a:r>
            <a:r>
              <a:rPr lang="ja-JP" altLang="en-US" sz="2400" b="1" dirty="0">
                <a:solidFill>
                  <a:schemeClr val="accent5"/>
                </a:solidFill>
              </a:rPr>
              <a:t>を用いて対象を学習する</a:t>
            </a:r>
          </a:p>
        </p:txBody>
      </p:sp>
      <p:grpSp>
        <p:nvGrpSpPr>
          <p:cNvPr id="8" name="グループ化 7">
            <a:extLst>
              <a:ext uri="{FF2B5EF4-FFF2-40B4-BE49-F238E27FC236}">
                <a16:creationId xmlns:a16="http://schemas.microsoft.com/office/drawing/2014/main" id="{995EC29D-188F-4140-9FDF-63683C26D3F4}"/>
              </a:ext>
            </a:extLst>
          </p:cNvPr>
          <p:cNvGrpSpPr/>
          <p:nvPr/>
        </p:nvGrpSpPr>
        <p:grpSpPr>
          <a:xfrm>
            <a:off x="334511" y="1540497"/>
            <a:ext cx="8474978" cy="1426609"/>
            <a:chOff x="980813" y="1594918"/>
            <a:chExt cx="10289097" cy="1902145"/>
          </a:xfrm>
        </p:grpSpPr>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AC73245-1A47-4FCF-9180-1AB50FF26FE7}"/>
                    </a:ext>
                  </a:extLst>
                </p:cNvPr>
                <p:cNvSpPr txBox="1"/>
                <p:nvPr/>
              </p:nvSpPr>
              <p:spPr>
                <a:xfrm>
                  <a:off x="980813" y="1856529"/>
                  <a:ext cx="10289097" cy="1640534"/>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altLang="ja-JP" i="1" dirty="0">
                    <a:latin typeface="Cambria Math" panose="02040503050406030204" pitchFamily="18" charset="0"/>
                  </a:endParaRPr>
                </a:p>
                <a:p>
                  <a:r>
                    <a:rPr lang="ja-JP" altLang="en-US" dirty="0"/>
                    <a:t>隠れ層ニューロン出力</a:t>
                  </a:r>
                  <a:r>
                    <a:rPr lang="en-US" altLang="ja-JP" dirty="0"/>
                    <a:t>:	</a:t>
                  </a:r>
                  <a14:m>
                    <m:oMath xmlns:m="http://schemas.openxmlformats.org/officeDocument/2006/math">
                      <m:r>
                        <a:rPr lang="en-US" altLang="ja-JP" i="1">
                          <a:latin typeface="Cambria Math" panose="02040503050406030204" pitchFamily="18" charset="0"/>
                        </a:rPr>
                        <m:t>h</m:t>
                      </m:r>
                      <m:d>
                        <m:dPr>
                          <m:ctrlPr>
                            <a:rPr lang="en-US" altLang="ja-JP" i="1">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+1</m:t>
                          </m:r>
                        </m:e>
                      </m:d>
                      <m:r>
                        <a:rPr lang="en-US" altLang="ja-JP" i="1">
                          <a:latin typeface="Cambria Math" panose="02040503050406030204" pitchFamily="18" charset="0"/>
                        </a:rPr>
                        <m:t>=</m:t>
                      </m:r>
                      <m:r>
                        <m:rPr>
                          <m:sty m:val="p"/>
                        </m:rPr>
                        <a:rPr lang="en-US" altLang="ja-JP">
                          <a:latin typeface="Cambria Math" panose="02040503050406030204" pitchFamily="18" charset="0"/>
                        </a:rPr>
                        <m:t>tanh</m:t>
                      </m:r>
                      <m:r>
                        <a:rPr lang="en-US" altLang="ja-JP" i="1">
                          <a:latin typeface="Cambria Math" panose="02040503050406030204" pitchFamily="18" charset="0"/>
                        </a:rPr>
                        <m:t>⁡(</m:t>
                      </m:r>
                      <m:sSup>
                        <m:sSupPr>
                          <m:ctrlPr>
                            <a:rPr lang="en-US" altLang="ja-JP" b="1" i="1">
                              <a:latin typeface="Cambria Math" panose="02040503050406030204" pitchFamily="18" charset="0"/>
                            </a:rPr>
                          </m:ctrlPr>
                        </m:sSupPr>
                        <m:e>
                          <m:r>
                            <a:rPr lang="en-US" altLang="ja-JP" b="1" i="1">
                              <a:latin typeface="Cambria Math" panose="02040503050406030204" pitchFamily="18" charset="0"/>
                            </a:rPr>
                            <m:t>𝑾</m:t>
                          </m:r>
                        </m:e>
                        <m:sup>
                          <m:d>
                            <m:dPr>
                              <m:ctrlPr>
                                <a:rPr lang="en-US" altLang="ja-JP" b="1" i="1">
                                  <a:latin typeface="Cambria Math" panose="02040503050406030204" pitchFamily="18" charset="0"/>
                                </a:rPr>
                              </m:ctrlPr>
                            </m:dPr>
                            <m:e>
                              <m:r>
                                <a:rPr lang="en-US" altLang="ja-JP" b="1" i="1">
                                  <a:latin typeface="Cambria Math" panose="02040503050406030204" pitchFamily="18" charset="0"/>
                                </a:rPr>
                                <m:t>𝒖</m:t>
                              </m:r>
                            </m:e>
                          </m:d>
                        </m:sup>
                      </m:s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𝑡</m:t>
                          </m:r>
                        </m:e>
                      </m:d>
                      <m:r>
                        <a:rPr lang="en-US" altLang="ja-JP" i="1">
                          <a:latin typeface="Cambria Math" panose="02040503050406030204" pitchFamily="18" charset="0"/>
                          <a:ea typeface="Cambria Math" panose="02040503050406030204" pitchFamily="18" charset="0"/>
                        </a:rPr>
                        <m:t>+ </m:t>
                      </m:r>
                      <m:sSup>
                        <m:sSupPr>
                          <m:ctrlPr>
                            <a:rPr lang="en-US" altLang="ja-JP" b="1" i="1">
                              <a:latin typeface="Cambria Math" panose="02040503050406030204" pitchFamily="18" charset="0"/>
                              <a:ea typeface="Cambria Math" panose="02040503050406030204" pitchFamily="18" charset="0"/>
                            </a:rPr>
                          </m:ctrlPr>
                        </m:sSupPr>
                        <m:e>
                          <m:r>
                            <a:rPr lang="en-US" altLang="ja-JP" b="1" i="1">
                              <a:latin typeface="Cambria Math" panose="02040503050406030204" pitchFamily="18" charset="0"/>
                              <a:ea typeface="Cambria Math" panose="02040503050406030204" pitchFamily="18" charset="0"/>
                            </a:rPr>
                            <m:t>𝑾</m:t>
                          </m:r>
                        </m:e>
                        <m:sup>
                          <m:d>
                            <m:dPr>
                              <m:ctrlPr>
                                <a:rPr lang="en-US" altLang="ja-JP" b="1"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𝒉</m:t>
                              </m:r>
                            </m:e>
                          </m:d>
                        </m:sup>
                      </m:s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h</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𝑡</m:t>
                          </m:r>
                        </m:e>
                      </m:d>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𝑏</m:t>
                          </m:r>
                        </m:e>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h</m:t>
                          </m:r>
                          <m:r>
                            <a:rPr lang="en-US" altLang="ja-JP" i="1">
                              <a:latin typeface="Cambria Math" panose="02040503050406030204" pitchFamily="18" charset="0"/>
                              <a:ea typeface="Cambria Math" panose="02040503050406030204" pitchFamily="18" charset="0"/>
                            </a:rPr>
                            <m:t>)</m:t>
                          </m:r>
                        </m:sup>
                      </m:sSup>
                      <m:r>
                        <a:rPr lang="en-US" altLang="ja-JP" i="1">
                          <a:latin typeface="Cambria Math" panose="02040503050406030204" pitchFamily="18" charset="0"/>
                        </a:rPr>
                        <m:t>)</m:t>
                      </m:r>
                    </m:oMath>
                  </a14:m>
                  <a:r>
                    <a:rPr lang="en-US" altLang="ja-JP" dirty="0"/>
                    <a:t> 	</a:t>
                  </a:r>
                </a:p>
                <a:p>
                  <a:r>
                    <a:rPr lang="en-US" altLang="ja-JP" dirty="0"/>
                    <a:t>RNN</a:t>
                  </a:r>
                  <a:r>
                    <a:rPr lang="ja-JP" altLang="en-US" dirty="0"/>
                    <a:t>出力</a:t>
                  </a:r>
                  <a:r>
                    <a:rPr lang="en-US" altLang="ja-JP" dirty="0"/>
                    <a:t>:			</a:t>
                  </a:r>
                  <a14:m>
                    <m:oMath xmlns:m="http://schemas.openxmlformats.org/officeDocument/2006/math">
                      <m:r>
                        <a:rPr lang="en-US" altLang="ja-JP" i="1">
                          <a:latin typeface="Cambria Math" panose="02040503050406030204" pitchFamily="18" charset="0"/>
                        </a:rPr>
                        <m:t>𝑦</m:t>
                      </m:r>
                      <m:d>
                        <m:dPr>
                          <m:ctrlPr>
                            <a:rPr lang="en-US" altLang="ja-JP" i="1">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+1</m:t>
                          </m:r>
                        </m:e>
                      </m:d>
                      <m:r>
                        <a:rPr lang="en-US" altLang="ja-JP" i="1">
                          <a:latin typeface="Cambria Math" panose="02040503050406030204" pitchFamily="18" charset="0"/>
                        </a:rPr>
                        <m:t>= </m:t>
                      </m:r>
                      <m:sSup>
                        <m:sSupPr>
                          <m:ctrlPr>
                            <a:rPr lang="en-US" altLang="ja-JP" b="1" i="1">
                              <a:latin typeface="Cambria Math" panose="02040503050406030204" pitchFamily="18" charset="0"/>
                            </a:rPr>
                          </m:ctrlPr>
                        </m:sSupPr>
                        <m:e>
                          <m:r>
                            <a:rPr lang="en-US" altLang="ja-JP" b="1" i="1">
                              <a:latin typeface="Cambria Math" panose="02040503050406030204" pitchFamily="18" charset="0"/>
                            </a:rPr>
                            <m:t>𝑾</m:t>
                          </m:r>
                        </m:e>
                        <m:sup>
                          <m:r>
                            <a:rPr lang="en-US" altLang="ja-JP" b="1" i="1">
                              <a:latin typeface="Cambria Math" panose="02040503050406030204" pitchFamily="18" charset="0"/>
                            </a:rPr>
                            <m:t>(</m:t>
                          </m:r>
                          <m:r>
                            <a:rPr lang="en-US" altLang="ja-JP" b="1" i="1">
                              <a:latin typeface="Cambria Math" panose="02040503050406030204" pitchFamily="18" charset="0"/>
                            </a:rPr>
                            <m:t>𝒐</m:t>
                          </m:r>
                          <m:r>
                            <a:rPr lang="en-US" altLang="ja-JP" b="1" i="1">
                              <a:latin typeface="Cambria Math" panose="02040503050406030204" pitchFamily="18" charset="0"/>
                            </a:rPr>
                            <m:t>)</m:t>
                          </m:r>
                        </m:sup>
                      </m:sSup>
                      <m:r>
                        <a:rPr lang="en-US" altLang="ja-JP" i="1">
                          <a:latin typeface="Cambria Math" panose="02040503050406030204" pitchFamily="18" charset="0"/>
                        </a:rPr>
                        <m:t> </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h</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+1</m:t>
                          </m:r>
                        </m:e>
                      </m:d>
                      <m:r>
                        <a:rPr lang="en-US" altLang="ja-JP" i="1">
                          <a:latin typeface="Cambria Math" panose="02040503050406030204" pitchFamily="18" charset="0"/>
                          <a:ea typeface="Cambria Math" panose="02040503050406030204" pitchFamily="18" charset="0"/>
                        </a:rPr>
                        <m:t>+ </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𝑏</m:t>
                          </m:r>
                        </m:e>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𝑜</m:t>
                          </m:r>
                          <m:r>
                            <a:rPr lang="en-US" altLang="ja-JP" i="1">
                              <a:latin typeface="Cambria Math" panose="02040503050406030204" pitchFamily="18" charset="0"/>
                              <a:ea typeface="Cambria Math" panose="02040503050406030204" pitchFamily="18" charset="0"/>
                            </a:rPr>
                            <m:t>)</m:t>
                          </m:r>
                        </m:sup>
                      </m:sSup>
                    </m:oMath>
                  </a14:m>
                  <a:r>
                    <a:rPr lang="en-US" altLang="ja-JP" dirty="0"/>
                    <a:t> 			</a:t>
                  </a:r>
                </a:p>
              </p:txBody>
            </p:sp>
          </mc:Choice>
          <mc:Fallback xmlns="">
            <p:sp>
              <p:nvSpPr>
                <p:cNvPr id="6" name="テキスト ボックス 5">
                  <a:extLst>
                    <a:ext uri="{FF2B5EF4-FFF2-40B4-BE49-F238E27FC236}">
                      <a16:creationId xmlns:a16="http://schemas.microsoft.com/office/drawing/2014/main" id="{6AC73245-1A47-4FCF-9180-1AB50FF26FE7}"/>
                    </a:ext>
                  </a:extLst>
                </p:cNvPr>
                <p:cNvSpPr txBox="1">
                  <a:spLocks noRot="1" noChangeAspect="1" noMove="1" noResize="1" noEditPoints="1" noAdjustHandles="1" noChangeArrowheads="1" noChangeShapeType="1" noTextEdit="1"/>
                </p:cNvSpPr>
                <p:nvPr/>
              </p:nvSpPr>
              <p:spPr>
                <a:xfrm>
                  <a:off x="980813" y="1856529"/>
                  <a:ext cx="10289097" cy="1640534"/>
                </a:xfrm>
                <a:prstGeom prst="rect">
                  <a:avLst/>
                </a:prstGeom>
                <a:blipFill>
                  <a:blip r:embed="rId2"/>
                  <a:stretch>
                    <a:fillRect l="-575"/>
                  </a:stretch>
                </a:blipFill>
                <a:ln>
                  <a:solidFill>
                    <a:srgbClr val="FF0000"/>
                  </a:solidFill>
                </a:ln>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9A64A400-1354-4C78-AEA5-518A6381D2EF}"/>
                </a:ext>
              </a:extLst>
            </p:cNvPr>
            <p:cNvSpPr txBox="1"/>
            <p:nvPr/>
          </p:nvSpPr>
          <p:spPr>
            <a:xfrm>
              <a:off x="4384296" y="1594918"/>
              <a:ext cx="3255627" cy="553997"/>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ja-JP" sz="2100" dirty="0">
                  <a:solidFill>
                    <a:schemeClr val="accent2"/>
                  </a:solidFill>
                </a:rPr>
                <a:t>RNN</a:t>
              </a:r>
              <a:r>
                <a:rPr lang="ja-JP" altLang="en-US" sz="2100" dirty="0">
                  <a:solidFill>
                    <a:schemeClr val="accent2"/>
                  </a:solidFill>
                </a:rPr>
                <a:t>の出力モデル</a:t>
              </a:r>
            </a:p>
          </p:txBody>
        </p:sp>
      </p:grpSp>
      <p:grpSp>
        <p:nvGrpSpPr>
          <p:cNvPr id="5" name="グループ化 4">
            <a:extLst>
              <a:ext uri="{FF2B5EF4-FFF2-40B4-BE49-F238E27FC236}">
                <a16:creationId xmlns:a16="http://schemas.microsoft.com/office/drawing/2014/main" id="{1912226D-FA24-44AA-A30F-845434A4C85E}"/>
              </a:ext>
            </a:extLst>
          </p:cNvPr>
          <p:cNvGrpSpPr/>
          <p:nvPr/>
        </p:nvGrpSpPr>
        <p:grpSpPr>
          <a:xfrm>
            <a:off x="167780" y="4620195"/>
            <a:ext cx="4312353" cy="1025151"/>
            <a:chOff x="0" y="5308669"/>
            <a:chExt cx="5749804" cy="1366869"/>
          </a:xfrm>
        </p:grpSpPr>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7A7DB9F0-DEBE-4A7F-8250-8CF274D84E19}"/>
                    </a:ext>
                  </a:extLst>
                </p:cNvPr>
                <p:cNvSpPr txBox="1"/>
                <p:nvPr/>
              </p:nvSpPr>
              <p:spPr>
                <a:xfrm>
                  <a:off x="0" y="5570278"/>
                  <a:ext cx="5749804" cy="1105260"/>
                </a:xfrm>
                <a:prstGeom prst="rect">
                  <a:avLst/>
                </a:prstGeom>
                <a:noFill/>
                <a:ln>
                  <a:solidFill>
                    <a:schemeClr val="accent5"/>
                  </a:solidFill>
                </a:ln>
              </p:spPr>
              <p:txBody>
                <a:bodyPr wrap="square" rtlCol="0">
                  <a:spAutoFit/>
                </a:bodyPr>
                <a:lstStyle/>
                <a:p>
                  <a:endParaRPr lang="en-US" altLang="ja-JP" sz="1350" i="1" dirty="0">
                    <a:latin typeface="Cambria Math" panose="02040503050406030204" pitchFamily="18" charset="0"/>
                    <a:ea typeface="Cambria Math" panose="02040503050406030204" pitchFamily="18" charset="0"/>
                  </a:endParaRPr>
                </a:p>
                <a:p>
                  <a14:m>
                    <m:oMath xmlns:m="http://schemas.openxmlformats.org/officeDocument/2006/math">
                      <m:sSup>
                        <m:sSupPr>
                          <m:ctrlPr>
                            <a:rPr lang="en-US" altLang="ja-JP" sz="1650" i="1">
                              <a:latin typeface="Cambria Math" panose="02040503050406030204" pitchFamily="18" charset="0"/>
                              <a:ea typeface="Cambria Math" panose="02040503050406030204" pitchFamily="18" charset="0"/>
                            </a:rPr>
                          </m:ctrlPr>
                        </m:sSupPr>
                        <m:e>
                          <m:r>
                            <a:rPr lang="en-US" altLang="ja-JP" sz="1650" i="1">
                              <a:latin typeface="Cambria Math" panose="02040503050406030204" pitchFamily="18" charset="0"/>
                              <a:ea typeface="Cambria Math" panose="02040503050406030204" pitchFamily="18" charset="0"/>
                            </a:rPr>
                            <m:t>𝑏</m:t>
                          </m:r>
                        </m:e>
                        <m:sup>
                          <m:r>
                            <a:rPr lang="en-US" altLang="ja-JP" sz="1650" i="1">
                              <a:latin typeface="Cambria Math" panose="02040503050406030204" pitchFamily="18" charset="0"/>
                              <a:ea typeface="Cambria Math" panose="02040503050406030204" pitchFamily="18" charset="0"/>
                            </a:rPr>
                            <m:t>(</m:t>
                          </m:r>
                          <m:r>
                            <a:rPr lang="en-US" altLang="ja-JP" sz="1650" i="1">
                              <a:latin typeface="Cambria Math" panose="02040503050406030204" pitchFamily="18" charset="0"/>
                              <a:ea typeface="Cambria Math" panose="02040503050406030204" pitchFamily="18" charset="0"/>
                            </a:rPr>
                            <m:t>h</m:t>
                          </m:r>
                          <m:r>
                            <a:rPr lang="en-US" altLang="ja-JP" sz="1650" i="1">
                              <a:latin typeface="Cambria Math" panose="02040503050406030204" pitchFamily="18" charset="0"/>
                              <a:ea typeface="Cambria Math" panose="02040503050406030204" pitchFamily="18" charset="0"/>
                            </a:rPr>
                            <m:t>)</m:t>
                          </m:r>
                        </m:sup>
                      </m:sSup>
                      <m:r>
                        <a:rPr lang="en-US" altLang="ja-JP" sz="1650" i="1">
                          <a:latin typeface="Cambria Math" panose="02040503050406030204" pitchFamily="18" charset="0"/>
                          <a:ea typeface="Cambria Math" panose="02040503050406030204" pitchFamily="18" charset="0"/>
                        </a:rPr>
                        <m:t> </m:t>
                      </m:r>
                    </m:oMath>
                  </a14:m>
                  <a:r>
                    <a:rPr lang="en-US" altLang="ja-JP" sz="1650" dirty="0"/>
                    <a:t>:</a:t>
                  </a:r>
                  <a:r>
                    <a:rPr lang="ja-JP" altLang="en-US" sz="1650" dirty="0"/>
                    <a:t>   </a:t>
                  </a:r>
                  <a:r>
                    <a:rPr lang="en-US" altLang="ja-JP" sz="1650" dirty="0"/>
                    <a:t>1</a:t>
                  </a:r>
                  <a:r>
                    <a:rPr lang="ja-JP" altLang="en-US" sz="1650" dirty="0"/>
                    <a:t>ステップ前の隠れ層ニューロン対象</a:t>
                  </a:r>
                  <a:endParaRPr lang="en-US" altLang="ja-JP" sz="1650" dirty="0"/>
                </a:p>
                <a:p>
                  <a14:m>
                    <m:oMath xmlns:m="http://schemas.openxmlformats.org/officeDocument/2006/math">
                      <m:sSup>
                        <m:sSupPr>
                          <m:ctrlPr>
                            <a:rPr lang="en-US" altLang="ja-JP" sz="1650" i="1">
                              <a:latin typeface="Cambria Math" panose="02040503050406030204" pitchFamily="18" charset="0"/>
                              <a:ea typeface="Cambria Math" panose="02040503050406030204" pitchFamily="18" charset="0"/>
                            </a:rPr>
                          </m:ctrlPr>
                        </m:sSupPr>
                        <m:e>
                          <m:r>
                            <a:rPr lang="en-US" altLang="ja-JP" sz="1650" i="1">
                              <a:latin typeface="Cambria Math" panose="02040503050406030204" pitchFamily="18" charset="0"/>
                              <a:ea typeface="Cambria Math" panose="02040503050406030204" pitchFamily="18" charset="0"/>
                            </a:rPr>
                            <m:t>𝑏</m:t>
                          </m:r>
                        </m:e>
                        <m:sup>
                          <m:r>
                            <a:rPr lang="en-US" altLang="ja-JP" sz="1650" i="1">
                              <a:latin typeface="Cambria Math" panose="02040503050406030204" pitchFamily="18" charset="0"/>
                              <a:ea typeface="Cambria Math" panose="02040503050406030204" pitchFamily="18" charset="0"/>
                            </a:rPr>
                            <m:t>(</m:t>
                          </m:r>
                          <m:r>
                            <a:rPr lang="en-US" altLang="ja-JP" sz="1650" i="1">
                              <a:latin typeface="Cambria Math" panose="02040503050406030204" pitchFamily="18" charset="0"/>
                              <a:ea typeface="Cambria Math" panose="02040503050406030204" pitchFamily="18" charset="0"/>
                            </a:rPr>
                            <m:t>𝑜</m:t>
                          </m:r>
                          <m:r>
                            <a:rPr lang="en-US" altLang="ja-JP" sz="1650" i="1">
                              <a:latin typeface="Cambria Math" panose="02040503050406030204" pitchFamily="18" charset="0"/>
                              <a:ea typeface="Cambria Math" panose="02040503050406030204" pitchFamily="18" charset="0"/>
                            </a:rPr>
                            <m:t>)</m:t>
                          </m:r>
                        </m:sup>
                      </m:sSup>
                      <m:r>
                        <a:rPr lang="en-US" altLang="ja-JP" sz="1650" i="1">
                          <a:latin typeface="Cambria Math" panose="02040503050406030204" pitchFamily="18" charset="0"/>
                          <a:ea typeface="Cambria Math" panose="02040503050406030204" pitchFamily="18" charset="0"/>
                        </a:rPr>
                        <m:t> </m:t>
                      </m:r>
                    </m:oMath>
                  </a14:m>
                  <a:r>
                    <a:rPr lang="en-US" altLang="ja-JP" sz="1650" dirty="0"/>
                    <a:t>:   </a:t>
                  </a:r>
                  <a:r>
                    <a:rPr lang="ja-JP" altLang="en-US" sz="1650" dirty="0"/>
                    <a:t>出力層対象</a:t>
                  </a:r>
                  <a:endParaRPr lang="en-US" altLang="ja-JP" sz="1650" dirty="0"/>
                </a:p>
              </p:txBody>
            </p:sp>
          </mc:Choice>
          <mc:Fallback xmlns="">
            <p:sp>
              <p:nvSpPr>
                <p:cNvPr id="17" name="テキスト ボックス 16">
                  <a:extLst>
                    <a:ext uri="{FF2B5EF4-FFF2-40B4-BE49-F238E27FC236}">
                      <a16:creationId xmlns:a16="http://schemas.microsoft.com/office/drawing/2014/main" id="{7A7DB9F0-DEBE-4A7F-8250-8CF274D84E19}"/>
                    </a:ext>
                  </a:extLst>
                </p:cNvPr>
                <p:cNvSpPr txBox="1">
                  <a:spLocks noRot="1" noChangeAspect="1" noMove="1" noResize="1" noEditPoints="1" noAdjustHandles="1" noChangeArrowheads="1" noChangeShapeType="1" noTextEdit="1"/>
                </p:cNvSpPr>
                <p:nvPr/>
              </p:nvSpPr>
              <p:spPr>
                <a:xfrm>
                  <a:off x="0" y="5570278"/>
                  <a:ext cx="5749804" cy="1105260"/>
                </a:xfrm>
                <a:prstGeom prst="rect">
                  <a:avLst/>
                </a:prstGeom>
                <a:blipFill>
                  <a:blip r:embed="rId3"/>
                  <a:stretch>
                    <a:fillRect b="-8696"/>
                  </a:stretch>
                </a:blipFill>
                <a:ln>
                  <a:solidFill>
                    <a:schemeClr val="accent5"/>
                  </a:solidFill>
                </a:ln>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E7DADBB0-416A-459D-85C8-F9CD9EF77CF0}"/>
                </a:ext>
              </a:extLst>
            </p:cNvPr>
            <p:cNvSpPr txBox="1"/>
            <p:nvPr/>
          </p:nvSpPr>
          <p:spPr>
            <a:xfrm>
              <a:off x="1992561" y="5308669"/>
              <a:ext cx="1887172" cy="553998"/>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2100" dirty="0"/>
                <a:t>バイアス</a:t>
              </a:r>
            </a:p>
          </p:txBody>
        </p:sp>
      </p:grpSp>
      <p:grpSp>
        <p:nvGrpSpPr>
          <p:cNvPr id="3" name="グループ化 2">
            <a:extLst>
              <a:ext uri="{FF2B5EF4-FFF2-40B4-BE49-F238E27FC236}">
                <a16:creationId xmlns:a16="http://schemas.microsoft.com/office/drawing/2014/main" id="{9F8587DC-3DAE-46E5-A3B1-566A57FF25AF}"/>
              </a:ext>
            </a:extLst>
          </p:cNvPr>
          <p:cNvGrpSpPr/>
          <p:nvPr/>
        </p:nvGrpSpPr>
        <p:grpSpPr>
          <a:xfrm>
            <a:off x="167780" y="3136985"/>
            <a:ext cx="4312353" cy="1238923"/>
            <a:chOff x="0" y="3510074"/>
            <a:chExt cx="5749804" cy="1651897"/>
          </a:xfrm>
        </p:grpSpPr>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4C25069-DCF3-4413-AFD6-767F7D03BE3C}"/>
                    </a:ext>
                  </a:extLst>
                </p:cNvPr>
                <p:cNvSpPr txBox="1"/>
                <p:nvPr/>
              </p:nvSpPr>
              <p:spPr>
                <a:xfrm>
                  <a:off x="0" y="3686866"/>
                  <a:ext cx="5749804" cy="1475105"/>
                </a:xfrm>
                <a:prstGeom prst="rect">
                  <a:avLst/>
                </a:prstGeom>
                <a:noFill/>
                <a:ln>
                  <a:solidFill>
                    <a:schemeClr val="accent5"/>
                  </a:solidFill>
                </a:ln>
              </p:spPr>
              <p:txBody>
                <a:bodyPr wrap="square" rtlCol="0">
                  <a:spAutoFit/>
                </a:bodyPr>
                <a:lstStyle/>
                <a:p>
                  <a:endParaRPr lang="en-US" altLang="ja-JP" sz="1350" i="1" dirty="0">
                    <a:latin typeface="Cambria Math" panose="02040503050406030204" pitchFamily="18" charset="0"/>
                  </a:endParaRPr>
                </a:p>
                <a:p>
                  <a14:m>
                    <m:oMath xmlns:m="http://schemas.openxmlformats.org/officeDocument/2006/math">
                      <m:sSup>
                        <m:sSupPr>
                          <m:ctrlPr>
                            <a:rPr lang="en-US" altLang="ja-JP" sz="1650" b="1" i="1">
                              <a:latin typeface="Cambria Math" panose="02040503050406030204" pitchFamily="18" charset="0"/>
                            </a:rPr>
                          </m:ctrlPr>
                        </m:sSupPr>
                        <m:e>
                          <m:r>
                            <a:rPr lang="en-US" altLang="ja-JP" sz="1650" b="1" i="1">
                              <a:latin typeface="Cambria Math" panose="02040503050406030204" pitchFamily="18" charset="0"/>
                            </a:rPr>
                            <m:t>𝑾</m:t>
                          </m:r>
                        </m:e>
                        <m:sup>
                          <m:d>
                            <m:dPr>
                              <m:ctrlPr>
                                <a:rPr lang="en-US" altLang="ja-JP" sz="1650" b="1" i="1">
                                  <a:latin typeface="Cambria Math" panose="02040503050406030204" pitchFamily="18" charset="0"/>
                                </a:rPr>
                              </m:ctrlPr>
                            </m:dPr>
                            <m:e>
                              <m:r>
                                <a:rPr lang="en-US" altLang="ja-JP" sz="1650" b="1" i="1">
                                  <a:latin typeface="Cambria Math" panose="02040503050406030204" pitchFamily="18" charset="0"/>
                                </a:rPr>
                                <m:t>𝒖</m:t>
                              </m:r>
                            </m:e>
                          </m:d>
                        </m:sup>
                      </m:sSup>
                    </m:oMath>
                  </a14:m>
                  <a:r>
                    <a:rPr lang="en-US" altLang="ja-JP" sz="1650" dirty="0"/>
                    <a:t>:</a:t>
                  </a:r>
                  <a:r>
                    <a:rPr lang="ja-JP" altLang="en-US" sz="1650" dirty="0"/>
                    <a:t>  入力層ニューロン対象</a:t>
                  </a:r>
                  <a:endParaRPr lang="en-US" altLang="ja-JP" sz="1650" dirty="0"/>
                </a:p>
                <a:p>
                  <a14:m>
                    <m:oMath xmlns:m="http://schemas.openxmlformats.org/officeDocument/2006/math">
                      <m:sSup>
                        <m:sSupPr>
                          <m:ctrlPr>
                            <a:rPr lang="en-US" altLang="ja-JP" sz="1650" b="1" i="1">
                              <a:latin typeface="Cambria Math" panose="02040503050406030204" pitchFamily="18" charset="0"/>
                              <a:ea typeface="Cambria Math" panose="02040503050406030204" pitchFamily="18" charset="0"/>
                            </a:rPr>
                          </m:ctrlPr>
                        </m:sSupPr>
                        <m:e>
                          <m:r>
                            <a:rPr lang="en-US" altLang="ja-JP" sz="1650" b="1" i="1">
                              <a:latin typeface="Cambria Math" panose="02040503050406030204" pitchFamily="18" charset="0"/>
                              <a:ea typeface="Cambria Math" panose="02040503050406030204" pitchFamily="18" charset="0"/>
                            </a:rPr>
                            <m:t>𝑾</m:t>
                          </m:r>
                        </m:e>
                        <m:sup>
                          <m:d>
                            <m:dPr>
                              <m:ctrlPr>
                                <a:rPr lang="en-US" altLang="ja-JP" sz="1650" b="1" i="1">
                                  <a:latin typeface="Cambria Math" panose="02040503050406030204" pitchFamily="18" charset="0"/>
                                  <a:ea typeface="Cambria Math" panose="02040503050406030204" pitchFamily="18" charset="0"/>
                                </a:rPr>
                              </m:ctrlPr>
                            </m:dPr>
                            <m:e>
                              <m:r>
                                <a:rPr lang="en-US" altLang="ja-JP" sz="1650" b="1" i="1">
                                  <a:latin typeface="Cambria Math" panose="02040503050406030204" pitchFamily="18" charset="0"/>
                                  <a:ea typeface="Cambria Math" panose="02040503050406030204" pitchFamily="18" charset="0"/>
                                </a:rPr>
                                <m:t>𝒉</m:t>
                              </m:r>
                            </m:e>
                          </m:d>
                        </m:sup>
                      </m:sSup>
                    </m:oMath>
                  </a14:m>
                  <a:r>
                    <a:rPr lang="en-US" altLang="ja-JP" sz="1650" dirty="0"/>
                    <a:t>:  1</a:t>
                  </a:r>
                  <a:r>
                    <a:rPr lang="ja-JP" altLang="en-US" sz="1650" dirty="0"/>
                    <a:t>ステップ前の隠れ層ニューロン対象</a:t>
                  </a:r>
                  <a:endParaRPr lang="en-US" altLang="ja-JP" sz="1650" dirty="0"/>
                </a:p>
                <a:p>
                  <a14:m>
                    <m:oMath xmlns:m="http://schemas.openxmlformats.org/officeDocument/2006/math">
                      <m:sSup>
                        <m:sSupPr>
                          <m:ctrlPr>
                            <a:rPr lang="en-US" altLang="ja-JP" sz="1650" b="1" i="1">
                              <a:latin typeface="Cambria Math" panose="02040503050406030204" pitchFamily="18" charset="0"/>
                            </a:rPr>
                          </m:ctrlPr>
                        </m:sSupPr>
                        <m:e>
                          <m:r>
                            <a:rPr lang="en-US" altLang="ja-JP" sz="1650" b="1" i="1">
                              <a:latin typeface="Cambria Math" panose="02040503050406030204" pitchFamily="18" charset="0"/>
                            </a:rPr>
                            <m:t>𝑾</m:t>
                          </m:r>
                        </m:e>
                        <m:sup>
                          <m:r>
                            <a:rPr lang="en-US" altLang="ja-JP" sz="1650" b="1" i="1">
                              <a:latin typeface="Cambria Math" panose="02040503050406030204" pitchFamily="18" charset="0"/>
                            </a:rPr>
                            <m:t>(</m:t>
                          </m:r>
                          <m:r>
                            <a:rPr lang="en-US" altLang="ja-JP" sz="1650" b="1" i="1">
                              <a:latin typeface="Cambria Math" panose="02040503050406030204" pitchFamily="18" charset="0"/>
                            </a:rPr>
                            <m:t>𝒐</m:t>
                          </m:r>
                          <m:r>
                            <a:rPr lang="en-US" altLang="ja-JP" sz="1650" b="1" i="1">
                              <a:latin typeface="Cambria Math" panose="02040503050406030204" pitchFamily="18" charset="0"/>
                            </a:rPr>
                            <m:t>)</m:t>
                          </m:r>
                        </m:sup>
                      </m:sSup>
                    </m:oMath>
                  </a14:m>
                  <a:r>
                    <a:rPr lang="en-US" altLang="ja-JP" sz="1650" dirty="0"/>
                    <a:t>:   </a:t>
                  </a:r>
                  <a:r>
                    <a:rPr lang="ja-JP" altLang="en-US" sz="1650" dirty="0"/>
                    <a:t>出力層対象</a:t>
                  </a:r>
                  <a:endParaRPr lang="en-US" altLang="ja-JP" sz="1650" dirty="0"/>
                </a:p>
              </p:txBody>
            </p:sp>
          </mc:Choice>
          <mc:Fallback xmlns="">
            <p:sp>
              <p:nvSpPr>
                <p:cNvPr id="10" name="テキスト ボックス 9">
                  <a:extLst>
                    <a:ext uri="{FF2B5EF4-FFF2-40B4-BE49-F238E27FC236}">
                      <a16:creationId xmlns:a16="http://schemas.microsoft.com/office/drawing/2014/main" id="{44C25069-DCF3-4413-AFD6-767F7D03BE3C}"/>
                    </a:ext>
                  </a:extLst>
                </p:cNvPr>
                <p:cNvSpPr txBox="1">
                  <a:spLocks noRot="1" noChangeAspect="1" noMove="1" noResize="1" noEditPoints="1" noAdjustHandles="1" noChangeArrowheads="1" noChangeShapeType="1" noTextEdit="1"/>
                </p:cNvSpPr>
                <p:nvPr/>
              </p:nvSpPr>
              <p:spPr>
                <a:xfrm>
                  <a:off x="0" y="3686866"/>
                  <a:ext cx="5749804" cy="1475105"/>
                </a:xfrm>
                <a:prstGeom prst="rect">
                  <a:avLst/>
                </a:prstGeom>
                <a:blipFill>
                  <a:blip r:embed="rId4"/>
                  <a:stretch>
                    <a:fillRect b="-5978"/>
                  </a:stretch>
                </a:blipFill>
                <a:ln>
                  <a:solidFill>
                    <a:schemeClr val="accent5"/>
                  </a:solidFill>
                </a:ln>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FE5665BF-FE55-41B4-923E-C076C9FC56DF}"/>
                </a:ext>
              </a:extLst>
            </p:cNvPr>
            <p:cNvSpPr txBox="1"/>
            <p:nvPr/>
          </p:nvSpPr>
          <p:spPr>
            <a:xfrm>
              <a:off x="2017728" y="3510074"/>
              <a:ext cx="1836839" cy="55399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ja-JP" altLang="en-US" sz="2100" dirty="0"/>
                <a:t>結合荷重</a:t>
              </a:r>
            </a:p>
          </p:txBody>
        </p:sp>
      </p:grpSp>
      <p:pic>
        <p:nvPicPr>
          <p:cNvPr id="13" name="図 12">
            <a:extLst>
              <a:ext uri="{FF2B5EF4-FFF2-40B4-BE49-F238E27FC236}">
                <a16:creationId xmlns:a16="http://schemas.microsoft.com/office/drawing/2014/main" id="{9D967D2F-35EE-4AAF-AC8B-2F3F7AB9BEC9}"/>
              </a:ext>
            </a:extLst>
          </p:cNvPr>
          <p:cNvPicPr>
            <a:picLocks noChangeAspect="1"/>
          </p:cNvPicPr>
          <p:nvPr/>
        </p:nvPicPr>
        <p:blipFill>
          <a:blip r:embed="rId5"/>
          <a:stretch>
            <a:fillRect/>
          </a:stretch>
        </p:blipFill>
        <p:spPr>
          <a:xfrm>
            <a:off x="4663869" y="3328084"/>
            <a:ext cx="4473329" cy="2291471"/>
          </a:xfrm>
          <a:prstGeom prst="rect">
            <a:avLst/>
          </a:prstGeom>
        </p:spPr>
      </p:pic>
    </p:spTree>
    <p:extLst>
      <p:ext uri="{BB962C8B-B14F-4D97-AF65-F5344CB8AC3E}">
        <p14:creationId xmlns:p14="http://schemas.microsoft.com/office/powerpoint/2010/main" val="946570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79B296-DC80-48D0-80E6-44A64C014DEA}"/>
              </a:ext>
            </a:extLst>
          </p:cNvPr>
          <p:cNvSpPr>
            <a:spLocks noGrp="1"/>
          </p:cNvSpPr>
          <p:nvPr>
            <p:ph type="title"/>
          </p:nvPr>
        </p:nvSpPr>
        <p:spPr>
          <a:xfrm>
            <a:off x="628650" y="1587093"/>
            <a:ext cx="7886700" cy="547382"/>
          </a:xfrm>
        </p:spPr>
        <p:txBody>
          <a:bodyPr>
            <a:normAutofit/>
          </a:bodyPr>
          <a:lstStyle/>
          <a:p>
            <a:pPr algn="ctr"/>
            <a:r>
              <a:rPr lang="ja-JP" altLang="en-US" sz="3000" b="1" dirty="0">
                <a:solidFill>
                  <a:schemeClr val="accent2"/>
                </a:solidFill>
              </a:rPr>
              <a:t>学習の流れ</a:t>
            </a:r>
          </a:p>
        </p:txBody>
      </p:sp>
      <p:sp>
        <p:nvSpPr>
          <p:cNvPr id="3" name="コンテンツ プレースホルダー 2">
            <a:extLst>
              <a:ext uri="{FF2B5EF4-FFF2-40B4-BE49-F238E27FC236}">
                <a16:creationId xmlns:a16="http://schemas.microsoft.com/office/drawing/2014/main" id="{365333E1-9A5E-4237-AFD7-1DAB3A600D9F}"/>
              </a:ext>
            </a:extLst>
          </p:cNvPr>
          <p:cNvSpPr>
            <a:spLocks noGrp="1"/>
          </p:cNvSpPr>
          <p:nvPr>
            <p:ph idx="1"/>
          </p:nvPr>
        </p:nvSpPr>
        <p:spPr>
          <a:xfrm>
            <a:off x="628650" y="2425736"/>
            <a:ext cx="7886700" cy="3087404"/>
          </a:xfrm>
        </p:spPr>
        <p:txBody>
          <a:bodyPr>
            <a:noAutofit/>
          </a:bodyPr>
          <a:lstStyle/>
          <a:p>
            <a:pPr marL="428625" indent="-428625">
              <a:buFont typeface="+mj-lt"/>
              <a:buAutoNum type="romanUcPeriod"/>
            </a:pPr>
            <a:r>
              <a:rPr lang="ja-JP" altLang="en-US" sz="2400" dirty="0"/>
              <a:t>対象の時系列データ</a:t>
            </a:r>
            <a:r>
              <a:rPr lang="en-US" altLang="ja-JP" sz="2400" dirty="0"/>
              <a:t>500</a:t>
            </a:r>
            <a:r>
              <a:rPr lang="ja-JP" altLang="en-US" sz="2400" dirty="0"/>
              <a:t>ステップを学習する</a:t>
            </a:r>
            <a:br>
              <a:rPr lang="en-US" altLang="ja-JP" sz="2400" dirty="0"/>
            </a:br>
            <a:r>
              <a:rPr lang="ja-JP" altLang="en-US" sz="2400" dirty="0">
                <a:solidFill>
                  <a:schemeClr val="accent5"/>
                </a:solidFill>
              </a:rPr>
              <a:t>→ 学習損失を出す</a:t>
            </a:r>
            <a:endParaRPr lang="en-US" altLang="ja-JP" sz="2400" dirty="0">
              <a:solidFill>
                <a:schemeClr val="accent5"/>
              </a:solidFill>
            </a:endParaRPr>
          </a:p>
          <a:p>
            <a:pPr marL="385763" indent="-385763">
              <a:buFont typeface="+mj-lt"/>
              <a:buAutoNum type="romanUcPeriod"/>
            </a:pPr>
            <a:endParaRPr lang="en-US" altLang="ja-JP" sz="2400" dirty="0"/>
          </a:p>
          <a:p>
            <a:pPr marL="385763" indent="-385763">
              <a:buFont typeface="+mj-lt"/>
              <a:buAutoNum type="romanUcPeriod"/>
            </a:pPr>
            <a:r>
              <a:rPr lang="ja-JP" altLang="en-US" sz="2400" dirty="0"/>
              <a:t>対象の系</a:t>
            </a:r>
            <a:r>
              <a:rPr lang="en-US" altLang="ja-JP" sz="2400" dirty="0"/>
              <a:t>500</a:t>
            </a:r>
            <a:r>
              <a:rPr lang="ja-JP" altLang="en-US" sz="2400" dirty="0"/>
              <a:t>ステップを学習するのに</a:t>
            </a:r>
            <a:r>
              <a:rPr lang="en-US" altLang="ja-JP" sz="2400" dirty="0"/>
              <a:t>500</a:t>
            </a:r>
            <a:r>
              <a:rPr lang="ja-JP" altLang="en-US" sz="2400" dirty="0"/>
              <a:t>回の学習がある</a:t>
            </a:r>
            <a:br>
              <a:rPr lang="en-US" altLang="ja-JP" sz="2400" dirty="0"/>
            </a:br>
            <a:r>
              <a:rPr lang="ja-JP" altLang="en-US" sz="2400" dirty="0">
                <a:solidFill>
                  <a:schemeClr val="accent5"/>
                </a:solidFill>
              </a:rPr>
              <a:t>→ これを</a:t>
            </a:r>
            <a:r>
              <a:rPr lang="en-US" altLang="ja-JP" sz="2400" dirty="0">
                <a:solidFill>
                  <a:schemeClr val="accent5"/>
                </a:solidFill>
              </a:rPr>
              <a:t>1 epoch </a:t>
            </a:r>
            <a:r>
              <a:rPr lang="ja-JP" altLang="en-US" sz="2400" dirty="0">
                <a:solidFill>
                  <a:schemeClr val="accent5"/>
                </a:solidFill>
              </a:rPr>
              <a:t>とする</a:t>
            </a:r>
            <a:endParaRPr lang="en-US" altLang="ja-JP" sz="2400" dirty="0">
              <a:solidFill>
                <a:schemeClr val="accent5"/>
              </a:solidFill>
            </a:endParaRPr>
          </a:p>
          <a:p>
            <a:pPr marL="385763" indent="-385763">
              <a:buFont typeface="+mj-lt"/>
              <a:buAutoNum type="romanUcPeriod"/>
            </a:pPr>
            <a:endParaRPr lang="en-US" altLang="ja-JP" sz="2400" dirty="0"/>
          </a:p>
          <a:p>
            <a:pPr marL="385763" indent="-385763">
              <a:buFont typeface="+mj-lt"/>
              <a:buAutoNum type="romanUcPeriod"/>
            </a:pPr>
            <a:r>
              <a:rPr lang="en-US" altLang="ja-JP" sz="2400" dirty="0"/>
              <a:t>1000</a:t>
            </a:r>
            <a:r>
              <a:rPr lang="ja-JP" altLang="en-US" sz="2400" dirty="0"/>
              <a:t> </a:t>
            </a:r>
            <a:r>
              <a:rPr lang="en-US" altLang="ja-JP" sz="2400" dirty="0"/>
              <a:t>epochs</a:t>
            </a:r>
            <a:r>
              <a:rPr lang="ja-JP" altLang="en-US" sz="2400" dirty="0"/>
              <a:t> 繰り返す</a:t>
            </a:r>
            <a:r>
              <a:rPr lang="en-US" altLang="ja-JP" sz="2400" dirty="0"/>
              <a:t> </a:t>
            </a:r>
          </a:p>
        </p:txBody>
      </p:sp>
      <p:sp>
        <p:nvSpPr>
          <p:cNvPr id="4" name="正方形/長方形 3">
            <a:extLst>
              <a:ext uri="{FF2B5EF4-FFF2-40B4-BE49-F238E27FC236}">
                <a16:creationId xmlns:a16="http://schemas.microsoft.com/office/drawing/2014/main" id="{D71FA468-92E4-4823-BF1F-41F1A330016F}"/>
              </a:ext>
            </a:extLst>
          </p:cNvPr>
          <p:cNvSpPr/>
          <p:nvPr/>
        </p:nvSpPr>
        <p:spPr>
          <a:xfrm>
            <a:off x="0" y="857250"/>
            <a:ext cx="9144000" cy="461665"/>
          </a:xfrm>
          <a:prstGeom prst="rect">
            <a:avLst/>
          </a:prstGeom>
        </p:spPr>
        <p:txBody>
          <a:bodyPr wrap="square">
            <a:spAutoFit/>
          </a:bodyPr>
          <a:lstStyle/>
          <a:p>
            <a:pPr algn="ctr"/>
            <a:r>
              <a:rPr lang="ja-JP" altLang="en-US" sz="2400" b="1" dirty="0">
                <a:solidFill>
                  <a:schemeClr val="accent5"/>
                </a:solidFill>
                <a:latin typeface="+mj-ea"/>
                <a:ea typeface="+mj-ea"/>
              </a:rPr>
              <a:t>① リカレントニューラルネットワークを用いて対象を学習する</a:t>
            </a:r>
            <a:endParaRPr lang="ja-JP" altLang="en-US" sz="2400" b="1" dirty="0">
              <a:latin typeface="+mj-ea"/>
              <a:ea typeface="+mj-ea"/>
            </a:endParaRPr>
          </a:p>
        </p:txBody>
      </p:sp>
    </p:spTree>
    <p:extLst>
      <p:ext uri="{BB962C8B-B14F-4D97-AF65-F5344CB8AC3E}">
        <p14:creationId xmlns:p14="http://schemas.microsoft.com/office/powerpoint/2010/main" val="145530248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7274</TotalTime>
  <Words>1594</Words>
  <Application>Microsoft Office PowerPoint</Application>
  <PresentationFormat>画面に合わせる (4:3)</PresentationFormat>
  <Paragraphs>352</Paragraphs>
  <Slides>39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39</vt:i4>
      </vt:variant>
    </vt:vector>
  </HeadingPairs>
  <TitlesOfParts>
    <vt:vector size="46" baseType="lpstr">
      <vt:lpstr>游ゴシック</vt:lpstr>
      <vt:lpstr>游ゴシック Light</vt:lpstr>
      <vt:lpstr>Arial</vt:lpstr>
      <vt:lpstr>Calibri</vt:lpstr>
      <vt:lpstr>Calibri Light</vt:lpstr>
      <vt:lpstr>Cambria Math</vt:lpstr>
      <vt:lpstr>Office テーマ</vt:lpstr>
      <vt:lpstr>時系列学習過程の学習損失を利用したパラメータの変化点検出</vt:lpstr>
      <vt:lpstr>目次</vt:lpstr>
      <vt:lpstr>本研究の前提</vt:lpstr>
      <vt:lpstr>研究背景</vt:lpstr>
      <vt:lpstr>実験対象の時系列データ</vt:lpstr>
      <vt:lpstr>実験方法</vt:lpstr>
      <vt:lpstr>実験手順</vt:lpstr>
      <vt:lpstr>① リカレントニューラルネットワークを用いて対象を学習する</vt:lpstr>
      <vt:lpstr>学習の流れ</vt:lpstr>
      <vt:lpstr>時系列信号の学習</vt:lpstr>
      <vt:lpstr>時系列信号の学習</vt:lpstr>
      <vt:lpstr>時系列信号の学習</vt:lpstr>
      <vt:lpstr>時系列信号の学習</vt:lpstr>
      <vt:lpstr>② 学習損失を求める</vt:lpstr>
      <vt:lpstr>シミュレーション結果</vt:lpstr>
      <vt:lpstr>シミュレーション結果</vt:lpstr>
      <vt:lpstr>シミュレーション結果</vt:lpstr>
      <vt:lpstr>シミュレーション結果</vt:lpstr>
      <vt:lpstr>シミュレーション結果</vt:lpstr>
      <vt:lpstr>シミュレーション結果</vt:lpstr>
      <vt:lpstr>シミュレーション結果</vt:lpstr>
      <vt:lpstr>シミュレーション結果</vt:lpstr>
      <vt:lpstr>結び</vt:lpstr>
      <vt:lpstr>今後の課題</vt:lpstr>
      <vt:lpstr>おわり</vt:lpstr>
      <vt:lpstr>質問対策</vt:lpstr>
      <vt:lpstr>双方向RNN</vt:lpstr>
      <vt:lpstr>ロジスティック写像を使う意図</vt:lpstr>
      <vt:lpstr>この検証をどのように使うのか</vt:lpstr>
      <vt:lpstr>検証した際のデータを裏で用意。</vt:lpstr>
      <vt:lpstr>3&lt;=a&lt;=3.44~以下の系</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4.0→3.7のパラメータ変化でも検証できる？</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時系列学習過程の学習損失を利用したパラメータの変化点検出</dc:title>
  <dc:creator>81808</dc:creator>
  <cp:lastModifiedBy>81808</cp:lastModifiedBy>
  <cp:revision>1241</cp:revision>
  <cp:lastPrinted>2020-10-21T03:40:33Z</cp:lastPrinted>
  <dcterms:created xsi:type="dcterms:W3CDTF">2020-10-12T04:24:24Z</dcterms:created>
  <dcterms:modified xsi:type="dcterms:W3CDTF">2020-11-03T15:52:33Z</dcterms:modified>
</cp:coreProperties>
</file>