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
  </p:notesMasterIdLst>
  <p:sldIdLst>
    <p:sldId id="256" r:id="rId2"/>
    <p:sldId id="344" r:id="rId3"/>
    <p:sldId id="347" r:id="rId4"/>
    <p:sldId id="34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1B225E-A0E1-4B5F-ACAF-85D2F9C86942}" v="2" dt="2021-01-05T04:09:02.059"/>
    <p1510:client id="{B2C4D0CE-14F0-44BA-89C4-C3672673CD1C}" v="2" dt="2021-01-05T02:36:12.04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zuki Inada" userId="82953ff9-fdca-4935-9a75-dd2ec4e7a34b" providerId="ADAL" clId="{071B225E-A0E1-4B5F-ACAF-85D2F9C86942}"/>
    <pc:docChg chg="modSld">
      <pc:chgData name="Kazuki Inada" userId="82953ff9-fdca-4935-9a75-dd2ec4e7a34b" providerId="ADAL" clId="{071B225E-A0E1-4B5F-ACAF-85D2F9C86942}" dt="2021-01-05T04:09:02.059" v="3"/>
      <pc:docMkLst>
        <pc:docMk/>
      </pc:docMkLst>
      <pc:sldChg chg="modSp">
        <pc:chgData name="Kazuki Inada" userId="82953ff9-fdca-4935-9a75-dd2ec4e7a34b" providerId="ADAL" clId="{071B225E-A0E1-4B5F-ACAF-85D2F9C86942}" dt="2021-01-05T04:09:02.059" v="3"/>
        <pc:sldMkLst>
          <pc:docMk/>
          <pc:sldMk cId="582153185" sldId="256"/>
        </pc:sldMkLst>
        <pc:spChg chg="mod">
          <ac:chgData name="Kazuki Inada" userId="82953ff9-fdca-4935-9a75-dd2ec4e7a34b" providerId="ADAL" clId="{071B225E-A0E1-4B5F-ACAF-85D2F9C86942}" dt="2021-01-05T04:09:02.059" v="3"/>
          <ac:spMkLst>
            <pc:docMk/>
            <pc:sldMk cId="582153185" sldId="256"/>
            <ac:spMk id="2" creationId="{CD08348B-BFD4-4273-8C6D-69BDAD216C11}"/>
          </ac:spMkLst>
        </pc:spChg>
      </pc:sldChg>
    </pc:docChg>
  </pc:docChgLst>
  <pc:docChgLst>
    <pc:chgData name="Kazuki" userId="82953ff9-fdca-4935-9a75-dd2ec4e7a34b" providerId="ADAL" clId="{B2C4D0CE-14F0-44BA-89C4-C3672673CD1C}"/>
    <pc:docChg chg="custSel addSld modSld">
      <pc:chgData name="Kazuki" userId="82953ff9-fdca-4935-9a75-dd2ec4e7a34b" providerId="ADAL" clId="{B2C4D0CE-14F0-44BA-89C4-C3672673CD1C}" dt="2021-01-05T02:45:33.079" v="731" actId="20577"/>
      <pc:docMkLst>
        <pc:docMk/>
      </pc:docMkLst>
      <pc:sldChg chg="modSp mod">
        <pc:chgData name="Kazuki" userId="82953ff9-fdca-4935-9a75-dd2ec4e7a34b" providerId="ADAL" clId="{B2C4D0CE-14F0-44BA-89C4-C3672673CD1C}" dt="2021-01-05T02:29:56.283" v="102" actId="20577"/>
        <pc:sldMkLst>
          <pc:docMk/>
          <pc:sldMk cId="1802006350" sldId="344"/>
        </pc:sldMkLst>
        <pc:spChg chg="mod">
          <ac:chgData name="Kazuki" userId="82953ff9-fdca-4935-9a75-dd2ec4e7a34b" providerId="ADAL" clId="{B2C4D0CE-14F0-44BA-89C4-C3672673CD1C}" dt="2021-01-05T02:29:56.283" v="102" actId="20577"/>
          <ac:spMkLst>
            <pc:docMk/>
            <pc:sldMk cId="1802006350" sldId="344"/>
            <ac:spMk id="3" creationId="{D7987EA8-EA36-4C1A-8669-B8FFB673C841}"/>
          </ac:spMkLst>
        </pc:spChg>
      </pc:sldChg>
      <pc:sldChg chg="addSp delSp modSp mod">
        <pc:chgData name="Kazuki" userId="82953ff9-fdca-4935-9a75-dd2ec4e7a34b" providerId="ADAL" clId="{B2C4D0CE-14F0-44BA-89C4-C3672673CD1C}" dt="2021-01-05T02:31:48.849" v="122" actId="12385"/>
        <pc:sldMkLst>
          <pc:docMk/>
          <pc:sldMk cId="520708786" sldId="347"/>
        </pc:sldMkLst>
        <pc:spChg chg="mod">
          <ac:chgData name="Kazuki" userId="82953ff9-fdca-4935-9a75-dd2ec4e7a34b" providerId="ADAL" clId="{B2C4D0CE-14F0-44BA-89C4-C3672673CD1C}" dt="2021-01-05T02:31:16.785" v="120" actId="20577"/>
          <ac:spMkLst>
            <pc:docMk/>
            <pc:sldMk cId="520708786" sldId="347"/>
            <ac:spMk id="2" creationId="{EB09B2AA-F9AB-4FD3-8AAA-A5AE57C13DCC}"/>
          </ac:spMkLst>
        </pc:spChg>
        <pc:spChg chg="del">
          <ac:chgData name="Kazuki" userId="82953ff9-fdca-4935-9a75-dd2ec4e7a34b" providerId="ADAL" clId="{B2C4D0CE-14F0-44BA-89C4-C3672673CD1C}" dt="2021-01-05T02:30:50.552" v="104" actId="478"/>
          <ac:spMkLst>
            <pc:docMk/>
            <pc:sldMk cId="520708786" sldId="347"/>
            <ac:spMk id="3" creationId="{A83F3C4D-923E-4DDD-97A4-3E54EA5038FC}"/>
          </ac:spMkLst>
        </pc:spChg>
        <pc:spChg chg="del">
          <ac:chgData name="Kazuki" userId="82953ff9-fdca-4935-9a75-dd2ec4e7a34b" providerId="ADAL" clId="{B2C4D0CE-14F0-44BA-89C4-C3672673CD1C}" dt="2021-01-05T02:30:03.922" v="103" actId="478"/>
          <ac:spMkLst>
            <pc:docMk/>
            <pc:sldMk cId="520708786" sldId="347"/>
            <ac:spMk id="6" creationId="{4E7CE16D-0135-4D63-878C-1A7DF4C84A5B}"/>
          </ac:spMkLst>
        </pc:spChg>
        <pc:spChg chg="add del mod">
          <ac:chgData name="Kazuki" userId="82953ff9-fdca-4935-9a75-dd2ec4e7a34b" providerId="ADAL" clId="{B2C4D0CE-14F0-44BA-89C4-C3672673CD1C}" dt="2021-01-05T02:30:59.801" v="105"/>
          <ac:spMkLst>
            <pc:docMk/>
            <pc:sldMk cId="520708786" sldId="347"/>
            <ac:spMk id="7" creationId="{E1B9415B-18DE-4C95-8ABC-6AA62C3322E0}"/>
          </ac:spMkLst>
        </pc:spChg>
        <pc:graphicFrameChg chg="add mod modGraphic">
          <ac:chgData name="Kazuki" userId="82953ff9-fdca-4935-9a75-dd2ec4e7a34b" providerId="ADAL" clId="{B2C4D0CE-14F0-44BA-89C4-C3672673CD1C}" dt="2021-01-05T02:31:48.849" v="122" actId="12385"/>
          <ac:graphicFrameMkLst>
            <pc:docMk/>
            <pc:sldMk cId="520708786" sldId="347"/>
            <ac:graphicFrameMk id="10" creationId="{CB15BA77-C0CB-4F01-8F69-85706F5834FF}"/>
          </ac:graphicFrameMkLst>
        </pc:graphicFrameChg>
      </pc:sldChg>
      <pc:sldChg chg="addSp delSp modSp new mod">
        <pc:chgData name="Kazuki" userId="82953ff9-fdca-4935-9a75-dd2ec4e7a34b" providerId="ADAL" clId="{B2C4D0CE-14F0-44BA-89C4-C3672673CD1C}" dt="2021-01-05T02:45:33.079" v="731" actId="20577"/>
        <pc:sldMkLst>
          <pc:docMk/>
          <pc:sldMk cId="1652269627" sldId="348"/>
        </pc:sldMkLst>
        <pc:spChg chg="mod">
          <ac:chgData name="Kazuki" userId="82953ff9-fdca-4935-9a75-dd2ec4e7a34b" providerId="ADAL" clId="{B2C4D0CE-14F0-44BA-89C4-C3672673CD1C}" dt="2021-01-05T02:32:19.369" v="138" actId="20577"/>
          <ac:spMkLst>
            <pc:docMk/>
            <pc:sldMk cId="1652269627" sldId="348"/>
            <ac:spMk id="2" creationId="{A159FEBB-C09C-475A-A587-F0B9CE26E88A}"/>
          </ac:spMkLst>
        </pc:spChg>
        <pc:spChg chg="mod">
          <ac:chgData name="Kazuki" userId="82953ff9-fdca-4935-9a75-dd2ec4e7a34b" providerId="ADAL" clId="{B2C4D0CE-14F0-44BA-89C4-C3672673CD1C}" dt="2021-01-05T02:45:33.079" v="731" actId="20577"/>
          <ac:spMkLst>
            <pc:docMk/>
            <pc:sldMk cId="1652269627" sldId="348"/>
            <ac:spMk id="3" creationId="{BA2B23A8-4C90-409E-A0B9-803A10E85A16}"/>
          </ac:spMkLst>
        </pc:spChg>
        <pc:graphicFrameChg chg="add del mod modGraphic">
          <ac:chgData name="Kazuki" userId="82953ff9-fdca-4935-9a75-dd2ec4e7a34b" providerId="ADAL" clId="{B2C4D0CE-14F0-44BA-89C4-C3672673CD1C}" dt="2021-01-05T02:37:11.152" v="381" actId="478"/>
          <ac:graphicFrameMkLst>
            <pc:docMk/>
            <pc:sldMk cId="1652269627" sldId="348"/>
            <ac:graphicFrameMk id="5" creationId="{BF8D62C8-F45D-45FB-84F5-AEC543486DEA}"/>
          </ac:graphicFrameMkLst>
        </pc:graphicFrameChg>
        <pc:graphicFrameChg chg="add mod modGraphic">
          <ac:chgData name="Kazuki" userId="82953ff9-fdca-4935-9a75-dd2ec4e7a34b" providerId="ADAL" clId="{B2C4D0CE-14F0-44BA-89C4-C3672673CD1C}" dt="2021-01-05T02:43:46.617" v="706" actId="20577"/>
          <ac:graphicFrameMkLst>
            <pc:docMk/>
            <pc:sldMk cId="1652269627" sldId="348"/>
            <ac:graphicFrameMk id="6" creationId="{70F203A1-7AF8-4A96-A426-B25FC2C9EF87}"/>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3E126C-1D15-4159-8317-44A85EEFD567}" type="datetimeFigureOut">
              <a:rPr kumimoji="1" lang="ja-JP" altLang="en-US" smtClean="0"/>
              <a:t>2021/1/5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C3C68B-1CE1-400F-9996-98990B23510D}" type="slidenum">
              <a:rPr kumimoji="1" lang="ja-JP" altLang="en-US" smtClean="0"/>
              <a:t>‹#›</a:t>
            </a:fld>
            <a:endParaRPr kumimoji="1" lang="ja-JP" altLang="en-US"/>
          </a:p>
        </p:txBody>
      </p:sp>
    </p:spTree>
    <p:extLst>
      <p:ext uri="{BB962C8B-B14F-4D97-AF65-F5344CB8AC3E}">
        <p14:creationId xmlns:p14="http://schemas.microsoft.com/office/powerpoint/2010/main" val="39166251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E6F51ADA-CAE8-4F88-848A-1EED980AFB1B}" type="datetime1">
              <a:rPr kumimoji="1" lang="ja-JP" altLang="en-US" smtClean="0"/>
              <a:t>2021/1/5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90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8C8C47A3-89F6-4C5F-89FC-998B40AC52B7}" type="datetime1">
              <a:rPr kumimoji="1" lang="ja-JP" altLang="en-US" smtClean="0"/>
              <a:t>2021/1/5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1051077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4AEB048E-AC64-4A19-A8C3-9E9B1553F1F6}" type="datetime1">
              <a:rPr kumimoji="1" lang="ja-JP" altLang="en-US" smtClean="0"/>
              <a:t>2021/1/5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473181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E8300361-9A60-47E3-A43F-5849B7014325}" type="datetime1">
              <a:rPr kumimoji="1" lang="ja-JP" altLang="en-US" smtClean="0"/>
              <a:t>2021/1/5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779486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D9A6A90-3D02-412F-A0DC-5D026B6D1AE7}" type="datetime1">
              <a:rPr kumimoji="1" lang="ja-JP" altLang="en-US" smtClean="0"/>
              <a:t>2021/1/5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36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DAC84413-D6F3-474E-8477-EB29F7DB5D54}" type="datetime1">
              <a:rPr kumimoji="1" lang="ja-JP" altLang="en-US" smtClean="0"/>
              <a:t>2021/1/5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2450635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70BCBEFF-8F6F-49F1-9B22-91050C81D4F6}" type="datetime1">
              <a:rPr kumimoji="1" lang="ja-JP" altLang="en-US" smtClean="0"/>
              <a:t>2021/1/5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329212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84089059-928C-404F-9B30-021DEC9063EA}" type="datetime1">
              <a:rPr kumimoji="1" lang="ja-JP" altLang="en-US" smtClean="0"/>
              <a:t>2021/1/5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1136294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9CBE4BD-149D-4BD6-AF4F-C41B72A05071}" type="datetime1">
              <a:rPr kumimoji="1" lang="ja-JP" altLang="en-US" smtClean="0"/>
              <a:t>2021/1/5</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3936897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160391E-BEDE-4B74-896F-5E803A4A9BF7}" type="datetime1">
              <a:rPr kumimoji="1" lang="ja-JP" altLang="en-US" smtClean="0"/>
              <a:t>2021/1/5</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3580918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C16EBDC-BD32-4ED5-81CD-20C009DDE0F2}" type="datetime1">
              <a:rPr kumimoji="1" lang="ja-JP" altLang="en-US" smtClean="0"/>
              <a:t>2021/1/5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1760797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A04BBCA-4531-466D-929E-039479DDA24F}" type="datetime1">
              <a:rPr kumimoji="1" lang="ja-JP" altLang="en-US" smtClean="0"/>
              <a:t>2021/1/5</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56A911-C184-4CEA-8596-4EDBBD3FBE4E}"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331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08348B-BFD4-4273-8C6D-69BDAD216C11}"/>
              </a:ext>
            </a:extLst>
          </p:cNvPr>
          <p:cNvSpPr>
            <a:spLocks noGrp="1"/>
          </p:cNvSpPr>
          <p:nvPr>
            <p:ph type="ctrTitle"/>
          </p:nvPr>
        </p:nvSpPr>
        <p:spPr>
          <a:xfrm>
            <a:off x="1524000" y="1439235"/>
            <a:ext cx="9144000" cy="2387600"/>
          </a:xfrm>
        </p:spPr>
        <p:txBody>
          <a:bodyPr>
            <a:noAutofit/>
          </a:bodyPr>
          <a:lstStyle/>
          <a:p>
            <a:r>
              <a:rPr lang="en-US" altLang="ja-JP" sz="4800" dirty="0"/>
              <a:t>IEEE802.15.4</a:t>
            </a:r>
            <a:r>
              <a:rPr lang="ja-JP" altLang="en-US" sz="4800" dirty="0"/>
              <a:t>準拠の低消費電力無線通信モジュールを用いた室内環境値計測デバイスの実装</a:t>
            </a:r>
            <a:br>
              <a:rPr kumimoji="1" lang="en-US" altLang="ja-JP" sz="4800" dirty="0"/>
            </a:br>
            <a:r>
              <a:rPr kumimoji="1" lang="ja-JP" altLang="en-US" sz="2800"/>
              <a:t>進捗報告</a:t>
            </a:r>
            <a:r>
              <a:rPr kumimoji="1" lang="ja-JP" altLang="en-US" sz="2800" dirty="0"/>
              <a:t>９</a:t>
            </a:r>
            <a:endParaRPr kumimoji="1" lang="ja-JP" altLang="en-US" sz="4800" dirty="0"/>
          </a:p>
        </p:txBody>
      </p:sp>
      <p:sp>
        <p:nvSpPr>
          <p:cNvPr id="3" name="字幕 2">
            <a:extLst>
              <a:ext uri="{FF2B5EF4-FFF2-40B4-BE49-F238E27FC236}">
                <a16:creationId xmlns:a16="http://schemas.microsoft.com/office/drawing/2014/main" id="{8C5D6803-46B7-4AE2-ACAB-C0A35497D41B}"/>
              </a:ext>
            </a:extLst>
          </p:cNvPr>
          <p:cNvSpPr>
            <a:spLocks noGrp="1"/>
          </p:cNvSpPr>
          <p:nvPr>
            <p:ph type="subTitle" idx="1"/>
          </p:nvPr>
        </p:nvSpPr>
        <p:spPr>
          <a:xfrm>
            <a:off x="1524000" y="4380636"/>
            <a:ext cx="9144000" cy="1655762"/>
          </a:xfrm>
        </p:spPr>
        <p:txBody>
          <a:bodyPr/>
          <a:lstStyle/>
          <a:p>
            <a:r>
              <a:rPr lang="ja-JP" altLang="en-US" dirty="0"/>
              <a:t>稲田　一輝</a:t>
            </a:r>
            <a:endParaRPr kumimoji="1" lang="ja-JP" altLang="en-US" dirty="0"/>
          </a:p>
        </p:txBody>
      </p:sp>
    </p:spTree>
    <p:extLst>
      <p:ext uri="{BB962C8B-B14F-4D97-AF65-F5344CB8AC3E}">
        <p14:creationId xmlns:p14="http://schemas.microsoft.com/office/powerpoint/2010/main" val="582153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35A745-91D8-4AE1-8F61-C1B83052AD18}"/>
              </a:ext>
            </a:extLst>
          </p:cNvPr>
          <p:cNvSpPr>
            <a:spLocks noGrp="1"/>
          </p:cNvSpPr>
          <p:nvPr>
            <p:ph type="title"/>
          </p:nvPr>
        </p:nvSpPr>
        <p:spPr/>
        <p:txBody>
          <a:bodyPr/>
          <a:lstStyle/>
          <a:p>
            <a:r>
              <a:rPr kumimoji="1" lang="ja-JP" altLang="en-US" dirty="0"/>
              <a:t>エッジデバイスの進捗状況</a:t>
            </a:r>
          </a:p>
        </p:txBody>
      </p:sp>
      <p:sp>
        <p:nvSpPr>
          <p:cNvPr id="3" name="コンテンツ プレースホルダー 2">
            <a:extLst>
              <a:ext uri="{FF2B5EF4-FFF2-40B4-BE49-F238E27FC236}">
                <a16:creationId xmlns:a16="http://schemas.microsoft.com/office/drawing/2014/main" id="{D7987EA8-EA36-4C1A-8669-B8FFB673C841}"/>
              </a:ext>
            </a:extLst>
          </p:cNvPr>
          <p:cNvSpPr>
            <a:spLocks noGrp="1"/>
          </p:cNvSpPr>
          <p:nvPr>
            <p:ph idx="1"/>
          </p:nvPr>
        </p:nvSpPr>
        <p:spPr/>
        <p:txBody>
          <a:bodyPr/>
          <a:lstStyle/>
          <a:p>
            <a:r>
              <a:rPr kumimoji="1" lang="ja-JP" altLang="en-US" dirty="0"/>
              <a:t>エッジデバイスの実装が終了</a:t>
            </a:r>
            <a:endParaRPr kumimoji="1" lang="en-US" altLang="ja-JP" dirty="0"/>
          </a:p>
          <a:p>
            <a:endParaRPr lang="en-US" altLang="ja-JP" dirty="0"/>
          </a:p>
          <a:p>
            <a:r>
              <a:rPr kumimoji="1" lang="ja-JP" altLang="en-US" dirty="0"/>
              <a:t>単体テストを実施</a:t>
            </a:r>
            <a:endParaRPr kumimoji="1" lang="en-US" altLang="ja-JP" dirty="0"/>
          </a:p>
          <a:p>
            <a:endParaRPr lang="en-US" altLang="ja-JP" dirty="0"/>
          </a:p>
          <a:p>
            <a:r>
              <a:rPr kumimoji="1" lang="ja-JP" altLang="en-US" dirty="0"/>
              <a:t>卒業論文の執筆中</a:t>
            </a:r>
            <a:endParaRPr kumimoji="1" lang="en-US" altLang="ja-JP" dirty="0"/>
          </a:p>
        </p:txBody>
      </p:sp>
      <p:sp>
        <p:nvSpPr>
          <p:cNvPr id="4" name="スライド番号プレースホルダー 3">
            <a:extLst>
              <a:ext uri="{FF2B5EF4-FFF2-40B4-BE49-F238E27FC236}">
                <a16:creationId xmlns:a16="http://schemas.microsoft.com/office/drawing/2014/main" id="{C395E667-2095-44CB-A808-B456F6DE7CAC}"/>
              </a:ext>
            </a:extLst>
          </p:cNvPr>
          <p:cNvSpPr>
            <a:spLocks noGrp="1"/>
          </p:cNvSpPr>
          <p:nvPr>
            <p:ph type="sldNum" sz="quarter" idx="12"/>
          </p:nvPr>
        </p:nvSpPr>
        <p:spPr/>
        <p:txBody>
          <a:bodyPr/>
          <a:lstStyle/>
          <a:p>
            <a:fld id="{DF56A911-C184-4CEA-8596-4EDBBD3FBE4E}" type="slidenum">
              <a:rPr kumimoji="1" lang="ja-JP" altLang="en-US" smtClean="0"/>
              <a:t>2</a:t>
            </a:fld>
            <a:endParaRPr kumimoji="1" lang="ja-JP" altLang="en-US"/>
          </a:p>
        </p:txBody>
      </p:sp>
    </p:spTree>
    <p:extLst>
      <p:ext uri="{BB962C8B-B14F-4D97-AF65-F5344CB8AC3E}">
        <p14:creationId xmlns:p14="http://schemas.microsoft.com/office/powerpoint/2010/main" val="1802006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09B2AA-F9AB-4FD3-8AAA-A5AE57C13DCC}"/>
              </a:ext>
            </a:extLst>
          </p:cNvPr>
          <p:cNvSpPr>
            <a:spLocks noGrp="1"/>
          </p:cNvSpPr>
          <p:nvPr>
            <p:ph type="title"/>
          </p:nvPr>
        </p:nvSpPr>
        <p:spPr/>
        <p:txBody>
          <a:bodyPr/>
          <a:lstStyle/>
          <a:p>
            <a:r>
              <a:rPr lang="ja-JP" altLang="en-US" dirty="0"/>
              <a:t>単体テスト</a:t>
            </a:r>
            <a:endParaRPr kumimoji="1" lang="ja-JP" altLang="en-US" dirty="0"/>
          </a:p>
        </p:txBody>
      </p:sp>
      <p:sp>
        <p:nvSpPr>
          <p:cNvPr id="4" name="スライド番号プレースホルダー 3">
            <a:extLst>
              <a:ext uri="{FF2B5EF4-FFF2-40B4-BE49-F238E27FC236}">
                <a16:creationId xmlns:a16="http://schemas.microsoft.com/office/drawing/2014/main" id="{78D303B0-BF7D-4795-920B-F177E40A589D}"/>
              </a:ext>
            </a:extLst>
          </p:cNvPr>
          <p:cNvSpPr>
            <a:spLocks noGrp="1"/>
          </p:cNvSpPr>
          <p:nvPr>
            <p:ph type="sldNum" sz="quarter" idx="12"/>
          </p:nvPr>
        </p:nvSpPr>
        <p:spPr/>
        <p:txBody>
          <a:bodyPr/>
          <a:lstStyle/>
          <a:p>
            <a:fld id="{DF56A911-C184-4CEA-8596-4EDBBD3FBE4E}" type="slidenum">
              <a:rPr kumimoji="1" lang="ja-JP" altLang="en-US" smtClean="0"/>
              <a:t>3</a:t>
            </a:fld>
            <a:endParaRPr kumimoji="1" lang="ja-JP" altLang="en-US"/>
          </a:p>
        </p:txBody>
      </p:sp>
      <p:graphicFrame>
        <p:nvGraphicFramePr>
          <p:cNvPr id="10" name="コンテンツ プレースホルダー 9">
            <a:extLst>
              <a:ext uri="{FF2B5EF4-FFF2-40B4-BE49-F238E27FC236}">
                <a16:creationId xmlns:a16="http://schemas.microsoft.com/office/drawing/2014/main" id="{CB15BA77-C0CB-4F01-8F69-85706F5834FF}"/>
              </a:ext>
            </a:extLst>
          </p:cNvPr>
          <p:cNvGraphicFramePr>
            <a:graphicFrameLocks noGrp="1"/>
          </p:cNvGraphicFramePr>
          <p:nvPr>
            <p:ph idx="1"/>
            <p:extLst>
              <p:ext uri="{D42A27DB-BD31-4B8C-83A1-F6EECF244321}">
                <p14:modId xmlns:p14="http://schemas.microsoft.com/office/powerpoint/2010/main" val="126910730"/>
              </p:ext>
            </p:extLst>
          </p:nvPr>
        </p:nvGraphicFramePr>
        <p:xfrm>
          <a:off x="2243532" y="1846264"/>
          <a:ext cx="7765261" cy="4022722"/>
        </p:xfrm>
        <a:graphic>
          <a:graphicData uri="http://schemas.openxmlformats.org/drawingml/2006/table">
            <a:tbl>
              <a:tblPr>
                <a:tableStyleId>{616DA210-FB5B-4158-B5E0-FEB733F419BA}</a:tableStyleId>
              </a:tblPr>
              <a:tblGrid>
                <a:gridCol w="1282543">
                  <a:extLst>
                    <a:ext uri="{9D8B030D-6E8A-4147-A177-3AD203B41FA5}">
                      <a16:colId xmlns:a16="http://schemas.microsoft.com/office/drawing/2014/main" val="1978384243"/>
                    </a:ext>
                  </a:extLst>
                </a:gridCol>
                <a:gridCol w="440015">
                  <a:extLst>
                    <a:ext uri="{9D8B030D-6E8A-4147-A177-3AD203B41FA5}">
                      <a16:colId xmlns:a16="http://schemas.microsoft.com/office/drawing/2014/main" val="1053868331"/>
                    </a:ext>
                  </a:extLst>
                </a:gridCol>
                <a:gridCol w="4402648">
                  <a:extLst>
                    <a:ext uri="{9D8B030D-6E8A-4147-A177-3AD203B41FA5}">
                      <a16:colId xmlns:a16="http://schemas.microsoft.com/office/drawing/2014/main" val="4069350585"/>
                    </a:ext>
                  </a:extLst>
                </a:gridCol>
                <a:gridCol w="540018">
                  <a:extLst>
                    <a:ext uri="{9D8B030D-6E8A-4147-A177-3AD203B41FA5}">
                      <a16:colId xmlns:a16="http://schemas.microsoft.com/office/drawing/2014/main" val="1819845907"/>
                    </a:ext>
                  </a:extLst>
                </a:gridCol>
                <a:gridCol w="560019">
                  <a:extLst>
                    <a:ext uri="{9D8B030D-6E8A-4147-A177-3AD203B41FA5}">
                      <a16:colId xmlns:a16="http://schemas.microsoft.com/office/drawing/2014/main" val="535199290"/>
                    </a:ext>
                  </a:extLst>
                </a:gridCol>
                <a:gridCol w="540018">
                  <a:extLst>
                    <a:ext uri="{9D8B030D-6E8A-4147-A177-3AD203B41FA5}">
                      <a16:colId xmlns:a16="http://schemas.microsoft.com/office/drawing/2014/main" val="2315595103"/>
                    </a:ext>
                  </a:extLst>
                </a:gridCol>
              </a:tblGrid>
              <a:tr h="202637">
                <a:tc>
                  <a:txBody>
                    <a:bodyPr/>
                    <a:lstStyle/>
                    <a:p>
                      <a:pPr algn="l" fontAlgn="ctr"/>
                      <a:r>
                        <a:rPr lang="ja-JP" altLang="en-US" sz="900" u="none" strike="noStrike">
                          <a:effectLst/>
                        </a:rPr>
                        <a:t>デバイス</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　</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確認内容</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確認結果</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確認日</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確認者</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extLst>
                  <a:ext uri="{0D108BD9-81ED-4DB2-BD59-A6C34878D82A}">
                    <a16:rowId xmlns:a16="http://schemas.microsoft.com/office/drawing/2014/main" val="3028891467"/>
                  </a:ext>
                </a:extLst>
              </a:tr>
              <a:tr h="195132">
                <a:tc rowSpan="7">
                  <a:txBody>
                    <a:bodyPr/>
                    <a:lstStyle/>
                    <a:p>
                      <a:pPr algn="ctr" fontAlgn="ctr"/>
                      <a:r>
                        <a:rPr lang="en-US" sz="900" u="none" strike="noStrike">
                          <a:effectLst/>
                        </a:rPr>
                        <a:t>twelite</a:t>
                      </a:r>
                      <a:endParaRPr 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en-US" altLang="ja-JP" sz="900" u="none" strike="noStrike">
                          <a:effectLst/>
                        </a:rPr>
                        <a:t>1-1</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en-US" altLang="ja-JP" sz="900" u="none" strike="noStrike">
                          <a:effectLst/>
                        </a:rPr>
                        <a:t>Jetson</a:t>
                      </a:r>
                      <a:r>
                        <a:rPr lang="ja-JP" altLang="en-US" sz="900" u="none" strike="noStrike">
                          <a:effectLst/>
                        </a:rPr>
                        <a:t>からの開始信号を正確に受け取れること</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〇</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r" fontAlgn="ctr"/>
                      <a:r>
                        <a:rPr lang="en-US" altLang="ja-JP" sz="900" u="none" strike="noStrike">
                          <a:effectLst/>
                        </a:rPr>
                        <a:t>1</a:t>
                      </a:r>
                      <a:r>
                        <a:rPr lang="ja-JP" altLang="en-US" sz="900" u="none" strike="noStrike">
                          <a:effectLst/>
                        </a:rPr>
                        <a:t>月</a:t>
                      </a:r>
                      <a:r>
                        <a:rPr lang="en-US" altLang="ja-JP" sz="900" u="none" strike="noStrike">
                          <a:effectLst/>
                        </a:rPr>
                        <a:t>4</a:t>
                      </a:r>
                      <a:r>
                        <a:rPr lang="ja-JP" altLang="en-US" sz="900" u="none" strike="noStrike">
                          <a:effectLst/>
                        </a:rPr>
                        <a:t>日</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稲田</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extLst>
                  <a:ext uri="{0D108BD9-81ED-4DB2-BD59-A6C34878D82A}">
                    <a16:rowId xmlns:a16="http://schemas.microsoft.com/office/drawing/2014/main" val="965839070"/>
                  </a:ext>
                </a:extLst>
              </a:tr>
              <a:tr h="187627">
                <a:tc vMerge="1">
                  <a:txBody>
                    <a:bodyPr/>
                    <a:lstStyle/>
                    <a:p>
                      <a:endParaRPr kumimoji="1" lang="ja-JP" altLang="en-US"/>
                    </a:p>
                  </a:txBody>
                  <a:tcPr/>
                </a:tc>
                <a:tc>
                  <a:txBody>
                    <a:bodyPr/>
                    <a:lstStyle/>
                    <a:p>
                      <a:pPr algn="l" fontAlgn="ctr"/>
                      <a:r>
                        <a:rPr lang="en-US" altLang="ja-JP" sz="900" u="none" strike="noStrike">
                          <a:effectLst/>
                        </a:rPr>
                        <a:t>1-2</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dirty="0">
                          <a:effectLst/>
                        </a:rPr>
                        <a:t>信号を受け取った時を基準に計測が開始できること</a:t>
                      </a:r>
                      <a:endParaRPr lang="ja-JP" altLang="en-US" sz="9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〇</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r" fontAlgn="ctr"/>
                      <a:r>
                        <a:rPr lang="en-US" altLang="ja-JP" sz="900" u="none" strike="noStrike">
                          <a:effectLst/>
                        </a:rPr>
                        <a:t>1</a:t>
                      </a:r>
                      <a:r>
                        <a:rPr lang="ja-JP" altLang="en-US" sz="900" u="none" strike="noStrike">
                          <a:effectLst/>
                        </a:rPr>
                        <a:t>月</a:t>
                      </a:r>
                      <a:r>
                        <a:rPr lang="en-US" altLang="ja-JP" sz="900" u="none" strike="noStrike">
                          <a:effectLst/>
                        </a:rPr>
                        <a:t>4</a:t>
                      </a:r>
                      <a:r>
                        <a:rPr lang="ja-JP" altLang="en-US" sz="900" u="none" strike="noStrike">
                          <a:effectLst/>
                        </a:rPr>
                        <a:t>日</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稲田</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extLst>
                  <a:ext uri="{0D108BD9-81ED-4DB2-BD59-A6C34878D82A}">
                    <a16:rowId xmlns:a16="http://schemas.microsoft.com/office/drawing/2014/main" val="2492655057"/>
                  </a:ext>
                </a:extLst>
              </a:tr>
              <a:tr h="187627">
                <a:tc vMerge="1">
                  <a:txBody>
                    <a:bodyPr/>
                    <a:lstStyle/>
                    <a:p>
                      <a:endParaRPr kumimoji="1" lang="ja-JP" altLang="en-US"/>
                    </a:p>
                  </a:txBody>
                  <a:tcPr/>
                </a:tc>
                <a:tc>
                  <a:txBody>
                    <a:bodyPr/>
                    <a:lstStyle/>
                    <a:p>
                      <a:pPr algn="l" fontAlgn="ctr"/>
                      <a:r>
                        <a:rPr lang="en-US" altLang="ja-JP" sz="900" u="none" strike="noStrike">
                          <a:effectLst/>
                        </a:rPr>
                        <a:t>1-3</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乾電池</a:t>
                      </a:r>
                      <a:r>
                        <a:rPr lang="en-US" altLang="ja-JP" sz="900" u="none" strike="noStrike">
                          <a:effectLst/>
                        </a:rPr>
                        <a:t>2</a:t>
                      </a:r>
                      <a:r>
                        <a:rPr lang="ja-JP" altLang="en-US" sz="900" u="none" strike="noStrike">
                          <a:effectLst/>
                        </a:rPr>
                        <a:t>本のみで動作すること</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r" fontAlgn="ctr"/>
                      <a:r>
                        <a:rPr lang="en-US" altLang="ja-JP" sz="900" u="none" strike="noStrike">
                          <a:effectLst/>
                        </a:rPr>
                        <a:t>1</a:t>
                      </a:r>
                      <a:r>
                        <a:rPr lang="ja-JP" altLang="en-US" sz="900" u="none" strike="noStrike">
                          <a:effectLst/>
                        </a:rPr>
                        <a:t>月</a:t>
                      </a:r>
                      <a:r>
                        <a:rPr lang="en-US" altLang="ja-JP" sz="900" u="none" strike="noStrike">
                          <a:effectLst/>
                        </a:rPr>
                        <a:t>4</a:t>
                      </a:r>
                      <a:r>
                        <a:rPr lang="ja-JP" altLang="en-US" sz="900" u="none" strike="noStrike">
                          <a:effectLst/>
                        </a:rPr>
                        <a:t>日</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稲田</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extLst>
                  <a:ext uri="{0D108BD9-81ED-4DB2-BD59-A6C34878D82A}">
                    <a16:rowId xmlns:a16="http://schemas.microsoft.com/office/drawing/2014/main" val="3716920835"/>
                  </a:ext>
                </a:extLst>
              </a:tr>
              <a:tr h="187627">
                <a:tc vMerge="1">
                  <a:txBody>
                    <a:bodyPr/>
                    <a:lstStyle/>
                    <a:p>
                      <a:endParaRPr kumimoji="1" lang="ja-JP" altLang="en-US"/>
                    </a:p>
                  </a:txBody>
                  <a:tcPr/>
                </a:tc>
                <a:tc>
                  <a:txBody>
                    <a:bodyPr/>
                    <a:lstStyle/>
                    <a:p>
                      <a:pPr algn="l" fontAlgn="ctr"/>
                      <a:r>
                        <a:rPr lang="en-US" altLang="ja-JP" sz="900" u="none" strike="noStrike">
                          <a:effectLst/>
                        </a:rPr>
                        <a:t>1-4</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乾電池２本で１２時間は動作すること</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〇</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r" fontAlgn="ctr"/>
                      <a:r>
                        <a:rPr lang="en-US" altLang="ja-JP" sz="900" u="none" strike="noStrike">
                          <a:effectLst/>
                        </a:rPr>
                        <a:t>12</a:t>
                      </a:r>
                      <a:r>
                        <a:rPr lang="ja-JP" altLang="en-US" sz="900" u="none" strike="noStrike">
                          <a:effectLst/>
                        </a:rPr>
                        <a:t>月</a:t>
                      </a:r>
                      <a:r>
                        <a:rPr lang="en-US" altLang="ja-JP" sz="900" u="none" strike="noStrike">
                          <a:effectLst/>
                        </a:rPr>
                        <a:t>19</a:t>
                      </a:r>
                      <a:r>
                        <a:rPr lang="ja-JP" altLang="en-US" sz="900" u="none" strike="noStrike">
                          <a:effectLst/>
                        </a:rPr>
                        <a:t>日</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稲田</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extLst>
                  <a:ext uri="{0D108BD9-81ED-4DB2-BD59-A6C34878D82A}">
                    <a16:rowId xmlns:a16="http://schemas.microsoft.com/office/drawing/2014/main" val="3980897173"/>
                  </a:ext>
                </a:extLst>
              </a:tr>
              <a:tr h="187627">
                <a:tc vMerge="1">
                  <a:txBody>
                    <a:bodyPr/>
                    <a:lstStyle/>
                    <a:p>
                      <a:endParaRPr kumimoji="1" lang="ja-JP" altLang="en-US"/>
                    </a:p>
                  </a:txBody>
                  <a:tcPr/>
                </a:tc>
                <a:tc>
                  <a:txBody>
                    <a:bodyPr/>
                    <a:lstStyle/>
                    <a:p>
                      <a:pPr algn="l" fontAlgn="ctr"/>
                      <a:r>
                        <a:rPr lang="en-US" altLang="ja-JP" sz="900" u="none" strike="noStrike">
                          <a:effectLst/>
                        </a:rPr>
                        <a:t>1-5</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計測終了後、スリープに入ること</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〇</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r" fontAlgn="ctr"/>
                      <a:r>
                        <a:rPr lang="en-US" altLang="ja-JP" sz="900" u="none" strike="noStrike">
                          <a:effectLst/>
                        </a:rPr>
                        <a:t>1</a:t>
                      </a:r>
                      <a:r>
                        <a:rPr lang="ja-JP" altLang="en-US" sz="900" u="none" strike="noStrike">
                          <a:effectLst/>
                        </a:rPr>
                        <a:t>月</a:t>
                      </a:r>
                      <a:r>
                        <a:rPr lang="en-US" altLang="ja-JP" sz="900" u="none" strike="noStrike">
                          <a:effectLst/>
                        </a:rPr>
                        <a:t>4</a:t>
                      </a:r>
                      <a:r>
                        <a:rPr lang="ja-JP" altLang="en-US" sz="900" u="none" strike="noStrike">
                          <a:effectLst/>
                        </a:rPr>
                        <a:t>日</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稲田</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extLst>
                  <a:ext uri="{0D108BD9-81ED-4DB2-BD59-A6C34878D82A}">
                    <a16:rowId xmlns:a16="http://schemas.microsoft.com/office/drawing/2014/main" val="3378592900"/>
                  </a:ext>
                </a:extLst>
              </a:tr>
              <a:tr h="187627">
                <a:tc vMerge="1">
                  <a:txBody>
                    <a:bodyPr/>
                    <a:lstStyle/>
                    <a:p>
                      <a:endParaRPr kumimoji="1" lang="ja-JP" altLang="en-US"/>
                    </a:p>
                  </a:txBody>
                  <a:tcPr/>
                </a:tc>
                <a:tc>
                  <a:txBody>
                    <a:bodyPr/>
                    <a:lstStyle/>
                    <a:p>
                      <a:pPr algn="l" fontAlgn="ctr"/>
                      <a:r>
                        <a:rPr lang="en-US" altLang="ja-JP" sz="900" u="none" strike="noStrike">
                          <a:effectLst/>
                        </a:rPr>
                        <a:t>1-6</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指定した時間にスリープから復帰すること</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〇</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r" fontAlgn="ctr"/>
                      <a:r>
                        <a:rPr lang="en-US" altLang="ja-JP" sz="900" u="none" strike="noStrike">
                          <a:effectLst/>
                        </a:rPr>
                        <a:t>1</a:t>
                      </a:r>
                      <a:r>
                        <a:rPr lang="ja-JP" altLang="en-US" sz="900" u="none" strike="noStrike">
                          <a:effectLst/>
                        </a:rPr>
                        <a:t>月</a:t>
                      </a:r>
                      <a:r>
                        <a:rPr lang="en-US" altLang="ja-JP" sz="900" u="none" strike="noStrike">
                          <a:effectLst/>
                        </a:rPr>
                        <a:t>4</a:t>
                      </a:r>
                      <a:r>
                        <a:rPr lang="ja-JP" altLang="en-US" sz="900" u="none" strike="noStrike">
                          <a:effectLst/>
                        </a:rPr>
                        <a:t>日</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稲田</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extLst>
                  <a:ext uri="{0D108BD9-81ED-4DB2-BD59-A6C34878D82A}">
                    <a16:rowId xmlns:a16="http://schemas.microsoft.com/office/drawing/2014/main" val="2467253499"/>
                  </a:ext>
                </a:extLst>
              </a:tr>
              <a:tr h="195132">
                <a:tc vMerge="1">
                  <a:txBody>
                    <a:bodyPr/>
                    <a:lstStyle/>
                    <a:p>
                      <a:endParaRPr kumimoji="1" lang="ja-JP" altLang="en-US"/>
                    </a:p>
                  </a:txBody>
                  <a:tcPr/>
                </a:tc>
                <a:tc>
                  <a:txBody>
                    <a:bodyPr/>
                    <a:lstStyle/>
                    <a:p>
                      <a:pPr algn="l" fontAlgn="ctr"/>
                      <a:r>
                        <a:rPr lang="en-US" altLang="ja-JP" sz="900" u="none" strike="noStrike">
                          <a:effectLst/>
                        </a:rPr>
                        <a:t>1-7</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計測した値を</a:t>
                      </a:r>
                      <a:r>
                        <a:rPr lang="en-US" altLang="ja-JP" sz="900" u="none" strike="noStrike">
                          <a:effectLst/>
                        </a:rPr>
                        <a:t>Jetson</a:t>
                      </a:r>
                      <a:r>
                        <a:rPr lang="ja-JP" altLang="en-US" sz="900" u="none" strike="noStrike">
                          <a:effectLst/>
                        </a:rPr>
                        <a:t>側に送信できること</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〇</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r" fontAlgn="ctr"/>
                      <a:r>
                        <a:rPr lang="en-US" altLang="ja-JP" sz="900" u="none" strike="noStrike">
                          <a:effectLst/>
                        </a:rPr>
                        <a:t>1</a:t>
                      </a:r>
                      <a:r>
                        <a:rPr lang="ja-JP" altLang="en-US" sz="900" u="none" strike="noStrike">
                          <a:effectLst/>
                        </a:rPr>
                        <a:t>月</a:t>
                      </a:r>
                      <a:r>
                        <a:rPr lang="en-US" altLang="ja-JP" sz="900" u="none" strike="noStrike">
                          <a:effectLst/>
                        </a:rPr>
                        <a:t>4</a:t>
                      </a:r>
                      <a:r>
                        <a:rPr lang="ja-JP" altLang="en-US" sz="900" u="none" strike="noStrike">
                          <a:effectLst/>
                        </a:rPr>
                        <a:t>日</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稲田</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extLst>
                  <a:ext uri="{0D108BD9-81ED-4DB2-BD59-A6C34878D82A}">
                    <a16:rowId xmlns:a16="http://schemas.microsoft.com/office/drawing/2014/main" val="1117247702"/>
                  </a:ext>
                </a:extLst>
              </a:tr>
              <a:tr h="202637">
                <a:tc>
                  <a:txBody>
                    <a:bodyPr/>
                    <a:lstStyle/>
                    <a:p>
                      <a:pPr algn="l" fontAlgn="ctr"/>
                      <a:r>
                        <a:rPr lang="ja-JP" altLang="en-US" sz="900" u="none" strike="noStrike">
                          <a:effectLst/>
                        </a:rPr>
                        <a:t>二酸化炭素濃度センサ</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en-US" altLang="ja-JP" sz="900" u="none" strike="noStrike">
                          <a:effectLst/>
                        </a:rPr>
                        <a:t>2-1</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二酸化炭素濃度センサの値を正しく得られていること</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r" fontAlgn="ctr"/>
                      <a:r>
                        <a:rPr lang="en-US" altLang="ja-JP" sz="900" u="none" strike="noStrike">
                          <a:effectLst/>
                        </a:rPr>
                        <a:t>1</a:t>
                      </a:r>
                      <a:r>
                        <a:rPr lang="ja-JP" altLang="en-US" sz="900" u="none" strike="noStrike">
                          <a:effectLst/>
                        </a:rPr>
                        <a:t>月</a:t>
                      </a:r>
                      <a:r>
                        <a:rPr lang="en-US" altLang="ja-JP" sz="900" u="none" strike="noStrike">
                          <a:effectLst/>
                        </a:rPr>
                        <a:t>4</a:t>
                      </a:r>
                      <a:r>
                        <a:rPr lang="ja-JP" altLang="en-US" sz="900" u="none" strike="noStrike">
                          <a:effectLst/>
                        </a:rPr>
                        <a:t>日</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稲田</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extLst>
                  <a:ext uri="{0D108BD9-81ED-4DB2-BD59-A6C34878D82A}">
                    <a16:rowId xmlns:a16="http://schemas.microsoft.com/office/drawing/2014/main" val="3053757978"/>
                  </a:ext>
                </a:extLst>
              </a:tr>
              <a:tr h="195132">
                <a:tc rowSpan="2">
                  <a:txBody>
                    <a:bodyPr/>
                    <a:lstStyle/>
                    <a:p>
                      <a:pPr algn="ctr" fontAlgn="ctr"/>
                      <a:r>
                        <a:rPr lang="ja-JP" altLang="en-US" sz="900" u="none" strike="noStrike">
                          <a:effectLst/>
                        </a:rPr>
                        <a:t>温湿度センサ</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en-US" altLang="ja-JP" sz="900" u="none" strike="noStrike">
                          <a:effectLst/>
                        </a:rPr>
                        <a:t>3-1</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温湿度センサが</a:t>
                      </a:r>
                      <a:r>
                        <a:rPr lang="en-US" altLang="ja-JP" sz="900" u="none" strike="noStrike">
                          <a:effectLst/>
                        </a:rPr>
                        <a:t>I2C</a:t>
                      </a:r>
                      <a:r>
                        <a:rPr lang="ja-JP" altLang="en-US" sz="900" u="none" strike="noStrike">
                          <a:effectLst/>
                        </a:rPr>
                        <a:t>デバイスとして</a:t>
                      </a:r>
                      <a:r>
                        <a:rPr lang="en-US" altLang="ja-JP" sz="900" u="none" strike="noStrike">
                          <a:effectLst/>
                        </a:rPr>
                        <a:t>twelite</a:t>
                      </a:r>
                      <a:r>
                        <a:rPr lang="ja-JP" altLang="en-US" sz="900" u="none" strike="noStrike">
                          <a:effectLst/>
                        </a:rPr>
                        <a:t>から認識できること</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r" fontAlgn="ctr"/>
                      <a:r>
                        <a:rPr lang="en-US" altLang="ja-JP" sz="900" u="none" strike="noStrike">
                          <a:effectLst/>
                        </a:rPr>
                        <a:t>1</a:t>
                      </a:r>
                      <a:r>
                        <a:rPr lang="ja-JP" altLang="en-US" sz="900" u="none" strike="noStrike">
                          <a:effectLst/>
                        </a:rPr>
                        <a:t>月</a:t>
                      </a:r>
                      <a:r>
                        <a:rPr lang="en-US" altLang="ja-JP" sz="900" u="none" strike="noStrike">
                          <a:effectLst/>
                        </a:rPr>
                        <a:t>4</a:t>
                      </a:r>
                      <a:r>
                        <a:rPr lang="ja-JP" altLang="en-US" sz="900" u="none" strike="noStrike">
                          <a:effectLst/>
                        </a:rPr>
                        <a:t>日</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稲田</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extLst>
                  <a:ext uri="{0D108BD9-81ED-4DB2-BD59-A6C34878D82A}">
                    <a16:rowId xmlns:a16="http://schemas.microsoft.com/office/drawing/2014/main" val="3477256936"/>
                  </a:ext>
                </a:extLst>
              </a:tr>
              <a:tr h="195132">
                <a:tc vMerge="1">
                  <a:txBody>
                    <a:bodyPr/>
                    <a:lstStyle/>
                    <a:p>
                      <a:endParaRPr kumimoji="1" lang="ja-JP" altLang="en-US"/>
                    </a:p>
                  </a:txBody>
                  <a:tcPr/>
                </a:tc>
                <a:tc>
                  <a:txBody>
                    <a:bodyPr/>
                    <a:lstStyle/>
                    <a:p>
                      <a:pPr algn="l" fontAlgn="ctr"/>
                      <a:r>
                        <a:rPr lang="en-US" altLang="ja-JP" sz="900" u="none" strike="noStrike">
                          <a:effectLst/>
                        </a:rPr>
                        <a:t>3-2</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温湿度センサの値を正しく得られていること</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〇</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r" fontAlgn="ctr"/>
                      <a:r>
                        <a:rPr lang="en-US" altLang="ja-JP" sz="900" u="none" strike="noStrike">
                          <a:effectLst/>
                        </a:rPr>
                        <a:t>1</a:t>
                      </a:r>
                      <a:r>
                        <a:rPr lang="ja-JP" altLang="en-US" sz="900" u="none" strike="noStrike">
                          <a:effectLst/>
                        </a:rPr>
                        <a:t>月</a:t>
                      </a:r>
                      <a:r>
                        <a:rPr lang="en-US" altLang="ja-JP" sz="900" u="none" strike="noStrike">
                          <a:effectLst/>
                        </a:rPr>
                        <a:t>4</a:t>
                      </a:r>
                      <a:r>
                        <a:rPr lang="ja-JP" altLang="en-US" sz="900" u="none" strike="noStrike">
                          <a:effectLst/>
                        </a:rPr>
                        <a:t>日</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稲田</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extLst>
                  <a:ext uri="{0D108BD9-81ED-4DB2-BD59-A6C34878D82A}">
                    <a16:rowId xmlns:a16="http://schemas.microsoft.com/office/drawing/2014/main" val="3769246389"/>
                  </a:ext>
                </a:extLst>
              </a:tr>
              <a:tr h="195132">
                <a:tc rowSpan="3">
                  <a:txBody>
                    <a:bodyPr/>
                    <a:lstStyle/>
                    <a:p>
                      <a:pPr algn="ctr" fontAlgn="ctr"/>
                      <a:r>
                        <a:rPr lang="en-US" sz="900" u="none" strike="noStrike">
                          <a:effectLst/>
                        </a:rPr>
                        <a:t>LED</a:t>
                      </a:r>
                      <a:endParaRPr 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en-US" altLang="ja-JP" sz="900" u="none" strike="noStrike">
                          <a:effectLst/>
                        </a:rPr>
                        <a:t>4-1</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受信待機状態のとき</a:t>
                      </a:r>
                      <a:r>
                        <a:rPr lang="en-US" altLang="ja-JP" sz="900" u="none" strike="noStrike">
                          <a:effectLst/>
                        </a:rPr>
                        <a:t>LED</a:t>
                      </a:r>
                      <a:r>
                        <a:rPr lang="ja-JP" altLang="en-US" sz="900" u="none" strike="noStrike">
                          <a:effectLst/>
                        </a:rPr>
                        <a:t>が点滅していること</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r" fontAlgn="ctr"/>
                      <a:r>
                        <a:rPr lang="en-US" altLang="ja-JP" sz="900" u="none" strike="noStrike">
                          <a:effectLst/>
                        </a:rPr>
                        <a:t>1</a:t>
                      </a:r>
                      <a:r>
                        <a:rPr lang="ja-JP" altLang="en-US" sz="900" u="none" strike="noStrike">
                          <a:effectLst/>
                        </a:rPr>
                        <a:t>月</a:t>
                      </a:r>
                      <a:r>
                        <a:rPr lang="en-US" altLang="ja-JP" sz="900" u="none" strike="noStrike">
                          <a:effectLst/>
                        </a:rPr>
                        <a:t>4</a:t>
                      </a:r>
                      <a:r>
                        <a:rPr lang="ja-JP" altLang="en-US" sz="900" u="none" strike="noStrike">
                          <a:effectLst/>
                        </a:rPr>
                        <a:t>日</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稲田</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extLst>
                  <a:ext uri="{0D108BD9-81ED-4DB2-BD59-A6C34878D82A}">
                    <a16:rowId xmlns:a16="http://schemas.microsoft.com/office/drawing/2014/main" val="659263605"/>
                  </a:ext>
                </a:extLst>
              </a:tr>
              <a:tr h="187627">
                <a:tc vMerge="1">
                  <a:txBody>
                    <a:bodyPr/>
                    <a:lstStyle/>
                    <a:p>
                      <a:endParaRPr kumimoji="1" lang="ja-JP" altLang="en-US"/>
                    </a:p>
                  </a:txBody>
                  <a:tcPr/>
                </a:tc>
                <a:tc>
                  <a:txBody>
                    <a:bodyPr/>
                    <a:lstStyle/>
                    <a:p>
                      <a:pPr algn="l" fontAlgn="ctr"/>
                      <a:r>
                        <a:rPr lang="en-US" altLang="ja-JP" sz="900" u="none" strike="noStrike">
                          <a:effectLst/>
                        </a:rPr>
                        <a:t>4-2</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送信中、スリープ中は</a:t>
                      </a:r>
                      <a:r>
                        <a:rPr lang="en-US" altLang="ja-JP" sz="900" u="none" strike="noStrike">
                          <a:effectLst/>
                        </a:rPr>
                        <a:t>LED</a:t>
                      </a:r>
                      <a:r>
                        <a:rPr lang="ja-JP" altLang="en-US" sz="900" u="none" strike="noStrike">
                          <a:effectLst/>
                        </a:rPr>
                        <a:t>が消灯していること</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〇</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r" fontAlgn="ctr"/>
                      <a:r>
                        <a:rPr lang="en-US" altLang="ja-JP" sz="900" u="none" strike="noStrike">
                          <a:effectLst/>
                        </a:rPr>
                        <a:t>1</a:t>
                      </a:r>
                      <a:r>
                        <a:rPr lang="ja-JP" altLang="en-US" sz="900" u="none" strike="noStrike">
                          <a:effectLst/>
                        </a:rPr>
                        <a:t>月</a:t>
                      </a:r>
                      <a:r>
                        <a:rPr lang="en-US" altLang="ja-JP" sz="900" u="none" strike="noStrike">
                          <a:effectLst/>
                        </a:rPr>
                        <a:t>4</a:t>
                      </a:r>
                      <a:r>
                        <a:rPr lang="ja-JP" altLang="en-US" sz="900" u="none" strike="noStrike">
                          <a:effectLst/>
                        </a:rPr>
                        <a:t>日</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稲田</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extLst>
                  <a:ext uri="{0D108BD9-81ED-4DB2-BD59-A6C34878D82A}">
                    <a16:rowId xmlns:a16="http://schemas.microsoft.com/office/drawing/2014/main" val="634722644"/>
                  </a:ext>
                </a:extLst>
              </a:tr>
              <a:tr h="195132">
                <a:tc vMerge="1">
                  <a:txBody>
                    <a:bodyPr/>
                    <a:lstStyle/>
                    <a:p>
                      <a:endParaRPr kumimoji="1" lang="ja-JP" altLang="en-US"/>
                    </a:p>
                  </a:txBody>
                  <a:tcPr/>
                </a:tc>
                <a:tc>
                  <a:txBody>
                    <a:bodyPr/>
                    <a:lstStyle/>
                    <a:p>
                      <a:pPr algn="l" fontAlgn="ctr"/>
                      <a:r>
                        <a:rPr lang="en-US" altLang="ja-JP" sz="900" u="none" strike="noStrike">
                          <a:effectLst/>
                        </a:rPr>
                        <a:t>4-3</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電源電圧が低下しているときに</a:t>
                      </a:r>
                      <a:r>
                        <a:rPr lang="en-US" altLang="ja-JP" sz="900" u="none" strike="noStrike">
                          <a:effectLst/>
                        </a:rPr>
                        <a:t>LED</a:t>
                      </a:r>
                      <a:r>
                        <a:rPr lang="ja-JP" altLang="en-US" sz="900" u="none" strike="noStrike">
                          <a:effectLst/>
                        </a:rPr>
                        <a:t>が点灯していること</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r" fontAlgn="ctr"/>
                      <a:r>
                        <a:rPr lang="en-US" altLang="ja-JP" sz="900" u="none" strike="noStrike">
                          <a:effectLst/>
                        </a:rPr>
                        <a:t>1</a:t>
                      </a:r>
                      <a:r>
                        <a:rPr lang="ja-JP" altLang="en-US" sz="900" u="none" strike="noStrike">
                          <a:effectLst/>
                        </a:rPr>
                        <a:t>月</a:t>
                      </a:r>
                      <a:r>
                        <a:rPr lang="en-US" altLang="ja-JP" sz="900" u="none" strike="noStrike">
                          <a:effectLst/>
                        </a:rPr>
                        <a:t>4</a:t>
                      </a:r>
                      <a:r>
                        <a:rPr lang="ja-JP" altLang="en-US" sz="900" u="none" strike="noStrike">
                          <a:effectLst/>
                        </a:rPr>
                        <a:t>日</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稲田</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extLst>
                  <a:ext uri="{0D108BD9-81ED-4DB2-BD59-A6C34878D82A}">
                    <a16:rowId xmlns:a16="http://schemas.microsoft.com/office/drawing/2014/main" val="1062120663"/>
                  </a:ext>
                </a:extLst>
              </a:tr>
              <a:tr h="172617">
                <a:tc rowSpan="2">
                  <a:txBody>
                    <a:bodyPr/>
                    <a:lstStyle/>
                    <a:p>
                      <a:pPr algn="ctr" fontAlgn="ctr"/>
                      <a:r>
                        <a:rPr lang="ja-JP" altLang="en-US" sz="900" u="none" strike="noStrike">
                          <a:effectLst/>
                        </a:rPr>
                        <a:t>昇圧モジュール</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en-US" altLang="ja-JP" sz="900" u="none" strike="noStrike">
                          <a:effectLst/>
                        </a:rPr>
                        <a:t>5-1</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計測していないときには二酸化炭素濃度センサへの電源が遮断されていること</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〇</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r" fontAlgn="ctr"/>
                      <a:r>
                        <a:rPr lang="en-US" altLang="ja-JP" sz="900" u="none" strike="noStrike">
                          <a:effectLst/>
                        </a:rPr>
                        <a:t>1</a:t>
                      </a:r>
                      <a:r>
                        <a:rPr lang="ja-JP" altLang="en-US" sz="900" u="none" strike="noStrike">
                          <a:effectLst/>
                        </a:rPr>
                        <a:t>月</a:t>
                      </a:r>
                      <a:r>
                        <a:rPr lang="en-US" altLang="ja-JP" sz="900" u="none" strike="noStrike">
                          <a:effectLst/>
                        </a:rPr>
                        <a:t>4</a:t>
                      </a:r>
                      <a:r>
                        <a:rPr lang="ja-JP" altLang="en-US" sz="900" u="none" strike="noStrike">
                          <a:effectLst/>
                        </a:rPr>
                        <a:t>日</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稲田</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extLst>
                  <a:ext uri="{0D108BD9-81ED-4DB2-BD59-A6C34878D82A}">
                    <a16:rowId xmlns:a16="http://schemas.microsoft.com/office/drawing/2014/main" val="3469843359"/>
                  </a:ext>
                </a:extLst>
              </a:tr>
              <a:tr h="195132">
                <a:tc vMerge="1">
                  <a:txBody>
                    <a:bodyPr/>
                    <a:lstStyle/>
                    <a:p>
                      <a:endParaRPr kumimoji="1" lang="ja-JP" altLang="en-US"/>
                    </a:p>
                  </a:txBody>
                  <a:tcPr/>
                </a:tc>
                <a:tc>
                  <a:txBody>
                    <a:bodyPr/>
                    <a:lstStyle/>
                    <a:p>
                      <a:pPr algn="l" fontAlgn="ctr"/>
                      <a:r>
                        <a:rPr lang="en-US" altLang="ja-JP" sz="900" u="none" strike="noStrike">
                          <a:effectLst/>
                        </a:rPr>
                        <a:t>5-2</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計測する１分程度前から二酸化炭素濃度センサへ</a:t>
                      </a:r>
                      <a:r>
                        <a:rPr lang="en-US" altLang="ja-JP" sz="900" u="none" strike="noStrike">
                          <a:effectLst/>
                        </a:rPr>
                        <a:t>5V</a:t>
                      </a:r>
                      <a:r>
                        <a:rPr lang="ja-JP" altLang="en-US" sz="900" u="none" strike="noStrike">
                          <a:effectLst/>
                        </a:rPr>
                        <a:t>の電源が供給されていること</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〇</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r" fontAlgn="ctr"/>
                      <a:r>
                        <a:rPr lang="en-US" altLang="ja-JP" sz="900" u="none" strike="noStrike">
                          <a:effectLst/>
                        </a:rPr>
                        <a:t>1</a:t>
                      </a:r>
                      <a:r>
                        <a:rPr lang="ja-JP" altLang="en-US" sz="900" u="none" strike="noStrike">
                          <a:effectLst/>
                        </a:rPr>
                        <a:t>月</a:t>
                      </a:r>
                      <a:r>
                        <a:rPr lang="en-US" altLang="ja-JP" sz="900" u="none" strike="noStrike">
                          <a:effectLst/>
                        </a:rPr>
                        <a:t>4</a:t>
                      </a:r>
                      <a:r>
                        <a:rPr lang="ja-JP" altLang="en-US" sz="900" u="none" strike="noStrike">
                          <a:effectLst/>
                        </a:rPr>
                        <a:t>日</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稲田</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extLst>
                  <a:ext uri="{0D108BD9-81ED-4DB2-BD59-A6C34878D82A}">
                    <a16:rowId xmlns:a16="http://schemas.microsoft.com/office/drawing/2014/main" val="1796848473"/>
                  </a:ext>
                </a:extLst>
              </a:tr>
              <a:tr h="195132">
                <a:tc rowSpan="5">
                  <a:txBody>
                    <a:bodyPr/>
                    <a:lstStyle/>
                    <a:p>
                      <a:pPr algn="ctr" fontAlgn="ctr"/>
                      <a:r>
                        <a:rPr lang="ja-JP" altLang="en-US" sz="900" u="none" strike="noStrike">
                          <a:effectLst/>
                        </a:rPr>
                        <a:t>受信側</a:t>
                      </a:r>
                      <a:r>
                        <a:rPr lang="en-US" sz="900" u="none" strike="noStrike">
                          <a:effectLst/>
                        </a:rPr>
                        <a:t>twelite</a:t>
                      </a:r>
                      <a:endParaRPr 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en-US" altLang="ja-JP" sz="900" u="none" strike="noStrike">
                          <a:effectLst/>
                        </a:rPr>
                        <a:t>6-1</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en-US" altLang="ja-JP" sz="900" u="none" strike="noStrike">
                          <a:effectLst/>
                        </a:rPr>
                        <a:t>Jetson</a:t>
                      </a:r>
                      <a:r>
                        <a:rPr lang="ja-JP" altLang="en-US" sz="900" u="none" strike="noStrike">
                          <a:effectLst/>
                        </a:rPr>
                        <a:t>からの電源供給で正しく動作すること</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〇</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r" fontAlgn="ctr"/>
                      <a:r>
                        <a:rPr lang="en-US" altLang="ja-JP" sz="900" u="none" strike="noStrike">
                          <a:effectLst/>
                        </a:rPr>
                        <a:t>1</a:t>
                      </a:r>
                      <a:r>
                        <a:rPr lang="ja-JP" altLang="en-US" sz="900" u="none" strike="noStrike">
                          <a:effectLst/>
                        </a:rPr>
                        <a:t>月</a:t>
                      </a:r>
                      <a:r>
                        <a:rPr lang="en-US" altLang="ja-JP" sz="900" u="none" strike="noStrike">
                          <a:effectLst/>
                        </a:rPr>
                        <a:t>4</a:t>
                      </a:r>
                      <a:r>
                        <a:rPr lang="ja-JP" altLang="en-US" sz="900" u="none" strike="noStrike">
                          <a:effectLst/>
                        </a:rPr>
                        <a:t>日</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稲田</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extLst>
                  <a:ext uri="{0D108BD9-81ED-4DB2-BD59-A6C34878D82A}">
                    <a16:rowId xmlns:a16="http://schemas.microsoft.com/office/drawing/2014/main" val="2909689722"/>
                  </a:ext>
                </a:extLst>
              </a:tr>
              <a:tr h="187627">
                <a:tc vMerge="1">
                  <a:txBody>
                    <a:bodyPr/>
                    <a:lstStyle/>
                    <a:p>
                      <a:endParaRPr kumimoji="1" lang="ja-JP" altLang="en-US"/>
                    </a:p>
                  </a:txBody>
                  <a:tcPr/>
                </a:tc>
                <a:tc>
                  <a:txBody>
                    <a:bodyPr/>
                    <a:lstStyle/>
                    <a:p>
                      <a:pPr algn="l" fontAlgn="ctr"/>
                      <a:r>
                        <a:rPr lang="en-US" altLang="ja-JP" sz="900" u="none" strike="noStrike">
                          <a:effectLst/>
                        </a:rPr>
                        <a:t>6-2</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自身あてに飛んできた電波を正しく受信できること</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〇</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r" fontAlgn="ctr"/>
                      <a:r>
                        <a:rPr lang="en-US" altLang="ja-JP" sz="900" u="none" strike="noStrike">
                          <a:effectLst/>
                        </a:rPr>
                        <a:t>1</a:t>
                      </a:r>
                      <a:r>
                        <a:rPr lang="ja-JP" altLang="en-US" sz="900" u="none" strike="noStrike">
                          <a:effectLst/>
                        </a:rPr>
                        <a:t>月</a:t>
                      </a:r>
                      <a:r>
                        <a:rPr lang="en-US" altLang="ja-JP" sz="900" u="none" strike="noStrike">
                          <a:effectLst/>
                        </a:rPr>
                        <a:t>4</a:t>
                      </a:r>
                      <a:r>
                        <a:rPr lang="ja-JP" altLang="en-US" sz="900" u="none" strike="noStrike">
                          <a:effectLst/>
                        </a:rPr>
                        <a:t>日</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稲田</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extLst>
                  <a:ext uri="{0D108BD9-81ED-4DB2-BD59-A6C34878D82A}">
                    <a16:rowId xmlns:a16="http://schemas.microsoft.com/office/drawing/2014/main" val="647800891"/>
                  </a:ext>
                </a:extLst>
              </a:tr>
              <a:tr h="187627">
                <a:tc vMerge="1">
                  <a:txBody>
                    <a:bodyPr/>
                    <a:lstStyle/>
                    <a:p>
                      <a:endParaRPr kumimoji="1" lang="ja-JP" altLang="en-US"/>
                    </a:p>
                  </a:txBody>
                  <a:tcPr/>
                </a:tc>
                <a:tc>
                  <a:txBody>
                    <a:bodyPr/>
                    <a:lstStyle/>
                    <a:p>
                      <a:pPr algn="l" fontAlgn="ctr"/>
                      <a:r>
                        <a:rPr lang="en-US" altLang="ja-JP" sz="900" u="none" strike="noStrike">
                          <a:effectLst/>
                        </a:rPr>
                        <a:t>6-3</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受信した信号を</a:t>
                      </a:r>
                      <a:r>
                        <a:rPr lang="en-US" altLang="ja-JP" sz="900" u="none" strike="noStrike">
                          <a:effectLst/>
                        </a:rPr>
                        <a:t>UART</a:t>
                      </a:r>
                      <a:r>
                        <a:rPr lang="ja-JP" altLang="en-US" sz="900" u="none" strike="noStrike">
                          <a:effectLst/>
                        </a:rPr>
                        <a:t>で送信できること</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〇</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r" fontAlgn="ctr"/>
                      <a:r>
                        <a:rPr lang="en-US" altLang="ja-JP" sz="900" u="none" strike="noStrike">
                          <a:effectLst/>
                        </a:rPr>
                        <a:t>1</a:t>
                      </a:r>
                      <a:r>
                        <a:rPr lang="ja-JP" altLang="en-US" sz="900" u="none" strike="noStrike">
                          <a:effectLst/>
                        </a:rPr>
                        <a:t>月</a:t>
                      </a:r>
                      <a:r>
                        <a:rPr lang="en-US" altLang="ja-JP" sz="900" u="none" strike="noStrike">
                          <a:effectLst/>
                        </a:rPr>
                        <a:t>4</a:t>
                      </a:r>
                      <a:r>
                        <a:rPr lang="ja-JP" altLang="en-US" sz="900" u="none" strike="noStrike">
                          <a:effectLst/>
                        </a:rPr>
                        <a:t>日</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稲田</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extLst>
                  <a:ext uri="{0D108BD9-81ED-4DB2-BD59-A6C34878D82A}">
                    <a16:rowId xmlns:a16="http://schemas.microsoft.com/office/drawing/2014/main" val="977758884"/>
                  </a:ext>
                </a:extLst>
              </a:tr>
              <a:tr h="187627">
                <a:tc vMerge="1">
                  <a:txBody>
                    <a:bodyPr/>
                    <a:lstStyle/>
                    <a:p>
                      <a:endParaRPr kumimoji="1" lang="ja-JP" altLang="en-US"/>
                    </a:p>
                  </a:txBody>
                  <a:tcPr/>
                </a:tc>
                <a:tc>
                  <a:txBody>
                    <a:bodyPr/>
                    <a:lstStyle/>
                    <a:p>
                      <a:pPr algn="l" fontAlgn="ctr"/>
                      <a:r>
                        <a:rPr lang="en-US" altLang="ja-JP" sz="900" u="none" strike="noStrike">
                          <a:effectLst/>
                        </a:rPr>
                        <a:t>6-4</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en-US" altLang="ja-JP" sz="900" u="none" strike="noStrike">
                          <a:effectLst/>
                        </a:rPr>
                        <a:t>UART</a:t>
                      </a:r>
                      <a:r>
                        <a:rPr lang="ja-JP" altLang="en-US" sz="900" u="none" strike="noStrike">
                          <a:effectLst/>
                        </a:rPr>
                        <a:t>に流された信号を正しく受信できること</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〇</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r" fontAlgn="ctr"/>
                      <a:r>
                        <a:rPr lang="en-US" altLang="ja-JP" sz="900" u="none" strike="noStrike">
                          <a:effectLst/>
                        </a:rPr>
                        <a:t>1</a:t>
                      </a:r>
                      <a:r>
                        <a:rPr lang="ja-JP" altLang="en-US" sz="900" u="none" strike="noStrike">
                          <a:effectLst/>
                        </a:rPr>
                        <a:t>月</a:t>
                      </a:r>
                      <a:r>
                        <a:rPr lang="en-US" altLang="ja-JP" sz="900" u="none" strike="noStrike">
                          <a:effectLst/>
                        </a:rPr>
                        <a:t>4</a:t>
                      </a:r>
                      <a:r>
                        <a:rPr lang="ja-JP" altLang="en-US" sz="900" u="none" strike="noStrike">
                          <a:effectLst/>
                        </a:rPr>
                        <a:t>日</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稲田</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extLst>
                  <a:ext uri="{0D108BD9-81ED-4DB2-BD59-A6C34878D82A}">
                    <a16:rowId xmlns:a16="http://schemas.microsoft.com/office/drawing/2014/main" val="2347447905"/>
                  </a:ext>
                </a:extLst>
              </a:tr>
              <a:tr h="195132">
                <a:tc vMerge="1">
                  <a:txBody>
                    <a:bodyPr/>
                    <a:lstStyle/>
                    <a:p>
                      <a:endParaRPr kumimoji="1" lang="ja-JP" altLang="en-US"/>
                    </a:p>
                  </a:txBody>
                  <a:tcPr/>
                </a:tc>
                <a:tc>
                  <a:txBody>
                    <a:bodyPr/>
                    <a:lstStyle/>
                    <a:p>
                      <a:pPr algn="l" fontAlgn="ctr"/>
                      <a:r>
                        <a:rPr lang="en-US" altLang="ja-JP" sz="900" u="none" strike="noStrike">
                          <a:effectLst/>
                        </a:rPr>
                        <a:t>6-5</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任意の子機に任意の信号を正しく送信できること</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a:effectLst/>
                        </a:rPr>
                        <a:t>〇</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r" fontAlgn="ctr"/>
                      <a:r>
                        <a:rPr lang="en-US" altLang="ja-JP" sz="900" u="none" strike="noStrike">
                          <a:effectLst/>
                        </a:rPr>
                        <a:t>1</a:t>
                      </a:r>
                      <a:r>
                        <a:rPr lang="ja-JP" altLang="en-US" sz="900" u="none" strike="noStrike">
                          <a:effectLst/>
                        </a:rPr>
                        <a:t>月</a:t>
                      </a:r>
                      <a:r>
                        <a:rPr lang="en-US" altLang="ja-JP" sz="900" u="none" strike="noStrike">
                          <a:effectLst/>
                        </a:rPr>
                        <a:t>4</a:t>
                      </a:r>
                      <a:r>
                        <a:rPr lang="ja-JP" altLang="en-US" sz="900" u="none" strike="noStrike">
                          <a:effectLst/>
                        </a:rPr>
                        <a:t>日</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tc>
                  <a:txBody>
                    <a:bodyPr/>
                    <a:lstStyle/>
                    <a:p>
                      <a:pPr algn="l" fontAlgn="ctr"/>
                      <a:r>
                        <a:rPr lang="ja-JP" altLang="en-US" sz="900" u="none" strike="noStrike" dirty="0">
                          <a:effectLst/>
                        </a:rPr>
                        <a:t>稲田</a:t>
                      </a:r>
                      <a:endParaRPr lang="ja-JP" altLang="en-US" sz="9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505" marR="7505" marT="7505" marB="0" anchor="ctr"/>
                </a:tc>
                <a:extLst>
                  <a:ext uri="{0D108BD9-81ED-4DB2-BD59-A6C34878D82A}">
                    <a16:rowId xmlns:a16="http://schemas.microsoft.com/office/drawing/2014/main" val="535457889"/>
                  </a:ext>
                </a:extLst>
              </a:tr>
            </a:tbl>
          </a:graphicData>
        </a:graphic>
      </p:graphicFrame>
    </p:spTree>
    <p:extLst>
      <p:ext uri="{BB962C8B-B14F-4D97-AF65-F5344CB8AC3E}">
        <p14:creationId xmlns:p14="http://schemas.microsoft.com/office/powerpoint/2010/main" val="52070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59FEBB-C09C-475A-A587-F0B9CE26E88A}"/>
              </a:ext>
            </a:extLst>
          </p:cNvPr>
          <p:cNvSpPr>
            <a:spLocks noGrp="1"/>
          </p:cNvSpPr>
          <p:nvPr>
            <p:ph type="title"/>
          </p:nvPr>
        </p:nvSpPr>
        <p:spPr/>
        <p:txBody>
          <a:bodyPr/>
          <a:lstStyle/>
          <a:p>
            <a:r>
              <a:rPr kumimoji="1" lang="ja-JP" altLang="en-US" dirty="0"/>
              <a:t>今後の予定</a:t>
            </a:r>
          </a:p>
        </p:txBody>
      </p:sp>
      <p:sp>
        <p:nvSpPr>
          <p:cNvPr id="3" name="コンテンツ プレースホルダー 2">
            <a:extLst>
              <a:ext uri="{FF2B5EF4-FFF2-40B4-BE49-F238E27FC236}">
                <a16:creationId xmlns:a16="http://schemas.microsoft.com/office/drawing/2014/main" id="{BA2B23A8-4C90-409E-A0B9-803A10E85A16}"/>
              </a:ext>
            </a:extLst>
          </p:cNvPr>
          <p:cNvSpPr>
            <a:spLocks noGrp="1"/>
          </p:cNvSpPr>
          <p:nvPr>
            <p:ph idx="1"/>
          </p:nvPr>
        </p:nvSpPr>
        <p:spPr/>
        <p:txBody>
          <a:bodyPr>
            <a:normAutofit/>
          </a:bodyPr>
          <a:lstStyle/>
          <a:p>
            <a:r>
              <a:rPr lang="ja-JP" altLang="en-US" dirty="0"/>
              <a:t>エッジデバイスの修正、単体テストの再評価</a:t>
            </a:r>
            <a:endParaRPr lang="en-US" altLang="ja-JP" dirty="0"/>
          </a:p>
          <a:p>
            <a:endParaRPr kumimoji="1" lang="en-US" altLang="ja-JP" dirty="0"/>
          </a:p>
          <a:p>
            <a:r>
              <a:rPr kumimoji="1" lang="ja-JP" altLang="en-US" dirty="0"/>
              <a:t>結合テスト、総合テストの実施</a:t>
            </a:r>
            <a:endParaRPr kumimoji="1" lang="en-US" altLang="ja-JP" dirty="0"/>
          </a:p>
          <a:p>
            <a:endParaRPr lang="en-US" altLang="ja-JP" dirty="0"/>
          </a:p>
          <a:p>
            <a:r>
              <a:rPr kumimoji="1" lang="ja-JP" altLang="en-US" dirty="0"/>
              <a:t>エッジデバイスの消費電力計測、理論値との差を確認</a:t>
            </a:r>
            <a:endParaRPr lang="en-US" altLang="ja-JP" dirty="0"/>
          </a:p>
          <a:p>
            <a:endParaRPr lang="en-US" altLang="ja-JP" dirty="0"/>
          </a:p>
          <a:p>
            <a:endParaRPr lang="en-US" altLang="ja-JP" dirty="0"/>
          </a:p>
          <a:p>
            <a:pPr lvl="1"/>
            <a:r>
              <a:rPr lang="ja-JP" altLang="en-US"/>
              <a:t>１日</a:t>
            </a:r>
            <a:r>
              <a:rPr lang="ja-JP" altLang="en-US" dirty="0"/>
              <a:t>当たり </a:t>
            </a:r>
            <a:r>
              <a:rPr lang="en-US" altLang="ja-JP" dirty="0"/>
              <a:t>531.78mAh</a:t>
            </a:r>
            <a:r>
              <a:rPr lang="ja-JP" altLang="en-US" dirty="0"/>
              <a:t>（単三電池</a:t>
            </a:r>
            <a:r>
              <a:rPr lang="en-US" altLang="ja-JP" dirty="0"/>
              <a:t>(3800mAh)</a:t>
            </a:r>
            <a:r>
              <a:rPr lang="ja-JP" altLang="en-US" dirty="0"/>
              <a:t>で</a:t>
            </a:r>
            <a:r>
              <a:rPr lang="en-US" altLang="ja-JP" dirty="0"/>
              <a:t>7.14</a:t>
            </a:r>
            <a:r>
              <a:rPr lang="ja-JP" altLang="en-US" dirty="0"/>
              <a:t>日持続　単四電池</a:t>
            </a:r>
            <a:r>
              <a:rPr lang="en-US" altLang="ja-JP" dirty="0"/>
              <a:t>(1500mAh)</a:t>
            </a:r>
            <a:r>
              <a:rPr lang="ja-JP" altLang="en-US" dirty="0"/>
              <a:t>で</a:t>
            </a:r>
            <a:r>
              <a:rPr lang="en-US" altLang="ja-JP" dirty="0"/>
              <a:t>2.82</a:t>
            </a:r>
            <a:r>
              <a:rPr lang="ja-JP" altLang="en-US" dirty="0"/>
              <a:t>日持続）</a:t>
            </a:r>
            <a:endParaRPr lang="en-US" altLang="ja-JP" dirty="0"/>
          </a:p>
          <a:p>
            <a:r>
              <a:rPr kumimoji="1" lang="ja-JP" altLang="en-US" dirty="0"/>
              <a:t>卒業論文執筆</a:t>
            </a:r>
          </a:p>
        </p:txBody>
      </p:sp>
      <p:sp>
        <p:nvSpPr>
          <p:cNvPr id="4" name="スライド番号プレースホルダー 3">
            <a:extLst>
              <a:ext uri="{FF2B5EF4-FFF2-40B4-BE49-F238E27FC236}">
                <a16:creationId xmlns:a16="http://schemas.microsoft.com/office/drawing/2014/main" id="{E95F2661-31C3-4E40-AEE5-DEF2407BFB6C}"/>
              </a:ext>
            </a:extLst>
          </p:cNvPr>
          <p:cNvSpPr>
            <a:spLocks noGrp="1"/>
          </p:cNvSpPr>
          <p:nvPr>
            <p:ph type="sldNum" sz="quarter" idx="12"/>
          </p:nvPr>
        </p:nvSpPr>
        <p:spPr/>
        <p:txBody>
          <a:bodyPr/>
          <a:lstStyle/>
          <a:p>
            <a:fld id="{DF56A911-C184-4CEA-8596-4EDBBD3FBE4E}" type="slidenum">
              <a:rPr kumimoji="1" lang="ja-JP" altLang="en-US" smtClean="0"/>
              <a:t>4</a:t>
            </a:fld>
            <a:endParaRPr kumimoji="1" lang="ja-JP" altLang="en-US"/>
          </a:p>
        </p:txBody>
      </p:sp>
      <p:graphicFrame>
        <p:nvGraphicFramePr>
          <p:cNvPr id="6" name="表 6">
            <a:extLst>
              <a:ext uri="{FF2B5EF4-FFF2-40B4-BE49-F238E27FC236}">
                <a16:creationId xmlns:a16="http://schemas.microsoft.com/office/drawing/2014/main" id="{70F203A1-7AF8-4A96-A426-B25FC2C9EF87}"/>
              </a:ext>
            </a:extLst>
          </p:cNvPr>
          <p:cNvGraphicFramePr>
            <a:graphicFrameLocks noGrp="1"/>
          </p:cNvGraphicFramePr>
          <p:nvPr>
            <p:extLst>
              <p:ext uri="{D42A27DB-BD31-4B8C-83A1-F6EECF244321}">
                <p14:modId xmlns:p14="http://schemas.microsoft.com/office/powerpoint/2010/main" val="2921244261"/>
              </p:ext>
            </p:extLst>
          </p:nvPr>
        </p:nvGraphicFramePr>
        <p:xfrm>
          <a:off x="1097280" y="4081346"/>
          <a:ext cx="8803180" cy="736600"/>
        </p:xfrm>
        <a:graphic>
          <a:graphicData uri="http://schemas.openxmlformats.org/drawingml/2006/table">
            <a:tbl>
              <a:tblPr firstRow="1" bandRow="1">
                <a:tableStyleId>{5C22544A-7EE6-4342-B048-85BDC9FD1C3A}</a:tableStyleId>
              </a:tblPr>
              <a:tblGrid>
                <a:gridCol w="1760636">
                  <a:extLst>
                    <a:ext uri="{9D8B030D-6E8A-4147-A177-3AD203B41FA5}">
                      <a16:colId xmlns:a16="http://schemas.microsoft.com/office/drawing/2014/main" val="896958593"/>
                    </a:ext>
                  </a:extLst>
                </a:gridCol>
                <a:gridCol w="1390699">
                  <a:extLst>
                    <a:ext uri="{9D8B030D-6E8A-4147-A177-3AD203B41FA5}">
                      <a16:colId xmlns:a16="http://schemas.microsoft.com/office/drawing/2014/main" val="2477900657"/>
                    </a:ext>
                  </a:extLst>
                </a:gridCol>
                <a:gridCol w="1940312">
                  <a:extLst>
                    <a:ext uri="{9D8B030D-6E8A-4147-A177-3AD203B41FA5}">
                      <a16:colId xmlns:a16="http://schemas.microsoft.com/office/drawing/2014/main" val="1159438601"/>
                    </a:ext>
                  </a:extLst>
                </a:gridCol>
                <a:gridCol w="1950897">
                  <a:extLst>
                    <a:ext uri="{9D8B030D-6E8A-4147-A177-3AD203B41FA5}">
                      <a16:colId xmlns:a16="http://schemas.microsoft.com/office/drawing/2014/main" val="1779384844"/>
                    </a:ext>
                  </a:extLst>
                </a:gridCol>
                <a:gridCol w="1760636">
                  <a:extLst>
                    <a:ext uri="{9D8B030D-6E8A-4147-A177-3AD203B41FA5}">
                      <a16:colId xmlns:a16="http://schemas.microsoft.com/office/drawing/2014/main" val="1401152236"/>
                    </a:ext>
                  </a:extLst>
                </a:gridCol>
              </a:tblGrid>
              <a:tr h="287618">
                <a:tc>
                  <a:txBody>
                    <a:bodyPr/>
                    <a:lstStyle/>
                    <a:p>
                      <a:r>
                        <a:rPr kumimoji="1" lang="ja-JP" altLang="en-US" dirty="0"/>
                        <a:t>起床中</a:t>
                      </a:r>
                    </a:p>
                  </a:txBody>
                  <a:tcPr/>
                </a:tc>
                <a:tc>
                  <a:txBody>
                    <a:bodyPr/>
                    <a:lstStyle/>
                    <a:p>
                      <a:r>
                        <a:rPr kumimoji="1" lang="ja-JP" altLang="en-US" dirty="0"/>
                        <a:t>スリープ中</a:t>
                      </a:r>
                    </a:p>
                  </a:txBody>
                  <a:tcPr/>
                </a:tc>
                <a:tc>
                  <a:txBody>
                    <a:bodyPr/>
                    <a:lstStyle/>
                    <a:p>
                      <a:r>
                        <a:rPr kumimoji="1" lang="ja-JP" altLang="en-US" dirty="0"/>
                        <a:t>ウォームアップ中</a:t>
                      </a:r>
                    </a:p>
                  </a:txBody>
                  <a:tcPr/>
                </a:tc>
                <a:tc>
                  <a:txBody>
                    <a:bodyPr/>
                    <a:lstStyle/>
                    <a:p>
                      <a:r>
                        <a:rPr kumimoji="1" lang="ja-JP" altLang="en-US" dirty="0"/>
                        <a:t>夜間スリープ中</a:t>
                      </a:r>
                    </a:p>
                  </a:txBody>
                  <a:tcPr/>
                </a:tc>
                <a:tc>
                  <a:txBody>
                    <a:bodyPr/>
                    <a:lstStyle/>
                    <a:p>
                      <a:r>
                        <a:rPr kumimoji="1" lang="ja-JP" altLang="en-US" dirty="0"/>
                        <a:t>受信待機中</a:t>
                      </a:r>
                    </a:p>
                  </a:txBody>
                  <a:tcPr/>
                </a:tc>
                <a:extLst>
                  <a:ext uri="{0D108BD9-81ED-4DB2-BD59-A6C34878D82A}">
                    <a16:rowId xmlns:a16="http://schemas.microsoft.com/office/drawing/2014/main" val="1760807479"/>
                  </a:ext>
                </a:extLst>
              </a:tr>
              <a:tr h="370840">
                <a:tc>
                  <a:txBody>
                    <a:bodyPr/>
                    <a:lstStyle/>
                    <a:p>
                      <a:r>
                        <a:rPr kumimoji="1" lang="en-US" altLang="ja-JP" dirty="0"/>
                        <a:t>290</a:t>
                      </a:r>
                      <a:r>
                        <a:rPr kumimoji="1" lang="ja-JP" altLang="en-US" dirty="0"/>
                        <a:t>ｍ</a:t>
                      </a:r>
                      <a:r>
                        <a:rPr kumimoji="1" lang="en-US" altLang="ja-JP" dirty="0"/>
                        <a:t>A</a:t>
                      </a:r>
                      <a:endParaRPr kumimoji="1" lang="ja-JP" altLang="en-US" dirty="0"/>
                    </a:p>
                  </a:txBody>
                  <a:tcPr/>
                </a:tc>
                <a:tc>
                  <a:txBody>
                    <a:bodyPr/>
                    <a:lstStyle/>
                    <a:p>
                      <a:r>
                        <a:rPr kumimoji="1" lang="en-US" altLang="ja-JP" dirty="0"/>
                        <a:t>0.0051mA</a:t>
                      </a:r>
                      <a:endParaRPr kumimoji="1" lang="ja-JP" altLang="en-US" dirty="0"/>
                    </a:p>
                  </a:txBody>
                  <a:tcPr/>
                </a:tc>
                <a:tc>
                  <a:txBody>
                    <a:bodyPr/>
                    <a:lstStyle/>
                    <a:p>
                      <a:r>
                        <a:rPr kumimoji="1" lang="en-US" altLang="ja-JP" dirty="0"/>
                        <a:t>125mA</a:t>
                      </a:r>
                      <a:endParaRPr kumimoji="1" lang="ja-JP" altLang="en-US" dirty="0"/>
                    </a:p>
                  </a:txBody>
                  <a:tcPr/>
                </a:tc>
                <a:tc>
                  <a:txBody>
                    <a:bodyPr/>
                    <a:lstStyle/>
                    <a:p>
                      <a:r>
                        <a:rPr kumimoji="1" lang="en-US" altLang="ja-JP" dirty="0"/>
                        <a:t>0.0326mA</a:t>
                      </a:r>
                      <a:endParaRPr kumimoji="1" lang="ja-JP" altLang="en-US" dirty="0"/>
                    </a:p>
                  </a:txBody>
                  <a:tcPr/>
                </a:tc>
                <a:tc>
                  <a:txBody>
                    <a:bodyPr/>
                    <a:lstStyle/>
                    <a:p>
                      <a:r>
                        <a:rPr kumimoji="1" lang="en-US" altLang="ja-JP" dirty="0"/>
                        <a:t>144mA</a:t>
                      </a:r>
                      <a:endParaRPr kumimoji="1" lang="ja-JP" altLang="en-US" dirty="0"/>
                    </a:p>
                  </a:txBody>
                  <a:tcPr/>
                </a:tc>
                <a:extLst>
                  <a:ext uri="{0D108BD9-81ED-4DB2-BD59-A6C34878D82A}">
                    <a16:rowId xmlns:a16="http://schemas.microsoft.com/office/drawing/2014/main" val="1988355056"/>
                  </a:ext>
                </a:extLst>
              </a:tr>
            </a:tbl>
          </a:graphicData>
        </a:graphic>
      </p:graphicFrame>
    </p:spTree>
    <p:extLst>
      <p:ext uri="{BB962C8B-B14F-4D97-AF65-F5344CB8AC3E}">
        <p14:creationId xmlns:p14="http://schemas.microsoft.com/office/powerpoint/2010/main" val="1652269627"/>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4459</TotalTime>
  <Words>492</Words>
  <Application>Microsoft Office PowerPoint</Application>
  <PresentationFormat>ワイド画面</PresentationFormat>
  <Paragraphs>144</Paragraphs>
  <Slides>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游ゴシック</vt:lpstr>
      <vt:lpstr>Calibri</vt:lpstr>
      <vt:lpstr>Calibri Light</vt:lpstr>
      <vt:lpstr>レトロスペクト</vt:lpstr>
      <vt:lpstr>IEEE802.15.4準拠の低消費電力無線通信モジュールを用いた室内環境値計測デバイスの実装 進捗報告９</vt:lpstr>
      <vt:lpstr>エッジデバイスの進捗状況</vt:lpstr>
      <vt:lpstr>単体テスト</vt:lpstr>
      <vt:lpstr>今後の予定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2020年度4回生組込みシステム開発演習課題</dc:title>
  <dc:creator>王 森岭</dc:creator>
  <cp:lastModifiedBy>稲田 一輝</cp:lastModifiedBy>
  <cp:revision>10</cp:revision>
  <dcterms:created xsi:type="dcterms:W3CDTF">2020-06-23T03:03:23Z</dcterms:created>
  <dcterms:modified xsi:type="dcterms:W3CDTF">2021-01-05T04:09:04Z</dcterms:modified>
</cp:coreProperties>
</file>