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3" r:id="rId3"/>
    <p:sldId id="264" r:id="rId4"/>
    <p:sldId id="257" r:id="rId5"/>
    <p:sldId id="258" r:id="rId6"/>
    <p:sldId id="265" r:id="rId7"/>
    <p:sldId id="262" r:id="rId8"/>
    <p:sldId id="270" r:id="rId9"/>
    <p:sldId id="266" r:id="rId10"/>
    <p:sldId id="271" r:id="rId11"/>
    <p:sldId id="277" r:id="rId12"/>
    <p:sldId id="272" r:id="rId13"/>
    <p:sldId id="273" r:id="rId14"/>
    <p:sldId id="274" r:id="rId15"/>
    <p:sldId id="275" r:id="rId16"/>
    <p:sldId id="276" r:id="rId17"/>
    <p:sldId id="268" r:id="rId18"/>
    <p:sldId id="26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730"/>
    <a:srgbClr val="FF3030"/>
    <a:srgbClr val="3636FF"/>
    <a:srgbClr val="FFA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24199-BC73-4F09-9EC1-2AFB51E41942}" v="7" dt="2020-12-14T04:48:19.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73" d="100"/>
          <a:sy n="73"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Inada" userId="82953ff9-fdca-4935-9a75-dd2ec4e7a34b" providerId="ADAL" clId="{C0E3A915-8CD8-4773-B493-4A27DE1F196A}"/>
    <pc:docChg chg="modSld">
      <pc:chgData name="Kazuki Inada" userId="82953ff9-fdca-4935-9a75-dd2ec4e7a34b" providerId="ADAL" clId="{C0E3A915-8CD8-4773-B493-4A27DE1F196A}" dt="2020-12-14T05:02:57.903" v="70" actId="14100"/>
      <pc:docMkLst>
        <pc:docMk/>
      </pc:docMkLst>
      <pc:sldChg chg="modSp">
        <pc:chgData name="Kazuki Inada" userId="82953ff9-fdca-4935-9a75-dd2ec4e7a34b" providerId="ADAL" clId="{C0E3A915-8CD8-4773-B493-4A27DE1F196A}" dt="2020-12-14T05:02:57.903" v="70" actId="14100"/>
        <pc:sldMkLst>
          <pc:docMk/>
          <pc:sldMk cId="822489331" sldId="256"/>
        </pc:sldMkLst>
        <pc:spChg chg="mod">
          <ac:chgData name="Kazuki Inada" userId="82953ff9-fdca-4935-9a75-dd2ec4e7a34b" providerId="ADAL" clId="{C0E3A915-8CD8-4773-B493-4A27DE1F196A}" dt="2020-12-14T05:02:57.903" v="70" actId="14100"/>
          <ac:spMkLst>
            <pc:docMk/>
            <pc:sldMk cId="822489331" sldId="256"/>
            <ac:spMk id="2" creationId="{00000000-0000-0000-0000-000000000000}"/>
          </ac:spMkLst>
        </pc:spChg>
      </pc:sldChg>
      <pc:sldChg chg="modSp">
        <pc:chgData name="Kazuki Inada" userId="82953ff9-fdca-4935-9a75-dd2ec4e7a34b" providerId="ADAL" clId="{C0E3A915-8CD8-4773-B493-4A27DE1F196A}" dt="2020-12-08T03:58:29.338" v="67"/>
        <pc:sldMkLst>
          <pc:docMk/>
          <pc:sldMk cId="2473578850" sldId="269"/>
        </pc:sldMkLst>
        <pc:spChg chg="mod">
          <ac:chgData name="Kazuki Inada" userId="82953ff9-fdca-4935-9a75-dd2ec4e7a34b" providerId="ADAL" clId="{C0E3A915-8CD8-4773-B493-4A27DE1F196A}" dt="2020-12-08T03:58:29.338" v="67"/>
          <ac:spMkLst>
            <pc:docMk/>
            <pc:sldMk cId="2473578850" sldId="269"/>
            <ac:spMk id="3" creationId="{00000000-0000-0000-0000-000000000000}"/>
          </ac:spMkLst>
        </pc:spChg>
      </pc:sldChg>
    </pc:docChg>
  </pc:docChgLst>
  <pc:docChgLst>
    <pc:chgData name="Kazuki" userId="82953ff9-fdca-4935-9a75-dd2ec4e7a34b" providerId="ADAL" clId="{2FF24199-BC73-4F09-9EC1-2AFB51E41942}"/>
    <pc:docChg chg="modSld modShowInfo">
      <pc:chgData name="Kazuki" userId="82953ff9-fdca-4935-9a75-dd2ec4e7a34b" providerId="ADAL" clId="{2FF24199-BC73-4F09-9EC1-2AFB51E41942}" dt="2020-12-14T04:57:23.166" v="17" actId="14100"/>
      <pc:docMkLst>
        <pc:docMk/>
      </pc:docMkLst>
      <pc:sldChg chg="modSp mod modTransition">
        <pc:chgData name="Kazuki" userId="82953ff9-fdca-4935-9a75-dd2ec4e7a34b" providerId="ADAL" clId="{2FF24199-BC73-4F09-9EC1-2AFB51E41942}" dt="2020-12-14T04:57:23.166" v="17" actId="14100"/>
        <pc:sldMkLst>
          <pc:docMk/>
          <pc:sldMk cId="822489331" sldId="256"/>
        </pc:sldMkLst>
        <pc:spChg chg="mod">
          <ac:chgData name="Kazuki" userId="82953ff9-fdca-4935-9a75-dd2ec4e7a34b" providerId="ADAL" clId="{2FF24199-BC73-4F09-9EC1-2AFB51E41942}" dt="2020-12-14T04:57:23.166" v="17" actId="14100"/>
          <ac:spMkLst>
            <pc:docMk/>
            <pc:sldMk cId="822489331" sldId="256"/>
            <ac:spMk id="2" creationId="{00000000-0000-0000-0000-000000000000}"/>
          </ac:spMkLst>
        </pc:spChg>
      </pc:sldChg>
      <pc:sldChg chg="modTransition">
        <pc:chgData name="Kazuki" userId="82953ff9-fdca-4935-9a75-dd2ec4e7a34b" providerId="ADAL" clId="{2FF24199-BC73-4F09-9EC1-2AFB51E41942}" dt="2020-12-14T04:48:19.728" v="7"/>
        <pc:sldMkLst>
          <pc:docMk/>
          <pc:sldMk cId="3883843349" sldId="257"/>
        </pc:sldMkLst>
      </pc:sldChg>
      <pc:sldChg chg="modTransition">
        <pc:chgData name="Kazuki" userId="82953ff9-fdca-4935-9a75-dd2ec4e7a34b" providerId="ADAL" clId="{2FF24199-BC73-4F09-9EC1-2AFB51E41942}" dt="2020-12-14T04:48:19.728" v="7"/>
        <pc:sldMkLst>
          <pc:docMk/>
          <pc:sldMk cId="1804318922" sldId="258"/>
        </pc:sldMkLst>
      </pc:sldChg>
      <pc:sldChg chg="modTransition">
        <pc:chgData name="Kazuki" userId="82953ff9-fdca-4935-9a75-dd2ec4e7a34b" providerId="ADAL" clId="{2FF24199-BC73-4F09-9EC1-2AFB51E41942}" dt="2020-12-08T00:33:10.831" v="5"/>
        <pc:sldMkLst>
          <pc:docMk/>
          <pc:sldMk cId="2764291408" sldId="259"/>
        </pc:sldMkLst>
      </pc:sldChg>
      <pc:sldChg chg="modTransition">
        <pc:chgData name="Kazuki" userId="82953ff9-fdca-4935-9a75-dd2ec4e7a34b" providerId="ADAL" clId="{2FF24199-BC73-4F09-9EC1-2AFB51E41942}" dt="2020-12-08T00:33:10.831" v="5"/>
        <pc:sldMkLst>
          <pc:docMk/>
          <pc:sldMk cId="1020725432" sldId="260"/>
        </pc:sldMkLst>
      </pc:sldChg>
      <pc:sldChg chg="modTransition">
        <pc:chgData name="Kazuki" userId="82953ff9-fdca-4935-9a75-dd2ec4e7a34b" providerId="ADAL" clId="{2FF24199-BC73-4F09-9EC1-2AFB51E41942}" dt="2020-12-14T04:48:19.728" v="7"/>
        <pc:sldMkLst>
          <pc:docMk/>
          <pc:sldMk cId="856742743" sldId="262"/>
        </pc:sldMkLst>
      </pc:sldChg>
      <pc:sldChg chg="modTransition">
        <pc:chgData name="Kazuki" userId="82953ff9-fdca-4935-9a75-dd2ec4e7a34b" providerId="ADAL" clId="{2FF24199-BC73-4F09-9EC1-2AFB51E41942}" dt="2020-12-14T04:48:19.728" v="7"/>
        <pc:sldMkLst>
          <pc:docMk/>
          <pc:sldMk cId="2926911922" sldId="263"/>
        </pc:sldMkLst>
      </pc:sldChg>
      <pc:sldChg chg="modTransition">
        <pc:chgData name="Kazuki" userId="82953ff9-fdca-4935-9a75-dd2ec4e7a34b" providerId="ADAL" clId="{2FF24199-BC73-4F09-9EC1-2AFB51E41942}" dt="2020-12-14T04:48:19.728" v="7"/>
        <pc:sldMkLst>
          <pc:docMk/>
          <pc:sldMk cId="1722042697" sldId="264"/>
        </pc:sldMkLst>
      </pc:sldChg>
      <pc:sldChg chg="modTransition">
        <pc:chgData name="Kazuki" userId="82953ff9-fdca-4935-9a75-dd2ec4e7a34b" providerId="ADAL" clId="{2FF24199-BC73-4F09-9EC1-2AFB51E41942}" dt="2020-12-14T04:48:19.728" v="7"/>
        <pc:sldMkLst>
          <pc:docMk/>
          <pc:sldMk cId="3821758347" sldId="265"/>
        </pc:sldMkLst>
      </pc:sldChg>
      <pc:sldChg chg="modTransition">
        <pc:chgData name="Kazuki" userId="82953ff9-fdca-4935-9a75-dd2ec4e7a34b" providerId="ADAL" clId="{2FF24199-BC73-4F09-9EC1-2AFB51E41942}" dt="2020-12-14T04:48:19.728" v="7"/>
        <pc:sldMkLst>
          <pc:docMk/>
          <pc:sldMk cId="2449257405" sldId="266"/>
        </pc:sldMkLst>
      </pc:sldChg>
      <pc:sldChg chg="modTransition">
        <pc:chgData name="Kazuki" userId="82953ff9-fdca-4935-9a75-dd2ec4e7a34b" providerId="ADAL" clId="{2FF24199-BC73-4F09-9EC1-2AFB51E41942}" dt="2020-12-08T00:33:10.831" v="5"/>
        <pc:sldMkLst>
          <pc:docMk/>
          <pc:sldMk cId="1585986813" sldId="267"/>
        </pc:sldMkLst>
      </pc:sldChg>
      <pc:sldChg chg="modTransition">
        <pc:chgData name="Kazuki" userId="82953ff9-fdca-4935-9a75-dd2ec4e7a34b" providerId="ADAL" clId="{2FF24199-BC73-4F09-9EC1-2AFB51E41942}" dt="2020-12-14T04:48:19.728" v="7"/>
        <pc:sldMkLst>
          <pc:docMk/>
          <pc:sldMk cId="1230729420" sldId="268"/>
        </pc:sldMkLst>
      </pc:sldChg>
      <pc:sldChg chg="modTransition">
        <pc:chgData name="Kazuki" userId="82953ff9-fdca-4935-9a75-dd2ec4e7a34b" providerId="ADAL" clId="{2FF24199-BC73-4F09-9EC1-2AFB51E41942}" dt="2020-12-14T04:48:19.728" v="7"/>
        <pc:sldMkLst>
          <pc:docMk/>
          <pc:sldMk cId="2473578850" sldId="269"/>
        </pc:sldMkLst>
      </pc:sldChg>
      <pc:sldChg chg="modTransition">
        <pc:chgData name="Kazuki" userId="82953ff9-fdca-4935-9a75-dd2ec4e7a34b" providerId="ADAL" clId="{2FF24199-BC73-4F09-9EC1-2AFB51E41942}" dt="2020-12-14T04:48:19.728" v="7"/>
        <pc:sldMkLst>
          <pc:docMk/>
          <pc:sldMk cId="294635551" sldId="270"/>
        </pc:sldMkLst>
      </pc:sldChg>
      <pc:sldChg chg="modTransition">
        <pc:chgData name="Kazuki" userId="82953ff9-fdca-4935-9a75-dd2ec4e7a34b" providerId="ADAL" clId="{2FF24199-BC73-4F09-9EC1-2AFB51E41942}" dt="2020-12-14T04:48:19.728" v="7"/>
        <pc:sldMkLst>
          <pc:docMk/>
          <pc:sldMk cId="81132082" sldId="271"/>
        </pc:sldMkLst>
      </pc:sldChg>
      <pc:sldChg chg="modTransition">
        <pc:chgData name="Kazuki" userId="82953ff9-fdca-4935-9a75-dd2ec4e7a34b" providerId="ADAL" clId="{2FF24199-BC73-4F09-9EC1-2AFB51E41942}" dt="2020-12-14T04:48:19.728" v="7"/>
        <pc:sldMkLst>
          <pc:docMk/>
          <pc:sldMk cId="2256773985" sldId="272"/>
        </pc:sldMkLst>
      </pc:sldChg>
      <pc:sldChg chg="modTransition">
        <pc:chgData name="Kazuki" userId="82953ff9-fdca-4935-9a75-dd2ec4e7a34b" providerId="ADAL" clId="{2FF24199-BC73-4F09-9EC1-2AFB51E41942}" dt="2020-12-14T04:48:19.728" v="7"/>
        <pc:sldMkLst>
          <pc:docMk/>
          <pc:sldMk cId="1449693549" sldId="273"/>
        </pc:sldMkLst>
      </pc:sldChg>
      <pc:sldChg chg="modTransition">
        <pc:chgData name="Kazuki" userId="82953ff9-fdca-4935-9a75-dd2ec4e7a34b" providerId="ADAL" clId="{2FF24199-BC73-4F09-9EC1-2AFB51E41942}" dt="2020-12-14T04:48:19.728" v="7"/>
        <pc:sldMkLst>
          <pc:docMk/>
          <pc:sldMk cId="1004371678" sldId="274"/>
        </pc:sldMkLst>
      </pc:sldChg>
      <pc:sldChg chg="modTransition">
        <pc:chgData name="Kazuki" userId="82953ff9-fdca-4935-9a75-dd2ec4e7a34b" providerId="ADAL" clId="{2FF24199-BC73-4F09-9EC1-2AFB51E41942}" dt="2020-12-14T04:48:19.728" v="7"/>
        <pc:sldMkLst>
          <pc:docMk/>
          <pc:sldMk cId="2267079713" sldId="275"/>
        </pc:sldMkLst>
      </pc:sldChg>
      <pc:sldChg chg="modTransition">
        <pc:chgData name="Kazuki" userId="82953ff9-fdca-4935-9a75-dd2ec4e7a34b" providerId="ADAL" clId="{2FF24199-BC73-4F09-9EC1-2AFB51E41942}" dt="2020-12-14T04:48:19.728" v="7"/>
        <pc:sldMkLst>
          <pc:docMk/>
          <pc:sldMk cId="905300477" sldId="276"/>
        </pc:sldMkLst>
      </pc:sldChg>
      <pc:sldChg chg="modTransition">
        <pc:chgData name="Kazuki" userId="82953ff9-fdca-4935-9a75-dd2ec4e7a34b" providerId="ADAL" clId="{2FF24199-BC73-4F09-9EC1-2AFB51E41942}" dt="2020-12-14T04:48:19.728" v="7"/>
        <pc:sldMkLst>
          <pc:docMk/>
          <pc:sldMk cId="1398730442"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245E7-F790-445C-BC16-240190797397}"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9436D-3A40-4E48-9997-8CB6A733FFE5}" type="slidenum">
              <a:rPr kumimoji="1" lang="ja-JP" altLang="en-US" smtClean="0"/>
              <a:t>‹#›</a:t>
            </a:fld>
            <a:endParaRPr kumimoji="1" lang="ja-JP" altLang="en-US"/>
          </a:p>
        </p:txBody>
      </p:sp>
    </p:spTree>
    <p:extLst>
      <p:ext uri="{BB962C8B-B14F-4D97-AF65-F5344CB8AC3E}">
        <p14:creationId xmlns:p14="http://schemas.microsoft.com/office/powerpoint/2010/main" val="1517679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92C436D-4AA2-4C28-AAB3-69445A558DA9}"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6702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8C61BB3-79C6-4F87-8C4C-A533B1DC08E1}"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3561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15A30B-A136-44E4-ABD5-9D9A21C73F3B}"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575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2555DF-879B-4F9A-92DF-6920C91264C7}"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198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AEA505-29F1-4730-9BA2-78A7B11354D3}"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A16EB9A-9A26-4740-BF88-E3A8108FFF3A}"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6619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8F1A2B-02B0-4CBD-9814-DB620FF166C1}"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96588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FC80AD-347B-47E3-8E31-9C10692D41D4}"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64522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8A8666-F44F-4182-8BBF-EBED384840DA}"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0235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93F629C-98DC-4DD7-BF2E-63AB1BE0857D}"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67372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CAD86C-4589-427E-9C42-474201EB36FD}"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24209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1431E01-A774-43FF-AA21-8DAC733A8BC6}" type="datetime1">
              <a:rPr kumimoji="1" lang="ja-JP" altLang="en-US" smtClean="0"/>
              <a:t>2020/12/14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0044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F199FD-8578-44D5-97AA-CCD95301B427}" type="datetime1">
              <a:rPr kumimoji="1" lang="ja-JP" altLang="en-US" smtClean="0"/>
              <a:t>2020/12/14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71939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12AEE-3A5A-46AC-A74F-0C2BCA489418}" type="datetime1">
              <a:rPr kumimoji="1" lang="ja-JP" altLang="en-US" smtClean="0"/>
              <a:t>2020/12/14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9556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53EFF6-CA19-4432-ADDB-A5BDCEA80A2F}"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26093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3EDCF1-0CFC-4FF5-9E19-5CC4F79D96A4}"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34766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B45E00-1CCA-4018-9EBD-80D8CBDEDD94}" type="datetime1">
              <a:rPr kumimoji="1" lang="ja-JP" altLang="en-US" smtClean="0"/>
              <a:t>2020/12/14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1063803" y="6206009"/>
            <a:ext cx="683339" cy="365125"/>
          </a:xfrm>
          <a:prstGeom prst="rect">
            <a:avLst/>
          </a:prstGeom>
        </p:spPr>
        <p:txBody>
          <a:bodyPr vert="horz" lIns="91440" tIns="45720" rIns="91440" bIns="45720" rtlCol="0" anchor="ctr"/>
          <a:lstStyle>
            <a:lvl1pPr algn="r">
              <a:defRPr sz="1400">
                <a:solidFill>
                  <a:schemeClr val="bg1"/>
                </a:solidFill>
              </a:defRPr>
            </a:lvl1pPr>
          </a:lstStyle>
          <a:p>
            <a:fld id="{BA67336F-AA07-43A6-8512-66DE50AF0DE6}" type="slidenum">
              <a:rPr lang="ja-JP" altLang="en-US" smtClean="0"/>
              <a:pPr/>
              <a:t>‹#›</a:t>
            </a:fld>
            <a:endParaRPr lang="ja-JP" altLang="en-US"/>
          </a:p>
        </p:txBody>
      </p:sp>
    </p:spTree>
    <p:extLst>
      <p:ext uri="{BB962C8B-B14F-4D97-AF65-F5344CB8AC3E}">
        <p14:creationId xmlns:p14="http://schemas.microsoft.com/office/powerpoint/2010/main" val="68146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8720" y="2404534"/>
            <a:ext cx="8085283" cy="1646302"/>
          </a:xfrm>
        </p:spPr>
        <p:txBody>
          <a:bodyPr/>
          <a:lstStyle/>
          <a:p>
            <a:r>
              <a:rPr kumimoji="1" lang="ja-JP" altLang="en-US" sz="4400" dirty="0"/>
              <a:t>低消費電力</a:t>
            </a:r>
            <a:br>
              <a:rPr lang="en-US" altLang="ja-JP" sz="4400" dirty="0"/>
            </a:br>
            <a:r>
              <a:rPr kumimoji="1" lang="ja-JP" altLang="en-US" sz="4400" dirty="0"/>
              <a:t>室内環境値計測デバイスの実装</a:t>
            </a:r>
          </a:p>
        </p:txBody>
      </p:sp>
      <p:sp>
        <p:nvSpPr>
          <p:cNvPr id="3" name="サブタイトル 2"/>
          <p:cNvSpPr>
            <a:spLocks noGrp="1"/>
          </p:cNvSpPr>
          <p:nvPr>
            <p:ph type="subTitle" idx="1"/>
          </p:nvPr>
        </p:nvSpPr>
        <p:spPr/>
        <p:txBody>
          <a:bodyPr/>
          <a:lstStyle/>
          <a:p>
            <a:r>
              <a:rPr kumimoji="1" lang="ja-JP" altLang="en-US" dirty="0"/>
              <a:t>稲田一輝</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a:t>
            </a:fld>
            <a:endParaRPr kumimoji="1" lang="ja-JP" altLang="en-US"/>
          </a:p>
        </p:txBody>
      </p:sp>
    </p:spTree>
    <p:extLst>
      <p:ext uri="{BB962C8B-B14F-4D97-AF65-F5344CB8AC3E}">
        <p14:creationId xmlns:p14="http://schemas.microsoft.com/office/powerpoint/2010/main" val="82248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37166" y="498926"/>
            <a:ext cx="2583180" cy="369332"/>
          </a:xfrm>
          <a:prstGeom prst="rect">
            <a:avLst/>
          </a:prstGeom>
          <a:noFill/>
        </p:spPr>
        <p:txBody>
          <a:bodyPr wrap="square" rtlCol="0">
            <a:spAutoFit/>
          </a:bodyPr>
          <a:lstStyle/>
          <a:p>
            <a:r>
              <a:rPr kumimoji="1" lang="ja-JP" altLang="en-US" dirty="0"/>
              <a:t>ユースケース図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10</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882" y="264405"/>
            <a:ext cx="4894511" cy="6260960"/>
          </a:xfrm>
          <a:prstGeom prst="rect">
            <a:avLst/>
          </a:prstGeom>
        </p:spPr>
      </p:pic>
    </p:spTree>
    <p:extLst>
      <p:ext uri="{BB962C8B-B14F-4D97-AF65-F5344CB8AC3E}">
        <p14:creationId xmlns:p14="http://schemas.microsoft.com/office/powerpoint/2010/main" val="8113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分担</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391" y="500573"/>
            <a:ext cx="4556252" cy="6087514"/>
          </a:xfrm>
        </p:spPr>
      </p:pic>
      <p:sp>
        <p:nvSpPr>
          <p:cNvPr id="3" name="テキスト ボックス 2"/>
          <p:cNvSpPr txBox="1"/>
          <p:nvPr/>
        </p:nvSpPr>
        <p:spPr>
          <a:xfrm>
            <a:off x="7094863" y="1057619"/>
            <a:ext cx="951857" cy="400110"/>
          </a:xfrm>
          <a:prstGeom prst="rect">
            <a:avLst/>
          </a:prstGeom>
          <a:noFill/>
        </p:spPr>
        <p:txBody>
          <a:bodyPr wrap="square" rtlCol="0">
            <a:spAutoFit/>
          </a:bodyPr>
          <a:lstStyle/>
          <a:p>
            <a:r>
              <a:rPr kumimoji="1" lang="ja-JP" altLang="en-US" sz="2000" b="1" dirty="0">
                <a:solidFill>
                  <a:srgbClr val="00B050"/>
                </a:solidFill>
              </a:rPr>
              <a:t>稲田</a:t>
            </a:r>
            <a:endParaRPr kumimoji="1" lang="ja-JP" altLang="en-US" b="1" dirty="0">
              <a:solidFill>
                <a:srgbClr val="00B050"/>
              </a:solidFill>
            </a:endParaRPr>
          </a:p>
        </p:txBody>
      </p:sp>
      <p:sp>
        <p:nvSpPr>
          <p:cNvPr id="5" name="テキスト ボックス 4"/>
          <p:cNvSpPr txBox="1"/>
          <p:nvPr/>
        </p:nvSpPr>
        <p:spPr>
          <a:xfrm>
            <a:off x="6929610" y="2478795"/>
            <a:ext cx="1872867" cy="369332"/>
          </a:xfrm>
          <a:prstGeom prst="rect">
            <a:avLst/>
          </a:prstGeom>
          <a:noFill/>
        </p:spPr>
        <p:txBody>
          <a:bodyPr wrap="square" rtlCol="0">
            <a:spAutoFit/>
          </a:bodyPr>
          <a:lstStyle/>
          <a:p>
            <a:r>
              <a:rPr lang="ja-JP" altLang="en-US" dirty="0">
                <a:solidFill>
                  <a:srgbClr val="FF9730"/>
                </a:solidFill>
              </a:rPr>
              <a:t>伊藤</a:t>
            </a:r>
            <a:endParaRPr kumimoji="1" lang="ja-JP" altLang="en-US" dirty="0">
              <a:solidFill>
                <a:srgbClr val="FF9730"/>
              </a:solidFill>
            </a:endParaRPr>
          </a:p>
        </p:txBody>
      </p:sp>
      <p:sp>
        <p:nvSpPr>
          <p:cNvPr id="6" name="テキスト ボックス 5"/>
          <p:cNvSpPr txBox="1"/>
          <p:nvPr/>
        </p:nvSpPr>
        <p:spPr>
          <a:xfrm>
            <a:off x="6929610" y="4472848"/>
            <a:ext cx="1872867" cy="369332"/>
          </a:xfrm>
          <a:prstGeom prst="rect">
            <a:avLst/>
          </a:prstGeom>
          <a:noFill/>
        </p:spPr>
        <p:txBody>
          <a:bodyPr wrap="square" rtlCol="0">
            <a:spAutoFit/>
          </a:bodyPr>
          <a:lstStyle/>
          <a:p>
            <a:r>
              <a:rPr lang="ja-JP" altLang="en-US" dirty="0">
                <a:solidFill>
                  <a:srgbClr val="3636FF"/>
                </a:solidFill>
              </a:rPr>
              <a:t>小田</a:t>
            </a:r>
            <a:endParaRPr kumimoji="1" lang="ja-JP" altLang="en-US" dirty="0">
              <a:solidFill>
                <a:srgbClr val="3636FF"/>
              </a:solidFill>
            </a:endParaRPr>
          </a:p>
        </p:txBody>
      </p:sp>
      <p:sp>
        <p:nvSpPr>
          <p:cNvPr id="7" name="テキスト ボックス 6"/>
          <p:cNvSpPr txBox="1"/>
          <p:nvPr/>
        </p:nvSpPr>
        <p:spPr>
          <a:xfrm>
            <a:off x="6870419" y="5632523"/>
            <a:ext cx="1872867" cy="369332"/>
          </a:xfrm>
          <a:prstGeom prst="rect">
            <a:avLst/>
          </a:prstGeom>
          <a:noFill/>
        </p:spPr>
        <p:txBody>
          <a:bodyPr wrap="square" rtlCol="0">
            <a:spAutoFit/>
          </a:bodyPr>
          <a:lstStyle/>
          <a:p>
            <a:r>
              <a:rPr lang="ja-JP" altLang="en-US" dirty="0">
                <a:solidFill>
                  <a:srgbClr val="FF3030"/>
                </a:solidFill>
              </a:rPr>
              <a:t>掛水</a:t>
            </a:r>
            <a:endParaRPr kumimoji="1" lang="ja-JP" altLang="en-US" dirty="0">
              <a:solidFill>
                <a:srgbClr val="FF3030"/>
              </a:solidFill>
            </a:endParaRPr>
          </a:p>
        </p:txBody>
      </p:sp>
      <p:sp>
        <p:nvSpPr>
          <p:cNvPr id="8" name="スライド番号プレースホルダー 7"/>
          <p:cNvSpPr>
            <a:spLocks noGrp="1"/>
          </p:cNvSpPr>
          <p:nvPr>
            <p:ph type="sldNum" sz="quarter" idx="12"/>
          </p:nvPr>
        </p:nvSpPr>
        <p:spPr/>
        <p:txBody>
          <a:bodyPr/>
          <a:lstStyle/>
          <a:p>
            <a:fld id="{BA67336F-AA07-43A6-8512-66DE50AF0DE6}" type="slidenum">
              <a:rPr kumimoji="1" lang="ja-JP" altLang="en-US" smtClean="0"/>
              <a:t>11</a:t>
            </a:fld>
            <a:endParaRPr kumimoji="1" lang="ja-JP" altLang="en-US"/>
          </a:p>
        </p:txBody>
      </p:sp>
    </p:spTree>
    <p:extLst>
      <p:ext uri="{BB962C8B-B14F-4D97-AF65-F5344CB8AC3E}">
        <p14:creationId xmlns:p14="http://schemas.microsoft.com/office/powerpoint/2010/main" val="139873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0050" y="137160"/>
            <a:ext cx="3040380" cy="369332"/>
          </a:xfrm>
          <a:prstGeom prst="rect">
            <a:avLst/>
          </a:prstGeom>
          <a:noFill/>
        </p:spPr>
        <p:txBody>
          <a:bodyPr wrap="square" rtlCol="0">
            <a:spAutoFit/>
          </a:bodyPr>
          <a:lstStyle/>
          <a:p>
            <a:r>
              <a:rPr kumimoji="1" lang="ja-JP" altLang="en-US"/>
              <a:t>ユースケース記述</a:t>
            </a:r>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12</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778828394"/>
              </p:ext>
            </p:extLst>
          </p:nvPr>
        </p:nvGraphicFramePr>
        <p:xfrm>
          <a:off x="635845" y="628595"/>
          <a:ext cx="8783578" cy="5600783"/>
        </p:xfrm>
        <a:graphic>
          <a:graphicData uri="http://schemas.openxmlformats.org/drawingml/2006/table">
            <a:tbl>
              <a:tblPr/>
              <a:tblGrid>
                <a:gridCol w="3076839">
                  <a:extLst>
                    <a:ext uri="{9D8B030D-6E8A-4147-A177-3AD203B41FA5}">
                      <a16:colId xmlns:a16="http://schemas.microsoft.com/office/drawing/2014/main" val="1095545617"/>
                    </a:ext>
                  </a:extLst>
                </a:gridCol>
                <a:gridCol w="5706739">
                  <a:extLst>
                    <a:ext uri="{9D8B030D-6E8A-4147-A177-3AD203B41FA5}">
                      <a16:colId xmlns:a16="http://schemas.microsoft.com/office/drawing/2014/main" val="3896357023"/>
                    </a:ext>
                  </a:extLst>
                </a:gridCol>
              </a:tblGrid>
              <a:tr h="256205">
                <a:tc>
                  <a:txBody>
                    <a:bodyPr/>
                    <a:lstStyle/>
                    <a:p>
                      <a:pPr algn="l" rtl="0" fontAlgn="base"/>
                      <a:r>
                        <a:rPr lang="ja-JP" altLang="en-US" sz="1300" b="0" i="0">
                          <a:solidFill>
                            <a:srgbClr val="000000"/>
                          </a:solidFill>
                          <a:effectLst/>
                          <a:ea typeface="ＭＳ Ｐゴシック" panose="020B0600070205080204" pitchFamily="50" charset="-128"/>
                        </a:rPr>
                        <a:t>ユースケース名</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ja-JP" altLang="en-US" sz="1300" b="0" i="0">
                          <a:solidFill>
                            <a:srgbClr val="000000"/>
                          </a:solidFill>
                          <a:effectLst/>
                          <a:ea typeface="ＭＳ Ｐゴシック" panose="020B0600070205080204" pitchFamily="50" charset="-128"/>
                        </a:rPr>
                        <a:t>メインイベントフロー</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804133"/>
                  </a:ext>
                </a:extLst>
              </a:tr>
              <a:tr h="1216713">
                <a:tc>
                  <a:txBody>
                    <a:bodyPr/>
                    <a:lstStyle/>
                    <a:p>
                      <a:pPr algn="l" rtl="0" fontAlgn="base"/>
                      <a:r>
                        <a:rPr lang="ja-JP" altLang="en-US" sz="1300" b="0" i="0" dirty="0">
                          <a:solidFill>
                            <a:srgbClr val="000000"/>
                          </a:solidFill>
                          <a:effectLst/>
                          <a:ea typeface="ＭＳ Ｐゴシック" panose="020B0600070205080204" pitchFamily="50" charset="-128"/>
                        </a:rPr>
                        <a:t>室内環境を監視する</a:t>
                      </a:r>
                      <a:endParaRPr lang="ja-JP" altLang="en-US" sz="1300" b="0" i="0" dirty="0">
                        <a:solidFill>
                          <a:srgbClr val="000000"/>
                        </a:solidFill>
                        <a:effectLst/>
                      </a:endParaRPr>
                    </a:p>
                    <a:p>
                      <a:pPr algn="l" rtl="0" fontAlgn="base"/>
                      <a:r>
                        <a:rPr lang="ja-JP" altLang="en-US" sz="1300" b="0" i="0" dirty="0">
                          <a:solidFill>
                            <a:srgbClr val="000000"/>
                          </a:solidFill>
                          <a:effectLst/>
                          <a:ea typeface="ＭＳ Ｐゴシック" panose="020B0600070205080204" pitchFamily="50" charset="-128"/>
                        </a:rPr>
                        <a:t>​</a:t>
                      </a:r>
                      <a:endParaRPr lang="ja-JP" altLang="en-US" sz="1300" b="0" i="0" dirty="0">
                        <a:solidFill>
                          <a:srgbClr val="000000"/>
                        </a:solidFill>
                        <a:effectLst/>
                      </a:endParaRPr>
                    </a:p>
                    <a:p>
                      <a:pPr algn="l" rtl="0" fontAlgn="base"/>
                      <a:r>
                        <a:rPr lang="ja-JP" altLang="en-US" sz="1300" b="0" i="0" dirty="0">
                          <a:solidFill>
                            <a:srgbClr val="000000"/>
                          </a:solidFill>
                          <a:effectLst/>
                          <a:ea typeface="ＭＳ Ｐゴシック" panose="020B0600070205080204" pitchFamily="50" charset="-128"/>
                        </a:rPr>
                        <a:t>​</a:t>
                      </a:r>
                      <a:endParaRPr lang="ja-JP" altLang="en-US" sz="1300" b="0" i="0" dirty="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dirty="0">
                          <a:solidFill>
                            <a:srgbClr val="000000"/>
                          </a:solidFill>
                          <a:effectLst/>
                          <a:latin typeface="Calibri" panose="020F0502020204030204" pitchFamily="34" charset="0"/>
                        </a:rPr>
                        <a:t>1.</a:t>
                      </a:r>
                      <a:r>
                        <a:rPr lang="ja-JP" altLang="en-US" sz="1300" b="0" i="0" dirty="0">
                          <a:solidFill>
                            <a:srgbClr val="000000"/>
                          </a:solidFill>
                          <a:effectLst/>
                          <a:ea typeface="ＭＳ Ｐゴシック" panose="020B0600070205080204" pitchFamily="50" charset="-128"/>
                        </a:rPr>
                        <a:t>ユーザが部屋の出入りをする。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2.</a:t>
                      </a:r>
                      <a:r>
                        <a:rPr lang="ja-JP" altLang="en-US" sz="1300" b="0" i="0" dirty="0">
                          <a:solidFill>
                            <a:srgbClr val="000000"/>
                          </a:solidFill>
                          <a:effectLst/>
                          <a:ea typeface="ＭＳ Ｐゴシック" panose="020B0600070205080204" pitchFamily="50" charset="-128"/>
                        </a:rPr>
                        <a:t>人感センサ、カメラにより人の出入りを感知し、それに応じて室内の人数をカウントする。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3.</a:t>
                      </a:r>
                      <a:r>
                        <a:rPr lang="ja-JP" altLang="en-US" sz="1300" b="0" i="0" dirty="0">
                          <a:solidFill>
                            <a:srgbClr val="000000"/>
                          </a:solidFill>
                          <a:effectLst/>
                          <a:ea typeface="ＭＳ Ｐゴシック" panose="020B0600070205080204" pitchFamily="50" charset="-128"/>
                        </a:rPr>
                        <a:t>室内環境監視システムは室内の人数に応じた監視モードを開始する。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4.</a:t>
                      </a:r>
                      <a:r>
                        <a:rPr lang="ja-JP" altLang="en-US" sz="1300" b="0" i="0" dirty="0">
                          <a:solidFill>
                            <a:srgbClr val="000000"/>
                          </a:solidFill>
                          <a:effectLst/>
                          <a:ea typeface="ＭＳ Ｐゴシック" panose="020B0600070205080204" pitchFamily="50" charset="-128"/>
                        </a:rPr>
                        <a:t>室内環境監視システムは各監視モードで</a:t>
                      </a:r>
                      <a:r>
                        <a:rPr lang="en-US" altLang="ja-JP" sz="1300" b="0" i="0" dirty="0">
                          <a:solidFill>
                            <a:srgbClr val="000000"/>
                          </a:solidFill>
                          <a:effectLst/>
                          <a:latin typeface="Calibri" panose="020F0502020204030204" pitchFamily="34" charset="0"/>
                        </a:rPr>
                        <a:t>CO2</a:t>
                      </a:r>
                      <a:r>
                        <a:rPr lang="ja-JP" altLang="en-US" sz="1300" b="0" i="0" dirty="0">
                          <a:solidFill>
                            <a:srgbClr val="000000"/>
                          </a:solidFill>
                          <a:effectLst/>
                          <a:ea typeface="ＭＳ Ｐゴシック" panose="020B0600070205080204" pitchFamily="50" charset="-128"/>
                        </a:rPr>
                        <a:t>濃度を測定し、測定した値に応じて警戒レベルを調整し、換気要請を出すなどの対応をとる。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76351"/>
                  </a:ext>
                </a:extLst>
              </a:tr>
              <a:tr h="1045679">
                <a:tc>
                  <a:txBody>
                    <a:bodyPr/>
                    <a:lstStyle/>
                    <a:p>
                      <a:pPr algn="l" rtl="0" fontAlgn="base"/>
                      <a:r>
                        <a:rPr lang="ja-JP" altLang="en-US" sz="1300" b="0" i="0">
                          <a:solidFill>
                            <a:srgbClr val="000000"/>
                          </a:solidFill>
                          <a:effectLst/>
                          <a:ea typeface="ＭＳ Ｐゴシック" panose="020B0600070205080204" pitchFamily="50" charset="-128"/>
                        </a:rPr>
                        <a:t>部屋情報を登録する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dirty="0">
                          <a:solidFill>
                            <a:srgbClr val="000000"/>
                          </a:solidFill>
                          <a:effectLst/>
                          <a:latin typeface="Calibri" panose="020F0502020204030204" pitchFamily="34" charset="0"/>
                        </a:rPr>
                        <a:t>1.</a:t>
                      </a:r>
                      <a:r>
                        <a:rPr lang="ja-JP" altLang="en-US" sz="1300" b="0" i="0" dirty="0">
                          <a:solidFill>
                            <a:srgbClr val="000000"/>
                          </a:solidFill>
                          <a:effectLst/>
                          <a:ea typeface="ＭＳ Ｐゴシック" panose="020B0600070205080204" pitchFamily="50" charset="-128"/>
                        </a:rPr>
                        <a:t>ユーザは機器を取り付け、システム運用の対象とする部屋の床面積を登録する。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2.</a:t>
                      </a:r>
                      <a:r>
                        <a:rPr lang="ja-JP" altLang="en-US" sz="1300" b="0" i="0" dirty="0">
                          <a:solidFill>
                            <a:srgbClr val="000000"/>
                          </a:solidFill>
                          <a:effectLst/>
                          <a:ea typeface="ＭＳ Ｐゴシック" panose="020B0600070205080204" pitchFamily="50" charset="-128"/>
                        </a:rPr>
                        <a:t> この部屋情報をもとに標準警戒レベルでの滞在可能上限人数を定め、室内環境分析システムにより警戒レベルが上げられた場合に、目安として定める滞在可能上限人数を設定する。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692778"/>
                  </a:ext>
                </a:extLst>
              </a:tr>
              <a:tr h="1408815">
                <a:tc>
                  <a:txBody>
                    <a:bodyPr/>
                    <a:lstStyle/>
                    <a:p>
                      <a:pPr algn="l" rtl="0" fontAlgn="base"/>
                      <a:r>
                        <a:rPr lang="ja-JP" altLang="en-US" sz="1300" b="0" i="0">
                          <a:solidFill>
                            <a:srgbClr val="000000"/>
                          </a:solidFill>
                          <a:effectLst/>
                          <a:ea typeface="ＭＳ Ｐゴシック" panose="020B0600070205080204" pitchFamily="50" charset="-128"/>
                        </a:rPr>
                        <a:t>換気要請の受け取り</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latin typeface="Calibri" panose="020F0502020204030204" pitchFamily="34" charset="0"/>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dirty="0">
                          <a:solidFill>
                            <a:srgbClr val="000000"/>
                          </a:solidFill>
                          <a:effectLst/>
                          <a:latin typeface="Calibri" panose="020F0502020204030204" pitchFamily="34" charset="0"/>
                        </a:rPr>
                        <a:t>1.</a:t>
                      </a:r>
                      <a:r>
                        <a:rPr lang="ja-JP" altLang="en-US" sz="1300" b="0" i="0" dirty="0">
                          <a:solidFill>
                            <a:srgbClr val="000000"/>
                          </a:solidFill>
                          <a:effectLst/>
                          <a:ea typeface="ＭＳ Ｐゴシック" panose="020B0600070205080204" pitchFamily="50" charset="-128"/>
                        </a:rPr>
                        <a:t>一定時間ごとに測定される室内環境の測定値をもとに、室内環境分析システムでの分析を開始する。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2.CO2</a:t>
                      </a:r>
                      <a:r>
                        <a:rPr lang="ja-JP" altLang="en-US" sz="1300" b="0" i="0" dirty="0">
                          <a:solidFill>
                            <a:srgbClr val="000000"/>
                          </a:solidFill>
                          <a:effectLst/>
                          <a:ea typeface="ＭＳ Ｐゴシック" panose="020B0600070205080204" pitchFamily="50" charset="-128"/>
                        </a:rPr>
                        <a:t>濃度が各警戒レベルでの基準値を一定時間連続で超えると、室内にある換気要請の</a:t>
                      </a:r>
                      <a:r>
                        <a:rPr lang="en-US" altLang="ja-JP" sz="1300" b="0" i="0" dirty="0">
                          <a:solidFill>
                            <a:srgbClr val="000000"/>
                          </a:solidFill>
                          <a:effectLst/>
                          <a:ea typeface="ＭＳ Ｐゴシック" panose="020B0600070205080204" pitchFamily="50" charset="-128"/>
                        </a:rPr>
                        <a:t>LED</a:t>
                      </a:r>
                      <a:r>
                        <a:rPr lang="ja-JP" altLang="en-US" sz="1300" b="0" i="0" dirty="0">
                          <a:solidFill>
                            <a:srgbClr val="000000"/>
                          </a:solidFill>
                          <a:effectLst/>
                          <a:ea typeface="ＭＳ Ｐゴシック" panose="020B0600070205080204" pitchFamily="50" charset="-128"/>
                        </a:rPr>
                        <a:t>が点灯する。</a:t>
                      </a:r>
                      <a:r>
                        <a:rPr lang="ja-JP" altLang="en-US" sz="1300" b="0" i="0" dirty="0">
                          <a:solidFill>
                            <a:srgbClr val="000000"/>
                          </a:solidFill>
                          <a:effectLst/>
                          <a:latin typeface="ＭＳ Ｐゴシック" panose="020B0600070205080204" pitchFamily="50" charset="-128"/>
                        </a:rPr>
                        <a:t>​</a:t>
                      </a:r>
                      <a:endParaRPr lang="ja-JP" altLang="en-US" sz="1300" b="0" i="0" dirty="0">
                        <a:solidFill>
                          <a:srgbClr val="000000"/>
                        </a:solidFill>
                        <a:effectLst/>
                      </a:endParaRPr>
                    </a:p>
                    <a:p>
                      <a:pPr algn="l" rtl="0" fontAlgn="base"/>
                      <a:r>
                        <a:rPr lang="en-US" altLang="ja-JP" sz="1300" b="0" i="0" dirty="0">
                          <a:solidFill>
                            <a:srgbClr val="000000"/>
                          </a:solidFill>
                          <a:effectLst/>
                          <a:latin typeface="Calibri" panose="020F0502020204030204" pitchFamily="34" charset="0"/>
                        </a:rPr>
                        <a:t>3.</a:t>
                      </a:r>
                      <a:r>
                        <a:rPr lang="ja-JP" altLang="en-US" sz="1300" b="0" i="0" dirty="0">
                          <a:solidFill>
                            <a:srgbClr val="000000"/>
                          </a:solidFill>
                          <a:effectLst/>
                          <a:ea typeface="ＭＳ Ｐゴシック" panose="020B0600070205080204" pitchFamily="50" charset="-128"/>
                        </a:rPr>
                        <a:t>室内に滞在する者は換気要請が出されたことを確認し、要請に従って換気を行う。</a:t>
                      </a:r>
                      <a:r>
                        <a:rPr lang="ja-JP" altLang="en-US" sz="1300" b="0" i="0" dirty="0">
                          <a:solidFill>
                            <a:srgbClr val="000000"/>
                          </a:solidFill>
                          <a:effectLst/>
                          <a:latin typeface="ＭＳ Ｐゴシック" panose="020B0600070205080204" pitchFamily="50" charset="-128"/>
                        </a:rPr>
                        <a:t>​</a:t>
                      </a:r>
                      <a:endParaRPr lang="en-US" altLang="ja-JP" sz="1300" b="0" i="0" dirty="0">
                        <a:solidFill>
                          <a:srgbClr val="000000"/>
                        </a:solidFill>
                        <a:effectLst/>
                        <a:latin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69001"/>
                  </a:ext>
                </a:extLst>
              </a:tr>
              <a:tr h="720332">
                <a:tc>
                  <a:txBody>
                    <a:bodyPr/>
                    <a:lstStyle/>
                    <a:p>
                      <a:pPr algn="l" rtl="0" fontAlgn="base"/>
                      <a:r>
                        <a:rPr lang="ja-JP" altLang="en-US" sz="1300" b="0" i="0">
                          <a:solidFill>
                            <a:srgbClr val="000000"/>
                          </a:solidFill>
                          <a:effectLst/>
                        </a:rPr>
                        <a:t>入室危険度の確認</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 部屋の滞在可能上限人数と現在の室内人数に応じた危険度を表す</a:t>
                      </a:r>
                      <a:r>
                        <a:rPr lang="en-US" altLang="ja-JP" sz="1300" b="0" i="0">
                          <a:solidFill>
                            <a:srgbClr val="000000"/>
                          </a:solidFill>
                          <a:effectLst/>
                          <a:latin typeface="ＭＳ Ｐゴシック" panose="020B0600070205080204" pitchFamily="50" charset="-128"/>
                          <a:ea typeface="ＭＳ Ｐゴシック" panose="020B0600070205080204" pitchFamily="50" charset="-128"/>
                        </a:rPr>
                        <a:t>LED</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を点灯する</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501105"/>
                  </a:ext>
                </a:extLst>
              </a:tr>
              <a:tr h="895860">
                <a:tc>
                  <a:txBody>
                    <a:bodyPr/>
                    <a:lstStyle/>
                    <a:p>
                      <a:pPr algn="l" rtl="0" fontAlgn="base"/>
                      <a:r>
                        <a:rPr lang="ja-JP" altLang="en-US" sz="1300" b="0" i="0">
                          <a:solidFill>
                            <a:srgbClr val="000000"/>
                          </a:solidFill>
                          <a:effectLst/>
                        </a:rPr>
                        <a:t>室内環境状態の表示</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marL="0" algn="l" defTabSz="914400" rtl="0" eaLnBrk="1" fontAlgn="base" latinLnBrk="0" hangingPunct="1"/>
                      <a:r>
                        <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kumimoji="1" lang="ja-JP" altLang="en-US"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一定時間ごとに測定される温湿度の室内環境の測定値をもとに、室内環境分析システムでの分析を開始する</a:t>
                      </a:r>
                      <a:endPar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p>
                      <a:pPr marL="0" algn="l" defTabSz="914400" rtl="0" eaLnBrk="1" fontAlgn="base" latinLnBrk="0" hangingPunct="1"/>
                      <a:r>
                        <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kumimoji="1" lang="ja-JP" altLang="en-US"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温湿度が一定の基準値を超えると、改善を要求する</a:t>
                      </a:r>
                      <a:endPar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692938"/>
                  </a:ext>
                </a:extLst>
              </a:tr>
            </a:tbl>
          </a:graphicData>
        </a:graphic>
      </p:graphicFrame>
      <p:sp>
        <p:nvSpPr>
          <p:cNvPr id="4" name="角丸四角形 3"/>
          <p:cNvSpPr/>
          <p:nvPr/>
        </p:nvSpPr>
        <p:spPr>
          <a:xfrm>
            <a:off x="400050" y="1509310"/>
            <a:ext cx="9404962" cy="64999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677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13</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27" y="893081"/>
            <a:ext cx="2606658" cy="546326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640" y="893081"/>
            <a:ext cx="2380202" cy="531469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0397" y="972404"/>
            <a:ext cx="3072775" cy="5304622"/>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1578" y="972404"/>
            <a:ext cx="2790422" cy="4294242"/>
          </a:xfrm>
          <a:prstGeom prst="rect">
            <a:avLst/>
          </a:prstGeom>
        </p:spPr>
      </p:pic>
      <p:sp>
        <p:nvSpPr>
          <p:cNvPr id="10" name="角丸四角形 9"/>
          <p:cNvSpPr/>
          <p:nvPr/>
        </p:nvSpPr>
        <p:spPr>
          <a:xfrm>
            <a:off x="7958957" y="682131"/>
            <a:ext cx="1442621" cy="588516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613611" y="682131"/>
            <a:ext cx="1483880" cy="588516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4528664" y="607846"/>
            <a:ext cx="1450801" cy="588516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0631091" y="804231"/>
            <a:ext cx="1548761" cy="568878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969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48640" y="222170"/>
            <a:ext cx="2514600" cy="369332"/>
          </a:xfrm>
          <a:prstGeom prst="rect">
            <a:avLst/>
          </a:prstGeom>
          <a:noFill/>
        </p:spPr>
        <p:txBody>
          <a:bodyPr wrap="square" rtlCol="0">
            <a:spAutoFit/>
          </a:bodyPr>
          <a:lstStyle/>
          <a:p>
            <a:r>
              <a:rPr kumimoji="1" lang="ja-JP" altLang="en-US"/>
              <a:t>クラス図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41" y="222170"/>
            <a:ext cx="6491155" cy="6105236"/>
          </a:xfrm>
          <a:prstGeom prst="rect">
            <a:avLst/>
          </a:prstGeom>
        </p:spPr>
      </p:pic>
      <p:sp>
        <p:nvSpPr>
          <p:cNvPr id="6" name="角丸四角形 5"/>
          <p:cNvSpPr/>
          <p:nvPr/>
        </p:nvSpPr>
        <p:spPr>
          <a:xfrm>
            <a:off x="6202496" y="3095739"/>
            <a:ext cx="3183875" cy="347155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437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59092" y="339750"/>
            <a:ext cx="1921400" cy="369332"/>
          </a:xfrm>
          <a:prstGeom prst="rect">
            <a:avLst/>
          </a:prstGeom>
          <a:noFill/>
        </p:spPr>
        <p:txBody>
          <a:bodyPr wrap="square" rtlCol="0">
            <a:spAutoFit/>
          </a:bodyPr>
          <a:lstStyle/>
          <a:p>
            <a:r>
              <a:rPr kumimoji="1" lang="ja-JP" altLang="en-US"/>
              <a:t>シーケンス図</a:t>
            </a:r>
          </a:p>
        </p:txBody>
      </p:sp>
      <p:sp>
        <p:nvSpPr>
          <p:cNvPr id="6" name="テキスト ボックス 5"/>
          <p:cNvSpPr txBox="1"/>
          <p:nvPr/>
        </p:nvSpPr>
        <p:spPr>
          <a:xfrm>
            <a:off x="2105679" y="401305"/>
            <a:ext cx="3468053" cy="307777"/>
          </a:xfrm>
          <a:prstGeom prst="rect">
            <a:avLst/>
          </a:prstGeom>
          <a:noFill/>
        </p:spPr>
        <p:txBody>
          <a:bodyPr wrap="square" rtlCol="0">
            <a:spAutoFit/>
          </a:bodyPr>
          <a:lstStyle/>
          <a:p>
            <a:r>
              <a:rPr kumimoji="1" lang="ja-JP" altLang="en-US" sz="1400" dirty="0"/>
              <a:t>「室内環境状態の表示」</a:t>
            </a:r>
          </a:p>
        </p:txBody>
      </p:sp>
      <p:sp>
        <p:nvSpPr>
          <p:cNvPr id="7" name="スライド番号プレースホルダー 6"/>
          <p:cNvSpPr>
            <a:spLocks noGrp="1"/>
          </p:cNvSpPr>
          <p:nvPr>
            <p:ph type="sldNum" sz="quarter" idx="12"/>
          </p:nvPr>
        </p:nvSpPr>
        <p:spPr/>
        <p:txBody>
          <a:bodyPr/>
          <a:lstStyle/>
          <a:p>
            <a:fld id="{DF56A911-C184-4CEA-8596-4EDBBD3FBE4E}" type="slidenum">
              <a:rPr kumimoji="1" lang="ja-JP" altLang="en-US" smtClean="0"/>
              <a:t>15</a:t>
            </a:fld>
            <a:endParaRPr kumimoji="1" lang="ja-JP" altLang="en-US"/>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5679" y="770637"/>
            <a:ext cx="2960367" cy="2636387"/>
          </a:xfrm>
          <a:prstGeom prst="rect">
            <a:avLst/>
          </a:prstGeom>
        </p:spPr>
      </p:pic>
      <p:sp>
        <p:nvSpPr>
          <p:cNvPr id="8" name="正方形/長方形 7"/>
          <p:cNvSpPr/>
          <p:nvPr/>
        </p:nvSpPr>
        <p:spPr>
          <a:xfrm>
            <a:off x="6720289" y="401304"/>
            <a:ext cx="1923925" cy="307777"/>
          </a:xfrm>
          <a:prstGeom prst="rect">
            <a:avLst/>
          </a:prstGeom>
        </p:spPr>
        <p:txBody>
          <a:bodyPr wrap="none">
            <a:spAutoFit/>
          </a:bodyPr>
          <a:lstStyle/>
          <a:p>
            <a:r>
              <a:rPr lang="ja-JP" altLang="en-US" sz="1400" dirty="0"/>
              <a:t>「室内環境を監視する​」</a:t>
            </a:r>
          </a:p>
        </p:txBody>
      </p:sp>
      <p:pic>
        <p:nvPicPr>
          <p:cNvPr id="9" name="図 5" descr="ダイアグラム, 概略図&#10;&#10;説明は自動で生成されたものです">
            <a:extLst>
              <a:ext uri="{FF2B5EF4-FFF2-40B4-BE49-F238E27FC236}">
                <a16:creationId xmlns:a16="http://schemas.microsoft.com/office/drawing/2014/main" id="{658BAA13-3906-4CAF-98FB-AD6C1F7A9D42}"/>
              </a:ext>
            </a:extLst>
          </p:cNvPr>
          <p:cNvPicPr>
            <a:picLocks noChangeAspect="1"/>
          </p:cNvPicPr>
          <p:nvPr/>
        </p:nvPicPr>
        <p:blipFill>
          <a:blip r:embed="rId3"/>
          <a:stretch>
            <a:fillRect/>
          </a:stretch>
        </p:blipFill>
        <p:spPr>
          <a:xfrm>
            <a:off x="6720289" y="862128"/>
            <a:ext cx="3007841" cy="2866324"/>
          </a:xfrm>
          <a:prstGeom prst="rect">
            <a:avLst/>
          </a:prstGeom>
        </p:spPr>
      </p:pic>
      <p:sp>
        <p:nvSpPr>
          <p:cNvPr id="10" name="正方形/長方形 9"/>
          <p:cNvSpPr/>
          <p:nvPr/>
        </p:nvSpPr>
        <p:spPr>
          <a:xfrm>
            <a:off x="1660335" y="3601477"/>
            <a:ext cx="1925527" cy="307777"/>
          </a:xfrm>
          <a:prstGeom prst="rect">
            <a:avLst/>
          </a:prstGeom>
        </p:spPr>
        <p:txBody>
          <a:bodyPr wrap="none">
            <a:spAutoFit/>
          </a:bodyPr>
          <a:lstStyle/>
          <a:p>
            <a:r>
              <a:rPr lang="ja-JP" altLang="en-US" sz="1400" dirty="0"/>
              <a:t>「換気要請の受け取り​」</a:t>
            </a:r>
          </a:p>
        </p:txBody>
      </p:sp>
      <p:pic>
        <p:nvPicPr>
          <p:cNvPr id="11" name="図 4" descr="ダイアグラム, 概略図&#10;&#10;説明は自動で生成されたものです">
            <a:extLst>
              <a:ext uri="{FF2B5EF4-FFF2-40B4-BE49-F238E27FC236}">
                <a16:creationId xmlns:a16="http://schemas.microsoft.com/office/drawing/2014/main" id="{0EFC31BC-196C-4059-A32E-CA752BDBC5DB}"/>
              </a:ext>
            </a:extLst>
          </p:cNvPr>
          <p:cNvPicPr>
            <a:picLocks noChangeAspect="1"/>
          </p:cNvPicPr>
          <p:nvPr/>
        </p:nvPicPr>
        <p:blipFill>
          <a:blip r:embed="rId4"/>
          <a:stretch>
            <a:fillRect/>
          </a:stretch>
        </p:blipFill>
        <p:spPr>
          <a:xfrm>
            <a:off x="1838847" y="3909253"/>
            <a:ext cx="3610730" cy="2707337"/>
          </a:xfrm>
          <a:prstGeom prst="rect">
            <a:avLst/>
          </a:prstGeom>
        </p:spPr>
      </p:pic>
      <p:sp>
        <p:nvSpPr>
          <p:cNvPr id="12" name="正方形/長方形 11"/>
          <p:cNvSpPr/>
          <p:nvPr/>
        </p:nvSpPr>
        <p:spPr>
          <a:xfrm>
            <a:off x="6245110" y="3755364"/>
            <a:ext cx="1569660" cy="276999"/>
          </a:xfrm>
          <a:prstGeom prst="rect">
            <a:avLst/>
          </a:prstGeom>
        </p:spPr>
        <p:txBody>
          <a:bodyPr wrap="none">
            <a:spAutoFit/>
          </a:bodyPr>
          <a:lstStyle/>
          <a:p>
            <a:r>
              <a:rPr lang="ja-JP" altLang="en-US" sz="1200"/>
              <a:t>「入室危険度の確認​」</a:t>
            </a:r>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110" y="4032363"/>
            <a:ext cx="3472599" cy="2361510"/>
          </a:xfrm>
          <a:prstGeom prst="rect">
            <a:avLst/>
          </a:prstGeom>
        </p:spPr>
      </p:pic>
      <p:sp>
        <p:nvSpPr>
          <p:cNvPr id="14" name="角丸四角形 13"/>
          <p:cNvSpPr/>
          <p:nvPr/>
        </p:nvSpPr>
        <p:spPr>
          <a:xfrm>
            <a:off x="3839705" y="686622"/>
            <a:ext cx="1546653" cy="280441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8520785" y="768571"/>
            <a:ext cx="1525795" cy="276626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8699791" y="3891702"/>
            <a:ext cx="1409355" cy="267943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4470883" y="3755364"/>
            <a:ext cx="1478991" cy="269319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707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777240" y="182880"/>
            <a:ext cx="2671040" cy="369332"/>
          </a:xfrm>
          <a:prstGeom prst="rect">
            <a:avLst/>
          </a:prstGeom>
          <a:noFill/>
        </p:spPr>
        <p:txBody>
          <a:bodyPr wrap="square" rtlCol="0">
            <a:spAutoFit/>
          </a:bodyPr>
          <a:lstStyle/>
          <a:p>
            <a:r>
              <a:rPr kumimoji="1" lang="ja-JP" altLang="en-US" dirty="0"/>
              <a:t>ステートチャート図</a:t>
            </a:r>
          </a:p>
        </p:txBody>
      </p:sp>
      <p:sp>
        <p:nvSpPr>
          <p:cNvPr id="6" name="テキスト ボックス 5"/>
          <p:cNvSpPr txBox="1"/>
          <p:nvPr/>
        </p:nvSpPr>
        <p:spPr>
          <a:xfrm>
            <a:off x="7116076" y="1252418"/>
            <a:ext cx="2349817" cy="369332"/>
          </a:xfrm>
          <a:prstGeom prst="rect">
            <a:avLst/>
          </a:prstGeom>
          <a:noFill/>
        </p:spPr>
        <p:txBody>
          <a:bodyPr wrap="square" rtlCol="0">
            <a:spAutoFit/>
          </a:bodyPr>
          <a:lstStyle/>
          <a:p>
            <a:r>
              <a:rPr kumimoji="1" lang="ja-JP" altLang="en-US" dirty="0"/>
              <a:t>屋外デバイス</a:t>
            </a:r>
          </a:p>
        </p:txBody>
      </p:sp>
      <p:sp>
        <p:nvSpPr>
          <p:cNvPr id="7" name="テキスト ボックス 6"/>
          <p:cNvSpPr txBox="1"/>
          <p:nvPr/>
        </p:nvSpPr>
        <p:spPr>
          <a:xfrm>
            <a:off x="4100019" y="1241155"/>
            <a:ext cx="2349817" cy="369332"/>
          </a:xfrm>
          <a:prstGeom prst="rect">
            <a:avLst/>
          </a:prstGeom>
          <a:noFill/>
        </p:spPr>
        <p:txBody>
          <a:bodyPr wrap="square" rtlCol="0">
            <a:spAutoFit/>
          </a:bodyPr>
          <a:lstStyle/>
          <a:p>
            <a:r>
              <a:rPr kumimoji="1" lang="en-US" altLang="ja-JP" dirty="0"/>
              <a:t>Jetson</a:t>
            </a:r>
            <a:endParaRPr kumimoji="1" lang="ja-JP" altLang="en-US" dirty="0"/>
          </a:p>
        </p:txBody>
      </p:sp>
      <p:sp>
        <p:nvSpPr>
          <p:cNvPr id="8" name="テキスト ボックス 7"/>
          <p:cNvSpPr txBox="1"/>
          <p:nvPr/>
        </p:nvSpPr>
        <p:spPr>
          <a:xfrm>
            <a:off x="665321" y="1252418"/>
            <a:ext cx="2349817" cy="369332"/>
          </a:xfrm>
          <a:prstGeom prst="rect">
            <a:avLst/>
          </a:prstGeom>
          <a:noFill/>
        </p:spPr>
        <p:txBody>
          <a:bodyPr wrap="square" rtlCol="0">
            <a:spAutoFit/>
          </a:bodyPr>
          <a:lstStyle/>
          <a:p>
            <a:r>
              <a:rPr kumimoji="1" lang="ja-JP" altLang="en-US"/>
              <a:t>センサデバイス</a:t>
            </a:r>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16</a:t>
            </a:fld>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 y="2050731"/>
            <a:ext cx="2105025" cy="296227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413" y="2050730"/>
            <a:ext cx="2962275" cy="2962275"/>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882" y="2340326"/>
            <a:ext cx="2105025" cy="2962275"/>
          </a:xfrm>
          <a:prstGeom prst="rect">
            <a:avLst/>
          </a:prstGeom>
        </p:spPr>
      </p:pic>
      <p:sp>
        <p:nvSpPr>
          <p:cNvPr id="13" name="角丸四角形 12"/>
          <p:cNvSpPr/>
          <p:nvPr/>
        </p:nvSpPr>
        <p:spPr>
          <a:xfrm>
            <a:off x="297455" y="1035587"/>
            <a:ext cx="2605763" cy="413132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530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現在の段階・今後の方針</a:t>
            </a:r>
          </a:p>
        </p:txBody>
      </p:sp>
      <p:sp>
        <p:nvSpPr>
          <p:cNvPr id="2" name="スライド番号プレースホルダー 1"/>
          <p:cNvSpPr>
            <a:spLocks noGrp="1"/>
          </p:cNvSpPr>
          <p:nvPr>
            <p:ph type="sldNum" sz="quarter" idx="12"/>
          </p:nvPr>
        </p:nvSpPr>
        <p:spPr/>
        <p:txBody>
          <a:bodyPr/>
          <a:lstStyle/>
          <a:p>
            <a:fld id="{BA67336F-AA07-43A6-8512-66DE50AF0DE6}" type="slidenum">
              <a:rPr kumimoji="1" lang="ja-JP" altLang="en-US" smtClean="0"/>
              <a:t>17</a:t>
            </a:fld>
            <a:endParaRPr kumimoji="1" lang="ja-JP" altLang="en-US"/>
          </a:p>
        </p:txBody>
      </p:sp>
    </p:spTree>
    <p:extLst>
      <p:ext uri="{BB962C8B-B14F-4D97-AF65-F5344CB8AC3E}">
        <p14:creationId xmlns:p14="http://schemas.microsoft.com/office/powerpoint/2010/main" val="123072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現在の段階・今後の方針</a:t>
            </a:r>
          </a:p>
        </p:txBody>
      </p:sp>
      <p:sp>
        <p:nvSpPr>
          <p:cNvPr id="3" name="コンテンツ プレースホルダー 2"/>
          <p:cNvSpPr>
            <a:spLocks noGrp="1"/>
          </p:cNvSpPr>
          <p:nvPr>
            <p:ph idx="1"/>
          </p:nvPr>
        </p:nvSpPr>
        <p:spPr/>
        <p:txBody>
          <a:bodyPr/>
          <a:lstStyle/>
          <a:p>
            <a:r>
              <a:rPr lang="ja-JP" altLang="en-US" dirty="0"/>
              <a:t>設計は終了し、実装中</a:t>
            </a:r>
            <a:endParaRPr lang="en-US" altLang="ja-JP" dirty="0"/>
          </a:p>
          <a:p>
            <a:pPr lvl="1"/>
            <a:r>
              <a:rPr lang="ja-JP" altLang="en-US" dirty="0"/>
              <a:t>乾電池２本</a:t>
            </a:r>
            <a:r>
              <a:rPr lang="en-US" altLang="ja-JP" dirty="0"/>
              <a:t>(3V)</a:t>
            </a:r>
            <a:r>
              <a:rPr lang="ja-JP" altLang="en-US" dirty="0"/>
              <a:t>のみで動作するような回路の作成が終了</a:t>
            </a:r>
            <a:endParaRPr lang="en-US" altLang="ja-JP" dirty="0"/>
          </a:p>
          <a:p>
            <a:pPr lvl="1"/>
            <a:r>
              <a:rPr lang="ja-JP" altLang="en-US" dirty="0"/>
              <a:t>センサ情報を取得し、無線で送信、および受信ができることを確認</a:t>
            </a:r>
            <a:endParaRPr lang="en-US" altLang="ja-JP" dirty="0"/>
          </a:p>
          <a:p>
            <a:endParaRPr kumimoji="1" lang="en-US" altLang="ja-JP" dirty="0"/>
          </a:p>
          <a:p>
            <a:endParaRPr kumimoji="1" lang="en-US" altLang="ja-JP" dirty="0"/>
          </a:p>
          <a:p>
            <a:r>
              <a:rPr lang="ja-JP" altLang="en-US" dirty="0"/>
              <a:t>今後はできるだけ長時間動作するように調整</a:t>
            </a:r>
            <a:endParaRPr lang="en-US" altLang="ja-JP" dirty="0"/>
          </a:p>
          <a:p>
            <a:pPr lvl="1"/>
            <a:r>
              <a:rPr lang="ja-JP" altLang="en-US" dirty="0"/>
              <a:t>センサの待機時の電力を少なくしていく</a:t>
            </a:r>
            <a:endParaRPr kumimoji="1" lang="en-US" altLang="ja-JP" dirty="0"/>
          </a:p>
          <a:p>
            <a:endParaRPr kumimoji="1" lang="en-US" altLang="ja-JP"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18</a:t>
            </a:fld>
            <a:endParaRPr kumimoji="1" lang="ja-JP" altLang="en-US"/>
          </a:p>
        </p:txBody>
      </p:sp>
    </p:spTree>
    <p:extLst>
      <p:ext uri="{BB962C8B-B14F-4D97-AF65-F5344CB8AC3E}">
        <p14:creationId xmlns:p14="http://schemas.microsoft.com/office/powerpoint/2010/main" val="24735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r>
              <a:rPr lang="ja-JP" altLang="en-US" dirty="0"/>
              <a:t>背景・目的</a:t>
            </a:r>
            <a:endParaRPr lang="en-US" altLang="ja-JP" dirty="0"/>
          </a:p>
          <a:p>
            <a:r>
              <a:rPr kumimoji="1" lang="ja-JP" altLang="en-US" dirty="0"/>
              <a:t>開発システム概要</a:t>
            </a:r>
            <a:endParaRPr kumimoji="1" lang="en-US" altLang="ja-JP" dirty="0"/>
          </a:p>
          <a:p>
            <a:r>
              <a:rPr lang="ja-JP" altLang="en-US" dirty="0"/>
              <a:t>設計</a:t>
            </a:r>
            <a:endParaRPr lang="en-US" altLang="ja-JP" dirty="0"/>
          </a:p>
          <a:p>
            <a:r>
              <a:rPr kumimoji="1" lang="ja-JP" altLang="en-US" dirty="0"/>
              <a:t>現在の段階・今後の方針</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2</a:t>
            </a:fld>
            <a:endParaRPr kumimoji="1" lang="ja-JP" altLang="en-US"/>
          </a:p>
        </p:txBody>
      </p:sp>
    </p:spTree>
    <p:extLst>
      <p:ext uri="{BB962C8B-B14F-4D97-AF65-F5344CB8AC3E}">
        <p14:creationId xmlns:p14="http://schemas.microsoft.com/office/powerpoint/2010/main" val="292691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背景・目的</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3</a:t>
            </a:fld>
            <a:endParaRPr kumimoji="1" lang="ja-JP" altLang="en-US"/>
          </a:p>
        </p:txBody>
      </p:sp>
    </p:spTree>
    <p:extLst>
      <p:ext uri="{BB962C8B-B14F-4D97-AF65-F5344CB8AC3E}">
        <p14:creationId xmlns:p14="http://schemas.microsoft.com/office/powerpoint/2010/main" val="172204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
          </p:nvPr>
        </p:nvSpPr>
        <p:spPr/>
        <p:txBody>
          <a:bodyPr/>
          <a:lstStyle/>
          <a:p>
            <a:pPr marL="0" indent="0">
              <a:buNone/>
            </a:pPr>
            <a:r>
              <a:rPr kumimoji="1" lang="ja-JP" altLang="en-US" dirty="0"/>
              <a:t>感染症の拡大により健康に関する意識が変化した人が多く存在</a:t>
            </a:r>
            <a:endParaRPr kumimoji="1" lang="en-US" altLang="ja-JP" dirty="0"/>
          </a:p>
          <a:p>
            <a:pPr marL="0" indent="0">
              <a:buNone/>
            </a:pPr>
            <a:r>
              <a:rPr lang="ja-JP" altLang="en-US" dirty="0"/>
              <a:t>⇒</a:t>
            </a:r>
            <a:r>
              <a:rPr kumimoji="1" lang="ja-JP" altLang="en-US" dirty="0"/>
              <a:t>感染症から自らを守る、ほかの人に移さないための対策が求められる</a:t>
            </a:r>
            <a:endParaRPr kumimoji="1" lang="en-US" altLang="ja-JP" dirty="0"/>
          </a:p>
          <a:p>
            <a:pPr marL="0" indent="0">
              <a:buNone/>
            </a:pPr>
            <a:endParaRPr lang="en-US" altLang="ja-JP" dirty="0"/>
          </a:p>
          <a:p>
            <a:pPr marL="0" indent="0">
              <a:buNone/>
            </a:pPr>
            <a:r>
              <a:rPr lang="ja-JP" altLang="en-US" dirty="0"/>
              <a:t>「</a:t>
            </a:r>
            <a:r>
              <a:rPr lang="en-US" altLang="ja-JP" dirty="0"/>
              <a:t>3</a:t>
            </a:r>
            <a:r>
              <a:rPr lang="ja-JP" altLang="en-US" dirty="0"/>
              <a:t>密」により感染症への感染リスクが高まることも</a:t>
            </a:r>
            <a:endParaRPr lang="en-US" altLang="ja-JP" dirty="0"/>
          </a:p>
          <a:p>
            <a:pPr marL="0" indent="0">
              <a:buNone/>
            </a:pPr>
            <a:endParaRPr kumimoji="1" lang="en-US" altLang="ja-JP" dirty="0"/>
          </a:p>
          <a:p>
            <a:pPr marL="0" indent="0">
              <a:buNone/>
            </a:pPr>
            <a:r>
              <a:rPr kumimoji="1" lang="ja-JP" altLang="en-US" dirty="0"/>
              <a:t>手軽に室内環境モニタリング</a:t>
            </a:r>
            <a:r>
              <a:rPr lang="ja-JP" altLang="en-US" dirty="0"/>
              <a:t>をすることが求められている</a:t>
            </a:r>
            <a:endParaRPr kumimoji="1" lang="en-US" altLang="ja-JP" dirty="0"/>
          </a:p>
          <a:p>
            <a:pPr marL="0" indent="0">
              <a:buNone/>
            </a:pPr>
            <a:r>
              <a:rPr lang="ja-JP" altLang="en-US" dirty="0"/>
              <a:t>⇒感染リスクがわかりやすくなり、ガイドラインの遵守にも期待できる</a:t>
            </a:r>
            <a:endParaRPr kumimoji="1" lang="en-US" altLang="ja-JP" dirty="0"/>
          </a:p>
        </p:txBody>
      </p:sp>
      <p:sp>
        <p:nvSpPr>
          <p:cNvPr id="4" name="テキスト ボックス 3"/>
          <p:cNvSpPr txBox="1"/>
          <p:nvPr/>
        </p:nvSpPr>
        <p:spPr>
          <a:xfrm>
            <a:off x="6591101" y="5675590"/>
            <a:ext cx="4814371" cy="276999"/>
          </a:xfrm>
          <a:prstGeom prst="rect">
            <a:avLst/>
          </a:prstGeom>
          <a:noFill/>
        </p:spPr>
        <p:txBody>
          <a:bodyPr wrap="square" rtlCol="0">
            <a:spAutoFit/>
          </a:bodyPr>
          <a:lstStyle/>
          <a:p>
            <a:r>
              <a:rPr lang="en-US" altLang="ja-JP" sz="1200" dirty="0"/>
              <a:t>https://www.healthcare.omron.co.jp/corp/news/2020/0515.html</a:t>
            </a:r>
            <a:endParaRPr kumimoji="1" lang="ja-JP" altLang="en-US" sz="1200" dirty="0"/>
          </a:p>
        </p:txBody>
      </p:sp>
      <p:sp>
        <p:nvSpPr>
          <p:cNvPr id="5" name="テキスト ボックス 4"/>
          <p:cNvSpPr txBox="1"/>
          <p:nvPr/>
        </p:nvSpPr>
        <p:spPr>
          <a:xfrm>
            <a:off x="4530948" y="5858476"/>
            <a:ext cx="6874524" cy="276999"/>
          </a:xfrm>
          <a:prstGeom prst="rect">
            <a:avLst/>
          </a:prstGeom>
          <a:noFill/>
        </p:spPr>
        <p:txBody>
          <a:bodyPr wrap="square" rtlCol="0">
            <a:spAutoFit/>
          </a:bodyPr>
          <a:lstStyle/>
          <a:p>
            <a:r>
              <a:rPr lang="en-US" altLang="ja-JP" sz="1200" dirty="0"/>
              <a:t>https://www.mhlw.go.jp/stf/seisakunitsuite/bunya/kenkou_iryou/dengue_fever_qa_00001.html</a:t>
            </a:r>
            <a:endParaRPr kumimoji="1" lang="ja-JP" altLang="en-US" sz="1200" dirty="0"/>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4</a:t>
            </a:fld>
            <a:endParaRPr kumimoji="1" lang="ja-JP" altLang="en-US"/>
          </a:p>
        </p:txBody>
      </p:sp>
    </p:spTree>
    <p:extLst>
      <p:ext uri="{BB962C8B-B14F-4D97-AF65-F5344CB8AC3E}">
        <p14:creationId xmlns:p14="http://schemas.microsoft.com/office/powerpoint/2010/main" val="388384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lstStyle/>
          <a:p>
            <a:pPr marL="0" indent="0">
              <a:buNone/>
            </a:pPr>
            <a:r>
              <a:rPr lang="ja-JP" altLang="en-US" dirty="0">
                <a:latin typeface="+mn-ea"/>
              </a:rPr>
              <a:t>学校の教室など、数人から数十人程度が利用する部屋の広さや室内の人数、二酸化炭素濃度などの環境値をもとに、感染症予防の観点から感染リスクのレベルを通知するとともに、三密を回避し、感染リスクを軽減する環境づくりをサポートする。</a:t>
            </a:r>
            <a:endParaRPr lang="en-US" altLang="ja-JP" dirty="0">
              <a:latin typeface="+mn-ea"/>
            </a:endParaRPr>
          </a:p>
          <a:p>
            <a:pPr marL="0" indent="0">
              <a:buNone/>
            </a:pPr>
            <a:r>
              <a:rPr lang="ja-JP" altLang="en-US" dirty="0">
                <a:latin typeface="+mn-ea"/>
              </a:rPr>
              <a:t>　・感染症予防対策のルールを守ってもらう</a:t>
            </a:r>
            <a:endParaRPr lang="en-US" altLang="ja-JP" dirty="0">
              <a:latin typeface="+mn-ea"/>
            </a:endParaRPr>
          </a:p>
          <a:p>
            <a:pPr marL="0" indent="0">
              <a:buNone/>
            </a:pPr>
            <a:r>
              <a:rPr lang="ja-JP" altLang="en-US" dirty="0">
                <a:latin typeface="+mn-ea"/>
              </a:rPr>
              <a:t>　・部屋の特性に応じた感染症予防対策ができるように通知</a:t>
            </a:r>
            <a:endParaRPr lang="en-US" altLang="ja-JP" dirty="0">
              <a:latin typeface="+mn-ea"/>
            </a:endParaRPr>
          </a:p>
          <a:p>
            <a:pPr marL="0" indent="0">
              <a:buNone/>
            </a:pPr>
            <a:endParaRPr lang="en-US" altLang="ja-JP"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5</a:t>
            </a:fld>
            <a:endParaRPr kumimoji="1" lang="ja-JP" altLang="en-US"/>
          </a:p>
        </p:txBody>
      </p:sp>
    </p:spTree>
    <p:extLst>
      <p:ext uri="{BB962C8B-B14F-4D97-AF65-F5344CB8AC3E}">
        <p14:creationId xmlns:p14="http://schemas.microsoft.com/office/powerpoint/2010/main" val="18043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開発システム概要</a:t>
            </a:r>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6</a:t>
            </a:fld>
            <a:endParaRPr kumimoji="1" lang="ja-JP" altLang="en-US"/>
          </a:p>
        </p:txBody>
      </p:sp>
    </p:spTree>
    <p:extLst>
      <p:ext uri="{BB962C8B-B14F-4D97-AF65-F5344CB8AC3E}">
        <p14:creationId xmlns:p14="http://schemas.microsoft.com/office/powerpoint/2010/main" val="382175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8B0F9-EA25-4764-BEEC-8BA4A02E2084}"/>
              </a:ext>
            </a:extLst>
          </p:cNvPr>
          <p:cNvSpPr>
            <a:spLocks noGrp="1"/>
          </p:cNvSpPr>
          <p:nvPr>
            <p:ph type="title"/>
          </p:nvPr>
        </p:nvSpPr>
        <p:spPr/>
        <p:txBody>
          <a:bodyPr/>
          <a:lstStyle/>
          <a:p>
            <a:r>
              <a:rPr lang="ja-JP" altLang="en-US" dirty="0"/>
              <a:t>システムの構成</a:t>
            </a:r>
            <a:endParaRPr kumimoji="1" lang="ja-JP" altLang="en-US" dirty="0"/>
          </a:p>
        </p:txBody>
      </p:sp>
      <p:sp>
        <p:nvSpPr>
          <p:cNvPr id="17" name="正方形/長方形 16"/>
          <p:cNvSpPr/>
          <p:nvPr/>
        </p:nvSpPr>
        <p:spPr>
          <a:xfrm>
            <a:off x="606549" y="1627742"/>
            <a:ext cx="7475294" cy="4204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606" y="1898634"/>
            <a:ext cx="1494650" cy="16301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EBB8D6D5-FE1A-4D18-9BC8-8F32B72103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010" y="3546162"/>
            <a:ext cx="1195782" cy="1469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ドーム形の防犯カメラのイラスト">
            <a:extLst>
              <a:ext uri="{FF2B5EF4-FFF2-40B4-BE49-F238E27FC236}">
                <a16:creationId xmlns:a16="http://schemas.microsoft.com/office/drawing/2014/main" id="{3368B0AE-6A87-46AC-A792-B7E53CA350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1200" y="3799156"/>
            <a:ext cx="597860" cy="7347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58BE7B9A-5EB9-49D2-852E-369FBB13CB4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7695" y="1872354"/>
            <a:ext cx="1195782" cy="14695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C953EF17-F559-4FF7-9972-CFBB02056D97}"/>
              </a:ext>
            </a:extLst>
          </p:cNvPr>
          <p:cNvGrpSpPr>
            <a:grpSpLocks noChangeAspect="1"/>
          </p:cNvGrpSpPr>
          <p:nvPr/>
        </p:nvGrpSpPr>
        <p:grpSpPr>
          <a:xfrm>
            <a:off x="6760469" y="2127589"/>
            <a:ext cx="824563" cy="514305"/>
            <a:chOff x="9549603" y="2206257"/>
            <a:chExt cx="1587527" cy="805741"/>
          </a:xfrm>
        </p:grpSpPr>
        <p:pic>
          <p:nvPicPr>
            <p:cNvPr id="8"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a:extLst>
              <a:ext uri="{FF2B5EF4-FFF2-40B4-BE49-F238E27FC236}">
                <a16:creationId xmlns:a16="http://schemas.microsoft.com/office/drawing/2014/main" id="{54876C70-5DD7-4508-9FBE-AB3F9EA9D521}"/>
              </a:ext>
            </a:extLst>
          </p:cNvPr>
          <p:cNvSpPr txBox="1"/>
          <p:nvPr/>
        </p:nvSpPr>
        <p:spPr>
          <a:xfrm>
            <a:off x="3135586" y="5018656"/>
            <a:ext cx="571250" cy="356110"/>
          </a:xfrm>
          <a:prstGeom prst="rect">
            <a:avLst/>
          </a:prstGeom>
          <a:noFill/>
        </p:spPr>
        <p:txBody>
          <a:bodyPr wrap="none" rtlCol="0">
            <a:spAutoFit/>
          </a:bodyPr>
          <a:lstStyle/>
          <a:p>
            <a:r>
              <a:rPr kumimoji="1" lang="ja-JP" altLang="en-US" dirty="0"/>
              <a:t>カメラ</a:t>
            </a:r>
          </a:p>
        </p:txBody>
      </p:sp>
      <p:sp>
        <p:nvSpPr>
          <p:cNvPr id="12" name="テキスト ボックス 11">
            <a:extLst>
              <a:ext uri="{FF2B5EF4-FFF2-40B4-BE49-F238E27FC236}">
                <a16:creationId xmlns:a16="http://schemas.microsoft.com/office/drawing/2014/main" id="{E25FD8E1-677C-401D-A5CD-544E36A623F9}"/>
              </a:ext>
            </a:extLst>
          </p:cNvPr>
          <p:cNvSpPr txBox="1"/>
          <p:nvPr/>
        </p:nvSpPr>
        <p:spPr>
          <a:xfrm>
            <a:off x="858853" y="5138291"/>
            <a:ext cx="1826141" cy="338554"/>
          </a:xfrm>
          <a:prstGeom prst="rect">
            <a:avLst/>
          </a:prstGeom>
          <a:noFill/>
        </p:spPr>
        <p:txBody>
          <a:bodyPr wrap="none" rtlCol="0">
            <a:spAutoFit/>
          </a:bodyPr>
          <a:lstStyle/>
          <a:p>
            <a:r>
              <a:rPr kumimoji="1" lang="ja-JP" altLang="en-US" sz="1600" dirty="0"/>
              <a:t>気温・湿度センサ</a:t>
            </a:r>
          </a:p>
        </p:txBody>
      </p:sp>
      <p:sp>
        <p:nvSpPr>
          <p:cNvPr id="13" name="テキスト ボックス 12">
            <a:extLst>
              <a:ext uri="{FF2B5EF4-FFF2-40B4-BE49-F238E27FC236}">
                <a16:creationId xmlns:a16="http://schemas.microsoft.com/office/drawing/2014/main" id="{727C5418-1886-4873-A70C-063EB41EE293}"/>
              </a:ext>
            </a:extLst>
          </p:cNvPr>
          <p:cNvSpPr txBox="1"/>
          <p:nvPr/>
        </p:nvSpPr>
        <p:spPr>
          <a:xfrm>
            <a:off x="2369135" y="3228162"/>
            <a:ext cx="2236510" cy="338554"/>
          </a:xfrm>
          <a:prstGeom prst="rect">
            <a:avLst/>
          </a:prstGeom>
          <a:noFill/>
        </p:spPr>
        <p:txBody>
          <a:bodyPr wrap="none" rtlCol="0">
            <a:spAutoFit/>
          </a:bodyPr>
          <a:lstStyle/>
          <a:p>
            <a:r>
              <a:rPr kumimoji="1" lang="ja-JP" altLang="en-US" sz="1600" dirty="0"/>
              <a:t>二酸化炭素濃度センサ</a:t>
            </a:r>
          </a:p>
        </p:txBody>
      </p:sp>
      <p:sp>
        <p:nvSpPr>
          <p:cNvPr id="14" name="テキスト ボックス 13">
            <a:extLst>
              <a:ext uri="{FF2B5EF4-FFF2-40B4-BE49-F238E27FC236}">
                <a16:creationId xmlns:a16="http://schemas.microsoft.com/office/drawing/2014/main" id="{842D64E1-79B6-4DC2-BD83-572F599BBDCB}"/>
              </a:ext>
            </a:extLst>
          </p:cNvPr>
          <p:cNvSpPr txBox="1"/>
          <p:nvPr/>
        </p:nvSpPr>
        <p:spPr>
          <a:xfrm>
            <a:off x="5456820" y="3465583"/>
            <a:ext cx="614314" cy="356110"/>
          </a:xfrm>
          <a:prstGeom prst="rect">
            <a:avLst/>
          </a:prstGeom>
          <a:noFill/>
        </p:spPr>
        <p:txBody>
          <a:bodyPr wrap="none" rtlCol="0">
            <a:spAutoFit/>
          </a:bodyPr>
          <a:lstStyle/>
          <a:p>
            <a:r>
              <a:rPr kumimoji="1" lang="en-US" altLang="ja-JP" dirty="0"/>
              <a:t>Jetson</a:t>
            </a:r>
            <a:endParaRPr kumimoji="1" lang="ja-JP" altLang="en-US" dirty="0"/>
          </a:p>
        </p:txBody>
      </p:sp>
      <p:sp>
        <p:nvSpPr>
          <p:cNvPr id="15" name="テキスト ボックス 14">
            <a:extLst>
              <a:ext uri="{FF2B5EF4-FFF2-40B4-BE49-F238E27FC236}">
                <a16:creationId xmlns:a16="http://schemas.microsoft.com/office/drawing/2014/main" id="{EFC5D5C5-6E6B-4D0A-8427-D2A0D8FE4FE6}"/>
              </a:ext>
            </a:extLst>
          </p:cNvPr>
          <p:cNvSpPr txBox="1"/>
          <p:nvPr/>
        </p:nvSpPr>
        <p:spPr>
          <a:xfrm>
            <a:off x="6743024" y="2770487"/>
            <a:ext cx="1042889" cy="356110"/>
          </a:xfrm>
          <a:prstGeom prst="rect">
            <a:avLst/>
          </a:prstGeom>
          <a:noFill/>
        </p:spPr>
        <p:txBody>
          <a:bodyPr wrap="none" rtlCol="0">
            <a:spAutoFit/>
          </a:bodyPr>
          <a:lstStyle/>
          <a:p>
            <a:r>
              <a:rPr kumimoji="1" lang="en-US" altLang="ja-JP" dirty="0"/>
              <a:t>LED</a:t>
            </a:r>
            <a:r>
              <a:rPr kumimoji="1" lang="ja-JP" altLang="en-US" dirty="0"/>
              <a:t>ライト</a:t>
            </a:r>
          </a:p>
        </p:txBody>
      </p:sp>
      <p:sp>
        <p:nvSpPr>
          <p:cNvPr id="20" name="テキスト ボックス 19"/>
          <p:cNvSpPr txBox="1"/>
          <p:nvPr/>
        </p:nvSpPr>
        <p:spPr>
          <a:xfrm>
            <a:off x="697230" y="1627742"/>
            <a:ext cx="1247387" cy="367398"/>
          </a:xfrm>
          <a:prstGeom prst="rect">
            <a:avLst/>
          </a:prstGeom>
          <a:noFill/>
        </p:spPr>
        <p:txBody>
          <a:bodyPr wrap="square" rtlCol="0">
            <a:spAutoFit/>
          </a:bodyPr>
          <a:lstStyle/>
          <a:p>
            <a:r>
              <a:rPr kumimoji="1" lang="ja-JP" altLang="en-US" dirty="0"/>
              <a:t>屋内</a:t>
            </a:r>
          </a:p>
        </p:txBody>
      </p:sp>
      <p:sp>
        <p:nvSpPr>
          <p:cNvPr id="21" name="正方形/長方形 20"/>
          <p:cNvSpPr/>
          <p:nvPr/>
        </p:nvSpPr>
        <p:spPr>
          <a:xfrm>
            <a:off x="8284440" y="1627742"/>
            <a:ext cx="2584224" cy="4251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8353109" y="1651603"/>
            <a:ext cx="1247387" cy="367398"/>
          </a:xfrm>
          <a:prstGeom prst="rect">
            <a:avLst/>
          </a:prstGeom>
          <a:noFill/>
        </p:spPr>
        <p:txBody>
          <a:bodyPr wrap="square" rtlCol="0">
            <a:spAutoFit/>
          </a:bodyPr>
          <a:lstStyle/>
          <a:p>
            <a:r>
              <a:rPr kumimoji="1" lang="ja-JP" altLang="en-US"/>
              <a:t>屋外</a:t>
            </a:r>
          </a:p>
        </p:txBody>
      </p:sp>
      <p:grpSp>
        <p:nvGrpSpPr>
          <p:cNvPr id="23" name="グループ化 22">
            <a:extLst>
              <a:ext uri="{FF2B5EF4-FFF2-40B4-BE49-F238E27FC236}">
                <a16:creationId xmlns:a16="http://schemas.microsoft.com/office/drawing/2014/main" id="{C953EF17-F559-4FF7-9972-CFBB02056D97}"/>
              </a:ext>
            </a:extLst>
          </p:cNvPr>
          <p:cNvGrpSpPr>
            <a:grpSpLocks noChangeAspect="1"/>
          </p:cNvGrpSpPr>
          <p:nvPr/>
        </p:nvGrpSpPr>
        <p:grpSpPr>
          <a:xfrm>
            <a:off x="9141798" y="2262698"/>
            <a:ext cx="824563" cy="514305"/>
            <a:chOff x="9549603" y="2206257"/>
            <a:chExt cx="1587527" cy="805741"/>
          </a:xfrm>
        </p:grpSpPr>
        <p:pic>
          <p:nvPicPr>
            <p:cNvPr id="24"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テキスト ボックス 26">
            <a:extLst>
              <a:ext uri="{FF2B5EF4-FFF2-40B4-BE49-F238E27FC236}">
                <a16:creationId xmlns:a16="http://schemas.microsoft.com/office/drawing/2014/main" id="{EFC5D5C5-6E6B-4D0A-8427-D2A0D8FE4FE6}"/>
              </a:ext>
            </a:extLst>
          </p:cNvPr>
          <p:cNvSpPr txBox="1"/>
          <p:nvPr/>
        </p:nvSpPr>
        <p:spPr>
          <a:xfrm>
            <a:off x="9052224" y="2985761"/>
            <a:ext cx="1042889" cy="356110"/>
          </a:xfrm>
          <a:prstGeom prst="rect">
            <a:avLst/>
          </a:prstGeom>
          <a:noFill/>
        </p:spPr>
        <p:txBody>
          <a:bodyPr wrap="none" rtlCol="0">
            <a:spAutoFit/>
          </a:bodyPr>
          <a:lstStyle/>
          <a:p>
            <a:r>
              <a:rPr kumimoji="1" lang="en-US" altLang="ja-JP" dirty="0"/>
              <a:t>LED</a:t>
            </a:r>
            <a:r>
              <a:rPr kumimoji="1" lang="ja-JP" altLang="en-US" dirty="0"/>
              <a:t>ライト</a:t>
            </a:r>
          </a:p>
        </p:txBody>
      </p:sp>
      <p:pic>
        <p:nvPicPr>
          <p:cNvPr id="28"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456" y="3793044"/>
            <a:ext cx="1494650" cy="163016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842D64E1-79B6-4DC2-BD83-572F599BBDCB}"/>
              </a:ext>
            </a:extLst>
          </p:cNvPr>
          <p:cNvSpPr txBox="1"/>
          <p:nvPr/>
        </p:nvSpPr>
        <p:spPr>
          <a:xfrm>
            <a:off x="8796905" y="5374546"/>
            <a:ext cx="1800493" cy="369332"/>
          </a:xfrm>
          <a:prstGeom prst="rect">
            <a:avLst/>
          </a:prstGeom>
          <a:noFill/>
        </p:spPr>
        <p:txBody>
          <a:bodyPr wrap="none" rtlCol="0">
            <a:spAutoFit/>
          </a:bodyPr>
          <a:lstStyle/>
          <a:p>
            <a:r>
              <a:rPr lang="ja-JP" altLang="en-US" dirty="0"/>
              <a:t>マイコンボード</a:t>
            </a:r>
            <a:endParaRPr kumimoji="1" lang="ja-JP" altLang="en-US" dirty="0"/>
          </a:p>
        </p:txBody>
      </p:sp>
      <p:pic>
        <p:nvPicPr>
          <p:cNvPr id="1026" name="Picture 2" descr="https://2.bp.blogspot.com/-YL337B_eimA/W4PQmHQE8LI/AAAAAAABOPs/Tz8DNJ6Foi0J9JCdPKRrEq2hQxCPRwPAwCLcBGAs/s800/audio_craft_speaker_speaker_uni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73366" y="3303658"/>
            <a:ext cx="1525496" cy="1525496"/>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42D64E1-79B6-4DC2-BD83-572F599BBDCB}"/>
              </a:ext>
            </a:extLst>
          </p:cNvPr>
          <p:cNvSpPr txBox="1"/>
          <p:nvPr/>
        </p:nvSpPr>
        <p:spPr>
          <a:xfrm>
            <a:off x="6899537" y="5077467"/>
            <a:ext cx="840295" cy="369332"/>
          </a:xfrm>
          <a:prstGeom prst="rect">
            <a:avLst/>
          </a:prstGeom>
          <a:noFill/>
        </p:spPr>
        <p:txBody>
          <a:bodyPr wrap="none" rtlCol="0">
            <a:spAutoFit/>
          </a:bodyPr>
          <a:lstStyle/>
          <a:p>
            <a:r>
              <a:rPr kumimoji="1" lang="ja-JP" altLang="en-US" dirty="0"/>
              <a:t>ブザー</a:t>
            </a:r>
          </a:p>
        </p:txBody>
      </p:sp>
      <p:pic>
        <p:nvPicPr>
          <p:cNvPr id="30"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633" y="1776222"/>
            <a:ext cx="1494650" cy="1630162"/>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842D64E1-79B6-4DC2-BD83-572F599BBDCB}"/>
              </a:ext>
            </a:extLst>
          </p:cNvPr>
          <p:cNvSpPr txBox="1"/>
          <p:nvPr/>
        </p:nvSpPr>
        <p:spPr>
          <a:xfrm>
            <a:off x="714141" y="3262893"/>
            <a:ext cx="1620957" cy="338554"/>
          </a:xfrm>
          <a:prstGeom prst="rect">
            <a:avLst/>
          </a:prstGeom>
          <a:noFill/>
        </p:spPr>
        <p:txBody>
          <a:bodyPr wrap="none" rtlCol="0">
            <a:spAutoFit/>
          </a:bodyPr>
          <a:lstStyle/>
          <a:p>
            <a:r>
              <a:rPr lang="ja-JP" altLang="en-US" sz="1600" dirty="0"/>
              <a:t>マイコンボード</a:t>
            </a:r>
            <a:endParaRPr kumimoji="1" lang="ja-JP" altLang="en-US" sz="1600" dirty="0"/>
          </a:p>
        </p:txBody>
      </p:sp>
      <p:sp>
        <p:nvSpPr>
          <p:cNvPr id="36" name="テキスト ボックス 35">
            <a:extLst>
              <a:ext uri="{FF2B5EF4-FFF2-40B4-BE49-F238E27FC236}">
                <a16:creationId xmlns:a16="http://schemas.microsoft.com/office/drawing/2014/main" id="{8FFC788F-DEEE-4888-A5AE-C9C98B6CBAAB}"/>
              </a:ext>
            </a:extLst>
          </p:cNvPr>
          <p:cNvSpPr txBox="1"/>
          <p:nvPr/>
        </p:nvSpPr>
        <p:spPr>
          <a:xfrm>
            <a:off x="944951" y="5993593"/>
            <a:ext cx="3185487" cy="646331"/>
          </a:xfrm>
          <a:prstGeom prst="rect">
            <a:avLst/>
          </a:prstGeom>
          <a:noFill/>
        </p:spPr>
        <p:txBody>
          <a:bodyPr wrap="none" rtlCol="0">
            <a:spAutoFit/>
          </a:bodyPr>
          <a:lstStyle/>
          <a:p>
            <a:r>
              <a:rPr kumimoji="1" lang="ja-JP" altLang="en-US" dirty="0"/>
              <a:t>各種センサで、室内の環境を</a:t>
            </a:r>
            <a:endParaRPr kumimoji="1" lang="en-US" altLang="ja-JP" dirty="0"/>
          </a:p>
          <a:p>
            <a:r>
              <a:rPr kumimoji="1" lang="ja-JP" altLang="en-US" dirty="0"/>
              <a:t>モニタリングする</a:t>
            </a:r>
          </a:p>
        </p:txBody>
      </p:sp>
      <p:sp>
        <p:nvSpPr>
          <p:cNvPr id="37" name="テキスト ボックス 36">
            <a:extLst>
              <a:ext uri="{FF2B5EF4-FFF2-40B4-BE49-F238E27FC236}">
                <a16:creationId xmlns:a16="http://schemas.microsoft.com/office/drawing/2014/main" id="{0157A62B-912E-4100-9B5F-546BC2B97D17}"/>
              </a:ext>
            </a:extLst>
          </p:cNvPr>
          <p:cNvSpPr txBox="1"/>
          <p:nvPr/>
        </p:nvSpPr>
        <p:spPr>
          <a:xfrm>
            <a:off x="6104449" y="6009041"/>
            <a:ext cx="3647152" cy="369332"/>
          </a:xfrm>
          <a:prstGeom prst="rect">
            <a:avLst/>
          </a:prstGeom>
          <a:noFill/>
        </p:spPr>
        <p:txBody>
          <a:bodyPr wrap="none" rtlCol="0">
            <a:spAutoFit/>
          </a:bodyPr>
          <a:lstStyle/>
          <a:p>
            <a:r>
              <a:rPr kumimoji="1" lang="ja-JP" altLang="en-US" dirty="0"/>
              <a:t>室内環境を評価し、利用者に通知</a:t>
            </a:r>
            <a:endParaRPr kumimoji="1" lang="en-US" altLang="ja-JP" dirty="0"/>
          </a:p>
        </p:txBody>
      </p:sp>
      <p:sp>
        <p:nvSpPr>
          <p:cNvPr id="19" name="正方形/長方形 18"/>
          <p:cNvSpPr/>
          <p:nvPr/>
        </p:nvSpPr>
        <p:spPr>
          <a:xfrm>
            <a:off x="350840" y="1344058"/>
            <a:ext cx="4207729" cy="5513942"/>
          </a:xfrm>
          <a:prstGeom prst="rect">
            <a:avLst/>
          </a:prstGeom>
          <a:noFill/>
          <a:ln w="762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8" name="右矢印 6">
            <a:extLst>
              <a:ext uri="{FF2B5EF4-FFF2-40B4-BE49-F238E27FC236}">
                <a16:creationId xmlns:a16="http://schemas.microsoft.com/office/drawing/2014/main" id="{89B4C518-1B6B-40D7-A067-7039C7A8A720}"/>
              </a:ext>
            </a:extLst>
          </p:cNvPr>
          <p:cNvSpPr/>
          <p:nvPr/>
        </p:nvSpPr>
        <p:spPr>
          <a:xfrm>
            <a:off x="4615504" y="3548086"/>
            <a:ext cx="528964"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9" name="正方形/長方形 38"/>
          <p:cNvSpPr/>
          <p:nvPr/>
        </p:nvSpPr>
        <p:spPr>
          <a:xfrm>
            <a:off x="5123107" y="1344058"/>
            <a:ext cx="6279351" cy="5476277"/>
          </a:xfrm>
          <a:prstGeom prst="rect">
            <a:avLst/>
          </a:prstGeom>
          <a:noFill/>
          <a:ln w="76200">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5209237" y="1737021"/>
            <a:ext cx="1247387" cy="367398"/>
          </a:xfrm>
          <a:prstGeom prst="rect">
            <a:avLst/>
          </a:prstGeom>
          <a:noFill/>
        </p:spPr>
        <p:txBody>
          <a:bodyPr wrap="square" rtlCol="0">
            <a:spAutoFit/>
          </a:bodyPr>
          <a:lstStyle/>
          <a:p>
            <a:r>
              <a:rPr kumimoji="1" lang="ja-JP" altLang="en-US" dirty="0"/>
              <a:t>屋内</a:t>
            </a:r>
          </a:p>
        </p:txBody>
      </p:sp>
      <p:sp>
        <p:nvSpPr>
          <p:cNvPr id="32" name="スライド番号プレースホルダー 31"/>
          <p:cNvSpPr>
            <a:spLocks noGrp="1"/>
          </p:cNvSpPr>
          <p:nvPr>
            <p:ph type="sldNum" sz="quarter" idx="12"/>
          </p:nvPr>
        </p:nvSpPr>
        <p:spPr/>
        <p:txBody>
          <a:bodyPr/>
          <a:lstStyle/>
          <a:p>
            <a:fld id="{BA67336F-AA07-43A6-8512-66DE50AF0DE6}" type="slidenum">
              <a:rPr kumimoji="1" lang="ja-JP" altLang="en-US" smtClean="0"/>
              <a:t>7</a:t>
            </a:fld>
            <a:endParaRPr kumimoji="1" lang="ja-JP" altLang="en-US"/>
          </a:p>
        </p:txBody>
      </p:sp>
    </p:spTree>
    <p:custDataLst>
      <p:tags r:id="rId1"/>
    </p:custDataLst>
    <p:extLst>
      <p:ext uri="{BB962C8B-B14F-4D97-AF65-F5344CB8AC3E}">
        <p14:creationId xmlns:p14="http://schemas.microsoft.com/office/powerpoint/2010/main" val="85674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19" grpId="0" animBg="1"/>
      <p:bldP spid="38" grpId="0" animBg="1"/>
      <p:bldP spid="39"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72446" y="3382179"/>
            <a:ext cx="8990195" cy="2007971"/>
          </a:xfrm>
          <a:prstGeom prst="rect">
            <a:avLst/>
          </a:prstGeom>
        </p:spPr>
      </p:pic>
      <p:sp>
        <p:nvSpPr>
          <p:cNvPr id="3" name="タイトル 2"/>
          <p:cNvSpPr>
            <a:spLocks noGrp="1"/>
          </p:cNvSpPr>
          <p:nvPr>
            <p:ph type="title"/>
          </p:nvPr>
        </p:nvSpPr>
        <p:spPr/>
        <p:txBody>
          <a:bodyPr/>
          <a:lstStyle/>
          <a:p>
            <a:r>
              <a:rPr kumimoji="1" lang="ja-JP" altLang="en-US" dirty="0"/>
              <a:t>開発方針</a:t>
            </a:r>
          </a:p>
        </p:txBody>
      </p:sp>
      <p:sp>
        <p:nvSpPr>
          <p:cNvPr id="4" name="コンテンツ プレースホルダー 3"/>
          <p:cNvSpPr>
            <a:spLocks noGrp="1"/>
          </p:cNvSpPr>
          <p:nvPr>
            <p:ph idx="1"/>
          </p:nvPr>
        </p:nvSpPr>
        <p:spPr/>
        <p:txBody>
          <a:bodyPr/>
          <a:lstStyle/>
          <a:p>
            <a:r>
              <a:rPr kumimoji="1" lang="en-US" altLang="ja-JP" dirty="0"/>
              <a:t>V</a:t>
            </a:r>
            <a:r>
              <a:rPr lang="ja-JP" altLang="en-US" dirty="0"/>
              <a:t>字</a:t>
            </a:r>
            <a:r>
              <a:rPr kumimoji="1" lang="ja-JP" altLang="en-US" dirty="0"/>
              <a:t>開発モデルに従って開発</a:t>
            </a:r>
            <a:endParaRPr kumimoji="1" lang="en-US" altLang="ja-JP" dirty="0"/>
          </a:p>
          <a:p>
            <a:r>
              <a:rPr kumimoji="1" lang="ja-JP" altLang="en-US" dirty="0"/>
              <a:t>チーム内でガントチャートを用いてスケジュールを管理</a:t>
            </a:r>
          </a:p>
        </p:txBody>
      </p:sp>
      <p:sp>
        <p:nvSpPr>
          <p:cNvPr id="5" name="スライド番号プレースホルダー 4"/>
          <p:cNvSpPr>
            <a:spLocks noGrp="1"/>
          </p:cNvSpPr>
          <p:nvPr>
            <p:ph type="sldNum" sz="quarter" idx="12"/>
          </p:nvPr>
        </p:nvSpPr>
        <p:spPr/>
        <p:txBody>
          <a:bodyPr/>
          <a:lstStyle/>
          <a:p>
            <a:fld id="{BA67336F-AA07-43A6-8512-66DE50AF0DE6}" type="slidenum">
              <a:rPr kumimoji="1" lang="ja-JP" altLang="en-US" smtClean="0"/>
              <a:t>8</a:t>
            </a:fld>
            <a:endParaRPr kumimoji="1" lang="ja-JP" altLang="en-US"/>
          </a:p>
        </p:txBody>
      </p:sp>
    </p:spTree>
    <p:extLst>
      <p:ext uri="{BB962C8B-B14F-4D97-AF65-F5344CB8AC3E}">
        <p14:creationId xmlns:p14="http://schemas.microsoft.com/office/powerpoint/2010/main" val="29463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a:t>UML</a:t>
            </a:r>
            <a:r>
              <a:rPr lang="ja-JP" altLang="en-US" dirty="0"/>
              <a:t>図を用いての設計</a:t>
            </a:r>
            <a:endParaRPr kumimoji="1" lang="ja-JP" altLang="en-US" dirty="0"/>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9</a:t>
            </a:fld>
            <a:endParaRPr kumimoji="1" lang="ja-JP" altLang="en-US"/>
          </a:p>
        </p:txBody>
      </p:sp>
    </p:spTree>
    <p:extLst>
      <p:ext uri="{BB962C8B-B14F-4D97-AF65-F5344CB8AC3E}">
        <p14:creationId xmlns:p14="http://schemas.microsoft.com/office/powerpoint/2010/main" val="2449257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4|9.9"/>
</p:tagLst>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353</TotalTime>
  <Words>786</Words>
  <Application>Microsoft Office PowerPoint</Application>
  <PresentationFormat>ワイド画面</PresentationFormat>
  <Paragraphs>111</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メイリオ</vt:lpstr>
      <vt:lpstr>游ゴシック</vt:lpstr>
      <vt:lpstr>Arial</vt:lpstr>
      <vt:lpstr>Calibri</vt:lpstr>
      <vt:lpstr>Trebuchet MS</vt:lpstr>
      <vt:lpstr>Wingdings 3</vt:lpstr>
      <vt:lpstr>ファセット</vt:lpstr>
      <vt:lpstr>低消費電力 室内環境値計測デバイスの実装</vt:lpstr>
      <vt:lpstr>目次</vt:lpstr>
      <vt:lpstr>背景・目的</vt:lpstr>
      <vt:lpstr>背景</vt:lpstr>
      <vt:lpstr>目的</vt:lpstr>
      <vt:lpstr>開発システム概要</vt:lpstr>
      <vt:lpstr>システムの構成</vt:lpstr>
      <vt:lpstr>開発方針</vt:lpstr>
      <vt:lpstr>設計</vt:lpstr>
      <vt:lpstr>PowerPoint プレゼンテーション</vt:lpstr>
      <vt:lpstr>分担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現在の段階・今後の方針</vt:lpstr>
      <vt:lpstr>現在の段階・今後の方針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IoTを用いた総合環境 モニタリングシステム</dc:title>
  <dc:creator>B4-2020</dc:creator>
  <cp:lastModifiedBy>稲田 一輝</cp:lastModifiedBy>
  <cp:revision>18</cp:revision>
  <dcterms:created xsi:type="dcterms:W3CDTF">2020-12-04T04:12:20Z</dcterms:created>
  <dcterms:modified xsi:type="dcterms:W3CDTF">2020-12-14T07:30:13Z</dcterms:modified>
</cp:coreProperties>
</file>