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1" r:id="rId4"/>
    <p:sldMasterId id="2147483959" r:id="rId5"/>
  </p:sldMasterIdLst>
  <p:notesMasterIdLst>
    <p:notesMasterId r:id="rId40"/>
  </p:notesMasterIdLst>
  <p:sldIdLst>
    <p:sldId id="256" r:id="rId6"/>
    <p:sldId id="258" r:id="rId7"/>
    <p:sldId id="565" r:id="rId8"/>
    <p:sldId id="568" r:id="rId9"/>
    <p:sldId id="592" r:id="rId10"/>
    <p:sldId id="594" r:id="rId11"/>
    <p:sldId id="260" r:id="rId12"/>
    <p:sldId id="599" r:id="rId13"/>
    <p:sldId id="596" r:id="rId14"/>
    <p:sldId id="597" r:id="rId15"/>
    <p:sldId id="595" r:id="rId16"/>
    <p:sldId id="573" r:id="rId17"/>
    <p:sldId id="591" r:id="rId18"/>
    <p:sldId id="602" r:id="rId19"/>
    <p:sldId id="590" r:id="rId20"/>
    <p:sldId id="257" r:id="rId21"/>
    <p:sldId id="263" r:id="rId22"/>
    <p:sldId id="556" r:id="rId23"/>
    <p:sldId id="598" r:id="rId24"/>
    <p:sldId id="553" r:id="rId25"/>
    <p:sldId id="575" r:id="rId26"/>
    <p:sldId id="600" r:id="rId27"/>
    <p:sldId id="601" r:id="rId28"/>
    <p:sldId id="555" r:id="rId29"/>
    <p:sldId id="587" r:id="rId30"/>
    <p:sldId id="265" r:id="rId31"/>
    <p:sldId id="280" r:id="rId32"/>
    <p:sldId id="557" r:id="rId33"/>
    <p:sldId id="571" r:id="rId34"/>
    <p:sldId id="572" r:id="rId35"/>
    <p:sldId id="593" r:id="rId36"/>
    <p:sldId id="603" r:id="rId37"/>
    <p:sldId id="604" r:id="rId38"/>
    <p:sldId id="60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00"/>
    <a:srgbClr val="005493"/>
    <a:srgbClr val="DBE3F3"/>
    <a:srgbClr val="76D6FF"/>
    <a:srgbClr val="009193"/>
    <a:srgbClr val="01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10C2F-5DB2-9D40-BD89-C29824507B92}" v="21" dt="2022-02-13T16:54:15.868"/>
    <p1510:client id="{EB5D67AF-A8FC-4BAD-8455-05D6BB6DE0C4}" v="4304" dt="2022-02-16T08:51:14.59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E9143-9733-4EEB-B222-5F1C4ECC740E}" type="datetimeFigureOut">
              <a:rPr kumimoji="1" lang="ja-JP" altLang="en-US" smtClean="0"/>
              <a:t>2022/2/16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97909-3D0B-4B27-BE3C-762B77FA7CE2}" type="slidenum">
              <a:rPr kumimoji="1" lang="ja-JP" altLang="en-US" smtClean="0"/>
              <a:t>‹#›</a:t>
            </a:fld>
            <a:endParaRPr kumimoji="1" lang="ja-JP" altLang="en-US"/>
          </a:p>
        </p:txBody>
      </p:sp>
    </p:spTree>
    <p:extLst>
      <p:ext uri="{BB962C8B-B14F-4D97-AF65-F5344CB8AC3E}">
        <p14:creationId xmlns:p14="http://schemas.microsoft.com/office/powerpoint/2010/main" val="27584194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～と題しまして、ソフトウェア研究室の吉本が発表します</a:t>
            </a:r>
          </a:p>
        </p:txBody>
      </p:sp>
      <p:sp>
        <p:nvSpPr>
          <p:cNvPr id="4" name="スライド番号プレースホルダー 3"/>
          <p:cNvSpPr>
            <a:spLocks noGrp="1"/>
          </p:cNvSpPr>
          <p:nvPr>
            <p:ph type="sldNum" sz="quarter" idx="5"/>
          </p:nvPr>
        </p:nvSpPr>
        <p:spPr/>
        <p:txBody>
          <a:bodyPr/>
          <a:lstStyle/>
          <a:p>
            <a:fld id="{18197909-3D0B-4B27-BE3C-762B77FA7CE2}" type="slidenum">
              <a:rPr kumimoji="1" lang="ja-JP" altLang="en-US" smtClean="0"/>
              <a:t>1</a:t>
            </a:fld>
            <a:endParaRPr kumimoji="1" lang="ja-JP" altLang="en-US"/>
          </a:p>
        </p:txBody>
      </p:sp>
    </p:spTree>
    <p:extLst>
      <p:ext uri="{BB962C8B-B14F-4D97-AF65-F5344CB8AC3E}">
        <p14:creationId xmlns:p14="http://schemas.microsoft.com/office/powerpoint/2010/main" val="457962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実験方法を示します。評価対象は</a:t>
            </a:r>
            <a:r>
              <a:rPr kumimoji="1" lang="en-US" altLang="ja-JP"/>
              <a:t>SAS-L3</a:t>
            </a:r>
            <a:r>
              <a:rPr kumimoji="1" lang="ja-JP" altLang="en-US"/>
              <a:t>とします。（比較対象は</a:t>
            </a:r>
            <a:r>
              <a:rPr kumimoji="1" lang="en-US" altLang="ja-JP"/>
              <a:t>SAS-L4</a:t>
            </a:r>
            <a:r>
              <a:rPr kumimoji="1" lang="ja-JP" altLang="en-US"/>
              <a:t>です。）</a:t>
            </a:r>
            <a:endParaRPr kumimoji="1" lang="en-US" altLang="ja-JP"/>
          </a:p>
          <a:p>
            <a:endParaRPr kumimoji="1" lang="en-US" altLang="ja-JP"/>
          </a:p>
          <a:p>
            <a:r>
              <a:rPr lang="ja-JP" altLang="en-US" b="0" i="0">
                <a:solidFill>
                  <a:srgbClr val="1D1C1D"/>
                </a:solidFill>
                <a:effectLst/>
                <a:latin typeface="Slack-Lato"/>
              </a:rPr>
              <a:t>比較対象は、</a:t>
            </a:r>
            <a:r>
              <a:rPr lang="en-US" altLang="ja-JP" b="0" i="0">
                <a:solidFill>
                  <a:srgbClr val="1D1C1D"/>
                </a:solidFill>
                <a:effectLst/>
                <a:latin typeface="Slack-Lato"/>
              </a:rPr>
              <a:t>SAS-L3</a:t>
            </a:r>
            <a:r>
              <a:rPr lang="ja-JP" altLang="en-US" b="0" i="0">
                <a:solidFill>
                  <a:srgbClr val="1D1C1D"/>
                </a:solidFill>
                <a:effectLst/>
                <a:latin typeface="Slack-Lato"/>
              </a:rPr>
              <a:t>と同様に</a:t>
            </a:r>
            <a:r>
              <a:rPr lang="en-US" altLang="ja-JP" b="0" i="0">
                <a:solidFill>
                  <a:srgbClr val="1D1C1D"/>
                </a:solidFill>
                <a:effectLst/>
                <a:latin typeface="Slack-Lato"/>
              </a:rPr>
              <a:t>IoT</a:t>
            </a:r>
            <a:r>
              <a:rPr lang="ja-JP" altLang="en-US" b="0" i="0">
                <a:solidFill>
                  <a:srgbClr val="1D1C1D"/>
                </a:solidFill>
                <a:effectLst/>
                <a:latin typeface="Slack-Lato"/>
              </a:rPr>
              <a:t>のセンサ側の認証に用いられる</a:t>
            </a:r>
            <a:r>
              <a:rPr lang="en-US" altLang="ja-JP" b="0" i="0">
                <a:solidFill>
                  <a:srgbClr val="1D1C1D"/>
                </a:solidFill>
                <a:effectLst/>
                <a:latin typeface="Slack-Lato"/>
              </a:rPr>
              <a:t>SAS-L4</a:t>
            </a:r>
            <a:r>
              <a:rPr lang="ja-JP" altLang="en-US" b="0" i="0">
                <a:solidFill>
                  <a:srgbClr val="1D1C1D"/>
                </a:solidFill>
                <a:effectLst/>
                <a:latin typeface="Slack-Lato"/>
              </a:rPr>
              <a:t>とします。</a:t>
            </a:r>
            <a:r>
              <a:rPr lang="en-US" altLang="ja-JP" b="0" i="0">
                <a:solidFill>
                  <a:srgbClr val="1D1C1D"/>
                </a:solidFill>
                <a:effectLst/>
                <a:latin typeface="Slack-Lato"/>
              </a:rPr>
              <a:t>SAS-L3</a:t>
            </a:r>
            <a:r>
              <a:rPr lang="ja-JP" altLang="en-US" b="0" i="0">
                <a:solidFill>
                  <a:srgbClr val="1D1C1D"/>
                </a:solidFill>
                <a:effectLst/>
                <a:latin typeface="Slack-Lato"/>
              </a:rPr>
              <a:t>は</a:t>
            </a:r>
            <a:r>
              <a:rPr lang="en-US" altLang="ja-JP" b="0" i="0">
                <a:solidFill>
                  <a:srgbClr val="1D1C1D"/>
                </a:solidFill>
                <a:effectLst/>
                <a:latin typeface="Slack-Lato"/>
              </a:rPr>
              <a:t>SAS-L4</a:t>
            </a:r>
            <a:r>
              <a:rPr lang="ja-JP" altLang="en-US" b="0" i="0">
                <a:solidFill>
                  <a:srgbClr val="1D1C1D"/>
                </a:solidFill>
                <a:effectLst/>
                <a:latin typeface="Slack-Lato"/>
              </a:rPr>
              <a:t>よりも排他的論理和が</a:t>
            </a:r>
            <a:r>
              <a:rPr lang="en-US" altLang="ja-JP" b="0" i="0">
                <a:solidFill>
                  <a:srgbClr val="1D1C1D"/>
                </a:solidFill>
                <a:effectLst/>
                <a:latin typeface="Slack-Lato"/>
              </a:rPr>
              <a:t>1</a:t>
            </a:r>
            <a:r>
              <a:rPr lang="ja-JP" altLang="en-US" b="0" i="0">
                <a:solidFill>
                  <a:srgbClr val="1D1C1D"/>
                </a:solidFill>
                <a:effectLst/>
                <a:latin typeface="Slack-Lato"/>
              </a:rPr>
              <a:t>回、加算が</a:t>
            </a:r>
            <a:r>
              <a:rPr lang="en-US" altLang="ja-JP" b="0" i="0">
                <a:solidFill>
                  <a:srgbClr val="1D1C1D"/>
                </a:solidFill>
                <a:effectLst/>
                <a:latin typeface="Slack-Lato"/>
              </a:rPr>
              <a:t>1</a:t>
            </a:r>
            <a:r>
              <a:rPr lang="ja-JP" altLang="en-US" b="0" i="0">
                <a:solidFill>
                  <a:srgbClr val="1D1C1D"/>
                </a:solidFill>
                <a:effectLst/>
                <a:latin typeface="Slack-Lato"/>
              </a:rPr>
              <a:t>回ずつ少ないプロトコルであります。</a:t>
            </a:r>
            <a:endParaRPr kumimoji="1" lang="en-US" altLang="ja-JP" b="0" i="0">
              <a:solidFill>
                <a:srgbClr val="1D1C1D"/>
              </a:solidFill>
              <a:effectLst/>
              <a:latin typeface="Slack-Lato"/>
            </a:endParaRPr>
          </a:p>
          <a:p>
            <a:r>
              <a:rPr kumimoji="1" lang="ja-JP" altLang="en-US"/>
              <a:t>計測実験では、認証フェーズを</a:t>
            </a:r>
            <a:r>
              <a:rPr kumimoji="1" lang="en-US" altLang="ja-JP" u="sng"/>
              <a:t>1000</a:t>
            </a:r>
            <a:r>
              <a:rPr kumimoji="1" lang="ja-JP" altLang="en-US" u="sng"/>
              <a:t>回ループしてかかった</a:t>
            </a:r>
            <a:r>
              <a:rPr kumimoji="1" lang="en-US" altLang="ja-JP" u="sng"/>
              <a:t>CPU</a:t>
            </a:r>
            <a:r>
              <a:rPr kumimoji="1" lang="ja-JP" altLang="en-US" u="sng"/>
              <a:t>時間</a:t>
            </a:r>
            <a:r>
              <a:rPr kumimoji="1" lang="ja-JP" altLang="en-US"/>
              <a:t>を計測しました。</a:t>
            </a:r>
            <a:endParaRPr kumimoji="1" lang="en-US" altLang="ja-JP"/>
          </a:p>
          <a:p>
            <a:r>
              <a:rPr kumimoji="1" lang="ja-JP" altLang="en-US"/>
              <a:t>計測には、</a:t>
            </a:r>
            <a:r>
              <a:rPr kumimoji="1" lang="en-US" altLang="ja-JP"/>
              <a:t>clock</a:t>
            </a:r>
            <a:r>
              <a:rPr kumimoji="1" lang="ja-JP" altLang="en-US"/>
              <a:t>関数を使用しました。同様の手順で</a:t>
            </a:r>
            <a:r>
              <a:rPr kumimoji="1" lang="en-US" altLang="ja-JP" u="sng"/>
              <a:t>10</a:t>
            </a:r>
            <a:r>
              <a:rPr kumimoji="1" lang="ja-JP" altLang="en-US" u="sng"/>
              <a:t>回</a:t>
            </a:r>
            <a:r>
              <a:rPr kumimoji="1" lang="ja-JP" altLang="en-US"/>
              <a:t>測定し、それらの平均値を実験結果としました。</a:t>
            </a:r>
            <a:endParaRPr kumimoji="1" lang="en-US" altLang="ja-JP"/>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15839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実験結果を示します。上の表は</a:t>
            </a:r>
            <a:r>
              <a:rPr kumimoji="1" lang="en-US" altLang="ja-JP"/>
              <a:t>SAS-L3,4</a:t>
            </a:r>
            <a:r>
              <a:rPr kumimoji="1" lang="ja-JP" altLang="en-US"/>
              <a:t>において各分野ごとのサーバ側の認証フェーズにおける</a:t>
            </a:r>
            <a:r>
              <a:rPr kumimoji="1" lang="en-US" altLang="ja-JP"/>
              <a:t>CPU</a:t>
            </a:r>
            <a:r>
              <a:rPr kumimoji="1" lang="ja-JP" altLang="en-US"/>
              <a:t>計算時間、</a:t>
            </a:r>
            <a:endParaRPr kumimoji="1" lang="en-US" altLang="ja-JP"/>
          </a:p>
          <a:p>
            <a:r>
              <a:rPr kumimoji="1" lang="ja-JP" altLang="en-US"/>
              <a:t>下の表は各分野ごとのユーザ側の認証フェーズにおける</a:t>
            </a:r>
            <a:r>
              <a:rPr kumimoji="1" lang="en-US" altLang="ja-JP"/>
              <a:t>CPU</a:t>
            </a:r>
            <a:r>
              <a:rPr kumimoji="1" lang="ja-JP" altLang="en-US"/>
              <a:t>計算時間を示しています。</a:t>
            </a:r>
            <a:endParaRPr kumimoji="1" lang="en-US" altLang="ja-JP"/>
          </a:p>
          <a:p>
            <a:r>
              <a:rPr kumimoji="1" lang="ja-JP" altLang="en-US"/>
              <a:t>どの分野においても、</a:t>
            </a:r>
            <a:r>
              <a:rPr kumimoji="1" lang="en-US" altLang="ja-JP"/>
              <a:t>SAS-L3</a:t>
            </a:r>
            <a:r>
              <a:rPr kumimoji="1" lang="ja-JP" altLang="en-US"/>
              <a:t>の方が等しいか小さい値を示す傾向にありました。</a:t>
            </a:r>
            <a:endParaRPr kumimoji="1" lang="en-US" altLang="ja-JP"/>
          </a:p>
          <a:p>
            <a:endParaRPr kumimoji="1" lang="en-US" altLang="ja-JP"/>
          </a:p>
          <a:p>
            <a:pPr algn="l"/>
            <a:r>
              <a:rPr lang="ja-JP" altLang="en-US" sz="1200" b="0" i="0" u="none" strike="noStrike" baseline="0">
                <a:latin typeface="HaranoAjiMincho-Regular-Identity-H"/>
              </a:rPr>
              <a:t>次に考察。サーバーおよびユーザーの認証フェーズについて、</a:t>
            </a:r>
            <a:r>
              <a:rPr lang="en-US" altLang="ja-JP" sz="1200" b="0" i="0" u="none" strike="noStrike" baseline="0">
                <a:latin typeface="NimbusRomNo9L-Regu"/>
              </a:rPr>
              <a:t>SAS-L(3) </a:t>
            </a:r>
            <a:r>
              <a:rPr lang="ja-JP" altLang="en-US" sz="1200" b="0" i="0" u="none" strike="noStrike" baseline="0">
                <a:latin typeface="HaranoAjiMincho-Regular-Identity-H"/>
              </a:rPr>
              <a:t>が</a:t>
            </a:r>
            <a:r>
              <a:rPr lang="en-US" altLang="ja-JP" sz="1200" b="0" i="0" u="none" strike="noStrike" baseline="0">
                <a:latin typeface="NimbusRomNo9L-Regu"/>
              </a:rPr>
              <a:t>SAS-L(4) </a:t>
            </a:r>
            <a:r>
              <a:rPr lang="ja-JP" altLang="en-US" sz="1200" b="0" i="0" u="none" strike="noStrike" baseline="0">
                <a:latin typeface="HaranoAjiMincho-Regular-Identity-H"/>
              </a:rPr>
              <a:t>に比べて排他的</a:t>
            </a:r>
          </a:p>
          <a:p>
            <a:pPr algn="l"/>
            <a:r>
              <a:rPr lang="ja-JP" altLang="en-US" sz="1200" b="0" i="0" u="none" strike="noStrike" baseline="0">
                <a:latin typeface="HaranoAjiMincho-Regular-Identity-H"/>
              </a:rPr>
              <a:t>論理和が</a:t>
            </a:r>
            <a:r>
              <a:rPr lang="en-US" altLang="ja-JP" sz="1200" b="0" i="0" u="none" strike="noStrike" baseline="0">
                <a:latin typeface="NimbusRomNo9L-Regu"/>
              </a:rPr>
              <a:t>1 </a:t>
            </a:r>
            <a:r>
              <a:rPr lang="ja-JP" altLang="en-US" sz="1200" b="0" i="0" u="none" strike="noStrike" baseline="0">
                <a:latin typeface="HaranoAjiMincho-Regular-Identity-H"/>
              </a:rPr>
              <a:t>回、加算が</a:t>
            </a:r>
            <a:r>
              <a:rPr lang="en-US" altLang="ja-JP" sz="1200" b="0" i="0" u="none" strike="noStrike" baseline="0">
                <a:latin typeface="NimbusRomNo9L-Regu"/>
              </a:rPr>
              <a:t>1 </a:t>
            </a:r>
            <a:r>
              <a:rPr lang="ja-JP" altLang="en-US" sz="1200" b="0" i="0" u="none" strike="noStrike" baseline="0">
                <a:latin typeface="HaranoAjiMincho-Regular-Identity-H"/>
              </a:rPr>
              <a:t>回少ないため、実験結果より</a:t>
            </a:r>
            <a:r>
              <a:rPr lang="en-US" altLang="ja-JP" sz="1200" b="0" i="0" u="none" strike="noStrike" baseline="0">
                <a:latin typeface="NimbusRomNo9L-Regu"/>
              </a:rPr>
              <a:t>SAS-L(3)</a:t>
            </a:r>
          </a:p>
          <a:p>
            <a:pPr algn="l"/>
            <a:r>
              <a:rPr lang="ja-JP" altLang="en-US" sz="1200" b="0" i="0" u="none" strike="noStrike" baseline="0">
                <a:latin typeface="HaranoAjiMincho-Regular-Identity-H"/>
              </a:rPr>
              <a:t>のほうが短い計算時間で認証が行えることが確認できました。</a:t>
            </a:r>
            <a:endParaRPr lang="en-US" altLang="ja-JP" sz="1200" b="0" i="0" u="none" strike="noStrike" baseline="0">
              <a:latin typeface="HaranoAjiMincho-Regular-Identity-H"/>
            </a:endParaRPr>
          </a:p>
          <a:p>
            <a:endParaRPr kumimoji="1" lang="en-US" altLang="ja-JP"/>
          </a:p>
          <a:p>
            <a:endParaRPr kumimoji="1" lang="en-US" altLang="ja-JP"/>
          </a:p>
          <a:p>
            <a:endParaRPr kumimoji="1" lang="en-US" altLang="ja-JP"/>
          </a:p>
          <a:p>
            <a:endParaRPr kumimoji="1" lang="en-US" altLang="ja-JP"/>
          </a:p>
          <a:p>
            <a:endParaRPr kumimoji="1" lang="en-US" altLang="ja-JP"/>
          </a:p>
          <a:p>
            <a:r>
              <a:rPr kumimoji="1" lang="ja-JP" altLang="en-US"/>
              <a:t>（</a:t>
            </a:r>
            <a:r>
              <a:rPr kumimoji="1" lang="en-US" altLang="ja-JP"/>
              <a:t>Clock</a:t>
            </a:r>
            <a:r>
              <a:rPr kumimoji="1" lang="ja-JP" altLang="en-US"/>
              <a:t>関数はミリ秒までしか計測できいない　</a:t>
            </a:r>
            <a:endParaRPr kumimoji="1" lang="en-US" altLang="ja-JP"/>
          </a:p>
          <a:p>
            <a:r>
              <a:rPr kumimoji="1" lang="ja-JP" altLang="en-US"/>
              <a:t>それ以下はノイズである）</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99741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800" b="0" i="0" u="none" strike="noStrike" baseline="0">
                <a:latin typeface="HaranoAjiMincho-Regular-Identity-H"/>
              </a:rPr>
              <a:t>次に考察になります。サーバーおよびユーザーの認証フェーズについて、</a:t>
            </a:r>
            <a:r>
              <a:rPr lang="en-US" altLang="ja-JP" sz="1800" b="0" i="0" u="none" strike="noStrike" baseline="0">
                <a:latin typeface="NimbusRomNo9L-Regu"/>
              </a:rPr>
              <a:t>SAS-L(3) </a:t>
            </a:r>
            <a:r>
              <a:rPr lang="ja-JP" altLang="en-US" sz="1800" b="0" i="0" u="none" strike="noStrike" baseline="0">
                <a:latin typeface="HaranoAjiMincho-Regular-Identity-H"/>
              </a:rPr>
              <a:t>が</a:t>
            </a:r>
            <a:r>
              <a:rPr lang="en-US" altLang="ja-JP" sz="1800" b="0" i="0" u="none" strike="noStrike" baseline="0">
                <a:latin typeface="NimbusRomNo9L-Regu"/>
              </a:rPr>
              <a:t>SAS-L(4) </a:t>
            </a:r>
            <a:r>
              <a:rPr lang="ja-JP" altLang="en-US" sz="1800" b="0" i="0" u="none" strike="noStrike" baseline="0">
                <a:latin typeface="HaranoAjiMincho-Regular-Identity-H"/>
              </a:rPr>
              <a:t>に比べて排他的</a:t>
            </a:r>
          </a:p>
          <a:p>
            <a:pPr algn="l"/>
            <a:r>
              <a:rPr lang="ja-JP" altLang="en-US" sz="1800" b="0" i="0" u="none" strike="noStrike" baseline="0">
                <a:latin typeface="HaranoAjiMincho-Regular-Identity-H"/>
              </a:rPr>
              <a:t>論理和が</a:t>
            </a:r>
            <a:r>
              <a:rPr lang="en-US" altLang="ja-JP" sz="1800" b="0" i="0" u="none" strike="noStrike" baseline="0">
                <a:latin typeface="NimbusRomNo9L-Regu"/>
              </a:rPr>
              <a:t>1 </a:t>
            </a:r>
            <a:r>
              <a:rPr lang="ja-JP" altLang="en-US" sz="1800" b="0" i="0" u="none" strike="noStrike" baseline="0">
                <a:latin typeface="HaranoAjiMincho-Regular-Identity-H"/>
              </a:rPr>
              <a:t>回、加算が</a:t>
            </a:r>
            <a:r>
              <a:rPr lang="en-US" altLang="ja-JP" sz="1800" b="0" i="0" u="none" strike="noStrike" baseline="0">
                <a:latin typeface="NimbusRomNo9L-Regu"/>
              </a:rPr>
              <a:t>1 </a:t>
            </a:r>
            <a:r>
              <a:rPr lang="ja-JP" altLang="en-US" sz="1800" b="0" i="0" u="none" strike="noStrike" baseline="0">
                <a:latin typeface="HaranoAjiMincho-Regular-Identity-H"/>
              </a:rPr>
              <a:t>回少ないため、実験結果より</a:t>
            </a:r>
            <a:r>
              <a:rPr lang="en-US" altLang="ja-JP" sz="1800" b="0" i="0" u="none" strike="noStrike" baseline="0">
                <a:latin typeface="NimbusRomNo9L-Regu"/>
              </a:rPr>
              <a:t>SAS-L(3)</a:t>
            </a:r>
          </a:p>
          <a:p>
            <a:pPr algn="l"/>
            <a:r>
              <a:rPr lang="ja-JP" altLang="en-US" sz="1800" b="0" i="0" u="none" strike="noStrike" baseline="0">
                <a:latin typeface="HaranoAjiMincho-Regular-Identity-H"/>
              </a:rPr>
              <a:t>のほうが短い計算時間で認証が行えることが確認できました。</a:t>
            </a:r>
            <a:endParaRPr lang="en-US" altLang="ja-JP" sz="1800" b="0" i="0" u="none" strike="noStrike" baseline="0">
              <a:latin typeface="HaranoAjiMincho-Regular-Identity-H"/>
            </a:endParaRPr>
          </a:p>
          <a:p>
            <a:pPr algn="l"/>
            <a:endParaRPr lang="en-US" altLang="ja-JP" sz="1800" b="0" i="0" u="none" strike="noStrike" baseline="0">
              <a:latin typeface="HaranoAjiMincho-Regular-Identity-H"/>
            </a:endParaRPr>
          </a:p>
          <a:p>
            <a:pPr algn="l"/>
            <a:r>
              <a:rPr lang="ja-JP" altLang="en-US" sz="1800" b="0" i="0" u="none" strike="noStrike" baseline="0">
                <a:latin typeface="HaranoAjiMincho-Regular-Identity-H"/>
              </a:rPr>
              <a:t>従って、計算時間、安全性の面で</a:t>
            </a:r>
            <a:r>
              <a:rPr lang="en-US" altLang="ja-JP" sz="1800" b="0" i="0" u="none" strike="noStrike" baseline="0">
                <a:latin typeface="NimbusRomNo9L-Regu"/>
              </a:rPr>
              <a:t>SAS-L(3) </a:t>
            </a:r>
            <a:r>
              <a:rPr lang="ja-JP" altLang="en-US" sz="1800" b="0" i="0" u="none" strike="noStrike" baseline="0">
                <a:latin typeface="HaranoAjiMincho-Regular-Identity-H"/>
              </a:rPr>
              <a:t>の有効性を確認することができた。</a:t>
            </a:r>
            <a:endParaRPr kumimoji="1" lang="ja-JP" altLang="en-US"/>
          </a:p>
        </p:txBody>
      </p:sp>
      <p:sp>
        <p:nvSpPr>
          <p:cNvPr id="4" name="スライド番号プレースホルダー 3"/>
          <p:cNvSpPr>
            <a:spLocks noGrp="1"/>
          </p:cNvSpPr>
          <p:nvPr>
            <p:ph type="sldNum" sz="quarter" idx="5"/>
          </p:nvPr>
        </p:nvSpPr>
        <p:spPr/>
        <p:txBody>
          <a:bodyPr/>
          <a:lstStyle/>
          <a:p>
            <a:fld id="{18197909-3D0B-4B27-BE3C-762B77FA7CE2}" type="slidenum">
              <a:rPr kumimoji="1" lang="ja-JP" altLang="en-US" smtClean="0"/>
              <a:t>12</a:t>
            </a:fld>
            <a:endParaRPr kumimoji="1" lang="ja-JP" altLang="en-US"/>
          </a:p>
        </p:txBody>
      </p:sp>
    </p:spTree>
    <p:extLst>
      <p:ext uri="{BB962C8B-B14F-4D97-AF65-F5344CB8AC3E}">
        <p14:creationId xmlns:p14="http://schemas.microsoft.com/office/powerpoint/2010/main" val="205542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a:t>まとめです。</a:t>
            </a:r>
            <a:r>
              <a:rPr lang="ja-JP" altLang="en-US" sz="1800" b="0" i="0" u="none" strike="noStrike" baseline="0">
                <a:latin typeface="HaranoAjiMincho-Regular-Identity-H"/>
              </a:rPr>
              <a:t>本研究では、ワンタイムパスワード認証方式</a:t>
            </a:r>
            <a:r>
              <a:rPr lang="en-US" altLang="ja-JP" sz="1800" b="0" i="0" u="none" strike="noStrike" baseline="0">
                <a:latin typeface="NimbusRomNo9L-Regu"/>
              </a:rPr>
              <a:t>SAS-L(3</a:t>
            </a:r>
            <a:r>
              <a:rPr lang="ja-JP" altLang="en-US" sz="1800" b="0" i="0" u="none" strike="noStrike" baseline="0">
                <a:latin typeface="HaranoAjiMincho-Regular-Identity-H"/>
              </a:rPr>
              <a:t>）の安全性を評価し、</a:t>
            </a:r>
            <a:r>
              <a:rPr lang="en-US" altLang="ja-JP" sz="1800" b="0" i="0" u="none" strike="noStrike" baseline="0">
                <a:latin typeface="NimbusRomNo9L-Regu"/>
              </a:rPr>
              <a:t>SAS-L(1) </a:t>
            </a:r>
            <a:r>
              <a:rPr lang="ja-JP" altLang="en-US" sz="1800" b="0" i="0" u="none" strike="noStrike" baseline="0">
                <a:latin typeface="HaranoAjiMincho-Regular-Identity-H"/>
              </a:rPr>
              <a:t>では</a:t>
            </a:r>
          </a:p>
          <a:p>
            <a:pPr algn="l"/>
            <a:r>
              <a:rPr lang="ja-JP" altLang="en-US" sz="1800" b="0" i="0" u="none" strike="noStrike" baseline="0">
                <a:latin typeface="HaranoAjiMincho-Regular-Identity-H"/>
              </a:rPr>
              <a:t>存在したリプレイアタックの脅威が</a:t>
            </a:r>
            <a:r>
              <a:rPr lang="en-US" altLang="ja-JP" sz="1800" b="0" i="0" u="none" strike="noStrike" baseline="0">
                <a:latin typeface="NimbusRomNo9L-Regu"/>
              </a:rPr>
              <a:t>SAS-L(3) </a:t>
            </a:r>
            <a:r>
              <a:rPr lang="ja-JP" altLang="en-US" sz="1800" b="0" i="0" u="none" strike="noStrike" baseline="0">
                <a:latin typeface="HaranoAjiMincho-Regular-Identity-H"/>
              </a:rPr>
              <a:t>に存在しないことを確認した。さらに、</a:t>
            </a:r>
            <a:r>
              <a:rPr lang="en-US" altLang="ja-JP" sz="1800" b="0" i="0" u="none" strike="noStrike" baseline="0">
                <a:latin typeface="NimbusRomNo9L-Regu"/>
              </a:rPr>
              <a:t>SASL(</a:t>
            </a:r>
          </a:p>
          <a:p>
            <a:pPr algn="l"/>
            <a:r>
              <a:rPr lang="en-US" altLang="ja-JP" sz="1800" b="0" i="0" u="none" strike="noStrike" baseline="0">
                <a:latin typeface="NimbusRomNo9L-Regu"/>
              </a:rPr>
              <a:t>3) </a:t>
            </a:r>
            <a:r>
              <a:rPr lang="ja-JP" altLang="en-US" sz="1800" b="0" i="0" u="none" strike="noStrike" baseline="0">
                <a:latin typeface="HaranoAjiMincho-Regular-Identity-H"/>
              </a:rPr>
              <a:t>を計算機上に実装し、</a:t>
            </a:r>
            <a:r>
              <a:rPr lang="en-US" altLang="ja-JP" sz="1800" b="0" i="0" u="none" strike="noStrike" baseline="0">
                <a:latin typeface="NimbusRomNo9L-Regu"/>
              </a:rPr>
              <a:t>SAS-L(4) </a:t>
            </a:r>
            <a:r>
              <a:rPr lang="ja-JP" altLang="en-US" sz="1800" b="0" i="0" u="none" strike="noStrike" baseline="0">
                <a:latin typeface="HaranoAjiMincho-Regular-Identity-H"/>
              </a:rPr>
              <a:t>と比較してサーバおよびユーザの認証フェーズの計算</a:t>
            </a:r>
          </a:p>
          <a:p>
            <a:pPr algn="l"/>
            <a:r>
              <a:rPr lang="ja-JP" altLang="en-US" sz="1800" b="0" i="0" u="none" strike="noStrike" baseline="0">
                <a:latin typeface="HaranoAjiMincho-Regular-Identity-H"/>
              </a:rPr>
              <a:t>時間が短縮できることを示した。　</a:t>
            </a:r>
            <a:endParaRPr lang="en-US" altLang="ja-JP" sz="1800" b="0" i="0" u="none" strike="noStrike" baseline="0">
              <a:latin typeface="HaranoAjiMincho-Regular-Identity-H"/>
            </a:endParaRPr>
          </a:p>
          <a:p>
            <a:pPr algn="l"/>
            <a:endParaRPr lang="en-US" altLang="ja-JP" sz="1800" b="0" i="0" u="none" strike="noStrike" baseline="0">
              <a:latin typeface="HaranoAjiMincho-Regular-Identity-H"/>
            </a:endParaRPr>
          </a:p>
          <a:p>
            <a:pPr algn="l"/>
            <a:r>
              <a:rPr lang="ja-JP" altLang="en-US" sz="1800" b="0" i="0" u="none" strike="noStrike" baseline="0">
                <a:latin typeface="HaranoAjiMincho-Regular-Identity-H"/>
              </a:rPr>
              <a:t>本研究では</a:t>
            </a:r>
            <a:r>
              <a:rPr lang="en-US" altLang="ja-JP" sz="1800" b="0" i="0" u="none" strike="noStrike" baseline="0">
                <a:latin typeface="NimbusRomNo9L-Regu"/>
              </a:rPr>
              <a:t>SAS-L(3) </a:t>
            </a:r>
            <a:r>
              <a:rPr lang="ja-JP" altLang="en-US" sz="1800" b="0" i="0" u="none" strike="noStrike" baseline="0">
                <a:latin typeface="HaranoAjiMincho-Regular-Identity-H"/>
              </a:rPr>
              <a:t>を</a:t>
            </a:r>
            <a:r>
              <a:rPr lang="en-US" altLang="ja-JP" sz="1800" b="0" i="0" u="none" strike="noStrike" baseline="0">
                <a:latin typeface="NimbusRomNo9L-Regu"/>
              </a:rPr>
              <a:t>Linux </a:t>
            </a:r>
            <a:r>
              <a:rPr lang="ja-JP" altLang="en-US" sz="1800" b="0" i="0" u="none" strike="noStrike" baseline="0">
                <a:latin typeface="HaranoAjiMincho-Regular-Identity-H"/>
              </a:rPr>
              <a:t>を搭載した</a:t>
            </a:r>
            <a:r>
              <a:rPr lang="en-US" altLang="ja-JP" sz="1800" b="0" i="0" u="none" strike="noStrike" baseline="0">
                <a:latin typeface="NimbusRomNo9L-Regu"/>
              </a:rPr>
              <a:t>PC </a:t>
            </a:r>
            <a:r>
              <a:rPr lang="ja-JP" altLang="en-US" sz="1800" b="0" i="0" u="none" strike="noStrike" baseline="0">
                <a:latin typeface="HaranoAjiMincho-Regular-Identity-H"/>
              </a:rPr>
              <a:t>上のみで</a:t>
            </a:r>
          </a:p>
          <a:p>
            <a:pPr algn="l"/>
            <a:r>
              <a:rPr lang="ja-JP" altLang="en-US" sz="1800" b="0" i="0" u="none" strike="noStrike" baseline="0">
                <a:latin typeface="HaranoAjiMincho-Regular-Identity-H"/>
              </a:rPr>
              <a:t>検証したが、今後の課題として、</a:t>
            </a:r>
          </a:p>
          <a:p>
            <a:pPr algn="l"/>
            <a:r>
              <a:rPr lang="ja-JP" altLang="en-US" sz="1800" b="0" i="0" u="none" strike="noStrike" baseline="0">
                <a:latin typeface="HaranoAjiMincho-Regular-Identity-H"/>
              </a:rPr>
              <a:t>・</a:t>
            </a:r>
            <a:r>
              <a:rPr lang="en-US" altLang="ja-JP" sz="1800" b="0" i="0" u="none" strike="noStrike" baseline="0">
                <a:latin typeface="NimbusRomNo9L-Regu"/>
              </a:rPr>
              <a:t>SAS-L(3) </a:t>
            </a:r>
            <a:r>
              <a:rPr lang="ja-JP" altLang="en-US" sz="1800" b="0" i="0" u="none" strike="noStrike" baseline="0">
                <a:latin typeface="HaranoAjiMincho-Regular-Identity-H"/>
              </a:rPr>
              <a:t>の</a:t>
            </a:r>
            <a:r>
              <a:rPr lang="en-US" altLang="ja-JP" sz="1800" b="0" i="0" u="none" strike="noStrike" baseline="0">
                <a:latin typeface="NimbusRomNo9L-Regu"/>
              </a:rPr>
              <a:t>IoT </a:t>
            </a:r>
            <a:r>
              <a:rPr lang="ja-JP" altLang="en-US" sz="1800" b="0" i="0" u="none" strike="noStrike" baseline="0">
                <a:latin typeface="HaranoAjiMincho-Regular-Identity-H"/>
              </a:rPr>
              <a:t>機器への実装や計算時間の評価</a:t>
            </a:r>
          </a:p>
          <a:p>
            <a:pPr algn="l"/>
            <a:r>
              <a:rPr lang="ja-JP" altLang="en-US" sz="1800" b="0" i="0" u="none" strike="noStrike" baseline="0">
                <a:latin typeface="HaranoAjiMincho-Regular-Identity-H"/>
              </a:rPr>
              <a:t>があげられる。</a:t>
            </a:r>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34431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a:t>
            </a:r>
            <a:r>
              <a:rPr kumimoji="1" lang="en-US" altLang="ja-JP"/>
              <a:t>SAS-L</a:t>
            </a:r>
            <a:r>
              <a:rPr kumimoji="1" lang="ja-JP" altLang="en-US"/>
              <a:t>（</a:t>
            </a:r>
            <a:r>
              <a:rPr kumimoji="1" lang="en-US" altLang="ja-JP"/>
              <a:t>3</a:t>
            </a:r>
            <a:r>
              <a:rPr kumimoji="1" lang="ja-JP" altLang="en-US"/>
              <a:t>）のアルゴリズムを説明します。前提として、やり取りを行う両者は　　　　　　　　（安全な経路を通して）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認証情報</a:t>
            </a:r>
            <a:r>
              <a:rPr kumimoji="1" lang="en-US" altLang="ja-JP"/>
              <a:t>Ai</a:t>
            </a:r>
            <a:r>
              <a:rPr kumimoji="1" lang="ja-JP" altLang="en-US"/>
              <a:t>を共有しています。</a:t>
            </a:r>
            <a:endParaRPr kumimoji="1" lang="en-US" altLang="ja-JP"/>
          </a:p>
          <a:p>
            <a:r>
              <a:rPr kumimoji="1" lang="ja-JP" altLang="en-US"/>
              <a:t>サーバ側が識別子</a:t>
            </a:r>
            <a:r>
              <a:rPr kumimoji="1" lang="en-US" altLang="ja-JP"/>
              <a:t>S</a:t>
            </a:r>
            <a:r>
              <a:rPr kumimoji="1" lang="ja-JP" altLang="en-US"/>
              <a:t>と乱数</a:t>
            </a:r>
            <a:r>
              <a:rPr kumimoji="1" lang="en-US" altLang="ja-JP"/>
              <a:t>Ni+1</a:t>
            </a:r>
            <a:r>
              <a:rPr kumimoji="1" lang="ja-JP" altLang="en-US"/>
              <a:t>を用いて次回認証情報を生成し、さらに、次回認証情報から送信データ</a:t>
            </a:r>
            <a:r>
              <a:rPr kumimoji="1" lang="en-US" altLang="ja-JP"/>
              <a:t>α</a:t>
            </a:r>
            <a:r>
              <a:rPr kumimoji="1" lang="ja-JP" altLang="en-US"/>
              <a:t>を作成・送信します。</a:t>
            </a:r>
            <a:endParaRPr kumimoji="1" lang="en-US" altLang="ja-JP"/>
          </a:p>
          <a:p>
            <a:r>
              <a:rPr kumimoji="1" lang="ja-JP" altLang="en-US"/>
              <a:t>ユーザ側は、受信したデータ</a:t>
            </a:r>
            <a:r>
              <a:rPr kumimoji="1" lang="en-US" altLang="ja-JP"/>
              <a:t>α</a:t>
            </a:r>
            <a:r>
              <a:rPr kumimoji="1" lang="ja-JP" altLang="en-US"/>
              <a:t>と事前に共有されている認証情報</a:t>
            </a:r>
            <a:r>
              <a:rPr kumimoji="1" lang="en-US" altLang="ja-JP"/>
              <a:t>Ai</a:t>
            </a:r>
            <a:r>
              <a:rPr kumimoji="1" lang="ja-JP" altLang="en-US"/>
              <a:t>を用いて、認証情報</a:t>
            </a:r>
            <a:r>
              <a:rPr kumimoji="1" lang="en-US" altLang="ja-JP"/>
              <a:t>β</a:t>
            </a:r>
            <a:r>
              <a:rPr kumimoji="1" lang="ja-JP" altLang="en-US"/>
              <a:t>を作成・送信します。</a:t>
            </a:r>
            <a:endParaRPr kumimoji="1" lang="en-US" altLang="ja-JP"/>
          </a:p>
          <a:p>
            <a:r>
              <a:rPr kumimoji="1" lang="ja-JP" altLang="en-US"/>
              <a:t>サーバ側は、受信したデータ</a:t>
            </a:r>
            <a:r>
              <a:rPr kumimoji="1" lang="en-US" altLang="ja-JP"/>
              <a:t>β</a:t>
            </a:r>
            <a:r>
              <a:rPr kumimoji="1" lang="ja-JP" altLang="en-US"/>
              <a:t>と</a:t>
            </a:r>
            <a:r>
              <a:rPr kumimoji="1" lang="en-US" altLang="ja-JP"/>
              <a:t>Ai+1+Ai</a:t>
            </a:r>
            <a:r>
              <a:rPr kumimoji="1" lang="ja-JP" altLang="en-US"/>
              <a:t>が一致するかどうかで認証の可否を判断します。</a:t>
            </a:r>
            <a:endParaRPr kumimoji="1" lang="en-US" altLang="ja-JP"/>
          </a:p>
          <a:p>
            <a:endParaRPr kumimoji="1" lang="en-US" altLang="ja-JP"/>
          </a:p>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76873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a:t>
            </a:r>
            <a:r>
              <a:rPr kumimoji="1" lang="en-US" altLang="ja-JP"/>
              <a:t>SAS-L2</a:t>
            </a:r>
            <a:r>
              <a:rPr kumimoji="1" lang="ja-JP" altLang="en-US"/>
              <a:t>のアルゴリズムを説明します。前提として、やり取りを行う両者は安全な経路を通して認証情報</a:t>
            </a:r>
            <a:r>
              <a:rPr kumimoji="1" lang="en-US" altLang="ja-JP"/>
              <a:t>A</a:t>
            </a:r>
            <a:r>
              <a:rPr kumimoji="1" lang="ja-JP" altLang="en-US"/>
              <a:t>を共有しています。</a:t>
            </a:r>
            <a:endParaRPr kumimoji="1" lang="en-US" altLang="ja-JP"/>
          </a:p>
          <a:p>
            <a:r>
              <a:rPr kumimoji="1" lang="ja-JP" altLang="en-US"/>
              <a:t>認証側が識別子と乱数を用いて次回認証情報を生成し、さらに、次回認証情報から送信データを作成・送信します。</a:t>
            </a:r>
            <a:endParaRPr kumimoji="1" lang="en-US" altLang="ja-JP"/>
          </a:p>
          <a:p>
            <a:r>
              <a:rPr kumimoji="1" lang="ja-JP" altLang="en-US"/>
              <a:t>被認証側は、受信したデータ</a:t>
            </a:r>
            <a:r>
              <a:rPr kumimoji="1" lang="en-US" altLang="ja-JP"/>
              <a:t>α</a:t>
            </a:r>
            <a:r>
              <a:rPr kumimoji="1" lang="ja-JP" altLang="en-US"/>
              <a:t>と事前に共有されている認証情報</a:t>
            </a:r>
            <a:r>
              <a:rPr kumimoji="1" lang="en-US" altLang="ja-JP"/>
              <a:t>A</a:t>
            </a:r>
            <a:r>
              <a:rPr kumimoji="1" lang="ja-JP" altLang="en-US"/>
              <a:t>を用いて、認証情報</a:t>
            </a:r>
            <a:r>
              <a:rPr kumimoji="1" lang="en-US" altLang="ja-JP"/>
              <a:t>B</a:t>
            </a:r>
            <a:r>
              <a:rPr kumimoji="1" lang="ja-JP" altLang="en-US"/>
              <a:t>を作成・送信します。</a:t>
            </a:r>
            <a:endParaRPr kumimoji="1" lang="en-US" altLang="ja-JP"/>
          </a:p>
          <a:p>
            <a:r>
              <a:rPr kumimoji="1" lang="ja-JP" altLang="en-US"/>
              <a:t>認証側は、受信した仮の認証情報</a:t>
            </a:r>
            <a:r>
              <a:rPr kumimoji="1" lang="en-US" altLang="ja-JP"/>
              <a:t>B</a:t>
            </a:r>
            <a:r>
              <a:rPr kumimoji="1" lang="ja-JP" altLang="en-US"/>
              <a:t>が送信データ</a:t>
            </a:r>
            <a:r>
              <a:rPr kumimoji="1" lang="en-US" altLang="ja-JP"/>
              <a:t>β</a:t>
            </a:r>
            <a:r>
              <a:rPr kumimoji="1" lang="ja-JP" altLang="en-US"/>
              <a:t>と一致するかどうかで認証の可否を判断します。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ちなみに、</a:t>
            </a:r>
            <a:r>
              <a:rPr kumimoji="1" lang="en-US" altLang="ja-JP"/>
              <a:t>SAS-L2</a:t>
            </a:r>
            <a:r>
              <a:rPr kumimoji="1" lang="ja-JP" altLang="en-US"/>
              <a:t>では</a:t>
            </a:r>
            <a:r>
              <a:rPr kumimoji="1" lang="ja-JP" altLang="en-US" u="sng"/>
              <a:t>認証側のみ</a:t>
            </a:r>
            <a:r>
              <a:rPr kumimoji="1" lang="ja-JP" altLang="en-US"/>
              <a:t>一方向性関数が適用されています。一方で</a:t>
            </a:r>
            <a:r>
              <a:rPr kumimoji="1" lang="en-US" altLang="ja-JP"/>
              <a:t>SAS-2</a:t>
            </a:r>
            <a:r>
              <a:rPr kumimoji="1" lang="ja-JP" altLang="en-US"/>
              <a:t>では</a:t>
            </a:r>
            <a:r>
              <a:rPr kumimoji="1" lang="ja-JP" altLang="en-US" u="sng"/>
              <a:t>被認証側でも</a:t>
            </a:r>
            <a:r>
              <a:rPr kumimoji="1" lang="ja-JP" altLang="en-US"/>
              <a:t>一方向性関数が適用されます。</a:t>
            </a:r>
            <a:r>
              <a:rPr kumimoji="1" lang="en-US" altLang="ja-JP"/>
              <a:t>(40</a:t>
            </a:r>
            <a:r>
              <a:rPr kumimoji="1" lang="ja-JP" altLang="en-US"/>
              <a:t>秒</a:t>
            </a:r>
            <a:r>
              <a:rPr kumimoji="1" lang="en-US" altLang="ja-JP"/>
              <a:t>) (2:17)</a:t>
            </a:r>
          </a:p>
          <a:p>
            <a:endParaRPr kumimoji="1" lang="ja-JP" altLang="en-US"/>
          </a:p>
        </p:txBody>
      </p:sp>
      <p:sp>
        <p:nvSpPr>
          <p:cNvPr id="4" name="スライド番号プレースホルダー 3"/>
          <p:cNvSpPr>
            <a:spLocks noGrp="1"/>
          </p:cNvSpPr>
          <p:nvPr>
            <p:ph type="sldNum" sz="quarter" idx="5"/>
          </p:nvPr>
        </p:nvSpPr>
        <p:spPr/>
        <p:txBody>
          <a:bodyPr/>
          <a:lstStyle/>
          <a:p>
            <a:fld id="{18197909-3D0B-4B27-BE3C-762B77FA7CE2}" type="slidenum">
              <a:rPr kumimoji="1" lang="ja-JP" altLang="en-US" smtClean="0"/>
              <a:t>15</a:t>
            </a:fld>
            <a:endParaRPr kumimoji="1" lang="ja-JP" altLang="en-US"/>
          </a:p>
        </p:txBody>
      </p:sp>
    </p:spTree>
    <p:extLst>
      <p:ext uri="{BB962C8B-B14F-4D97-AF65-F5344CB8AC3E}">
        <p14:creationId xmlns:p14="http://schemas.microsoft.com/office/powerpoint/2010/main" val="3286607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a:t>
            </a:r>
            <a:r>
              <a:rPr kumimoji="1" lang="en-US" altLang="ja-JP"/>
              <a:t>SAS-L2</a:t>
            </a:r>
            <a:r>
              <a:rPr kumimoji="1" lang="ja-JP" altLang="en-US"/>
              <a:t>のアルゴリズムを説明します。前提として、やり取りを行う両者は安全な経路を通して認証情報</a:t>
            </a:r>
            <a:r>
              <a:rPr kumimoji="1" lang="en-US" altLang="ja-JP"/>
              <a:t>A</a:t>
            </a:r>
            <a:r>
              <a:rPr kumimoji="1" lang="ja-JP" altLang="en-US"/>
              <a:t>を共有しています。</a:t>
            </a:r>
            <a:endParaRPr kumimoji="1" lang="en-US" altLang="ja-JP"/>
          </a:p>
          <a:p>
            <a:r>
              <a:rPr kumimoji="1" lang="ja-JP" altLang="en-US"/>
              <a:t>認証側が識別子と乱数を用いて次回認証情報を生成し、さらに、次回認証情報から送信データを作成・送信します。</a:t>
            </a:r>
            <a:endParaRPr kumimoji="1" lang="en-US" altLang="ja-JP"/>
          </a:p>
          <a:p>
            <a:r>
              <a:rPr kumimoji="1" lang="ja-JP" altLang="en-US"/>
              <a:t>被認証側は、受信したデータ</a:t>
            </a:r>
            <a:r>
              <a:rPr kumimoji="1" lang="en-US" altLang="ja-JP"/>
              <a:t>α</a:t>
            </a:r>
            <a:r>
              <a:rPr kumimoji="1" lang="ja-JP" altLang="en-US"/>
              <a:t>と事前に共有されている認証情報</a:t>
            </a:r>
            <a:r>
              <a:rPr kumimoji="1" lang="en-US" altLang="ja-JP"/>
              <a:t>A</a:t>
            </a:r>
            <a:r>
              <a:rPr kumimoji="1" lang="ja-JP" altLang="en-US"/>
              <a:t>を用いて、認証情報</a:t>
            </a:r>
            <a:r>
              <a:rPr kumimoji="1" lang="en-US" altLang="ja-JP"/>
              <a:t>B</a:t>
            </a:r>
            <a:r>
              <a:rPr kumimoji="1" lang="ja-JP" altLang="en-US"/>
              <a:t>を作成・送信します。</a:t>
            </a:r>
            <a:endParaRPr kumimoji="1" lang="en-US" altLang="ja-JP"/>
          </a:p>
          <a:p>
            <a:r>
              <a:rPr kumimoji="1" lang="ja-JP" altLang="en-US"/>
              <a:t>認証側は、受信した仮の認証情報</a:t>
            </a:r>
            <a:r>
              <a:rPr kumimoji="1" lang="en-US" altLang="ja-JP"/>
              <a:t>B</a:t>
            </a:r>
            <a:r>
              <a:rPr kumimoji="1" lang="ja-JP" altLang="en-US"/>
              <a:t>が送信データ</a:t>
            </a:r>
            <a:r>
              <a:rPr kumimoji="1" lang="en-US" altLang="ja-JP"/>
              <a:t>β</a:t>
            </a:r>
            <a:r>
              <a:rPr kumimoji="1" lang="ja-JP" altLang="en-US"/>
              <a:t>と一致するかどうかで認証の可否を判断します。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ちなみに、</a:t>
            </a:r>
            <a:r>
              <a:rPr kumimoji="1" lang="en-US" altLang="ja-JP"/>
              <a:t>SAS-L2</a:t>
            </a:r>
            <a:r>
              <a:rPr kumimoji="1" lang="ja-JP" altLang="en-US"/>
              <a:t>では</a:t>
            </a:r>
            <a:r>
              <a:rPr kumimoji="1" lang="ja-JP" altLang="en-US" u="sng"/>
              <a:t>認証側のみ</a:t>
            </a:r>
            <a:r>
              <a:rPr kumimoji="1" lang="ja-JP" altLang="en-US"/>
              <a:t>一方向性関数が適用されています。一方で</a:t>
            </a:r>
            <a:r>
              <a:rPr kumimoji="1" lang="en-US" altLang="ja-JP"/>
              <a:t>SAS-2</a:t>
            </a:r>
            <a:r>
              <a:rPr kumimoji="1" lang="ja-JP" altLang="en-US"/>
              <a:t>では</a:t>
            </a:r>
            <a:r>
              <a:rPr kumimoji="1" lang="ja-JP" altLang="en-US" u="sng"/>
              <a:t>被認証側でも</a:t>
            </a:r>
            <a:r>
              <a:rPr kumimoji="1" lang="ja-JP" altLang="en-US"/>
              <a:t>一方向性関数が適用されます。</a:t>
            </a:r>
            <a:r>
              <a:rPr kumimoji="1" lang="en-US" altLang="ja-JP"/>
              <a:t>(40</a:t>
            </a:r>
            <a:r>
              <a:rPr kumimoji="1" lang="ja-JP" altLang="en-US"/>
              <a:t>秒</a:t>
            </a:r>
            <a:r>
              <a:rPr kumimoji="1" lang="en-US" altLang="ja-JP"/>
              <a:t>) (2:17)</a:t>
            </a:r>
          </a:p>
          <a:p>
            <a:endParaRPr kumimoji="1" lang="ja-JP" altLang="en-US"/>
          </a:p>
        </p:txBody>
      </p:sp>
      <p:sp>
        <p:nvSpPr>
          <p:cNvPr id="4" name="スライド番号プレースホルダー 3"/>
          <p:cNvSpPr>
            <a:spLocks noGrp="1"/>
          </p:cNvSpPr>
          <p:nvPr>
            <p:ph type="sldNum" sz="quarter" idx="5"/>
          </p:nvPr>
        </p:nvSpPr>
        <p:spPr/>
        <p:txBody>
          <a:bodyPr/>
          <a:lstStyle/>
          <a:p>
            <a:fld id="{18197909-3D0B-4B27-BE3C-762B77FA7CE2}" type="slidenum">
              <a:rPr kumimoji="1" lang="ja-JP" altLang="en-US" smtClean="0"/>
              <a:t>25</a:t>
            </a:fld>
            <a:endParaRPr kumimoji="1" lang="ja-JP" altLang="en-US"/>
          </a:p>
        </p:txBody>
      </p:sp>
    </p:spTree>
    <p:extLst>
      <p:ext uri="{BB962C8B-B14F-4D97-AF65-F5344CB8AC3E}">
        <p14:creationId xmlns:p14="http://schemas.microsoft.com/office/powerpoint/2010/main" val="2434613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a:t>SAS-L2</a:t>
            </a:r>
            <a:r>
              <a:rPr kumimoji="1" lang="ja-JP" altLang="en-US"/>
              <a:t>のアルゴリズムを説明します。</a:t>
            </a:r>
            <a:r>
              <a:rPr kumimoji="1" lang="en-US" altLang="ja-JP"/>
              <a:t>SAS-2</a:t>
            </a:r>
            <a:r>
              <a:rPr kumimoji="1" lang="ja-JP" altLang="en-US"/>
              <a:t>同様、認証情報</a:t>
            </a:r>
            <a:r>
              <a:rPr kumimoji="1" lang="en-US" altLang="ja-JP"/>
              <a:t>A</a:t>
            </a:r>
            <a:r>
              <a:rPr kumimoji="1" lang="ja-JP" altLang="en-US"/>
              <a:t>は事前に共有されています。</a:t>
            </a:r>
            <a:endParaRPr kumimoji="1" lang="en-US" altLang="ja-JP"/>
          </a:p>
          <a:p>
            <a:r>
              <a:rPr kumimoji="1" lang="ja-JP" altLang="en-US"/>
              <a:t>認証側が識別子と乱数を用いて次回認証情報を生成し、さらに、次回認証情報から送信データを作成・送信します。</a:t>
            </a:r>
            <a:endParaRPr kumimoji="1" lang="en-US" altLang="ja-JP"/>
          </a:p>
          <a:p>
            <a:r>
              <a:rPr kumimoji="1" lang="ja-JP" altLang="en-US"/>
              <a:t>被認証側は、受信したデータ</a:t>
            </a:r>
            <a:r>
              <a:rPr kumimoji="1" lang="en-US" altLang="ja-JP"/>
              <a:t>α</a:t>
            </a:r>
            <a:r>
              <a:rPr kumimoji="1" lang="ja-JP" altLang="en-US"/>
              <a:t>と事前に共有されている認証情報</a:t>
            </a:r>
            <a:r>
              <a:rPr kumimoji="1" lang="en-US" altLang="ja-JP"/>
              <a:t>A</a:t>
            </a:r>
            <a:r>
              <a:rPr kumimoji="1" lang="ja-JP" altLang="en-US"/>
              <a:t>を用いて、仮の認証情報</a:t>
            </a:r>
            <a:r>
              <a:rPr kumimoji="1" lang="en-US" altLang="ja-JP"/>
              <a:t>B</a:t>
            </a:r>
            <a:r>
              <a:rPr kumimoji="1" lang="ja-JP" altLang="en-US"/>
              <a:t>を作成・送信します。</a:t>
            </a:r>
            <a:endParaRPr kumimoji="1" lang="en-US" altLang="ja-JP"/>
          </a:p>
          <a:p>
            <a:r>
              <a:rPr kumimoji="1" lang="ja-JP" altLang="en-US"/>
              <a:t>認証側は、受信した仮の認証情報</a:t>
            </a:r>
            <a:r>
              <a:rPr kumimoji="1" lang="en-US" altLang="ja-JP"/>
              <a:t>B</a:t>
            </a:r>
            <a:r>
              <a:rPr kumimoji="1" lang="ja-JP" altLang="en-US"/>
              <a:t>が送信データ</a:t>
            </a:r>
            <a:r>
              <a:rPr kumimoji="1" lang="en-US" altLang="ja-JP"/>
              <a:t>β</a:t>
            </a:r>
            <a:r>
              <a:rPr kumimoji="1" lang="ja-JP" altLang="en-US"/>
              <a:t>と一致するかどうかで認証の可否を判断します。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ちなみに、</a:t>
            </a:r>
            <a:r>
              <a:rPr kumimoji="1" lang="en-US" altLang="ja-JP"/>
              <a:t>SAS-L2</a:t>
            </a:r>
            <a:r>
              <a:rPr kumimoji="1" lang="ja-JP" altLang="en-US"/>
              <a:t>では</a:t>
            </a:r>
            <a:r>
              <a:rPr kumimoji="1" lang="ja-JP" altLang="en-US" u="sng"/>
              <a:t>認証側のみ</a:t>
            </a:r>
            <a:r>
              <a:rPr kumimoji="1" lang="ja-JP" altLang="en-US"/>
              <a:t>一方向性関数が適用されています。一方で</a:t>
            </a:r>
            <a:r>
              <a:rPr kumimoji="1" lang="en-US" altLang="ja-JP"/>
              <a:t>SAS-2</a:t>
            </a:r>
            <a:r>
              <a:rPr kumimoji="1" lang="ja-JP" altLang="en-US"/>
              <a:t>では</a:t>
            </a:r>
            <a:r>
              <a:rPr kumimoji="1" lang="ja-JP" altLang="en-US" u="sng"/>
              <a:t>被認証側でも</a:t>
            </a:r>
            <a:r>
              <a:rPr kumimoji="1" lang="ja-JP" altLang="en-US"/>
              <a:t>一方向性関数が適用されます。</a:t>
            </a:r>
            <a:r>
              <a:rPr kumimoji="1" lang="en-US" altLang="ja-JP"/>
              <a:t>(40</a:t>
            </a:r>
            <a:r>
              <a:rPr kumimoji="1" lang="ja-JP" altLang="en-US"/>
              <a:t>秒</a:t>
            </a:r>
            <a:r>
              <a:rPr kumimoji="1" lang="en-US" altLang="ja-JP"/>
              <a:t>) (2:17)</a:t>
            </a:r>
          </a:p>
        </p:txBody>
      </p:sp>
      <p:sp>
        <p:nvSpPr>
          <p:cNvPr id="4" name="スライド番号プレースホルダー 3"/>
          <p:cNvSpPr>
            <a:spLocks noGrp="1"/>
          </p:cNvSpPr>
          <p:nvPr>
            <p:ph type="sldNum" sz="quarter" idx="5"/>
          </p:nvPr>
        </p:nvSpPr>
        <p:spPr/>
        <p:txBody>
          <a:bodyPr/>
          <a:lstStyle/>
          <a:p>
            <a:fld id="{2637E6B6-3C0A-4CE8-BCE3-7072C73CC790}" type="slidenum">
              <a:rPr kumimoji="1" lang="ja-JP" altLang="en-US" smtClean="0"/>
              <a:t>29</a:t>
            </a:fld>
            <a:endParaRPr kumimoji="1" lang="ja-JP" altLang="en-US"/>
          </a:p>
        </p:txBody>
      </p:sp>
    </p:spTree>
    <p:extLst>
      <p:ext uri="{BB962C8B-B14F-4D97-AF65-F5344CB8AC3E}">
        <p14:creationId xmlns:p14="http://schemas.microsoft.com/office/powerpoint/2010/main" val="1569471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a:t>
            </a:r>
            <a:r>
              <a:rPr kumimoji="1" lang="en-US" altLang="ja-JP"/>
              <a:t>SAS-L</a:t>
            </a:r>
            <a:r>
              <a:rPr kumimoji="1" lang="ja-JP" altLang="en-US"/>
              <a:t>（</a:t>
            </a:r>
            <a:r>
              <a:rPr kumimoji="1" lang="en-US" altLang="ja-JP"/>
              <a:t>3</a:t>
            </a:r>
            <a:r>
              <a:rPr kumimoji="1" lang="ja-JP" altLang="en-US"/>
              <a:t>）のアルゴリズムを説明します。前提として、やり取りを行う両者は　　　　　　　　（安全な経路を通して）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認証情報</a:t>
            </a:r>
            <a:r>
              <a:rPr kumimoji="1" lang="en-US" altLang="ja-JP"/>
              <a:t>A</a:t>
            </a:r>
            <a:r>
              <a:rPr kumimoji="1" lang="ja-JP" altLang="en-US"/>
              <a:t>を共有しています。</a:t>
            </a:r>
            <a:endParaRPr kumimoji="1" lang="en-US" altLang="ja-JP"/>
          </a:p>
          <a:p>
            <a:r>
              <a:rPr kumimoji="1" lang="ja-JP" altLang="en-US"/>
              <a:t>認証側がパスワード</a:t>
            </a:r>
            <a:r>
              <a:rPr kumimoji="1" lang="en-US" altLang="ja-JP"/>
              <a:t>S</a:t>
            </a:r>
            <a:r>
              <a:rPr kumimoji="1" lang="ja-JP" altLang="en-US"/>
              <a:t>と乱数を用いて次回認証情報を生成し、さらに、次回認証情報から送信データ</a:t>
            </a:r>
            <a:r>
              <a:rPr kumimoji="1" lang="en-US" altLang="ja-JP"/>
              <a:t>α</a:t>
            </a:r>
            <a:r>
              <a:rPr kumimoji="1" lang="ja-JP" altLang="en-US"/>
              <a:t>を作成・送信します。</a:t>
            </a:r>
            <a:endParaRPr kumimoji="1" lang="en-US" altLang="ja-JP"/>
          </a:p>
          <a:p>
            <a:r>
              <a:rPr kumimoji="1" lang="ja-JP" altLang="en-US"/>
              <a:t>被認証側は、受信したデータ</a:t>
            </a:r>
            <a:r>
              <a:rPr kumimoji="1" lang="en-US" altLang="ja-JP"/>
              <a:t>α</a:t>
            </a:r>
            <a:r>
              <a:rPr kumimoji="1" lang="ja-JP" altLang="en-US"/>
              <a:t>と事前に共有されている認証情報</a:t>
            </a:r>
            <a:r>
              <a:rPr kumimoji="1" lang="en-US" altLang="ja-JP"/>
              <a:t>Ai</a:t>
            </a:r>
            <a:r>
              <a:rPr kumimoji="1" lang="ja-JP" altLang="en-US"/>
              <a:t>を用いて、認証情報</a:t>
            </a:r>
            <a:r>
              <a:rPr kumimoji="1" lang="en-US" altLang="ja-JP"/>
              <a:t>β</a:t>
            </a:r>
            <a:r>
              <a:rPr kumimoji="1" lang="ja-JP" altLang="en-US"/>
              <a:t>を作成・送信します。</a:t>
            </a:r>
            <a:endParaRPr kumimoji="1" lang="en-US" altLang="ja-JP"/>
          </a:p>
          <a:p>
            <a:r>
              <a:rPr kumimoji="1" lang="ja-JP" altLang="en-US"/>
              <a:t>認証側は、受信したデータ</a:t>
            </a:r>
            <a:r>
              <a:rPr kumimoji="1" lang="en-US" altLang="ja-JP"/>
              <a:t>β</a:t>
            </a:r>
            <a:r>
              <a:rPr kumimoji="1" lang="ja-JP" altLang="en-US"/>
              <a:t>と</a:t>
            </a:r>
            <a:r>
              <a:rPr kumimoji="1" lang="en-US" altLang="ja-JP"/>
              <a:t>Ai+1+Ai</a:t>
            </a:r>
            <a:r>
              <a:rPr kumimoji="1" lang="ja-JP" altLang="en-US"/>
              <a:t>一致するかどうかで認証の可否を判断します。</a:t>
            </a:r>
            <a:endParaRPr kumimoji="1" lang="en-US" altLang="ja-JP"/>
          </a:p>
          <a:p>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ちなみに、</a:t>
            </a:r>
            <a:r>
              <a:rPr kumimoji="1" lang="en-US" altLang="ja-JP"/>
              <a:t>SAS-L2</a:t>
            </a:r>
            <a:r>
              <a:rPr kumimoji="1" lang="ja-JP" altLang="en-US"/>
              <a:t>では</a:t>
            </a:r>
            <a:r>
              <a:rPr kumimoji="1" lang="ja-JP" altLang="en-US" u="sng"/>
              <a:t>認証側のみ</a:t>
            </a:r>
            <a:r>
              <a:rPr kumimoji="1" lang="ja-JP" altLang="en-US"/>
              <a:t>一方向性関数が適用されています。一方で</a:t>
            </a:r>
            <a:r>
              <a:rPr kumimoji="1" lang="en-US" altLang="ja-JP"/>
              <a:t>SAS-2</a:t>
            </a:r>
            <a:r>
              <a:rPr kumimoji="1" lang="ja-JP" altLang="en-US"/>
              <a:t>では</a:t>
            </a:r>
            <a:r>
              <a:rPr kumimoji="1" lang="ja-JP" altLang="en-US" u="sng"/>
              <a:t>被認証側でも</a:t>
            </a:r>
            <a:r>
              <a:rPr kumimoji="1" lang="ja-JP" altLang="en-US"/>
              <a:t>一方向性関数が適用されます。</a:t>
            </a:r>
            <a:r>
              <a:rPr kumimoji="1" lang="en-US" altLang="ja-JP"/>
              <a:t>(40</a:t>
            </a:r>
            <a:r>
              <a:rPr kumimoji="1" lang="ja-JP" altLang="en-US"/>
              <a:t>秒</a:t>
            </a:r>
            <a:r>
              <a:rPr kumimoji="1" lang="en-US" altLang="ja-JP"/>
              <a:t>) (2:17)</a:t>
            </a:r>
          </a:p>
          <a:p>
            <a:endParaRPr kumimoji="1" lang="ja-JP" altLang="en-US"/>
          </a:p>
        </p:txBody>
      </p:sp>
      <p:sp>
        <p:nvSpPr>
          <p:cNvPr id="4" name="スライド番号プレースホルダー 3"/>
          <p:cNvSpPr>
            <a:spLocks noGrp="1"/>
          </p:cNvSpPr>
          <p:nvPr>
            <p:ph type="sldNum" sz="quarter" idx="5"/>
          </p:nvPr>
        </p:nvSpPr>
        <p:spPr/>
        <p:txBody>
          <a:bodyPr/>
          <a:lstStyle/>
          <a:p>
            <a:fld id="{18197909-3D0B-4B27-BE3C-762B77FA7CE2}" type="slidenum">
              <a:rPr kumimoji="1" lang="ja-JP" altLang="en-US" smtClean="0"/>
              <a:t>30</a:t>
            </a:fld>
            <a:endParaRPr kumimoji="1" lang="ja-JP" altLang="en-US"/>
          </a:p>
        </p:txBody>
      </p:sp>
    </p:spTree>
    <p:extLst>
      <p:ext uri="{BB962C8B-B14F-4D97-AF65-F5344CB8AC3E}">
        <p14:creationId xmlns:p14="http://schemas.microsoft.com/office/powerpoint/2010/main" val="1024376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a:t>
            </a:r>
            <a:r>
              <a:rPr kumimoji="1" lang="en-US" altLang="ja-JP"/>
              <a:t>SAS-L</a:t>
            </a:r>
            <a:r>
              <a:rPr kumimoji="1" lang="ja-JP" altLang="en-US"/>
              <a:t>（</a:t>
            </a:r>
            <a:r>
              <a:rPr kumimoji="1" lang="en-US" altLang="ja-JP"/>
              <a:t>3</a:t>
            </a:r>
            <a:r>
              <a:rPr kumimoji="1" lang="ja-JP" altLang="en-US"/>
              <a:t>）のアルゴリズムを説明します。前提として、やり取りを行う両者は　　　　　　　　（安全な経路を通して）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認証情報</a:t>
            </a:r>
            <a:r>
              <a:rPr kumimoji="1" lang="en-US" altLang="ja-JP"/>
              <a:t>A</a:t>
            </a:r>
            <a:r>
              <a:rPr kumimoji="1" lang="ja-JP" altLang="en-US"/>
              <a:t>を共有しています。</a:t>
            </a:r>
            <a:endParaRPr kumimoji="1" lang="en-US" altLang="ja-JP"/>
          </a:p>
          <a:p>
            <a:r>
              <a:rPr kumimoji="1" lang="ja-JP" altLang="en-US"/>
              <a:t>認証側がパスワード</a:t>
            </a:r>
            <a:r>
              <a:rPr kumimoji="1" lang="en-US" altLang="ja-JP"/>
              <a:t>S</a:t>
            </a:r>
            <a:r>
              <a:rPr kumimoji="1" lang="ja-JP" altLang="en-US"/>
              <a:t>と乱数を用いて次回認証情報を生成し、さらに、次回認証情報から送信データ</a:t>
            </a:r>
            <a:r>
              <a:rPr kumimoji="1" lang="en-US" altLang="ja-JP"/>
              <a:t>α</a:t>
            </a:r>
            <a:r>
              <a:rPr kumimoji="1" lang="ja-JP" altLang="en-US"/>
              <a:t>を作成・送信します。</a:t>
            </a:r>
            <a:endParaRPr kumimoji="1" lang="en-US" altLang="ja-JP"/>
          </a:p>
          <a:p>
            <a:r>
              <a:rPr kumimoji="1" lang="ja-JP" altLang="en-US"/>
              <a:t>被認証側は、受信したデータ</a:t>
            </a:r>
            <a:r>
              <a:rPr kumimoji="1" lang="en-US" altLang="ja-JP"/>
              <a:t>α</a:t>
            </a:r>
            <a:r>
              <a:rPr kumimoji="1" lang="ja-JP" altLang="en-US"/>
              <a:t>と事前に共有されている認証情報</a:t>
            </a:r>
            <a:r>
              <a:rPr kumimoji="1" lang="en-US" altLang="ja-JP"/>
              <a:t>Ai</a:t>
            </a:r>
            <a:r>
              <a:rPr kumimoji="1" lang="ja-JP" altLang="en-US"/>
              <a:t>を用いて、認証情報</a:t>
            </a:r>
            <a:r>
              <a:rPr kumimoji="1" lang="en-US" altLang="ja-JP"/>
              <a:t>β</a:t>
            </a:r>
            <a:r>
              <a:rPr kumimoji="1" lang="ja-JP" altLang="en-US"/>
              <a:t>を作成・送信します。</a:t>
            </a:r>
            <a:endParaRPr kumimoji="1" lang="en-US" altLang="ja-JP"/>
          </a:p>
          <a:p>
            <a:r>
              <a:rPr kumimoji="1" lang="ja-JP" altLang="en-US"/>
              <a:t>認証側は、受信したデータ</a:t>
            </a:r>
            <a:r>
              <a:rPr kumimoji="1" lang="en-US" altLang="ja-JP"/>
              <a:t>β</a:t>
            </a:r>
            <a:r>
              <a:rPr kumimoji="1" lang="ja-JP" altLang="en-US"/>
              <a:t>と</a:t>
            </a:r>
            <a:r>
              <a:rPr kumimoji="1" lang="en-US" altLang="ja-JP"/>
              <a:t>Ai+1+Ai</a:t>
            </a:r>
            <a:r>
              <a:rPr kumimoji="1" lang="ja-JP" altLang="en-US"/>
              <a:t>一致するかどうかで認証の可否を判断します。</a:t>
            </a:r>
            <a:endParaRPr kumimoji="1" lang="en-US" altLang="ja-JP"/>
          </a:p>
          <a:p>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ちなみに、</a:t>
            </a:r>
            <a:r>
              <a:rPr kumimoji="1" lang="en-US" altLang="ja-JP"/>
              <a:t>SAS-L2</a:t>
            </a:r>
            <a:r>
              <a:rPr kumimoji="1" lang="ja-JP" altLang="en-US"/>
              <a:t>では</a:t>
            </a:r>
            <a:r>
              <a:rPr kumimoji="1" lang="ja-JP" altLang="en-US" u="sng"/>
              <a:t>認証側のみ</a:t>
            </a:r>
            <a:r>
              <a:rPr kumimoji="1" lang="ja-JP" altLang="en-US"/>
              <a:t>一方向性関数が適用されています。一方で</a:t>
            </a:r>
            <a:r>
              <a:rPr kumimoji="1" lang="en-US" altLang="ja-JP"/>
              <a:t>SAS-2</a:t>
            </a:r>
            <a:r>
              <a:rPr kumimoji="1" lang="ja-JP" altLang="en-US"/>
              <a:t>では</a:t>
            </a:r>
            <a:r>
              <a:rPr kumimoji="1" lang="ja-JP" altLang="en-US" u="sng"/>
              <a:t>被認証側でも</a:t>
            </a:r>
            <a:r>
              <a:rPr kumimoji="1" lang="ja-JP" altLang="en-US"/>
              <a:t>一方向性関数が適用されます。</a:t>
            </a:r>
            <a:r>
              <a:rPr kumimoji="1" lang="en-US" altLang="ja-JP"/>
              <a:t>(40</a:t>
            </a:r>
            <a:r>
              <a:rPr kumimoji="1" lang="ja-JP" altLang="en-US"/>
              <a:t>秒</a:t>
            </a:r>
            <a:r>
              <a:rPr kumimoji="1" lang="en-US" altLang="ja-JP"/>
              <a:t>) (2:17)</a:t>
            </a:r>
          </a:p>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50403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研究の背景を説明します。図に示すように、世界の</a:t>
            </a:r>
            <a:r>
              <a:rPr kumimoji="1" lang="en-US" altLang="ja-JP"/>
              <a:t>IoT</a:t>
            </a:r>
            <a:r>
              <a:rPr kumimoji="1" lang="ja-JP" altLang="en-US"/>
              <a:t>デバイス数は年々増加傾向にあります。</a:t>
            </a:r>
            <a:endParaRPr kumimoji="1" lang="en-US" altLang="ja-JP"/>
          </a:p>
          <a:p>
            <a:r>
              <a:rPr kumimoji="1" lang="ja-JP" altLang="en-US"/>
              <a:t>そこで、あらゆる機器がインターネットにつながるため、セキュリティリスクも高まっていきます。</a:t>
            </a:r>
            <a:r>
              <a:rPr kumimoji="1" lang="en-US" altLang="ja-JP" u="sng"/>
              <a:t>IoT</a:t>
            </a:r>
            <a:r>
              <a:rPr kumimoji="1" lang="ja-JP" altLang="en-US" u="sng"/>
              <a:t>有効活用</a:t>
            </a:r>
            <a:r>
              <a:rPr kumimoji="1" lang="ja-JP" altLang="en-US"/>
              <a:t>のためには、そのセキュリティの対策が不可欠になります。</a:t>
            </a:r>
            <a:endParaRPr kumimoji="1" lang="en-US" altLang="ja-JP"/>
          </a:p>
          <a:p>
            <a:r>
              <a:rPr kumimoji="1" lang="ja-JP" altLang="en-US"/>
              <a:t>その中で、</a:t>
            </a:r>
            <a:r>
              <a:rPr kumimoji="1" lang="en-US" altLang="ja-JP" u="none"/>
              <a:t>IoT</a:t>
            </a:r>
            <a:r>
              <a:rPr kumimoji="1" lang="ja-JP" altLang="en-US" u="none"/>
              <a:t>セキュリティの一技術</a:t>
            </a:r>
            <a:r>
              <a:rPr kumimoji="1" lang="ja-JP" altLang="en-US"/>
              <a:t>として</a:t>
            </a:r>
            <a:r>
              <a:rPr kumimoji="1" lang="en-US" altLang="ja-JP"/>
              <a:t>2018</a:t>
            </a:r>
            <a:r>
              <a:rPr kumimoji="1" lang="ja-JP" altLang="en-US"/>
              <a:t>年に考案されたのが、</a:t>
            </a:r>
            <a:r>
              <a:rPr kumimoji="1" lang="en-US" altLang="ja-JP" u="sng"/>
              <a:t>SAS-L</a:t>
            </a:r>
            <a:r>
              <a:rPr kumimoji="1" lang="ja-JP" altLang="en-US" u="sng"/>
              <a:t>になります</a:t>
            </a:r>
            <a:r>
              <a:rPr kumimoji="1" lang="ja-JP" altLang="en-US"/>
              <a:t>。</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8197909-3D0B-4B27-BE3C-762B77FA7CE2}" type="slidenum">
              <a:rPr kumimoji="1" lang="ja-JP" altLang="en-US" smtClean="0"/>
              <a:t>2</a:t>
            </a:fld>
            <a:endParaRPr kumimoji="1" lang="ja-JP" altLang="en-US"/>
          </a:p>
        </p:txBody>
      </p:sp>
    </p:spTree>
    <p:extLst>
      <p:ext uri="{BB962C8B-B14F-4D97-AF65-F5344CB8AC3E}">
        <p14:creationId xmlns:p14="http://schemas.microsoft.com/office/powerpoint/2010/main" val="3362644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実験結果を示します。上の表は</a:t>
            </a:r>
            <a:r>
              <a:rPr kumimoji="1" lang="en-US" altLang="ja-JP"/>
              <a:t>SAS-L3,4</a:t>
            </a:r>
            <a:r>
              <a:rPr kumimoji="1" lang="ja-JP" altLang="en-US"/>
              <a:t>において各分野ごとのサーバ側の認証フェーズにおける</a:t>
            </a:r>
            <a:r>
              <a:rPr kumimoji="1" lang="en-US" altLang="ja-JP"/>
              <a:t>CPU</a:t>
            </a:r>
            <a:r>
              <a:rPr kumimoji="1" lang="ja-JP" altLang="en-US"/>
              <a:t>計算時間、</a:t>
            </a:r>
            <a:endParaRPr kumimoji="1" lang="en-US" altLang="ja-JP"/>
          </a:p>
          <a:p>
            <a:r>
              <a:rPr kumimoji="1" lang="ja-JP" altLang="en-US"/>
              <a:t>下の表は各分野ごとのユーザ側の認証フェーズにおける</a:t>
            </a:r>
            <a:r>
              <a:rPr kumimoji="1" lang="en-US" altLang="ja-JP"/>
              <a:t>CPU</a:t>
            </a:r>
            <a:r>
              <a:rPr kumimoji="1" lang="ja-JP" altLang="en-US"/>
              <a:t>計算時間を示しています。</a:t>
            </a:r>
            <a:endParaRPr kumimoji="1" lang="en-US" altLang="ja-JP"/>
          </a:p>
          <a:p>
            <a:r>
              <a:rPr kumimoji="1" lang="ja-JP" altLang="en-US"/>
              <a:t>どの分野においても、</a:t>
            </a:r>
            <a:r>
              <a:rPr kumimoji="1" lang="en-US" altLang="ja-JP"/>
              <a:t>SAS-L3</a:t>
            </a:r>
            <a:r>
              <a:rPr kumimoji="1" lang="ja-JP" altLang="en-US"/>
              <a:t>の方が等しいか小さい値を示す傾向にありました。</a:t>
            </a:r>
            <a:r>
              <a:rPr kumimoji="1" lang="en-US" altLang="ja-JP"/>
              <a:t>(17</a:t>
            </a:r>
            <a:r>
              <a:rPr kumimoji="1" lang="ja-JP" altLang="en-US"/>
              <a:t>秒</a:t>
            </a:r>
            <a:r>
              <a:rPr kumimoji="1" lang="en-US" altLang="ja-JP"/>
              <a:t>) (5:14)</a:t>
            </a:r>
          </a:p>
          <a:p>
            <a:endParaRPr kumimoji="1" lang="en-US" altLang="ja-JP"/>
          </a:p>
          <a:p>
            <a:endParaRPr kumimoji="1" lang="en-US" altLang="ja-JP"/>
          </a:p>
          <a:p>
            <a:r>
              <a:rPr kumimoji="1" lang="en-US" altLang="ja-JP"/>
              <a:t>Clock</a:t>
            </a:r>
            <a:r>
              <a:rPr kumimoji="1" lang="ja-JP" altLang="en-US"/>
              <a:t>関数はミリ秒までしか計測できいない　</a:t>
            </a:r>
            <a:endParaRPr kumimoji="1" lang="en-US" altLang="ja-JP"/>
          </a:p>
          <a:p>
            <a:r>
              <a:rPr kumimoji="1" lang="ja-JP" altLang="en-US"/>
              <a:t>それ以下はノイズである</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85260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実験結果を示します。上の表は</a:t>
            </a:r>
            <a:r>
              <a:rPr kumimoji="1" lang="en-US" altLang="ja-JP"/>
              <a:t>SAS-L3,4</a:t>
            </a:r>
            <a:r>
              <a:rPr kumimoji="1" lang="ja-JP" altLang="en-US"/>
              <a:t>において各分野ごとのサーバ側の認証フェーズにおける</a:t>
            </a:r>
            <a:r>
              <a:rPr kumimoji="1" lang="en-US" altLang="ja-JP"/>
              <a:t>CPU</a:t>
            </a:r>
            <a:r>
              <a:rPr kumimoji="1" lang="ja-JP" altLang="en-US"/>
              <a:t>計算時間、</a:t>
            </a:r>
            <a:endParaRPr kumimoji="1" lang="en-US" altLang="ja-JP"/>
          </a:p>
          <a:p>
            <a:r>
              <a:rPr kumimoji="1" lang="ja-JP" altLang="en-US"/>
              <a:t>下の表は各分野ごとのユーザ側の認証フェーズにおける</a:t>
            </a:r>
            <a:r>
              <a:rPr kumimoji="1" lang="en-US" altLang="ja-JP"/>
              <a:t>CPU</a:t>
            </a:r>
            <a:r>
              <a:rPr kumimoji="1" lang="ja-JP" altLang="en-US"/>
              <a:t>計算時間を示しています。</a:t>
            </a:r>
            <a:endParaRPr kumimoji="1" lang="en-US" altLang="ja-JP"/>
          </a:p>
          <a:p>
            <a:r>
              <a:rPr kumimoji="1" lang="ja-JP" altLang="en-US"/>
              <a:t>どの分野においても、</a:t>
            </a:r>
            <a:r>
              <a:rPr kumimoji="1" lang="en-US" altLang="ja-JP"/>
              <a:t>SAS-L3</a:t>
            </a:r>
            <a:r>
              <a:rPr kumimoji="1" lang="ja-JP" altLang="en-US"/>
              <a:t>の方が等しいか小さい値を示す傾向にありました。</a:t>
            </a:r>
            <a:r>
              <a:rPr kumimoji="1" lang="en-US" altLang="ja-JP"/>
              <a:t>(17</a:t>
            </a:r>
            <a:r>
              <a:rPr kumimoji="1" lang="ja-JP" altLang="en-US"/>
              <a:t>秒</a:t>
            </a:r>
            <a:r>
              <a:rPr kumimoji="1" lang="en-US" altLang="ja-JP"/>
              <a:t>) (5:14)</a:t>
            </a:r>
          </a:p>
          <a:p>
            <a:endParaRPr kumimoji="1" lang="en-US" altLang="ja-JP"/>
          </a:p>
          <a:p>
            <a:endParaRPr kumimoji="1" lang="en-US" altLang="ja-JP"/>
          </a:p>
          <a:p>
            <a:r>
              <a:rPr kumimoji="1" lang="en-US" altLang="ja-JP"/>
              <a:t>Clock</a:t>
            </a:r>
            <a:r>
              <a:rPr kumimoji="1" lang="ja-JP" altLang="en-US"/>
              <a:t>関数はミリ秒までしか計測できいない　</a:t>
            </a:r>
            <a:endParaRPr kumimoji="1" lang="en-US" altLang="ja-JP"/>
          </a:p>
          <a:p>
            <a:r>
              <a:rPr kumimoji="1" lang="ja-JP" altLang="en-US"/>
              <a:t>それ以下はノイズである</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06049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実験結果を示します。上の表は</a:t>
            </a:r>
            <a:r>
              <a:rPr kumimoji="1" lang="en-US" altLang="ja-JP"/>
              <a:t>SAS-L3,4</a:t>
            </a:r>
            <a:r>
              <a:rPr kumimoji="1" lang="ja-JP" altLang="en-US"/>
              <a:t>において各分野ごとのサーバ側の認証フェーズにおける</a:t>
            </a:r>
            <a:r>
              <a:rPr kumimoji="1" lang="en-US" altLang="ja-JP"/>
              <a:t>CPU</a:t>
            </a:r>
            <a:r>
              <a:rPr kumimoji="1" lang="ja-JP" altLang="en-US"/>
              <a:t>計算時間、</a:t>
            </a:r>
            <a:endParaRPr kumimoji="1" lang="en-US" altLang="ja-JP"/>
          </a:p>
          <a:p>
            <a:r>
              <a:rPr kumimoji="1" lang="ja-JP" altLang="en-US"/>
              <a:t>下の表は各分野ごとのユーザ側の認証フェーズにおける</a:t>
            </a:r>
            <a:r>
              <a:rPr kumimoji="1" lang="en-US" altLang="ja-JP"/>
              <a:t>CPU</a:t>
            </a:r>
            <a:r>
              <a:rPr kumimoji="1" lang="ja-JP" altLang="en-US"/>
              <a:t>計算時間を示しています。</a:t>
            </a:r>
            <a:endParaRPr kumimoji="1" lang="en-US" altLang="ja-JP"/>
          </a:p>
          <a:p>
            <a:r>
              <a:rPr kumimoji="1" lang="ja-JP" altLang="en-US"/>
              <a:t>どの分野においても、</a:t>
            </a:r>
            <a:r>
              <a:rPr kumimoji="1" lang="en-US" altLang="ja-JP"/>
              <a:t>SAS-L3</a:t>
            </a:r>
            <a:r>
              <a:rPr kumimoji="1" lang="ja-JP" altLang="en-US"/>
              <a:t>の方が等しいか小さい値を示す傾向にありました。</a:t>
            </a:r>
            <a:r>
              <a:rPr kumimoji="1" lang="en-US" altLang="ja-JP"/>
              <a:t>(17</a:t>
            </a:r>
            <a:r>
              <a:rPr kumimoji="1" lang="ja-JP" altLang="en-US"/>
              <a:t>秒</a:t>
            </a:r>
            <a:r>
              <a:rPr kumimoji="1" lang="en-US" altLang="ja-JP"/>
              <a:t>) (5:14)</a:t>
            </a:r>
          </a:p>
          <a:p>
            <a:endParaRPr kumimoji="1" lang="en-US" altLang="ja-JP"/>
          </a:p>
          <a:p>
            <a:endParaRPr kumimoji="1" lang="en-US" altLang="ja-JP"/>
          </a:p>
          <a:p>
            <a:r>
              <a:rPr kumimoji="1" lang="en-US" altLang="ja-JP"/>
              <a:t>Clock</a:t>
            </a:r>
            <a:r>
              <a:rPr kumimoji="1" lang="ja-JP" altLang="en-US"/>
              <a:t>関数はミリ秒までしか計測できいない　</a:t>
            </a:r>
            <a:endParaRPr kumimoji="1" lang="en-US" altLang="ja-JP"/>
          </a:p>
          <a:p>
            <a:r>
              <a:rPr kumimoji="1" lang="ja-JP" altLang="en-US"/>
              <a:t>それ以下はノイズである</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8701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a:t>SAS-L</a:t>
            </a:r>
            <a:r>
              <a:rPr kumimoji="1" lang="ja-JP" altLang="en-US"/>
              <a:t>の概要について説明します。まず、ワンタイムパスワード認証方式とは、認証のたびに認証情報が変化する認証方式であります。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その中でも</a:t>
            </a:r>
            <a:r>
              <a:rPr kumimoji="1" lang="en-US" altLang="ja-JP"/>
              <a:t>IOT</a:t>
            </a:r>
            <a:r>
              <a:rPr kumimoji="1" lang="ja-JP" altLang="en-US"/>
              <a:t>向けに開発されたプロトコルが</a:t>
            </a:r>
            <a:r>
              <a:rPr kumimoji="1" lang="en-US" altLang="ja-JP"/>
              <a:t>SAS-L</a:t>
            </a:r>
            <a:r>
              <a:rPr kumimoji="1" lang="ja-JP" altLang="en-US"/>
              <a:t>になります。</a:t>
            </a:r>
            <a:r>
              <a:rPr kumimoji="1" lang="en-US" altLang="ja-JP"/>
              <a:t>SAS-L</a:t>
            </a:r>
            <a:r>
              <a:rPr kumimoji="1" lang="ja-JP" altLang="en-US"/>
              <a:t>は</a:t>
            </a:r>
            <a:r>
              <a:rPr kumimoji="1" lang="ja-JP" altLang="en-US" u="none"/>
              <a:t>、</a:t>
            </a:r>
            <a:r>
              <a:rPr kumimoji="1" lang="ja-JP" altLang="en-US"/>
              <a:t>パスワードがネットワークを流れないことにより、</a:t>
            </a:r>
            <a:r>
              <a:rPr kumimoji="1" lang="ja-JP" altLang="en-US" u="none"/>
              <a:t>通信データ盗聴</a:t>
            </a:r>
            <a:r>
              <a:rPr kumimoji="1" lang="ja-JP" altLang="en-US"/>
              <a:t>のリスクを回避することができます。</a:t>
            </a:r>
            <a:endParaRPr kumimoji="1" lang="en-US" altLang="ja-JP"/>
          </a:p>
          <a:p>
            <a:r>
              <a:rPr kumimoji="1" lang="ja-JP" altLang="en-US" u="none"/>
              <a:t>また、一方向性関数を</a:t>
            </a:r>
            <a:r>
              <a:rPr kumimoji="1" lang="ja-JP" altLang="en-US" u="sng"/>
              <a:t>数回程度</a:t>
            </a:r>
            <a:r>
              <a:rPr kumimoji="1" lang="ja-JP" altLang="en-US"/>
              <a:t>に抑えることで、軽量な認証が可能であり、センサや</a:t>
            </a:r>
            <a:r>
              <a:rPr kumimoji="1" lang="en-US" altLang="ja-JP"/>
              <a:t>IC</a:t>
            </a:r>
            <a:r>
              <a:rPr kumimoji="1" lang="ja-JP" altLang="en-US"/>
              <a:t>タグのように小型かつ低スペックの</a:t>
            </a:r>
            <a:r>
              <a:rPr kumimoji="1" lang="en-US" altLang="ja-JP"/>
              <a:t>IoT</a:t>
            </a:r>
            <a:r>
              <a:rPr kumimoji="1" lang="ja-JP" altLang="en-US"/>
              <a:t>機器に搭載可能であります。</a:t>
            </a:r>
            <a:endParaRPr kumimoji="1" lang="en-US" altLang="ja-JP"/>
          </a:p>
          <a:p>
            <a:r>
              <a:rPr kumimoji="1" lang="ja-JP" altLang="en-US"/>
              <a:t>バージョンとしては、</a:t>
            </a:r>
            <a:r>
              <a:rPr kumimoji="1" lang="en-US" altLang="ja-JP"/>
              <a:t>SAS-L1,2,3,4</a:t>
            </a:r>
            <a:r>
              <a:rPr kumimoji="1" lang="ja-JP" altLang="en-US"/>
              <a:t>いったものがあります。</a:t>
            </a:r>
            <a:endParaRPr kumimoji="1" lang="en-US" altLang="ja-JP"/>
          </a:p>
        </p:txBody>
      </p:sp>
      <p:sp>
        <p:nvSpPr>
          <p:cNvPr id="4" name="スライド番号プレースホルダー 3"/>
          <p:cNvSpPr>
            <a:spLocks noGrp="1"/>
          </p:cNvSpPr>
          <p:nvPr>
            <p:ph type="sldNum" sz="quarter" idx="5"/>
          </p:nvPr>
        </p:nvSpPr>
        <p:spPr/>
        <p:txBody>
          <a:bodyPr/>
          <a:lstStyle/>
          <a:p>
            <a:fld id="{18197909-3D0B-4B27-BE3C-762B77FA7CE2}" type="slidenum">
              <a:rPr kumimoji="1" lang="ja-JP" altLang="en-US" smtClean="0"/>
              <a:t>3</a:t>
            </a:fld>
            <a:endParaRPr kumimoji="1" lang="ja-JP" altLang="en-US"/>
          </a:p>
        </p:txBody>
      </p:sp>
    </p:spTree>
    <p:extLst>
      <p:ext uri="{BB962C8B-B14F-4D97-AF65-F5344CB8AC3E}">
        <p14:creationId xmlns:p14="http://schemas.microsoft.com/office/powerpoint/2010/main" val="413593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次に研究の目的になります。</a:t>
            </a:r>
            <a:endParaRPr kumimoji="1" lang="en-US" altLang="ja-JP"/>
          </a:p>
          <a:p>
            <a:r>
              <a:rPr kumimoji="1" lang="en-US" altLang="ja-JP"/>
              <a:t>SAS-L1,2,4</a:t>
            </a:r>
            <a:r>
              <a:rPr kumimoji="1" lang="ja-JP" altLang="en-US"/>
              <a:t>に関しては安全性と計算機実験について評価が行われています。しかし、</a:t>
            </a:r>
            <a:r>
              <a:rPr kumimoji="1" lang="en-US" altLang="ja-JP"/>
              <a:t>SAS-L(3)</a:t>
            </a:r>
            <a:r>
              <a:rPr kumimoji="1" lang="ja-JP" altLang="en-US"/>
              <a:t>に関しては安全性と計算機実験の評価が未検証であります。</a:t>
            </a:r>
            <a:endParaRPr kumimoji="1" lang="en-US" altLang="ja-JP"/>
          </a:p>
          <a:p>
            <a:r>
              <a:rPr kumimoji="1" lang="ja-JP" altLang="en-US"/>
              <a:t>そのため本研究では</a:t>
            </a:r>
            <a:r>
              <a:rPr kumimoji="1" lang="en-US" altLang="ja-JP"/>
              <a:t>SAS-L(3)</a:t>
            </a:r>
            <a:r>
              <a:rPr kumimoji="1" lang="ja-JP" altLang="en-US"/>
              <a:t>の安全性と計算機実験の検証を行っていくことを目的としています。</a:t>
            </a:r>
          </a:p>
        </p:txBody>
      </p:sp>
      <p:sp>
        <p:nvSpPr>
          <p:cNvPr id="4" name="スライド番号プレースホルダー 3"/>
          <p:cNvSpPr>
            <a:spLocks noGrp="1"/>
          </p:cNvSpPr>
          <p:nvPr>
            <p:ph type="sldNum" sz="quarter" idx="5"/>
          </p:nvPr>
        </p:nvSpPr>
        <p:spPr/>
        <p:txBody>
          <a:bodyPr/>
          <a:lstStyle/>
          <a:p>
            <a:fld id="{18197909-3D0B-4B27-BE3C-762B77FA7CE2}" type="slidenum">
              <a:rPr kumimoji="1" lang="ja-JP" altLang="en-US" smtClean="0"/>
              <a:t>4</a:t>
            </a:fld>
            <a:endParaRPr kumimoji="1" lang="ja-JP" altLang="en-US"/>
          </a:p>
        </p:txBody>
      </p:sp>
    </p:spTree>
    <p:extLst>
      <p:ext uri="{BB962C8B-B14F-4D97-AF65-F5344CB8AC3E}">
        <p14:creationId xmlns:p14="http://schemas.microsoft.com/office/powerpoint/2010/main" val="67167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a:t>
            </a:r>
            <a:r>
              <a:rPr kumimoji="1" lang="en-US" altLang="ja-JP"/>
              <a:t>SAS-L</a:t>
            </a:r>
            <a:r>
              <a:rPr kumimoji="1" lang="ja-JP" altLang="en-US"/>
              <a:t>（</a:t>
            </a:r>
            <a:r>
              <a:rPr kumimoji="1" lang="en-US" altLang="ja-JP"/>
              <a:t>3</a:t>
            </a:r>
            <a:r>
              <a:rPr kumimoji="1" lang="ja-JP" altLang="en-US"/>
              <a:t>）のアルゴリズムを説明します。前提として、やり取りを行う両者は　　　　　　　　（安全な経路を通して）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認証情報</a:t>
            </a:r>
            <a:r>
              <a:rPr kumimoji="1" lang="en-US" altLang="ja-JP"/>
              <a:t>Ai</a:t>
            </a:r>
            <a:r>
              <a:rPr kumimoji="1" lang="ja-JP" altLang="en-US"/>
              <a:t>を共有しています。</a:t>
            </a:r>
            <a:endParaRPr kumimoji="1" lang="en-US" altLang="ja-JP"/>
          </a:p>
          <a:p>
            <a:r>
              <a:rPr kumimoji="1" lang="ja-JP" altLang="en-US"/>
              <a:t>サーバ側が識別子</a:t>
            </a:r>
            <a:r>
              <a:rPr kumimoji="1" lang="en-US" altLang="ja-JP"/>
              <a:t>S</a:t>
            </a:r>
            <a:r>
              <a:rPr kumimoji="1" lang="ja-JP" altLang="en-US"/>
              <a:t>と乱数</a:t>
            </a:r>
            <a:r>
              <a:rPr kumimoji="1" lang="en-US" altLang="ja-JP"/>
              <a:t>Ni+1</a:t>
            </a:r>
            <a:r>
              <a:rPr kumimoji="1" lang="ja-JP" altLang="en-US"/>
              <a:t>を用いて次回認証情報を生成し、さらに、次回認証情報から送信データ</a:t>
            </a:r>
            <a:r>
              <a:rPr kumimoji="1" lang="en-US" altLang="ja-JP"/>
              <a:t>α</a:t>
            </a:r>
            <a:r>
              <a:rPr kumimoji="1" lang="ja-JP" altLang="en-US"/>
              <a:t>を作成・送信します。</a:t>
            </a:r>
            <a:endParaRPr kumimoji="1" lang="en-US" altLang="ja-JP"/>
          </a:p>
          <a:p>
            <a:r>
              <a:rPr kumimoji="1" lang="ja-JP" altLang="en-US"/>
              <a:t>ユーザ側は、受信したデータ</a:t>
            </a:r>
            <a:r>
              <a:rPr kumimoji="1" lang="en-US" altLang="ja-JP"/>
              <a:t>α</a:t>
            </a:r>
            <a:r>
              <a:rPr kumimoji="1" lang="ja-JP" altLang="en-US"/>
              <a:t>と事前に共有されている認証情報</a:t>
            </a:r>
            <a:r>
              <a:rPr kumimoji="1" lang="en-US" altLang="ja-JP"/>
              <a:t>Ai</a:t>
            </a:r>
            <a:r>
              <a:rPr kumimoji="1" lang="ja-JP" altLang="en-US"/>
              <a:t>を用いて、認証情報</a:t>
            </a:r>
            <a:r>
              <a:rPr kumimoji="1" lang="en-US" altLang="ja-JP"/>
              <a:t>β</a:t>
            </a:r>
            <a:r>
              <a:rPr kumimoji="1" lang="ja-JP" altLang="en-US"/>
              <a:t>を作成・送信します。</a:t>
            </a:r>
            <a:endParaRPr kumimoji="1" lang="en-US" altLang="ja-JP"/>
          </a:p>
          <a:p>
            <a:r>
              <a:rPr kumimoji="1" lang="ja-JP" altLang="en-US"/>
              <a:t>サーバ側は、受信したデータ</a:t>
            </a:r>
            <a:r>
              <a:rPr kumimoji="1" lang="en-US" altLang="ja-JP"/>
              <a:t>β</a:t>
            </a:r>
            <a:r>
              <a:rPr kumimoji="1" lang="ja-JP" altLang="en-US"/>
              <a:t>と</a:t>
            </a:r>
            <a:r>
              <a:rPr kumimoji="1" lang="en-US" altLang="ja-JP"/>
              <a:t>Ai+1+Ai</a:t>
            </a:r>
            <a:r>
              <a:rPr kumimoji="1" lang="ja-JP" altLang="en-US"/>
              <a:t>が一致するかどうかで認証の可否を判断します。</a:t>
            </a:r>
            <a:endParaRPr kumimoji="1" lang="en-US" altLang="ja-JP"/>
          </a:p>
          <a:p>
            <a:endParaRPr kumimoji="1" lang="en-US" altLang="ja-JP"/>
          </a:p>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60600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a:t>
            </a:r>
            <a:r>
              <a:rPr kumimoji="1" lang="en-US" altLang="ja-JP"/>
              <a:t>SAS-L</a:t>
            </a:r>
            <a:r>
              <a:rPr kumimoji="1" lang="ja-JP" altLang="en-US"/>
              <a:t>（４）のアルゴリズムを説明します。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SAS-L4</a:t>
            </a:r>
            <a:r>
              <a:rPr kumimoji="1" lang="ja-JP" altLang="en-US"/>
              <a:t>は先ほどの</a:t>
            </a:r>
            <a:r>
              <a:rPr kumimoji="1" lang="en-US" altLang="ja-JP"/>
              <a:t>SAS-L(3)</a:t>
            </a:r>
            <a:r>
              <a:rPr kumimoji="1" lang="ja-JP" altLang="en-US"/>
              <a:t>と同様の手順で行われます。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異なる点としては、データ</a:t>
            </a:r>
            <a:r>
              <a:rPr kumimoji="1" lang="en-US" altLang="ja-JP"/>
              <a:t>α</a:t>
            </a:r>
            <a:r>
              <a:rPr kumimoji="1" lang="ja-JP" altLang="en-US"/>
              <a:t>、</a:t>
            </a:r>
            <a:r>
              <a:rPr kumimoji="1" lang="en-US" altLang="ja-JP"/>
              <a:t>β</a:t>
            </a:r>
            <a:r>
              <a:rPr kumimoji="1" lang="ja-JP" altLang="en-US"/>
              <a:t>と作成時に秘匿情報</a:t>
            </a:r>
            <a:r>
              <a:rPr kumimoji="1" lang="en-US" altLang="ja-JP"/>
              <a:t>Mi</a:t>
            </a:r>
            <a:r>
              <a:rPr kumimoji="1" lang="ja-JP" altLang="en-US"/>
              <a:t>を排他的論理和することである。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また、認証情報</a:t>
            </a:r>
            <a:r>
              <a:rPr kumimoji="1" lang="en-US" altLang="ja-JP"/>
              <a:t>Ai</a:t>
            </a:r>
            <a:r>
              <a:rPr kumimoji="1" lang="ja-JP" altLang="en-US"/>
              <a:t>と秘匿情報</a:t>
            </a:r>
            <a:r>
              <a:rPr kumimoji="1" lang="en-US" altLang="ja-JP"/>
              <a:t>Mi</a:t>
            </a:r>
            <a:r>
              <a:rPr kumimoji="1" lang="ja-JP" altLang="en-US"/>
              <a:t>を用いて</a:t>
            </a:r>
            <a:r>
              <a:rPr kumimoji="1" lang="en-US" altLang="ja-JP"/>
              <a:t>Mi+1</a:t>
            </a:r>
            <a:r>
              <a:rPr kumimoji="1" lang="ja-JP" altLang="en-US"/>
              <a:t>を作成する。</a:t>
            </a:r>
            <a:endParaRPr kumimoji="1" lang="en-US" altLang="ja-JP"/>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334736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次に</a:t>
            </a:r>
            <a:r>
              <a:rPr lang="en-US" altLang="ja-JP"/>
              <a:t>SAS</a:t>
            </a:r>
            <a:r>
              <a:rPr lang="ja-JP" altLang="en-US"/>
              <a:t>の計算回数の表になります。左からクユーザ側の手順、サーバー側の手順、それらの合計手順となります。まず、</a:t>
            </a:r>
            <a:r>
              <a:rPr lang="en-US" altLang="ja-JP"/>
              <a:t>SAS2</a:t>
            </a:r>
            <a:r>
              <a:rPr lang="ja-JP" altLang="en-US"/>
              <a:t>と</a:t>
            </a:r>
            <a:r>
              <a:rPr lang="en-US" altLang="ja-JP"/>
              <a:t>SAS-L</a:t>
            </a:r>
            <a:r>
              <a:rPr lang="ja-JP" altLang="en-US"/>
              <a:t>シリーズの合計手順を見比べると</a:t>
            </a:r>
            <a:r>
              <a:rPr lang="en-US" altLang="ja-JP"/>
              <a:t>SAS-L</a:t>
            </a:r>
            <a:r>
              <a:rPr lang="ja-JP" altLang="en-US"/>
              <a:t>シリーズでは一方向性関数の回数が少ないことが分かります。</a:t>
            </a:r>
            <a:r>
              <a:rPr lang="en-US" altLang="ja-JP"/>
              <a:t>SAS-L1.2.3.4</a:t>
            </a:r>
            <a:r>
              <a:rPr lang="ja-JP" altLang="en-US"/>
              <a:t>の合計手順を見比べると一方向性関数の回数は同じですが、排他的論理和、加算の回数は</a:t>
            </a:r>
            <a:r>
              <a:rPr lang="en-US" altLang="ja-JP"/>
              <a:t>SAS-L1.3</a:t>
            </a:r>
            <a:r>
              <a:rPr lang="ja-JP" altLang="en-US"/>
              <a:t>が少ないこと分かっている。但し</a:t>
            </a:r>
            <a:r>
              <a:rPr lang="en-US" altLang="ja-JP"/>
              <a:t>1</a:t>
            </a:r>
            <a:r>
              <a:rPr lang="ja-JP" altLang="en-US"/>
              <a:t>にはリプレイアタックの脅威がある事がわかっています。しかし、</a:t>
            </a:r>
            <a:r>
              <a:rPr lang="en-US" altLang="ja-JP"/>
              <a:t>3</a:t>
            </a:r>
            <a:r>
              <a:rPr lang="ja-JP" altLang="en-US"/>
              <a:t>にはリプレイアタックなどの危険性は不明です。そのため検証を行っていきます</a:t>
            </a:r>
          </a:p>
          <a:p>
            <a:endParaRPr kumimoji="1" lang="ja-JP" altLang="en-US"/>
          </a:p>
        </p:txBody>
      </p:sp>
      <p:sp>
        <p:nvSpPr>
          <p:cNvPr id="4" name="スライド番号プレースホルダー 3"/>
          <p:cNvSpPr>
            <a:spLocks noGrp="1"/>
          </p:cNvSpPr>
          <p:nvPr>
            <p:ph type="sldNum" sz="quarter" idx="5"/>
          </p:nvPr>
        </p:nvSpPr>
        <p:spPr/>
        <p:txBody>
          <a:bodyPr/>
          <a:lstStyle/>
          <a:p>
            <a:fld id="{18197909-3D0B-4B27-BE3C-762B77FA7CE2}" type="slidenum">
              <a:rPr kumimoji="1" lang="ja-JP" altLang="en-US" smtClean="0"/>
              <a:t>7</a:t>
            </a:fld>
            <a:endParaRPr kumimoji="1" lang="ja-JP" altLang="en-US"/>
          </a:p>
        </p:txBody>
      </p:sp>
    </p:spTree>
    <p:extLst>
      <p:ext uri="{BB962C8B-B14F-4D97-AF65-F5344CB8AC3E}">
        <p14:creationId xmlns:p14="http://schemas.microsoft.com/office/powerpoint/2010/main" val="1571269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pPr algn="l"/>
                <a:r>
                  <a:rPr lang="ja-JP" altLang="en-US" sz="1800" b="0" i="0" u="none" strike="noStrike" baseline="0">
                    <a:latin typeface="HaranoAjiMincho-Regular-Identity-H"/>
                  </a:rPr>
                  <a:t>次に安全性の検証を示します。まず</a:t>
                </a:r>
                <a:r>
                  <a:rPr lang="en-US" altLang="ja-JP" sz="1800" b="0" i="0" u="none" strike="noStrike" baseline="0">
                    <a:latin typeface="NimbusRomNo9L-Regu"/>
                  </a:rPr>
                  <a:t>SAS-L(3) </a:t>
                </a:r>
                <a:r>
                  <a:rPr lang="ja-JP" altLang="en-US" sz="1800" b="0" i="0" u="none" strike="noStrike" baseline="0">
                    <a:latin typeface="HaranoAjiMincho-Regular-Identity-H"/>
                  </a:rPr>
                  <a:t>のリプレイアタックの脅威において、</a:t>
                </a:r>
                <a:r>
                  <a:rPr lang="en-US" altLang="ja-JP" sz="1800" b="0" i="0" u="none" strike="noStrike" baseline="0">
                    <a:latin typeface="NimbusRomNo9L-Regu"/>
                  </a:rPr>
                  <a:t>SAS-L(1) </a:t>
                </a:r>
                <a:r>
                  <a:rPr lang="ja-JP" altLang="en-US" sz="1800" b="0" i="0" u="none" strike="noStrike" baseline="0">
                    <a:latin typeface="HaranoAjiMincho-Regular-Identity-H"/>
                  </a:rPr>
                  <a:t>同様に過去</a:t>
                </a:r>
                <a:r>
                  <a:rPr lang="en-US" altLang="ja-JP" sz="1800" b="0" i="0" u="none" strike="noStrike" baseline="0">
                    <a:latin typeface="NimbusRomNo9L-Regu"/>
                  </a:rPr>
                  <a:t>3 </a:t>
                </a:r>
                <a:r>
                  <a:rPr lang="ja-JP" altLang="en-US" sz="1800" b="0" i="0" u="none" strike="noStrike" baseline="0">
                    <a:latin typeface="HaranoAjiMincho-Regular-Identity-H"/>
                  </a:rPr>
                  <a:t>回分の</a:t>
                </a:r>
                <a:r>
                  <a:rPr lang="en-US" altLang="ja-JP" sz="1800" b="0" i="0" u="none" strike="noStrike" baseline="0">
                    <a:latin typeface="rtxmi"/>
                  </a:rPr>
                  <a:t>α </a:t>
                </a:r>
                <a:r>
                  <a:rPr lang="ja-JP" altLang="en-US" sz="1800" b="0" i="0" u="none" strike="noStrike" baseline="0">
                    <a:latin typeface="HaranoAjiMincho-Regular-Identity-H"/>
                  </a:rPr>
                  <a:t>と</a:t>
                </a:r>
                <a:r>
                  <a:rPr lang="en-US" altLang="ja-JP" sz="1800" b="0" i="0" u="none" strike="noStrike" baseline="0">
                    <a:latin typeface="rtxmi"/>
                  </a:rPr>
                  <a:t>β</a:t>
                </a:r>
              </a:p>
              <a:p>
                <a:pPr algn="l"/>
                <a:r>
                  <a:rPr lang="ja-JP" altLang="en-US" sz="1800" b="0" i="0" u="none" strike="noStrike" baseline="0">
                    <a:latin typeface="HaranoAjiMincho-Regular-Identity-H"/>
                  </a:rPr>
                  <a:t>を利用されたときを検討する。例えば本実験例で、第</a:t>
                </a:r>
                <a:r>
                  <a:rPr lang="en-US" altLang="ja-JP" sz="1800" b="0" i="0" u="none" strike="noStrike" baseline="0" err="1">
                    <a:latin typeface="NimbusRomNo9L-Regu"/>
                  </a:rPr>
                  <a:t>i</a:t>
                </a:r>
                <a:r>
                  <a:rPr lang="en-US" altLang="ja-JP" sz="1800" b="0" i="0" u="none" strike="noStrike" baseline="0">
                    <a:latin typeface="NimbusRomNo9L-Regu"/>
                  </a:rPr>
                  <a:t> </a:t>
                </a:r>
                <a:r>
                  <a:rPr lang="ja-JP" altLang="en-US" sz="1800" b="0" i="0" u="none" strike="noStrike" baseline="0">
                    <a:latin typeface="HaranoAjiMincho-Regular-Identity-H"/>
                  </a:rPr>
                  <a:t>回目から第</a:t>
                </a:r>
                <a:r>
                  <a:rPr lang="en-US" altLang="ja-JP" sz="1800" b="0" i="0" u="none" strike="noStrike" baseline="0">
                    <a:latin typeface="NimbusRomNo9L-Regu"/>
                  </a:rPr>
                  <a:t>i</a:t>
                </a:r>
                <a:r>
                  <a:rPr lang="en-US" altLang="ja-JP" sz="1800" b="0" i="0" u="none" strike="noStrike" baseline="0">
                    <a:latin typeface="rtxr"/>
                  </a:rPr>
                  <a:t>+</a:t>
                </a:r>
                <a:r>
                  <a:rPr lang="en-US" altLang="ja-JP" sz="1800" b="0" i="0" u="none" strike="noStrike" baseline="0">
                    <a:latin typeface="NimbusRomNo9L-Regu"/>
                  </a:rPr>
                  <a:t>2 </a:t>
                </a:r>
                <a:r>
                  <a:rPr lang="ja-JP" altLang="en-US" sz="1800" b="0" i="0" u="none" strike="noStrike" baseline="0">
                    <a:latin typeface="HaranoAjiMincho-Regular-Identity-H"/>
                  </a:rPr>
                  <a:t>回目の認証手順にお</a:t>
                </a:r>
              </a:p>
              <a:p>
                <a:pPr algn="l"/>
                <a:r>
                  <a:rPr lang="ja-JP" altLang="en-US" sz="1800" b="0" i="0" u="none" strike="noStrike" baseline="0">
                    <a:latin typeface="HaranoAjiMincho-Regular-Identity-H"/>
                  </a:rPr>
                  <a:t>いて、①から⑥のデータ</a:t>
                </a:r>
                <a:r>
                  <a:rPr lang="en-US" altLang="ja-JP" sz="1800" b="0" i="0" u="none" strike="noStrike" baseline="0">
                    <a:latin typeface="rtxmi"/>
                  </a:rPr>
                  <a:t>α </a:t>
                </a:r>
                <a:r>
                  <a:rPr lang="ja-JP" altLang="en-US" sz="1800" b="0" i="0" u="none" strike="noStrike" baseline="0">
                    <a:latin typeface="HaranoAjiMincho-Regular-Identity-H"/>
                  </a:rPr>
                  <a:t>と</a:t>
                </a:r>
                <a:r>
                  <a:rPr lang="en-US" altLang="ja-JP" sz="1800" b="0" i="0" u="none" strike="noStrike" baseline="0">
                    <a:latin typeface="rtxmi"/>
                  </a:rPr>
                  <a:t>β </a:t>
                </a:r>
                <a:r>
                  <a:rPr lang="ja-JP" altLang="en-US" sz="1800" b="0" i="0" u="none" strike="noStrike" baseline="0">
                    <a:latin typeface="HaranoAjiMincho-Regular-Identity-H"/>
                  </a:rPr>
                  <a:t>が送信される。</a:t>
                </a:r>
                <a:endParaRPr lang="en-US" altLang="ja-JP" sz="1800" b="0" i="0" u="none" strike="noStrike" baseline="0">
                  <a:latin typeface="HaranoAjiMincho-Regular-Identity-H"/>
                </a:endParaRPr>
              </a:p>
              <a:p>
                <a:pPr algn="l"/>
                <a:r>
                  <a:rPr kumimoji="1" lang="ja-JP" altLang="en-US" sz="1800" b="0" i="0" u="none" strike="noStrike" baseline="0">
                    <a:latin typeface="HaranoAjiMincho-Regular-Identity-H"/>
                  </a:rPr>
                  <a:t>①③⑤の式をもとに排他的論理和をすると⑦が得られる</a:t>
                </a:r>
                <a:endParaRPr kumimoji="1" lang="en-US" altLang="ja-JP" sz="1800" b="0" i="0" u="none" strike="noStrike" baseline="0">
                  <a:latin typeface="HaranoAjiMincho-Regular-Identity-H"/>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baseline="0">
                    <a:latin typeface="HaranoAjiMincho-Regular-Identity-H"/>
                  </a:rPr>
                  <a:t>②式引く④式足す⑥式より</a:t>
                </a:r>
                <a:r>
                  <a:rPr kumimoji="1" lang="en-US" altLang="ja-JP" sz="1800" b="0" i="0" u="none" strike="noStrike" baseline="0">
                    <a:latin typeface="HaranoAjiMincho-Regular-Identity-H"/>
                  </a:rPr>
                  <a:t>8</a:t>
                </a:r>
                <a:r>
                  <a:rPr kumimoji="1" lang="ja-JP" altLang="en-US" sz="1800" b="0" i="0" u="none" strike="noStrike" baseline="0">
                    <a:latin typeface="HaranoAjiMincho-Regular-Identity-H"/>
                  </a:rPr>
                  <a:t>式が得られる。</a:t>
                </a:r>
                <a:endParaRPr kumimoji="1" lang="ja-JP" altLang="en-US" sz="1800"/>
              </a:p>
              <a:p>
                <a:pPr algn="l"/>
                <a:endParaRPr kumimoji="1" lang="en-US" altLang="ja-JP" sz="1800" b="0" i="0" u="none" strike="noStrike" baseline="0">
                  <a:latin typeface="HaranoAjiMincho-Regular-Identity-H"/>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a:t>⑦と⑧を</a:t>
                </a:r>
                <a:r>
                  <a:rPr kumimoji="1" lang="en-US" altLang="ja-JP" sz="2800"/>
                  <a:t>i+3</a:t>
                </a:r>
                <a:r>
                  <a:rPr kumimoji="1" lang="ja-JP" altLang="en-US" sz="2800"/>
                  <a:t>回目の</a:t>
                </a:r>
                <a14:m>
                  <m:oMath xmlns:m="http://schemas.openxmlformats.org/officeDocument/2006/math">
                    <m:r>
                      <m:rPr>
                        <m:nor/>
                      </m:rPr>
                      <a:rPr lang="el-GR" altLang="ja-JP" sz="1800" dirty="0" smtClean="0">
                        <a:latin typeface="Cambria Math" panose="02040503050406030204" pitchFamily="18" charset="0"/>
                      </a:rPr>
                      <m:t>α</m:t>
                    </m:r>
                    <m:r>
                      <a:rPr lang="ja-JP" altLang="en-US" sz="2800" i="1" dirty="0">
                        <a:latin typeface="Cambria Math" panose="02040503050406030204" pitchFamily="18" charset="0"/>
                      </a:rPr>
                      <m:t>と</m:t>
                    </m:r>
                    <m:r>
                      <m:rPr>
                        <m:nor/>
                      </m:rPr>
                      <a:rPr lang="el-GR" altLang="ja-JP" sz="2800" dirty="0">
                        <a:latin typeface="Cambria Math" panose="02040503050406030204" pitchFamily="18" charset="0"/>
                      </a:rPr>
                      <m:t>β</m:t>
                    </m:r>
                    <m:r>
                      <a:rPr lang="ja-JP" altLang="en-US" sz="2800" i="1" dirty="0" smtClean="0">
                        <a:latin typeface="Cambria Math" panose="02040503050406030204" pitchFamily="18" charset="0"/>
                      </a:rPr>
                      <m:t>と</m:t>
                    </m:r>
                    <m:r>
                      <a:rPr kumimoji="1" lang="ja-JP" altLang="en-US" sz="2800" i="1" dirty="0" smtClean="0">
                        <a:latin typeface="Cambria Math" panose="02040503050406030204" pitchFamily="18" charset="0"/>
                      </a:rPr>
                      <m:t>して</m:t>
                    </m:r>
                  </m:oMath>
                </a14:m>
                <a:r>
                  <a:rPr kumimoji="1" lang="ja-JP" altLang="en-US" sz="2800"/>
                  <a:t>送信すると</a:t>
                </a:r>
                <a:endParaRPr kumimoji="1" lang="en-US" altLang="ja-JP" sz="2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a:t>SAS-L1</a:t>
                </a:r>
                <a:r>
                  <a:rPr kumimoji="1" lang="ja-JP" altLang="en-US" sz="2800"/>
                  <a:t>の場合は認証成立する。</a:t>
                </a:r>
                <a:endParaRPr kumimoji="1" lang="en-US" altLang="ja-JP" sz="2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a:t>SAS-L</a:t>
                </a:r>
                <a:r>
                  <a:rPr kumimoji="1" lang="ja-JP" altLang="en-US" sz="2800"/>
                  <a:t>３の場合は</a:t>
                </a:r>
                <a:r>
                  <a:rPr lang="ja-JP" altLang="en-US" sz="1800" b="0" i="0" u="none" strike="noStrike" baseline="0">
                    <a:latin typeface="HaranoAjiMincho-Regular-Identity-H"/>
                  </a:rPr>
                  <a:t>サーバー側で正しい次回認証情報</a:t>
                </a:r>
                <a:r>
                  <a:rPr lang="en-US" altLang="ja-JP" sz="1800" b="0" i="1" u="none" strike="noStrike" baseline="0">
                    <a:latin typeface="NimbusRomNo9L-ReguItal"/>
                  </a:rPr>
                  <a:t>Ai</a:t>
                </a:r>
                <a:r>
                  <a:rPr lang="en-US" altLang="ja-JP" sz="1800" b="0" i="0" u="none" strike="noStrike" baseline="0">
                    <a:latin typeface="rtxr"/>
                  </a:rPr>
                  <a:t>+</a:t>
                </a:r>
                <a:r>
                  <a:rPr lang="en-US" altLang="ja-JP" sz="1800" b="0" i="0" u="none" strike="noStrike" baseline="0">
                    <a:latin typeface="NimbusRomNo9L-Regu"/>
                  </a:rPr>
                  <a:t>4 </a:t>
                </a:r>
                <a:r>
                  <a:rPr lang="ja-JP" altLang="en-US" sz="1800" b="0" i="0" u="none" strike="noStrike" baseline="0">
                    <a:latin typeface="HaranoAjiMincho-Regular-Identity-H"/>
                  </a:rPr>
                  <a:t>を保存されているため、認証条件とは異なり、認証に失敗する。</a:t>
                </a:r>
                <a:endParaRPr kumimoji="1" lang="en-US" altLang="ja-JP" sz="2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800"/>
              </a:p>
              <a:p>
                <a:pPr algn="l"/>
                <a:r>
                  <a:rPr lang="ja-JP" altLang="en-US" sz="1800" b="0" i="0" u="none" strike="noStrike" baseline="0">
                    <a:latin typeface="HaranoAjiMincho-Regular-Identity-H"/>
                  </a:rPr>
                  <a:t>つまり、</a:t>
                </a:r>
                <a:r>
                  <a:rPr lang="en-US" altLang="ja-JP" sz="1800" b="0" i="0" u="none" strike="noStrike" baseline="0">
                    <a:latin typeface="NimbusRomNo9L-Regu"/>
                  </a:rPr>
                  <a:t>SAS-L(3) </a:t>
                </a:r>
                <a:r>
                  <a:rPr lang="ja-JP" altLang="en-US" sz="1800" b="0" i="0" u="none" strike="noStrike" baseline="0">
                    <a:latin typeface="HaranoAjiMincho-Regular-Identity-H"/>
                  </a:rPr>
                  <a:t>では</a:t>
                </a:r>
                <a:r>
                  <a:rPr lang="en-US" altLang="ja-JP" sz="1800" b="0" i="0" u="none" strike="noStrike" baseline="0">
                    <a:latin typeface="NimbusRomNo9L-Regu"/>
                  </a:rPr>
                  <a:t>SAS-L(1) </a:t>
                </a:r>
                <a:r>
                  <a:rPr lang="ja-JP" altLang="en-US" sz="1800" b="0" i="0" u="none" strike="noStrike" baseline="0">
                    <a:latin typeface="HaranoAjiMincho-Regular-Identity-H"/>
                  </a:rPr>
                  <a:t>で有効だったリプレイアタック</a:t>
                </a:r>
              </a:p>
              <a:p>
                <a:pPr algn="l"/>
                <a:r>
                  <a:rPr lang="ja-JP" altLang="en-US" sz="1800" b="0" i="0" u="none" strike="noStrike" baseline="0">
                    <a:latin typeface="HaranoAjiMincho-Regular-Identity-H"/>
                  </a:rPr>
                  <a:t>は失敗する。</a:t>
                </a:r>
                <a:endParaRPr kumimoji="1" lang="ja-JP" altLang="en-US" sz="2800"/>
              </a:p>
            </p:txBody>
          </p:sp>
        </mc:Choice>
        <mc:Fallback>
          <p:sp>
            <p:nvSpPr>
              <p:cNvPr id="3" name="ノート プレースホルダー 2"/>
              <p:cNvSpPr>
                <a:spLocks noGrp="1"/>
              </p:cNvSpPr>
              <p:nvPr>
                <p:ph type="body" idx="1"/>
              </p:nvPr>
            </p:nvSpPr>
            <p:spPr/>
            <p:txBody>
              <a:bodyPr/>
              <a:lstStyle/>
              <a:p>
                <a:pPr algn="l"/>
                <a:r>
                  <a:rPr lang="ja-JP" altLang="en-US" sz="1800" b="0" i="0" u="none" strike="noStrike" baseline="0">
                    <a:latin typeface="HaranoAjiMincho-Regular-Identity-H"/>
                  </a:rPr>
                  <a:t>次に安全性の検証を示します。まず</a:t>
                </a:r>
                <a:r>
                  <a:rPr lang="en-US" altLang="ja-JP" sz="1800" b="0" i="0" u="none" strike="noStrike" baseline="0">
                    <a:latin typeface="NimbusRomNo9L-Regu"/>
                  </a:rPr>
                  <a:t>SAS-L(3) </a:t>
                </a:r>
                <a:r>
                  <a:rPr lang="ja-JP" altLang="en-US" sz="1800" b="0" i="0" u="none" strike="noStrike" baseline="0">
                    <a:latin typeface="HaranoAjiMincho-Regular-Identity-H"/>
                  </a:rPr>
                  <a:t>のリプレイアタックの脅威において、</a:t>
                </a:r>
                <a:r>
                  <a:rPr lang="en-US" altLang="ja-JP" sz="1800" b="0" i="0" u="none" strike="noStrike" baseline="0">
                    <a:latin typeface="NimbusRomNo9L-Regu"/>
                  </a:rPr>
                  <a:t>SAS-L(1) </a:t>
                </a:r>
                <a:r>
                  <a:rPr lang="ja-JP" altLang="en-US" sz="1800" b="0" i="0" u="none" strike="noStrike" baseline="0">
                    <a:latin typeface="HaranoAjiMincho-Regular-Identity-H"/>
                  </a:rPr>
                  <a:t>同様に過去</a:t>
                </a:r>
                <a:r>
                  <a:rPr lang="en-US" altLang="ja-JP" sz="1800" b="0" i="0" u="none" strike="noStrike" baseline="0">
                    <a:latin typeface="NimbusRomNo9L-Regu"/>
                  </a:rPr>
                  <a:t>3 </a:t>
                </a:r>
                <a:r>
                  <a:rPr lang="ja-JP" altLang="en-US" sz="1800" b="0" i="0" u="none" strike="noStrike" baseline="0">
                    <a:latin typeface="HaranoAjiMincho-Regular-Identity-H"/>
                  </a:rPr>
                  <a:t>回分の</a:t>
                </a:r>
                <a:r>
                  <a:rPr lang="en-US" altLang="ja-JP" sz="1800" b="0" i="0" u="none" strike="noStrike" baseline="0">
                    <a:latin typeface="rtxmi"/>
                  </a:rPr>
                  <a:t>α </a:t>
                </a:r>
                <a:r>
                  <a:rPr lang="ja-JP" altLang="en-US" sz="1800" b="0" i="0" u="none" strike="noStrike" baseline="0">
                    <a:latin typeface="HaranoAjiMincho-Regular-Identity-H"/>
                  </a:rPr>
                  <a:t>と</a:t>
                </a:r>
                <a:r>
                  <a:rPr lang="en-US" altLang="ja-JP" sz="1800" b="0" i="0" u="none" strike="noStrike" baseline="0">
                    <a:latin typeface="rtxmi"/>
                  </a:rPr>
                  <a:t>β</a:t>
                </a:r>
              </a:p>
              <a:p>
                <a:pPr algn="l"/>
                <a:r>
                  <a:rPr lang="ja-JP" altLang="en-US" sz="1800" b="0" i="0" u="none" strike="noStrike" baseline="0">
                    <a:latin typeface="HaranoAjiMincho-Regular-Identity-H"/>
                  </a:rPr>
                  <a:t>を利用されたときを検討する。例えば本実験例で、第</a:t>
                </a:r>
                <a:r>
                  <a:rPr lang="en-US" altLang="ja-JP" sz="1800" b="0" i="0" u="none" strike="noStrike" baseline="0" err="1">
                    <a:latin typeface="NimbusRomNo9L-Regu"/>
                  </a:rPr>
                  <a:t>i</a:t>
                </a:r>
                <a:r>
                  <a:rPr lang="en-US" altLang="ja-JP" sz="1800" b="0" i="0" u="none" strike="noStrike" baseline="0">
                    <a:latin typeface="NimbusRomNo9L-Regu"/>
                  </a:rPr>
                  <a:t> </a:t>
                </a:r>
                <a:r>
                  <a:rPr lang="ja-JP" altLang="en-US" sz="1800" b="0" i="0" u="none" strike="noStrike" baseline="0">
                    <a:latin typeface="HaranoAjiMincho-Regular-Identity-H"/>
                  </a:rPr>
                  <a:t>回目から第</a:t>
                </a:r>
                <a:r>
                  <a:rPr lang="en-US" altLang="ja-JP" sz="1800" b="0" i="0" u="none" strike="noStrike" baseline="0">
                    <a:latin typeface="NimbusRomNo9L-Regu"/>
                  </a:rPr>
                  <a:t>i</a:t>
                </a:r>
                <a:r>
                  <a:rPr lang="en-US" altLang="ja-JP" sz="1800" b="0" i="0" u="none" strike="noStrike" baseline="0">
                    <a:latin typeface="rtxr"/>
                  </a:rPr>
                  <a:t>+</a:t>
                </a:r>
                <a:r>
                  <a:rPr lang="en-US" altLang="ja-JP" sz="1800" b="0" i="0" u="none" strike="noStrike" baseline="0">
                    <a:latin typeface="NimbusRomNo9L-Regu"/>
                  </a:rPr>
                  <a:t>2 </a:t>
                </a:r>
                <a:r>
                  <a:rPr lang="ja-JP" altLang="en-US" sz="1800" b="0" i="0" u="none" strike="noStrike" baseline="0">
                    <a:latin typeface="HaranoAjiMincho-Regular-Identity-H"/>
                  </a:rPr>
                  <a:t>回目の認証手順にお</a:t>
                </a:r>
              </a:p>
              <a:p>
                <a:pPr algn="l"/>
                <a:r>
                  <a:rPr lang="ja-JP" altLang="en-US" sz="1800" b="0" i="0" u="none" strike="noStrike" baseline="0">
                    <a:latin typeface="HaranoAjiMincho-Regular-Identity-H"/>
                  </a:rPr>
                  <a:t>いて、①から⑥のデータ</a:t>
                </a:r>
                <a:r>
                  <a:rPr lang="en-US" altLang="ja-JP" sz="1800" b="0" i="0" u="none" strike="noStrike" baseline="0">
                    <a:latin typeface="rtxmi"/>
                  </a:rPr>
                  <a:t>α </a:t>
                </a:r>
                <a:r>
                  <a:rPr lang="ja-JP" altLang="en-US" sz="1800" b="0" i="0" u="none" strike="noStrike" baseline="0">
                    <a:latin typeface="HaranoAjiMincho-Regular-Identity-H"/>
                  </a:rPr>
                  <a:t>と</a:t>
                </a:r>
                <a:r>
                  <a:rPr lang="en-US" altLang="ja-JP" sz="1800" b="0" i="0" u="none" strike="noStrike" baseline="0">
                    <a:latin typeface="rtxmi"/>
                  </a:rPr>
                  <a:t>β </a:t>
                </a:r>
                <a:r>
                  <a:rPr lang="ja-JP" altLang="en-US" sz="1800" b="0" i="0" u="none" strike="noStrike" baseline="0">
                    <a:latin typeface="HaranoAjiMincho-Regular-Identity-H"/>
                  </a:rPr>
                  <a:t>が送信される。</a:t>
                </a:r>
                <a:endParaRPr lang="en-US" altLang="ja-JP" sz="1800" b="0" i="0" u="none" strike="noStrike" baseline="0">
                  <a:latin typeface="HaranoAjiMincho-Regular-Identity-H"/>
                </a:endParaRPr>
              </a:p>
              <a:p>
                <a:pPr algn="l"/>
                <a:r>
                  <a:rPr kumimoji="1" lang="ja-JP" altLang="en-US" sz="1800" b="0" i="0" u="none" strike="noStrike" baseline="0">
                    <a:latin typeface="HaranoAjiMincho-Regular-Identity-H"/>
                  </a:rPr>
                  <a:t>①③⑤の式をもとに排他的論理和をすると⑦が得られる</a:t>
                </a:r>
                <a:endParaRPr kumimoji="1" lang="en-US" altLang="ja-JP" sz="1800" b="0" i="0" u="none" strike="noStrike" baseline="0">
                  <a:latin typeface="HaranoAjiMincho-Regular-Identity-H"/>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baseline="0">
                    <a:latin typeface="HaranoAjiMincho-Regular-Identity-H"/>
                  </a:rPr>
                  <a:t>②式引く④式足す⑥式より</a:t>
                </a:r>
                <a:r>
                  <a:rPr kumimoji="1" lang="en-US" altLang="ja-JP" sz="1800" b="0" i="0" u="none" strike="noStrike" baseline="0">
                    <a:latin typeface="HaranoAjiMincho-Regular-Identity-H"/>
                  </a:rPr>
                  <a:t>8</a:t>
                </a:r>
                <a:r>
                  <a:rPr kumimoji="1" lang="ja-JP" altLang="en-US" sz="1800" b="0" i="0" u="none" strike="noStrike" baseline="0">
                    <a:latin typeface="HaranoAjiMincho-Regular-Identity-H"/>
                  </a:rPr>
                  <a:t>式が得られる。</a:t>
                </a:r>
                <a:endParaRPr kumimoji="1" lang="ja-JP" altLang="en-US" sz="1800"/>
              </a:p>
              <a:p>
                <a:pPr algn="l"/>
                <a:endParaRPr kumimoji="1" lang="en-US" altLang="ja-JP" sz="1800" b="0" i="0" u="none" strike="noStrike" baseline="0">
                  <a:latin typeface="HaranoAjiMincho-Regular-Identity-H"/>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a:t>⑦と⑧を</a:t>
                </a:r>
                <a:r>
                  <a:rPr kumimoji="1" lang="en-US" altLang="ja-JP" sz="2800"/>
                  <a:t>i+3</a:t>
                </a:r>
                <a:r>
                  <a:rPr kumimoji="1" lang="ja-JP" altLang="en-US" sz="2800"/>
                  <a:t>回目の</a:t>
                </a:r>
                <a:r>
                  <a:rPr lang="el-GR" altLang="ja-JP" sz="1800" i="0" dirty="0">
                    <a:latin typeface="Cambria Math" panose="02040503050406030204" pitchFamily="18" charset="0"/>
                  </a:rPr>
                  <a:t>"α</a:t>
                </a:r>
                <a:r>
                  <a:rPr lang="ja-JP" altLang="en-US" sz="2800" i="0" dirty="0">
                    <a:latin typeface="Cambria Math" panose="02040503050406030204" pitchFamily="18" charset="0"/>
                  </a:rPr>
                  <a:t>" と</a:t>
                </a:r>
                <a:r>
                  <a:rPr lang="el-GR" altLang="ja-JP" sz="2800" i="0" dirty="0">
                    <a:latin typeface="Cambria Math" panose="02040503050406030204" pitchFamily="18" charset="0"/>
                  </a:rPr>
                  <a:t>"β</a:t>
                </a:r>
                <a:r>
                  <a:rPr lang="ja-JP" altLang="en-US" sz="2800" i="0" dirty="0">
                    <a:latin typeface="Cambria Math" panose="02040503050406030204" pitchFamily="18" charset="0"/>
                  </a:rPr>
                  <a:t>" と</a:t>
                </a:r>
                <a:r>
                  <a:rPr kumimoji="1" lang="ja-JP" altLang="en-US" sz="2800" i="0" dirty="0">
                    <a:latin typeface="Cambria Math" panose="02040503050406030204" pitchFamily="18" charset="0"/>
                  </a:rPr>
                  <a:t>して</a:t>
                </a:r>
                <a:r>
                  <a:rPr kumimoji="1" lang="ja-JP" altLang="en-US" sz="2800"/>
                  <a:t>送信すると</a:t>
                </a:r>
                <a:endParaRPr kumimoji="1" lang="en-US" altLang="ja-JP" sz="2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a:t>SAS-L1</a:t>
                </a:r>
                <a:r>
                  <a:rPr kumimoji="1" lang="ja-JP" altLang="en-US" sz="2800"/>
                  <a:t>の場合は認証成立する。</a:t>
                </a:r>
                <a:endParaRPr kumimoji="1" lang="en-US" altLang="ja-JP" sz="28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a:t>SAS-L</a:t>
                </a:r>
                <a:r>
                  <a:rPr kumimoji="1" lang="ja-JP" altLang="en-US" sz="2800"/>
                  <a:t>３の場合は</a:t>
                </a:r>
                <a:r>
                  <a:rPr lang="ja-JP" altLang="en-US" sz="1800" b="0" i="0" u="none" strike="noStrike" baseline="0">
                    <a:latin typeface="HaranoAjiMincho-Regular-Identity-H"/>
                  </a:rPr>
                  <a:t>サーバー側で正しい次回認証情報</a:t>
                </a:r>
                <a:r>
                  <a:rPr lang="en-US" altLang="ja-JP" sz="1800" b="0" i="1" u="none" strike="noStrike" baseline="0">
                    <a:latin typeface="NimbusRomNo9L-ReguItal"/>
                  </a:rPr>
                  <a:t>Ai</a:t>
                </a:r>
                <a:r>
                  <a:rPr lang="en-US" altLang="ja-JP" sz="1800" b="0" i="0" u="none" strike="noStrike" baseline="0">
                    <a:latin typeface="rtxr"/>
                  </a:rPr>
                  <a:t>+</a:t>
                </a:r>
                <a:r>
                  <a:rPr lang="en-US" altLang="ja-JP" sz="1800" b="0" i="0" u="none" strike="noStrike" baseline="0">
                    <a:latin typeface="NimbusRomNo9L-Regu"/>
                  </a:rPr>
                  <a:t>4 </a:t>
                </a:r>
                <a:r>
                  <a:rPr lang="ja-JP" altLang="en-US" sz="1800" b="0" i="0" u="none" strike="noStrike" baseline="0">
                    <a:latin typeface="HaranoAjiMincho-Regular-Identity-H"/>
                  </a:rPr>
                  <a:t>を保存されているため、認証条件とは異なり、認証に失敗する。</a:t>
                </a:r>
                <a:endParaRPr kumimoji="1" lang="en-US" altLang="ja-JP" sz="28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800"/>
              </a:p>
              <a:p>
                <a:pPr algn="l"/>
                <a:r>
                  <a:rPr lang="ja-JP" altLang="en-US" sz="1800" b="0" i="0" u="none" strike="noStrike" baseline="0">
                    <a:latin typeface="HaranoAjiMincho-Regular-Identity-H"/>
                  </a:rPr>
                  <a:t>つまり、</a:t>
                </a:r>
                <a:r>
                  <a:rPr lang="en-US" altLang="ja-JP" sz="1800" b="0" i="0" u="none" strike="noStrike" baseline="0">
                    <a:latin typeface="NimbusRomNo9L-Regu"/>
                  </a:rPr>
                  <a:t>SAS-L(3) </a:t>
                </a:r>
                <a:r>
                  <a:rPr lang="ja-JP" altLang="en-US" sz="1800" b="0" i="0" u="none" strike="noStrike" baseline="0">
                    <a:latin typeface="HaranoAjiMincho-Regular-Identity-H"/>
                  </a:rPr>
                  <a:t>では</a:t>
                </a:r>
                <a:r>
                  <a:rPr lang="en-US" altLang="ja-JP" sz="1800" b="0" i="0" u="none" strike="noStrike" baseline="0">
                    <a:latin typeface="NimbusRomNo9L-Regu"/>
                  </a:rPr>
                  <a:t>SAS-L(1) </a:t>
                </a:r>
                <a:r>
                  <a:rPr lang="ja-JP" altLang="en-US" sz="1800" b="0" i="0" u="none" strike="noStrike" baseline="0">
                    <a:latin typeface="HaranoAjiMincho-Regular-Identity-H"/>
                  </a:rPr>
                  <a:t>で有効だったリプレイアタック</a:t>
                </a:r>
              </a:p>
              <a:p>
                <a:pPr algn="l"/>
                <a:r>
                  <a:rPr lang="ja-JP" altLang="en-US" sz="1800" b="0" i="0" u="none" strike="noStrike" baseline="0">
                    <a:latin typeface="HaranoAjiMincho-Regular-Identity-H"/>
                  </a:rPr>
                  <a:t>は失敗する。</a:t>
                </a:r>
                <a:endParaRPr kumimoji="1" lang="ja-JP" altLang="en-US" sz="2800"/>
              </a:p>
            </p:txBody>
          </p:sp>
        </mc:Fallback>
      </mc:AlternateContent>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17382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次に実装したプログラムの構成の説明です。認証情報の登録フェーズ、認証フェーズの</a:t>
            </a:r>
            <a:r>
              <a:rPr kumimoji="1" lang="en-US" altLang="ja-JP"/>
              <a:t>2</a:t>
            </a:r>
            <a:r>
              <a:rPr kumimoji="1" lang="ja-JP" altLang="en-US"/>
              <a:t>部構成になっており、</a:t>
            </a:r>
            <a:r>
              <a:rPr kumimoji="1" lang="en-US" altLang="ja-JP"/>
              <a:t>SAS-L3,4</a:t>
            </a:r>
            <a:r>
              <a:rPr kumimoji="1" lang="ja-JP" altLang="en-US"/>
              <a:t>のプロトコルをＣ言語で実装しました。</a:t>
            </a:r>
            <a:endParaRPr kumimoji="1" lang="en-US" altLang="ja-JP"/>
          </a:p>
          <a:p>
            <a:r>
              <a:rPr kumimoji="1" lang="ja-JP" altLang="en-US"/>
              <a:t>アルゴリズムにおける各構成技術を右に示しています。</a:t>
            </a:r>
            <a:endParaRPr kumimoji="1" lang="en-US" altLang="ja-JP"/>
          </a:p>
          <a:p>
            <a:r>
              <a:rPr kumimoji="1" lang="ja-JP" altLang="en-US"/>
              <a:t>一方向性関数はハッシュ関数で</a:t>
            </a:r>
            <a:r>
              <a:rPr kumimoji="1" lang="en-US" altLang="ja-JP" err="1"/>
              <a:t>openssl</a:t>
            </a:r>
            <a:r>
              <a:rPr kumimoji="1" lang="ja-JP" altLang="en-US"/>
              <a:t>内の</a:t>
            </a:r>
            <a:r>
              <a:rPr kumimoji="1" lang="en-US" altLang="ja-JP"/>
              <a:t>SHA-256</a:t>
            </a:r>
            <a:r>
              <a:rPr kumimoji="1" lang="ja-JP" altLang="en-US"/>
              <a:t>を使用しました。</a:t>
            </a:r>
            <a:endParaRPr kumimoji="1" lang="en-US" altLang="ja-JP"/>
          </a:p>
          <a:p>
            <a:r>
              <a:rPr kumimoji="1" lang="ja-JP" altLang="en-US"/>
              <a:t>乱数生成は、暗号技術の利用に適した疑似乱数生成器として、</a:t>
            </a:r>
            <a:r>
              <a:rPr kumimoji="1" lang="en-US" altLang="ja-JP" err="1"/>
              <a:t>openssl</a:t>
            </a:r>
            <a:r>
              <a:rPr kumimoji="1" lang="ja-JP" altLang="en-US"/>
              <a:t>内の</a:t>
            </a:r>
            <a:r>
              <a:rPr kumimoji="1" lang="en-US" altLang="ja-JP" err="1"/>
              <a:t>RAND_bytes</a:t>
            </a:r>
            <a:r>
              <a:rPr kumimoji="1" lang="ja-JP" altLang="en-US"/>
              <a:t>を使用しました。</a:t>
            </a:r>
            <a:endParaRPr kumimoji="1" lang="en-US" altLang="ja-JP"/>
          </a:p>
          <a:p>
            <a:r>
              <a:rPr kumimoji="1" lang="ja-JP" altLang="en-US"/>
              <a:t>ユーザとサーバ間の通信はソケット通信で実装しました。</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197909-3D0B-4B27-BE3C-762B77FA7CE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541514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56E4363E-8B37-4843-AF99-9E0858D5EB3C}" type="datetime1">
              <a:rPr kumimoji="1" lang="ja-JP" altLang="en-US" smtClean="0"/>
              <a:t>2022/2/16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307394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718EAC3-0720-4657-87B5-535E3EE12310}" type="datetime1">
              <a:rPr kumimoji="1" lang="ja-JP" altLang="en-US" smtClean="0"/>
              <a:t>2022/2/16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176568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290A750-61EA-4305-A0D6-43A69898E1F2}" type="datetime1">
              <a:rPr kumimoji="1" lang="ja-JP" altLang="en-US" smtClean="0"/>
              <a:t>2022/2/16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3950850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457200"/>
            <a:ext cx="10972800" cy="1371600"/>
          </a:xfrm>
        </p:spPr>
        <p:txBody>
          <a:bodyPr/>
          <a:lstStyle/>
          <a:p>
            <a:r>
              <a:rPr lang="ja-JP" altLang="en-US"/>
              <a:t>マスタ タイトルの書式設定</a:t>
            </a:r>
          </a:p>
        </p:txBody>
      </p:sp>
      <p:sp>
        <p:nvSpPr>
          <p:cNvPr id="3" name="表プレースホルダ 2"/>
          <p:cNvSpPr>
            <a:spLocks noGrp="1"/>
          </p:cNvSpPr>
          <p:nvPr>
            <p:ph type="tbl" idx="1"/>
          </p:nvPr>
        </p:nvSpPr>
        <p:spPr>
          <a:xfrm>
            <a:off x="609600" y="1981200"/>
            <a:ext cx="10972800" cy="3886200"/>
          </a:xfrm>
        </p:spPr>
        <p:txBody>
          <a:bodyPr/>
          <a:lstStyle/>
          <a:p>
            <a:pPr lvl="0"/>
            <a:endParaRPr lang="ja-JP" altLang="en-US" noProof="0"/>
          </a:p>
        </p:txBody>
      </p:sp>
      <p:sp>
        <p:nvSpPr>
          <p:cNvPr id="4" name="Rectangle 2">
            <a:extLst>
              <a:ext uri="{FF2B5EF4-FFF2-40B4-BE49-F238E27FC236}">
                <a16:creationId xmlns:a16="http://schemas.microsoft.com/office/drawing/2014/main" id="{1A369F79-32FA-470F-A710-9C35CA32467C}"/>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D31B226E-C673-42D2-92D7-91E391705B01}"/>
              </a:ext>
            </a:extLst>
          </p:cNvPr>
          <p:cNvSpPr>
            <a:spLocks noGrp="1" noChangeArrowheads="1"/>
          </p:cNvSpPr>
          <p:nvPr>
            <p:ph type="sldNum" sz="quarter" idx="11"/>
          </p:nvPr>
        </p:nvSpPr>
        <p:spPr>
          <a:ln/>
        </p:spPr>
        <p:txBody>
          <a:bodyPr/>
          <a:lstStyle>
            <a:lvl1pPr>
              <a:defRPr/>
            </a:lvl1pPr>
          </a:lstStyle>
          <a:p>
            <a:pPr>
              <a:defRPr/>
            </a:pPr>
            <a:fld id="{15B56063-8059-43C7-97E2-0B43F899F5CF}" type="slidenum">
              <a:rPr lang="en-US" altLang="ja-JP"/>
              <a:pPr>
                <a:defRPr/>
              </a:pPr>
              <a:t>‹#›</a:t>
            </a:fld>
            <a:endParaRPr lang="en-US" altLang="ja-JP"/>
          </a:p>
        </p:txBody>
      </p:sp>
      <p:sp>
        <p:nvSpPr>
          <p:cNvPr id="6" name="Rectangle 16">
            <a:extLst>
              <a:ext uri="{FF2B5EF4-FFF2-40B4-BE49-F238E27FC236}">
                <a16:creationId xmlns:a16="http://schemas.microsoft.com/office/drawing/2014/main" id="{2531409D-9B9A-4BAE-803D-0B32A01E6FA2}"/>
              </a:ext>
            </a:extLst>
          </p:cNvPr>
          <p:cNvSpPr>
            <a:spLocks noGrp="1" noChangeArrowheads="1"/>
          </p:cNvSpPr>
          <p:nvPr>
            <p:ph type="dt" sz="half" idx="12"/>
          </p:nvPr>
        </p:nvSpPr>
        <p:spPr>
          <a:ln/>
        </p:spPr>
        <p:txBody>
          <a:bodyPr/>
          <a:lstStyle>
            <a:lvl1pPr>
              <a:defRPr/>
            </a:lvl1pPr>
          </a:lstStyle>
          <a:p>
            <a:pPr>
              <a:defRPr/>
            </a:pPr>
            <a:fld id="{87B1DD89-16D0-4123-ABD8-416C7AF75C45}" type="datetime1">
              <a:rPr lang="ja-JP" altLang="en-US" smtClean="0"/>
              <a:t>2022/2/16</a:t>
            </a:fld>
            <a:endParaRPr lang="en-US" altLang="ja-JP"/>
          </a:p>
        </p:txBody>
      </p:sp>
    </p:spTree>
    <p:extLst>
      <p:ext uri="{BB962C8B-B14F-4D97-AF65-F5344CB8AC3E}">
        <p14:creationId xmlns:p14="http://schemas.microsoft.com/office/powerpoint/2010/main" val="3447848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6235D4-F786-4ED4-9E1F-709589C6DBE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55F9174-F0AC-4217-B978-EB02B3AA6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8C958A1-6863-4848-842E-4175462530D2}"/>
              </a:ext>
            </a:extLst>
          </p:cNvPr>
          <p:cNvSpPr>
            <a:spLocks noGrp="1"/>
          </p:cNvSpPr>
          <p:nvPr>
            <p:ph type="dt" sz="half" idx="10"/>
          </p:nvPr>
        </p:nvSpPr>
        <p:spPr/>
        <p:txBody>
          <a:bodyPr/>
          <a:lstStyle/>
          <a:p>
            <a:fld id="{80B0531C-850D-4C38-B72A-74B174A621BD}"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CF86CF83-FFAC-4268-B299-18F865C03C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6A7F60-1CEA-4CCD-8F85-948C9C3D7B1A}"/>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3129923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5B9909-0901-4DB2-AB3D-DF0F6EED58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EB69B6-CB9D-43C2-A503-93956C4CBA5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A7343F-D49D-47A7-B7C3-40FCA3579CC3}"/>
              </a:ext>
            </a:extLst>
          </p:cNvPr>
          <p:cNvSpPr>
            <a:spLocks noGrp="1"/>
          </p:cNvSpPr>
          <p:nvPr>
            <p:ph type="dt" sz="half" idx="10"/>
          </p:nvPr>
        </p:nvSpPr>
        <p:spPr/>
        <p:txBody>
          <a:bodyPr/>
          <a:lstStyle/>
          <a:p>
            <a:fld id="{B5CCB40D-8D44-482B-8E2B-C94CA6D99D99}"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52787EF8-FC1F-450A-8CCE-143953DEE7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7FF635-5F2F-46C9-AB92-2A3B2E93F032}"/>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2679302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D7B10-3866-49A1-95EA-B4F40656F25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E801097-79EB-4786-8729-0791C0274C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D7289A1-3BD3-44FB-9F3A-709E7F7D552B}"/>
              </a:ext>
            </a:extLst>
          </p:cNvPr>
          <p:cNvSpPr>
            <a:spLocks noGrp="1"/>
          </p:cNvSpPr>
          <p:nvPr>
            <p:ph type="dt" sz="half" idx="10"/>
          </p:nvPr>
        </p:nvSpPr>
        <p:spPr/>
        <p:txBody>
          <a:bodyPr/>
          <a:lstStyle/>
          <a:p>
            <a:fld id="{66DB7F35-59B2-49E4-8903-33086141230A}"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32229810-13AE-452D-B9D9-EEEE8401A6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745AE9-34A6-4AFC-8F72-A35738CE1FBF}"/>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2736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24C02C-F49B-4B24-8D10-A1F4F2861F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A1473E-0285-4248-BF13-E9A79520CF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45A0D38-332A-4BED-9DC7-D13583586CD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2D808F6-DBAD-4196-A843-0E3A41C8F4F7}"/>
              </a:ext>
            </a:extLst>
          </p:cNvPr>
          <p:cNvSpPr>
            <a:spLocks noGrp="1"/>
          </p:cNvSpPr>
          <p:nvPr>
            <p:ph type="dt" sz="half" idx="10"/>
          </p:nvPr>
        </p:nvSpPr>
        <p:spPr/>
        <p:txBody>
          <a:bodyPr/>
          <a:lstStyle/>
          <a:p>
            <a:fld id="{4C6E1C0E-584D-4FC8-BCB0-F244D94411F6}" type="datetime1">
              <a:rPr kumimoji="1" lang="ja-JP" altLang="en-US" smtClean="0"/>
              <a:t>2022/2/16</a:t>
            </a:fld>
            <a:endParaRPr kumimoji="1" lang="ja-JP" altLang="en-US"/>
          </a:p>
        </p:txBody>
      </p:sp>
      <p:sp>
        <p:nvSpPr>
          <p:cNvPr id="6" name="フッター プレースホルダー 5">
            <a:extLst>
              <a:ext uri="{FF2B5EF4-FFF2-40B4-BE49-F238E27FC236}">
                <a16:creationId xmlns:a16="http://schemas.microsoft.com/office/drawing/2014/main" id="{A77E59E0-E436-449E-8FC5-CF31A5476E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1419AB-901C-45C6-9F3C-BF46E2019742}"/>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4391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5B1AA-81FE-406D-8470-E0EEC66276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988B76-41CC-4F60-9E57-8751D79A9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7442DA7-D04E-4131-A8A1-4C4D2246724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8395C0F-321C-4073-BBF7-39ADB071E7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7A02767-B993-4F96-963E-88D3ABD5E3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C090A90-09F9-4455-829A-4F3F8F0C7CE6}"/>
              </a:ext>
            </a:extLst>
          </p:cNvPr>
          <p:cNvSpPr>
            <a:spLocks noGrp="1"/>
          </p:cNvSpPr>
          <p:nvPr>
            <p:ph type="dt" sz="half" idx="10"/>
          </p:nvPr>
        </p:nvSpPr>
        <p:spPr/>
        <p:txBody>
          <a:bodyPr/>
          <a:lstStyle/>
          <a:p>
            <a:fld id="{E703ADC4-59BA-463D-B686-4EB878D1F2FF}" type="datetime1">
              <a:rPr kumimoji="1" lang="ja-JP" altLang="en-US" smtClean="0"/>
              <a:t>2022/2/16</a:t>
            </a:fld>
            <a:endParaRPr kumimoji="1" lang="ja-JP" altLang="en-US"/>
          </a:p>
        </p:txBody>
      </p:sp>
      <p:sp>
        <p:nvSpPr>
          <p:cNvPr id="8" name="フッター プレースホルダー 7">
            <a:extLst>
              <a:ext uri="{FF2B5EF4-FFF2-40B4-BE49-F238E27FC236}">
                <a16:creationId xmlns:a16="http://schemas.microsoft.com/office/drawing/2014/main" id="{FC508773-01E3-4060-B515-B528E184AE1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AF82D69-95D4-4A1C-B1DC-12FE33DE0534}"/>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2627138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122275-3AE0-4002-B6E3-94D08347E6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A9442FE-9288-4087-999A-C7BBF570A8D7}"/>
              </a:ext>
            </a:extLst>
          </p:cNvPr>
          <p:cNvSpPr>
            <a:spLocks noGrp="1"/>
          </p:cNvSpPr>
          <p:nvPr>
            <p:ph type="dt" sz="half" idx="10"/>
          </p:nvPr>
        </p:nvSpPr>
        <p:spPr/>
        <p:txBody>
          <a:bodyPr/>
          <a:lstStyle/>
          <a:p>
            <a:fld id="{84B5427B-00FB-4AF7-8106-3BC1A2419E3E}" type="datetime1">
              <a:rPr kumimoji="1" lang="ja-JP" altLang="en-US" smtClean="0"/>
              <a:t>2022/2/16</a:t>
            </a:fld>
            <a:endParaRPr kumimoji="1" lang="ja-JP" altLang="en-US"/>
          </a:p>
        </p:txBody>
      </p:sp>
      <p:sp>
        <p:nvSpPr>
          <p:cNvPr id="4" name="フッター プレースホルダー 3">
            <a:extLst>
              <a:ext uri="{FF2B5EF4-FFF2-40B4-BE49-F238E27FC236}">
                <a16:creationId xmlns:a16="http://schemas.microsoft.com/office/drawing/2014/main" id="{D73ACDCA-1C15-4B08-8049-9D58B97B8C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5297A93-C6C2-43C4-8EEC-C69A21323868}"/>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2664810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EAD781-0D13-4C27-B880-556DEA03BC3C}"/>
              </a:ext>
            </a:extLst>
          </p:cNvPr>
          <p:cNvSpPr>
            <a:spLocks noGrp="1"/>
          </p:cNvSpPr>
          <p:nvPr>
            <p:ph type="dt" sz="half" idx="10"/>
          </p:nvPr>
        </p:nvSpPr>
        <p:spPr/>
        <p:txBody>
          <a:bodyPr/>
          <a:lstStyle/>
          <a:p>
            <a:fld id="{EF80A4C6-56CC-4C16-BA97-C98B12A386E7}" type="datetime1">
              <a:rPr kumimoji="1" lang="ja-JP" altLang="en-US" smtClean="0"/>
              <a:t>2022/2/16</a:t>
            </a:fld>
            <a:endParaRPr kumimoji="1" lang="ja-JP" altLang="en-US"/>
          </a:p>
        </p:txBody>
      </p:sp>
      <p:sp>
        <p:nvSpPr>
          <p:cNvPr id="3" name="フッター プレースホルダー 2">
            <a:extLst>
              <a:ext uri="{FF2B5EF4-FFF2-40B4-BE49-F238E27FC236}">
                <a16:creationId xmlns:a16="http://schemas.microsoft.com/office/drawing/2014/main" id="{0ADB4CA1-D0D4-4456-9373-25236DDB6D5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54401FE-B7A7-40B7-9725-0538B6CC6123}"/>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27888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1FDAEF8-E750-4C27-9D10-94C9C4043055}" type="datetime1">
              <a:rPr kumimoji="1" lang="ja-JP" altLang="en-US" smtClean="0"/>
              <a:t>2022/2/16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10346557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89D7-C907-4A50-A9C7-D8E88579D8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BC9512-EEF6-48DF-8FD5-56305D3CD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532B16A-DD9C-4994-BA62-6F782BC1C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CAC9C8-23A5-46BF-B93B-6CF55FAF24C5}"/>
              </a:ext>
            </a:extLst>
          </p:cNvPr>
          <p:cNvSpPr>
            <a:spLocks noGrp="1"/>
          </p:cNvSpPr>
          <p:nvPr>
            <p:ph type="dt" sz="half" idx="10"/>
          </p:nvPr>
        </p:nvSpPr>
        <p:spPr/>
        <p:txBody>
          <a:bodyPr/>
          <a:lstStyle/>
          <a:p>
            <a:fld id="{C97A2F21-B294-49F6-8413-2BD24C74AF94}" type="datetime1">
              <a:rPr kumimoji="1" lang="ja-JP" altLang="en-US" smtClean="0"/>
              <a:t>2022/2/16</a:t>
            </a:fld>
            <a:endParaRPr kumimoji="1" lang="ja-JP" altLang="en-US"/>
          </a:p>
        </p:txBody>
      </p:sp>
      <p:sp>
        <p:nvSpPr>
          <p:cNvPr id="6" name="フッター プレースホルダー 5">
            <a:extLst>
              <a:ext uri="{FF2B5EF4-FFF2-40B4-BE49-F238E27FC236}">
                <a16:creationId xmlns:a16="http://schemas.microsoft.com/office/drawing/2014/main" id="{7A0EE9D8-92CE-488E-AB2C-CB82973289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9590EA-F792-434C-9ADC-DCF8F59507F7}"/>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725139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8CDF0-D618-4305-B671-73AAC00965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B24ED51-E2CA-43F9-9503-BE6B2AF23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AFD4499-63AB-440E-AD0D-0A5AD0314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523D2D-49DA-4E45-96CC-40C8D6F3FC63}"/>
              </a:ext>
            </a:extLst>
          </p:cNvPr>
          <p:cNvSpPr>
            <a:spLocks noGrp="1"/>
          </p:cNvSpPr>
          <p:nvPr>
            <p:ph type="dt" sz="half" idx="10"/>
          </p:nvPr>
        </p:nvSpPr>
        <p:spPr/>
        <p:txBody>
          <a:bodyPr/>
          <a:lstStyle/>
          <a:p>
            <a:fld id="{B2D630CE-EF7A-4108-B01B-0990EC2D2E7F}" type="datetime1">
              <a:rPr kumimoji="1" lang="ja-JP" altLang="en-US" smtClean="0"/>
              <a:t>2022/2/16</a:t>
            </a:fld>
            <a:endParaRPr kumimoji="1" lang="ja-JP" altLang="en-US"/>
          </a:p>
        </p:txBody>
      </p:sp>
      <p:sp>
        <p:nvSpPr>
          <p:cNvPr id="6" name="フッター プレースホルダー 5">
            <a:extLst>
              <a:ext uri="{FF2B5EF4-FFF2-40B4-BE49-F238E27FC236}">
                <a16:creationId xmlns:a16="http://schemas.microsoft.com/office/drawing/2014/main" id="{16770D84-CAEB-422E-89F3-7176BEE1B4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BB77536-4989-46EF-ACDD-EAF5FBF4F393}"/>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1869037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F6CE7-FC03-449A-9D5A-0A8FB0FC2BC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8D2B20-0B82-4D1B-8CB1-3FF8CCA2029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5E8D6D-3761-4A29-BE6B-DB9CD1408C92}"/>
              </a:ext>
            </a:extLst>
          </p:cNvPr>
          <p:cNvSpPr>
            <a:spLocks noGrp="1"/>
          </p:cNvSpPr>
          <p:nvPr>
            <p:ph type="dt" sz="half" idx="10"/>
          </p:nvPr>
        </p:nvSpPr>
        <p:spPr/>
        <p:txBody>
          <a:bodyPr/>
          <a:lstStyle/>
          <a:p>
            <a:fld id="{8D437999-A73C-4650-977F-F15A076D1B79}"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D74FCA23-2F5B-4DDA-A710-CAF539A386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6B1323-C422-40E3-B106-DA178689D92A}"/>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5277161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6FB148-8889-4B81-BBA0-F719D5A7215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833217-A5B8-4BD7-8878-DDF8D1481D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882A31-110C-4910-86EE-BC41031D649F}"/>
              </a:ext>
            </a:extLst>
          </p:cNvPr>
          <p:cNvSpPr>
            <a:spLocks noGrp="1"/>
          </p:cNvSpPr>
          <p:nvPr>
            <p:ph type="dt" sz="half" idx="10"/>
          </p:nvPr>
        </p:nvSpPr>
        <p:spPr/>
        <p:txBody>
          <a:bodyPr/>
          <a:lstStyle/>
          <a:p>
            <a:fld id="{9ECBA61E-FE65-4355-BBC6-AAF22BF73842}"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9F766D6B-57E6-4A9B-B4C9-7934643C3D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41BE83-9F76-4BFF-9A30-D7F04BA5DDA0}"/>
              </a:ext>
            </a:extLst>
          </p:cNvPr>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3651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64096C-86FB-4233-9213-6605F719A254}" type="datetime1">
              <a:rPr kumimoji="1" lang="ja-JP" altLang="en-US" smtClean="0"/>
              <a:t>2022/2/16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98168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F4B78503-5C8A-43B8-948F-0A6506BBDB6A}" type="datetime1">
              <a:rPr kumimoji="1" lang="ja-JP" altLang="en-US" smtClean="0"/>
              <a:t>2022/2/16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227911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D2FB2B47-D8C1-447F-A809-F501C0A1EEF8}" type="datetime1">
              <a:rPr kumimoji="1" lang="ja-JP" altLang="en-US" smtClean="0"/>
              <a:t>2022/2/16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59422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70CF76-5BE2-44FC-AF7C-7BB8DCC87D45}" type="datetime1">
              <a:rPr kumimoji="1" lang="ja-JP" altLang="en-US" smtClean="0"/>
              <a:t>2022/2/16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93269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9F00C-6466-4126-9095-C875FE9B9069}" type="datetime1">
              <a:rPr kumimoji="1" lang="ja-JP" altLang="en-US" smtClean="0"/>
              <a:t>2022/2/16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44946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A82C061-B19A-4AD8-BF6D-181F8FB6EFC3}" type="datetime1">
              <a:rPr kumimoji="1" lang="ja-JP" altLang="en-US" smtClean="0"/>
              <a:t>2022/2/16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392646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264E364-A026-40DC-B870-D0EE16B362E3}" type="datetime1">
              <a:rPr kumimoji="1" lang="ja-JP" altLang="en-US" smtClean="0"/>
              <a:t>2022/2/16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144750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32F219F-4F59-4BD7-98FD-CC6A9EEF03D5}" type="datetime1">
              <a:rPr kumimoji="1" lang="ja-JP" altLang="en-US" smtClean="0"/>
              <a:t>2022/2/16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404036125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F550F7D-4F6B-4A9A-86DC-641BC822E0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70ED01-529F-43CF-A839-BF7210BB16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A741F8-EBE0-4427-9062-7D8CF83A9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15278-8D36-4006-810E-A8BB9C958070}"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0ECDD6F0-E36C-40DF-BB8E-4132DBBCF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D90E103-CFB1-42E1-B119-E7E3A0D7D5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2C2AB-EF2D-4352-BB26-FF176DBDE1A0}" type="slidenum">
              <a:rPr kumimoji="1" lang="ja-JP" altLang="en-US" smtClean="0"/>
              <a:t>‹#›</a:t>
            </a:fld>
            <a:endParaRPr kumimoji="1" lang="ja-JP" altLang="en-US"/>
          </a:p>
        </p:txBody>
      </p:sp>
    </p:spTree>
    <p:extLst>
      <p:ext uri="{BB962C8B-B14F-4D97-AF65-F5344CB8AC3E}">
        <p14:creationId xmlns:p14="http://schemas.microsoft.com/office/powerpoint/2010/main" val="781765985"/>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15.xml"/><Relationship Id="rId16" Type="http://schemas.openxmlformats.org/officeDocument/2006/relationships/image" Target="../media/image42.png"/><Relationship Id="rId1" Type="http://schemas.openxmlformats.org/officeDocument/2006/relationships/slideLayout" Target="../slideLayouts/slideLayout14.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hyperlink" Target="https://www.kochi-tech.ac.jp/power/research/sas-liot.html"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1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9.png"/><Relationship Id="rId4" Type="http://schemas.openxmlformats.org/officeDocument/2006/relationships/image" Target="../media/image48.png"/><Relationship Id="rId9" Type="http://schemas.openxmlformats.org/officeDocument/2006/relationships/image" Target="../media/image53.png"/></Relationships>
</file>

<file path=ppt/slides/_rels/slide22.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4.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59.png"/><Relationship Id="rId4" Type="http://schemas.openxmlformats.org/officeDocument/2006/relationships/image" Target="../media/image62.png"/><Relationship Id="rId9" Type="http://schemas.openxmlformats.org/officeDocument/2006/relationships/image" Target="../media/image67.png"/></Relationships>
</file>

<file path=ppt/slides/_rels/slide23.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4.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59.png"/><Relationship Id="rId4" Type="http://schemas.openxmlformats.org/officeDocument/2006/relationships/image" Target="../media/image62.png"/><Relationship Id="rId9" Type="http://schemas.openxmlformats.org/officeDocument/2006/relationships/image" Target="../media/image67.png"/></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8.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40.png"/><Relationship Id="rId3" Type="http://schemas.openxmlformats.org/officeDocument/2006/relationships/image" Target="../media/image71.png"/><Relationship Id="rId7" Type="http://schemas.openxmlformats.org/officeDocument/2006/relationships/image" Target="../media/image33.png"/><Relationship Id="rId12" Type="http://schemas.openxmlformats.org/officeDocument/2006/relationships/image" Target="../media/image75.png"/><Relationship Id="rId17" Type="http://schemas.openxmlformats.org/officeDocument/2006/relationships/image" Target="../media/image44.png"/><Relationship Id="rId2" Type="http://schemas.openxmlformats.org/officeDocument/2006/relationships/notesSlide" Target="../notesSlides/notesSlide16.xml"/><Relationship Id="rId16" Type="http://schemas.openxmlformats.org/officeDocument/2006/relationships/image" Target="../media/image43.png"/><Relationship Id="rId1" Type="http://schemas.openxmlformats.org/officeDocument/2006/relationships/slideLayout" Target="../slideLayouts/slideLayout14.xml"/><Relationship Id="rId6" Type="http://schemas.openxmlformats.org/officeDocument/2006/relationships/image" Target="../media/image32.png"/><Relationship Id="rId11" Type="http://schemas.openxmlformats.org/officeDocument/2006/relationships/image" Target="../media/image74.png"/><Relationship Id="rId5" Type="http://schemas.openxmlformats.org/officeDocument/2006/relationships/image" Target="../media/image31.png"/><Relationship Id="rId15" Type="http://schemas.openxmlformats.org/officeDocument/2006/relationships/image" Target="../media/image77.png"/><Relationship Id="rId10" Type="http://schemas.openxmlformats.org/officeDocument/2006/relationships/image" Target="../media/image37.png"/><Relationship Id="rId4" Type="http://schemas.openxmlformats.org/officeDocument/2006/relationships/image" Target="../media/image72.png"/><Relationship Id="rId9" Type="http://schemas.openxmlformats.org/officeDocument/2006/relationships/image" Target="../media/image36.png"/><Relationship Id="rId14" Type="http://schemas.openxmlformats.org/officeDocument/2006/relationships/image" Target="../media/image76.png"/></Relationships>
</file>

<file path=ppt/slides/_rels/slide2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84.png"/><Relationship Id="rId11" Type="http://schemas.openxmlformats.org/officeDocument/2006/relationships/image" Target="../media/image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9.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32.png"/><Relationship Id="rId11" Type="http://schemas.openxmlformats.org/officeDocument/2006/relationships/image" Target="../media/image9.png"/><Relationship Id="rId5" Type="http://schemas.openxmlformats.org/officeDocument/2006/relationships/image" Target="../media/image91.png"/><Relationship Id="rId10" Type="http://schemas.openxmlformats.org/officeDocument/2006/relationships/image" Target="../media/image36.png"/><Relationship Id="rId4" Type="http://schemas.openxmlformats.org/officeDocument/2006/relationships/image" Target="../media/image90.png"/><Relationship Id="rId9" Type="http://schemas.openxmlformats.org/officeDocument/2006/relationships/image" Target="../media/image93.png"/></Relationships>
</file>

<file path=ppt/slides/_rels/slide31.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32.png"/><Relationship Id="rId11" Type="http://schemas.openxmlformats.org/officeDocument/2006/relationships/image" Target="../media/image96.png"/><Relationship Id="rId5" Type="http://schemas.openxmlformats.org/officeDocument/2006/relationships/image" Target="../media/image94.png"/><Relationship Id="rId10" Type="http://schemas.openxmlformats.org/officeDocument/2006/relationships/image" Target="../media/image36.png"/><Relationship Id="rId4" Type="http://schemas.openxmlformats.org/officeDocument/2006/relationships/image" Target="../media/image3.png"/><Relationship Id="rId9" Type="http://schemas.openxmlformats.org/officeDocument/2006/relationships/image" Target="../media/image9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C0D26FF-BA6D-4D44-8A26-0F44F46534D8}"/>
              </a:ext>
            </a:extLst>
          </p:cNvPr>
          <p:cNvSpPr>
            <a:spLocks noGrp="1"/>
          </p:cNvSpPr>
          <p:nvPr>
            <p:ph type="ctrTitle"/>
          </p:nvPr>
        </p:nvSpPr>
        <p:spPr>
          <a:xfrm>
            <a:off x="1524000" y="1337641"/>
            <a:ext cx="9144000" cy="2330002"/>
          </a:xfrm>
        </p:spPr>
        <p:txBody>
          <a:bodyPr>
            <a:normAutofit/>
          </a:bodyPr>
          <a:lstStyle/>
          <a:p>
            <a:r>
              <a:rPr lang="en-US" altLang="ja-JP" sz="5400"/>
              <a:t>SAS-L(3)</a:t>
            </a:r>
            <a:r>
              <a:rPr lang="ja-JP" altLang="en-US" sz="5400"/>
              <a:t>認証方式の</a:t>
            </a:r>
            <a:br>
              <a:rPr lang="en-US" altLang="ja-JP" sz="5400"/>
            </a:br>
            <a:r>
              <a:rPr lang="ja-JP" altLang="en-US" sz="5400"/>
              <a:t>性能評価</a:t>
            </a:r>
            <a:endParaRPr kumimoji="1" lang="ja-JP" altLang="en-US" sz="5400"/>
          </a:p>
        </p:txBody>
      </p:sp>
      <p:sp>
        <p:nvSpPr>
          <p:cNvPr id="3" name="字幕 2">
            <a:extLst>
              <a:ext uri="{FF2B5EF4-FFF2-40B4-BE49-F238E27FC236}">
                <a16:creationId xmlns:a16="http://schemas.microsoft.com/office/drawing/2014/main" id="{17DAEE03-5580-4979-8980-E88236EA8567}"/>
              </a:ext>
            </a:extLst>
          </p:cNvPr>
          <p:cNvSpPr>
            <a:spLocks noGrp="1"/>
          </p:cNvSpPr>
          <p:nvPr>
            <p:ph type="subTitle" idx="1"/>
          </p:nvPr>
        </p:nvSpPr>
        <p:spPr>
          <a:xfrm>
            <a:off x="1524000" y="3990165"/>
            <a:ext cx="9144000" cy="1685806"/>
          </a:xfrm>
        </p:spPr>
        <p:txBody>
          <a:bodyPr>
            <a:normAutofit/>
          </a:bodyPr>
          <a:lstStyle/>
          <a:p>
            <a:r>
              <a:rPr lang="ja-JP" altLang="en-US" sz="2200"/>
              <a:t>愛媛大学工学部情報工学科</a:t>
            </a:r>
            <a:endParaRPr lang="en-US" altLang="ja-JP" sz="2200"/>
          </a:p>
          <a:p>
            <a:r>
              <a:rPr lang="ja-JP" altLang="en-US" sz="2200"/>
              <a:t>計算機</a:t>
            </a:r>
            <a:r>
              <a:rPr lang="en-US" altLang="ja-JP" sz="2200"/>
              <a:t>/</a:t>
            </a:r>
            <a:r>
              <a:rPr lang="ja-JP" altLang="en-US" sz="2200"/>
              <a:t>ソフトウェアシステム分野</a:t>
            </a:r>
            <a:endParaRPr lang="en-US" altLang="ja-JP" sz="2200"/>
          </a:p>
          <a:p>
            <a:r>
              <a:rPr kumimoji="1" lang="en-US" altLang="ja-JP" sz="2200"/>
              <a:t>8538080y</a:t>
            </a:r>
            <a:r>
              <a:rPr kumimoji="1" lang="ja-JP" altLang="en-US" sz="2200"/>
              <a:t>　吉本智哉</a:t>
            </a:r>
            <a:endParaRPr kumimoji="1" lang="en-US" altLang="ja-JP" sz="2200"/>
          </a:p>
          <a:p>
            <a:r>
              <a:rPr kumimoji="1" lang="en-US" altLang="ja-JP" sz="2200"/>
              <a:t>2022/2/17</a:t>
            </a:r>
            <a:r>
              <a:rPr kumimoji="1" lang="ja-JP" altLang="en-US" sz="2200"/>
              <a:t>　卒業論文発表</a:t>
            </a: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806097"/>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82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3" name="Rectangle 3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17BD7685-0EC5-4DC4-91D4-16213472B83C}"/>
              </a:ext>
            </a:extLst>
          </p:cNvPr>
          <p:cNvSpPr>
            <a:spLocks noGrp="1"/>
          </p:cNvSpPr>
          <p:nvPr>
            <p:ph type="title"/>
          </p:nvPr>
        </p:nvSpPr>
        <p:spPr>
          <a:xfrm>
            <a:off x="975578" y="959713"/>
            <a:ext cx="9357865" cy="1041901"/>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実験方法</a:t>
            </a:r>
          </a:p>
        </p:txBody>
      </p:sp>
      <p:sp>
        <p:nvSpPr>
          <p:cNvPr id="4" name="スライド番号プレースホルダー 3">
            <a:extLst>
              <a:ext uri="{FF2B5EF4-FFF2-40B4-BE49-F238E27FC236}">
                <a16:creationId xmlns:a16="http://schemas.microsoft.com/office/drawing/2014/main" id="{947CAB63-56EB-4A4F-A919-4492B361CB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grpSp>
        <p:nvGrpSpPr>
          <p:cNvPr id="37" name="グループ化 36">
            <a:extLst>
              <a:ext uri="{FF2B5EF4-FFF2-40B4-BE49-F238E27FC236}">
                <a16:creationId xmlns:a16="http://schemas.microsoft.com/office/drawing/2014/main" id="{C212164B-550E-AB44-98D3-75CEF69BE1BD}"/>
              </a:ext>
            </a:extLst>
          </p:cNvPr>
          <p:cNvGrpSpPr/>
          <p:nvPr/>
        </p:nvGrpSpPr>
        <p:grpSpPr>
          <a:xfrm>
            <a:off x="3493418" y="2010532"/>
            <a:ext cx="4520282" cy="3514863"/>
            <a:chOff x="3710796" y="1387885"/>
            <a:chExt cx="5648815" cy="4392383"/>
          </a:xfrm>
        </p:grpSpPr>
        <p:sp>
          <p:nvSpPr>
            <p:cNvPr id="38" name="矢印: 下 4">
              <a:extLst>
                <a:ext uri="{FF2B5EF4-FFF2-40B4-BE49-F238E27FC236}">
                  <a16:creationId xmlns:a16="http://schemas.microsoft.com/office/drawing/2014/main" id="{A5D7D32F-7F08-A746-B185-0F0E5CEE366F}"/>
                </a:ext>
              </a:extLst>
            </p:cNvPr>
            <p:cNvSpPr/>
            <p:nvPr/>
          </p:nvSpPr>
          <p:spPr>
            <a:xfrm>
              <a:off x="5030145" y="2119215"/>
              <a:ext cx="679268" cy="173939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D676119-9A34-0C44-A5E2-CBFC263D7C2D}"/>
                </a:ext>
              </a:extLst>
            </p:cNvPr>
            <p:cNvSpPr/>
            <p:nvPr/>
          </p:nvSpPr>
          <p:spPr>
            <a:xfrm>
              <a:off x="3710796" y="1387885"/>
              <a:ext cx="3317966" cy="731330"/>
            </a:xfrm>
            <a:prstGeom prst="rect">
              <a:avLst/>
            </a:prstGeom>
            <a:solidFill>
              <a:srgbClr val="DBE3F3">
                <a:alpha val="80392"/>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solidFill>
                    <a:schemeClr val="tx1"/>
                  </a:solidFill>
                </a:rPr>
                <a:t>開始</a:t>
              </a:r>
            </a:p>
          </p:txBody>
        </p:sp>
        <p:sp>
          <p:nvSpPr>
            <p:cNvPr id="40" name="正方形/長方形 39">
              <a:extLst>
                <a:ext uri="{FF2B5EF4-FFF2-40B4-BE49-F238E27FC236}">
                  <a16:creationId xmlns:a16="http://schemas.microsoft.com/office/drawing/2014/main" id="{0F63461B-8935-944D-BC76-907BFA508F33}"/>
                </a:ext>
              </a:extLst>
            </p:cNvPr>
            <p:cNvSpPr/>
            <p:nvPr/>
          </p:nvSpPr>
          <p:spPr>
            <a:xfrm>
              <a:off x="3710796" y="2623245"/>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solidFill>
                    <a:schemeClr val="tx1"/>
                  </a:solidFill>
                </a:rPr>
                <a:t>登録フェーズ</a:t>
              </a:r>
            </a:p>
          </p:txBody>
        </p:sp>
        <p:sp>
          <p:nvSpPr>
            <p:cNvPr id="41" name="正方形/長方形 40">
              <a:extLst>
                <a:ext uri="{FF2B5EF4-FFF2-40B4-BE49-F238E27FC236}">
                  <a16:creationId xmlns:a16="http://schemas.microsoft.com/office/drawing/2014/main" id="{62EC2F8A-06F4-8A45-B97F-0E04C2887F32}"/>
                </a:ext>
              </a:extLst>
            </p:cNvPr>
            <p:cNvSpPr/>
            <p:nvPr/>
          </p:nvSpPr>
          <p:spPr>
            <a:xfrm>
              <a:off x="3710796" y="3858605"/>
              <a:ext cx="3317966" cy="731330"/>
            </a:xfrm>
            <a:prstGeom prst="rect">
              <a:avLst/>
            </a:prstGeom>
            <a:solidFill>
              <a:srgbClr val="0054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solidFill>
                    <a:schemeClr val="bg1"/>
                  </a:solidFill>
                </a:rPr>
                <a:t>認証フェーズ</a:t>
              </a:r>
            </a:p>
          </p:txBody>
        </p:sp>
        <p:sp>
          <p:nvSpPr>
            <p:cNvPr id="42" name="正方形/長方形 41">
              <a:extLst>
                <a:ext uri="{FF2B5EF4-FFF2-40B4-BE49-F238E27FC236}">
                  <a16:creationId xmlns:a16="http://schemas.microsoft.com/office/drawing/2014/main" id="{C0616349-9797-7343-A267-B8A60E1B9DD0}"/>
                </a:ext>
              </a:extLst>
            </p:cNvPr>
            <p:cNvSpPr/>
            <p:nvPr/>
          </p:nvSpPr>
          <p:spPr>
            <a:xfrm>
              <a:off x="5497958" y="4681559"/>
              <a:ext cx="1851389" cy="1532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A40C3BBD-39CB-C543-815E-2FE447887E66}"/>
                </a:ext>
              </a:extLst>
            </p:cNvPr>
            <p:cNvSpPr/>
            <p:nvPr/>
          </p:nvSpPr>
          <p:spPr>
            <a:xfrm rot="16200000">
              <a:off x="6678367" y="4017153"/>
              <a:ext cx="1180024" cy="1483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14">
              <a:extLst>
                <a:ext uri="{FF2B5EF4-FFF2-40B4-BE49-F238E27FC236}">
                  <a16:creationId xmlns:a16="http://schemas.microsoft.com/office/drawing/2014/main" id="{7E372AAE-993D-CE43-BC06-867D54C3A54A}"/>
                </a:ext>
              </a:extLst>
            </p:cNvPr>
            <p:cNvSpPr/>
            <p:nvPr/>
          </p:nvSpPr>
          <p:spPr>
            <a:xfrm rot="5400000">
              <a:off x="6355890" y="2891459"/>
              <a:ext cx="302709" cy="138031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吹き出し: 角を丸めた四角形 15">
              <a:extLst>
                <a:ext uri="{FF2B5EF4-FFF2-40B4-BE49-F238E27FC236}">
                  <a16:creationId xmlns:a16="http://schemas.microsoft.com/office/drawing/2014/main" id="{B5DFA7D9-8296-D24B-81A7-ED261582CBE8}"/>
                </a:ext>
              </a:extLst>
            </p:cNvPr>
            <p:cNvSpPr/>
            <p:nvPr/>
          </p:nvSpPr>
          <p:spPr>
            <a:xfrm>
              <a:off x="7667539" y="3736145"/>
              <a:ext cx="1692072" cy="612088"/>
            </a:xfrm>
            <a:prstGeom prst="wedgeRoundRectCallout">
              <a:avLst>
                <a:gd name="adj1" fmla="val -59949"/>
                <a:gd name="adj2" fmla="val 48272"/>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ループを</a:t>
              </a:r>
              <a:r>
                <a:rPr kumimoji="1" lang="en-US" altLang="ja-JP" sz="1400">
                  <a:solidFill>
                    <a:schemeClr val="tx1"/>
                  </a:solidFill>
                </a:rPr>
                <a:t>1000</a:t>
              </a:r>
              <a:r>
                <a:rPr kumimoji="1" lang="ja-JP" altLang="en-US" sz="1400">
                  <a:solidFill>
                    <a:schemeClr val="tx1"/>
                  </a:solidFill>
                </a:rPr>
                <a:t>回</a:t>
              </a:r>
            </a:p>
          </p:txBody>
        </p:sp>
        <p:sp>
          <p:nvSpPr>
            <p:cNvPr id="46" name="正方形/長方形 45">
              <a:extLst>
                <a:ext uri="{FF2B5EF4-FFF2-40B4-BE49-F238E27FC236}">
                  <a16:creationId xmlns:a16="http://schemas.microsoft.com/office/drawing/2014/main" id="{875F5F58-10C6-C54E-8174-08EC3F557808}"/>
                </a:ext>
              </a:extLst>
            </p:cNvPr>
            <p:cNvSpPr/>
            <p:nvPr/>
          </p:nvSpPr>
          <p:spPr>
            <a:xfrm>
              <a:off x="5264460" y="4589935"/>
              <a:ext cx="233498" cy="244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E5A9A6B7-9D98-CD4F-A598-17E751780DC0}"/>
                </a:ext>
              </a:extLst>
            </p:cNvPr>
            <p:cNvSpPr/>
            <p:nvPr/>
          </p:nvSpPr>
          <p:spPr>
            <a:xfrm>
              <a:off x="3710796" y="5048938"/>
              <a:ext cx="3317966" cy="731330"/>
            </a:xfrm>
            <a:prstGeom prst="rect">
              <a:avLst/>
            </a:prstGeom>
            <a:solidFill>
              <a:srgbClr val="DBE3F3">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solidFill>
                    <a:schemeClr val="tx1"/>
                  </a:solidFill>
                </a:rPr>
                <a:t>終了</a:t>
              </a:r>
              <a:endParaRPr kumimoji="1" lang="en-US" altLang="ja-JP" sz="2800" b="1">
                <a:solidFill>
                  <a:schemeClr val="tx1"/>
                </a:solidFill>
              </a:endParaRPr>
            </a:p>
          </p:txBody>
        </p:sp>
      </p:grpSp>
      <p:sp>
        <p:nvSpPr>
          <p:cNvPr id="48" name="テキスト ボックス 47">
            <a:extLst>
              <a:ext uri="{FF2B5EF4-FFF2-40B4-BE49-F238E27FC236}">
                <a16:creationId xmlns:a16="http://schemas.microsoft.com/office/drawing/2014/main" id="{677F8822-01C0-8F4E-9AEB-E67F6D2A462C}"/>
              </a:ext>
            </a:extLst>
          </p:cNvPr>
          <p:cNvSpPr txBox="1"/>
          <p:nvPr/>
        </p:nvSpPr>
        <p:spPr>
          <a:xfrm>
            <a:off x="6469792" y="1831261"/>
            <a:ext cx="4764446" cy="1631216"/>
          </a:xfrm>
          <a:prstGeom prst="rect">
            <a:avLst/>
          </a:prstGeom>
          <a:noFill/>
        </p:spPr>
        <p:txBody>
          <a:bodyPr wrap="none" rtlCol="0">
            <a:spAutoFit/>
          </a:bodyPr>
          <a:lstStyle/>
          <a:p>
            <a:r>
              <a:rPr kumimoji="1" lang="ja-JP" altLang="en-US" sz="2000"/>
              <a:t>評価対象 </a:t>
            </a:r>
            <a:r>
              <a:rPr kumimoji="1" lang="en-US" altLang="ja-JP" sz="2000"/>
              <a:t>: SAS-L(3)</a:t>
            </a:r>
          </a:p>
          <a:p>
            <a:r>
              <a:rPr kumimoji="1" lang="ja-JP" altLang="en-US" sz="2000"/>
              <a:t>比較対象 </a:t>
            </a:r>
            <a:r>
              <a:rPr kumimoji="1" lang="en-US" altLang="ja-JP" sz="2000"/>
              <a:t>: SAS-L(4)</a:t>
            </a:r>
          </a:p>
          <a:p>
            <a:r>
              <a:rPr kumimoji="1" lang="ja-JP" altLang="en-US" sz="2000"/>
              <a:t>計測項目 </a:t>
            </a:r>
            <a:r>
              <a:rPr kumimoji="1" lang="en-US" altLang="ja-JP" sz="2000"/>
              <a:t>: CPU</a:t>
            </a:r>
            <a:r>
              <a:rPr kumimoji="1" lang="ja-JP" altLang="en-US" sz="2000"/>
              <a:t>時間</a:t>
            </a:r>
            <a:endParaRPr kumimoji="1" lang="en-US" altLang="ja-JP" sz="2000"/>
          </a:p>
          <a:p>
            <a:r>
              <a:rPr kumimoji="1" lang="ja-JP" altLang="en-US" sz="2000"/>
              <a:t>計測範囲 </a:t>
            </a:r>
            <a:r>
              <a:rPr kumimoji="1" lang="en-US" altLang="ja-JP" sz="2000"/>
              <a:t>: </a:t>
            </a:r>
            <a:r>
              <a:rPr kumimoji="1" lang="ja-JP" altLang="en-US" sz="2000"/>
              <a:t>認証フェーズ</a:t>
            </a:r>
            <a:r>
              <a:rPr kumimoji="1" lang="en-US" altLang="ja-JP" sz="2000"/>
              <a:t>(</a:t>
            </a:r>
            <a:r>
              <a:rPr kumimoji="1" lang="ja-JP" altLang="en-US" sz="2000"/>
              <a:t>ループ</a:t>
            </a:r>
            <a:r>
              <a:rPr kumimoji="1" lang="en-US" altLang="ja-JP" sz="2000"/>
              <a:t>1000</a:t>
            </a:r>
            <a:r>
              <a:rPr kumimoji="1" lang="ja-JP" altLang="en-US" sz="2000"/>
              <a:t>回</a:t>
            </a:r>
            <a:r>
              <a:rPr kumimoji="1" lang="en-US" altLang="ja-JP" sz="2000"/>
              <a:t>)</a:t>
            </a:r>
          </a:p>
          <a:p>
            <a:r>
              <a:rPr kumimoji="1" lang="ja-JP" altLang="en-US" sz="2000"/>
              <a:t>実現法 　</a:t>
            </a:r>
            <a:r>
              <a:rPr kumimoji="1" lang="en-US" altLang="ja-JP" sz="2000"/>
              <a:t>:</a:t>
            </a:r>
            <a:r>
              <a:rPr kumimoji="1" lang="ja-JP" altLang="en-US" sz="2000"/>
              <a:t> </a:t>
            </a:r>
            <a:r>
              <a:rPr kumimoji="1" lang="en-US" altLang="ja-JP" sz="2000"/>
              <a:t>clock</a:t>
            </a:r>
            <a:r>
              <a:rPr kumimoji="1" lang="ja-JP" altLang="en-US" sz="2000"/>
              <a:t>関数</a:t>
            </a:r>
            <a:r>
              <a:rPr kumimoji="1" lang="en-US" altLang="ja-JP" sz="2000"/>
              <a:t>  </a:t>
            </a:r>
            <a:endParaRPr kumimoji="1" lang="ja-JP" altLang="en-US" sz="2000"/>
          </a:p>
        </p:txBody>
      </p:sp>
    </p:spTree>
    <p:extLst>
      <p:ext uri="{BB962C8B-B14F-4D97-AF65-F5344CB8AC3E}">
        <p14:creationId xmlns:p14="http://schemas.microsoft.com/office/powerpoint/2010/main" val="1963493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3" name="Rectangle 3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17BD7685-0EC5-4DC4-91D4-16213472B83C}"/>
              </a:ext>
            </a:extLst>
          </p:cNvPr>
          <p:cNvSpPr>
            <a:spLocks noGrp="1"/>
          </p:cNvSpPr>
          <p:nvPr>
            <p:ph type="title"/>
          </p:nvPr>
        </p:nvSpPr>
        <p:spPr>
          <a:xfrm>
            <a:off x="975578" y="788257"/>
            <a:ext cx="9357865" cy="1041901"/>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実験結果</a:t>
            </a:r>
          </a:p>
        </p:txBody>
      </p:sp>
      <p:sp>
        <p:nvSpPr>
          <p:cNvPr id="3" name="コンテンツ プレースホルダー 2">
            <a:extLst>
              <a:ext uri="{FF2B5EF4-FFF2-40B4-BE49-F238E27FC236}">
                <a16:creationId xmlns:a16="http://schemas.microsoft.com/office/drawing/2014/main" id="{29F5E6EA-B01F-480C-B556-94845FEC3B0C}"/>
              </a:ext>
            </a:extLst>
          </p:cNvPr>
          <p:cNvSpPr>
            <a:spLocks noGrp="1"/>
          </p:cNvSpPr>
          <p:nvPr>
            <p:ph idx="1"/>
          </p:nvPr>
        </p:nvSpPr>
        <p:spPr>
          <a:xfrm>
            <a:off x="988282" y="1607693"/>
            <a:ext cx="9357864" cy="520951"/>
          </a:xfrm>
        </p:spPr>
        <p:txBody>
          <a:bodyPr vert="horz" lIns="91440" tIns="45720" rIns="91440" bIns="45720" rtlCol="0">
            <a:normAutofit/>
          </a:bodyPr>
          <a:lstStyle/>
          <a:p>
            <a:r>
              <a:rPr kumimoji="1" lang="en-US" altLang="ja-JP" sz="2000"/>
              <a:t>SAS-L(1),(2)</a:t>
            </a:r>
            <a:r>
              <a:rPr kumimoji="1" lang="ja-JP" altLang="en-US" sz="2000"/>
              <a:t>にかかる</a:t>
            </a:r>
            <a:r>
              <a:rPr kumimoji="1" lang="en-US" altLang="ja-JP" sz="2000"/>
              <a:t>CPU</a:t>
            </a:r>
            <a:r>
              <a:rPr kumimoji="1" lang="ja-JP" altLang="en-US" sz="2000"/>
              <a:t>計算時間の計測</a:t>
            </a:r>
            <a:endParaRPr lang="en-US" altLang="ja-JP" sz="2000"/>
          </a:p>
        </p:txBody>
      </p:sp>
      <p:sp>
        <p:nvSpPr>
          <p:cNvPr id="4" name="スライド番号プレースホルダー 3">
            <a:extLst>
              <a:ext uri="{FF2B5EF4-FFF2-40B4-BE49-F238E27FC236}">
                <a16:creationId xmlns:a16="http://schemas.microsoft.com/office/drawing/2014/main" id="{947CAB63-56EB-4A4F-A919-4492B361CB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C578F58-FABD-4DA0-B9F7-FA6F0E7850E0}"/>
              </a:ext>
            </a:extLst>
          </p:cNvPr>
          <p:cNvSpPr txBox="1"/>
          <p:nvPr/>
        </p:nvSpPr>
        <p:spPr>
          <a:xfrm>
            <a:off x="3492187" y="2065445"/>
            <a:ext cx="5859936" cy="307777"/>
          </a:xfrm>
          <a:prstGeom prst="rect">
            <a:avLst/>
          </a:prstGeom>
          <a:noFill/>
        </p:spPr>
        <p:txBody>
          <a:bodyPr wrap="square" rtlCol="0">
            <a:spAutoFit/>
          </a:bodyPr>
          <a:lstStyle/>
          <a:p>
            <a:r>
              <a:rPr lang="ja-JP" altLang="en-US" sz="1400" b="1"/>
              <a:t>サーバ側</a:t>
            </a:r>
            <a:r>
              <a:rPr lang="ja-JP" altLang="en-US" sz="1400"/>
              <a:t>の各認証方式における認証部</a:t>
            </a:r>
            <a:r>
              <a:rPr lang="en-US" altLang="ja-JP" sz="1400"/>
              <a:t>1000</a:t>
            </a:r>
            <a:r>
              <a:rPr lang="ja-JP" altLang="en-US" sz="1400"/>
              <a:t>回分の</a:t>
            </a:r>
            <a:r>
              <a:rPr lang="en-US" altLang="ja-JP" sz="1400"/>
              <a:t>CPU</a:t>
            </a:r>
            <a:r>
              <a:rPr lang="ja-JP" altLang="en-US" sz="1400"/>
              <a:t>計算時間</a:t>
            </a:r>
            <a:r>
              <a:rPr lang="en-US" altLang="ja-JP" sz="1400"/>
              <a:t>(</a:t>
            </a:r>
            <a:r>
              <a:rPr lang="ja-JP" altLang="en-US" sz="1400"/>
              <a:t>秒</a:t>
            </a:r>
            <a:r>
              <a:rPr lang="en-US" altLang="ja-JP" sz="1400"/>
              <a:t>)</a:t>
            </a:r>
            <a:endParaRPr lang="ja-JP" altLang="en-US" sz="1400"/>
          </a:p>
        </p:txBody>
      </p:sp>
      <p:sp>
        <p:nvSpPr>
          <p:cNvPr id="11" name="テキスト ボックス 10">
            <a:extLst>
              <a:ext uri="{FF2B5EF4-FFF2-40B4-BE49-F238E27FC236}">
                <a16:creationId xmlns:a16="http://schemas.microsoft.com/office/drawing/2014/main" id="{2DA7071D-5898-4A36-8076-4ED6743AD587}"/>
              </a:ext>
            </a:extLst>
          </p:cNvPr>
          <p:cNvSpPr txBox="1"/>
          <p:nvPr/>
        </p:nvSpPr>
        <p:spPr>
          <a:xfrm>
            <a:off x="3492187" y="4055027"/>
            <a:ext cx="5654812" cy="307777"/>
          </a:xfrm>
          <a:prstGeom prst="rect">
            <a:avLst/>
          </a:prstGeom>
          <a:noFill/>
        </p:spPr>
        <p:txBody>
          <a:bodyPr wrap="square" rtlCol="0">
            <a:spAutoFit/>
          </a:bodyPr>
          <a:lstStyle/>
          <a:p>
            <a:r>
              <a:rPr lang="ja-JP" altLang="en-US" sz="1400" b="1"/>
              <a:t>ユーザ側</a:t>
            </a:r>
            <a:r>
              <a:rPr lang="ja-JP" altLang="en-US" sz="1400"/>
              <a:t>の各認証方式における認証部</a:t>
            </a:r>
            <a:r>
              <a:rPr lang="en-US" altLang="ja-JP" sz="1400"/>
              <a:t>1000</a:t>
            </a:r>
            <a:r>
              <a:rPr lang="ja-JP" altLang="en-US" sz="1400"/>
              <a:t>回分の</a:t>
            </a:r>
            <a:r>
              <a:rPr lang="en-US" altLang="ja-JP" sz="1400"/>
              <a:t>CPU</a:t>
            </a:r>
            <a:r>
              <a:rPr lang="ja-JP" altLang="en-US" sz="1400"/>
              <a:t>計算時間</a:t>
            </a:r>
            <a:r>
              <a:rPr lang="en-US" altLang="ja-JP" sz="1400"/>
              <a:t>(</a:t>
            </a:r>
            <a:r>
              <a:rPr lang="ja-JP" altLang="en-US" sz="1400"/>
              <a:t>秒</a:t>
            </a:r>
            <a:r>
              <a:rPr lang="en-US" altLang="ja-JP" sz="1400"/>
              <a:t>)</a:t>
            </a:r>
            <a:endParaRPr lang="ja-JP" altLang="en-US" sz="1400"/>
          </a:p>
        </p:txBody>
      </p:sp>
      <p:graphicFrame>
        <p:nvGraphicFramePr>
          <p:cNvPr id="12" name="表 11">
            <a:extLst>
              <a:ext uri="{FF2B5EF4-FFF2-40B4-BE49-F238E27FC236}">
                <a16:creationId xmlns:a16="http://schemas.microsoft.com/office/drawing/2014/main" id="{CB6174AD-385D-4B5E-847D-BF779DD62D6B}"/>
              </a:ext>
            </a:extLst>
          </p:cNvPr>
          <p:cNvGraphicFramePr>
            <a:graphicFrameLocks noGrp="1"/>
          </p:cNvGraphicFramePr>
          <p:nvPr>
            <p:extLst>
              <p:ext uri="{D42A27DB-BD31-4B8C-83A1-F6EECF244321}">
                <p14:modId xmlns:p14="http://schemas.microsoft.com/office/powerpoint/2010/main" val="1060934857"/>
              </p:ext>
            </p:extLst>
          </p:nvPr>
        </p:nvGraphicFramePr>
        <p:xfrm>
          <a:off x="2788066" y="2411672"/>
          <a:ext cx="6615870" cy="1363557"/>
        </p:xfrm>
        <a:graphic>
          <a:graphicData uri="http://schemas.openxmlformats.org/drawingml/2006/table">
            <a:tbl>
              <a:tblPr firstRow="1" bandRow="1">
                <a:tableStyleId>{5C22544A-7EE6-4342-B048-85BDC9FD1C3A}</a:tableStyleId>
              </a:tblPr>
              <a:tblGrid>
                <a:gridCol w="1323174">
                  <a:extLst>
                    <a:ext uri="{9D8B030D-6E8A-4147-A177-3AD203B41FA5}">
                      <a16:colId xmlns:a16="http://schemas.microsoft.com/office/drawing/2014/main" val="4145843867"/>
                    </a:ext>
                  </a:extLst>
                </a:gridCol>
                <a:gridCol w="1323174">
                  <a:extLst>
                    <a:ext uri="{9D8B030D-6E8A-4147-A177-3AD203B41FA5}">
                      <a16:colId xmlns:a16="http://schemas.microsoft.com/office/drawing/2014/main" val="3432258461"/>
                    </a:ext>
                  </a:extLst>
                </a:gridCol>
                <a:gridCol w="1323174">
                  <a:extLst>
                    <a:ext uri="{9D8B030D-6E8A-4147-A177-3AD203B41FA5}">
                      <a16:colId xmlns:a16="http://schemas.microsoft.com/office/drawing/2014/main" val="602868473"/>
                    </a:ext>
                  </a:extLst>
                </a:gridCol>
                <a:gridCol w="1323174">
                  <a:extLst>
                    <a:ext uri="{9D8B030D-6E8A-4147-A177-3AD203B41FA5}">
                      <a16:colId xmlns:a16="http://schemas.microsoft.com/office/drawing/2014/main" val="2006884740"/>
                    </a:ext>
                  </a:extLst>
                </a:gridCol>
                <a:gridCol w="1323174">
                  <a:extLst>
                    <a:ext uri="{9D8B030D-6E8A-4147-A177-3AD203B41FA5}">
                      <a16:colId xmlns:a16="http://schemas.microsoft.com/office/drawing/2014/main" val="3654843615"/>
                    </a:ext>
                  </a:extLst>
                </a:gridCol>
              </a:tblGrid>
              <a:tr h="454519">
                <a:tc>
                  <a:txBody>
                    <a:bodyPr/>
                    <a:lstStyle/>
                    <a:p>
                      <a:pPr algn="ctr"/>
                      <a:endParaRPr kumimoji="1" lang="ja-JP" altLang="en-US" sz="170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全体</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乱数生成</a:t>
                      </a:r>
                      <a:endParaRPr kumimoji="1" lang="en-US" altLang="ja-JP" sz="20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通信</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演算</a:t>
                      </a:r>
                      <a:r>
                        <a:rPr kumimoji="1" lang="en-US" altLang="ja-JP" sz="2000"/>
                        <a:t>1</a:t>
                      </a:r>
                      <a:endParaRPr kumimoji="1" lang="ja-JP" altLang="en-US" sz="200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599888831"/>
                  </a:ext>
                </a:extLst>
              </a:tr>
              <a:tr h="454519">
                <a:tc>
                  <a:txBody>
                    <a:bodyPr/>
                    <a:lstStyle/>
                    <a:p>
                      <a:pPr algn="ctr"/>
                      <a:r>
                        <a:rPr kumimoji="1" lang="en-US" altLang="ja-JP" sz="1600"/>
                        <a:t>SAS-L(4)</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0.0259</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0.0048</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0.141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0.0070</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a:t>SAS-L(3)</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0.0255</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0.0048</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0.0140</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0.0067</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graphicFrame>
        <p:nvGraphicFramePr>
          <p:cNvPr id="13" name="表 12">
            <a:extLst>
              <a:ext uri="{FF2B5EF4-FFF2-40B4-BE49-F238E27FC236}">
                <a16:creationId xmlns:a16="http://schemas.microsoft.com/office/drawing/2014/main" id="{DD67BD37-965F-424E-85A1-BA01567999B6}"/>
              </a:ext>
            </a:extLst>
          </p:cNvPr>
          <p:cNvGraphicFramePr>
            <a:graphicFrameLocks noGrp="1"/>
          </p:cNvGraphicFramePr>
          <p:nvPr>
            <p:extLst>
              <p:ext uri="{D42A27DB-BD31-4B8C-83A1-F6EECF244321}">
                <p14:modId xmlns:p14="http://schemas.microsoft.com/office/powerpoint/2010/main" val="448853034"/>
              </p:ext>
            </p:extLst>
          </p:nvPr>
        </p:nvGraphicFramePr>
        <p:xfrm>
          <a:off x="2788066" y="4432030"/>
          <a:ext cx="6615868" cy="1363557"/>
        </p:xfrm>
        <a:graphic>
          <a:graphicData uri="http://schemas.openxmlformats.org/drawingml/2006/table">
            <a:tbl>
              <a:tblPr firstRow="1" bandRow="1">
                <a:tableStyleId>{5C22544A-7EE6-4342-B048-85BDC9FD1C3A}</a:tableStyleId>
              </a:tblPr>
              <a:tblGrid>
                <a:gridCol w="1653967">
                  <a:extLst>
                    <a:ext uri="{9D8B030D-6E8A-4147-A177-3AD203B41FA5}">
                      <a16:colId xmlns:a16="http://schemas.microsoft.com/office/drawing/2014/main" val="4145843867"/>
                    </a:ext>
                  </a:extLst>
                </a:gridCol>
                <a:gridCol w="1653967">
                  <a:extLst>
                    <a:ext uri="{9D8B030D-6E8A-4147-A177-3AD203B41FA5}">
                      <a16:colId xmlns:a16="http://schemas.microsoft.com/office/drawing/2014/main" val="3432258461"/>
                    </a:ext>
                  </a:extLst>
                </a:gridCol>
                <a:gridCol w="1653967">
                  <a:extLst>
                    <a:ext uri="{9D8B030D-6E8A-4147-A177-3AD203B41FA5}">
                      <a16:colId xmlns:a16="http://schemas.microsoft.com/office/drawing/2014/main" val="919836566"/>
                    </a:ext>
                  </a:extLst>
                </a:gridCol>
                <a:gridCol w="1653967">
                  <a:extLst>
                    <a:ext uri="{9D8B030D-6E8A-4147-A177-3AD203B41FA5}">
                      <a16:colId xmlns:a16="http://schemas.microsoft.com/office/drawing/2014/main" val="602868473"/>
                    </a:ext>
                  </a:extLst>
                </a:gridCol>
              </a:tblGrid>
              <a:tr h="454519">
                <a:tc>
                  <a:txBody>
                    <a:bodyPr/>
                    <a:lstStyle/>
                    <a:p>
                      <a:pPr algn="ctr"/>
                      <a:endParaRPr kumimoji="1" lang="ja-JP" altLang="en-US" sz="170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b="1"/>
                        <a:t>全体</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a:t>通信</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a:t>演算</a:t>
                      </a:r>
                      <a:r>
                        <a:rPr kumimoji="1" lang="en-US" altLang="ja-JP" sz="2000"/>
                        <a:t>2</a:t>
                      </a:r>
                      <a:endParaRPr kumimoji="1" lang="ja-JP" altLang="en-US" sz="200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009999"/>
                    </a:solidFill>
                  </a:tcPr>
                </a:tc>
                <a:extLst>
                  <a:ext uri="{0D108BD9-81ED-4DB2-BD59-A6C34878D82A}">
                    <a16:rowId xmlns:a16="http://schemas.microsoft.com/office/drawing/2014/main" val="1599888831"/>
                  </a:ext>
                </a:extLst>
              </a:tr>
              <a:tr h="454519">
                <a:tc>
                  <a:txBody>
                    <a:bodyPr/>
                    <a:lstStyle/>
                    <a:p>
                      <a:pPr algn="ctr"/>
                      <a:r>
                        <a:rPr kumimoji="1" lang="en-US" altLang="ja-JP" sz="1600"/>
                        <a:t>SAS-L(4)</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0.0195</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0.0160</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0.0035</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a:t>SAS-L(3)</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0.0191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0.0159</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0.0032</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spTree>
    <p:extLst>
      <p:ext uri="{BB962C8B-B14F-4D97-AF65-F5344CB8AC3E}">
        <p14:creationId xmlns:p14="http://schemas.microsoft.com/office/powerpoint/2010/main" val="78731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0508B83-329A-4984-BAA5-F498437C1012}"/>
              </a:ext>
            </a:extLst>
          </p:cNvPr>
          <p:cNvSpPr>
            <a:spLocks noGrp="1"/>
          </p:cNvSpPr>
          <p:nvPr>
            <p:ph type="title"/>
          </p:nvPr>
        </p:nvSpPr>
        <p:spPr>
          <a:xfrm>
            <a:off x="1288064" y="1284731"/>
            <a:ext cx="9637776" cy="1430696"/>
          </a:xfrm>
        </p:spPr>
        <p:txBody>
          <a:bodyPr>
            <a:normAutofit/>
          </a:bodyPr>
          <a:lstStyle/>
          <a:p>
            <a:r>
              <a:rPr kumimoji="1" lang="ja-JP" altLang="en-US"/>
              <a:t>考察</a:t>
            </a:r>
          </a:p>
        </p:txBody>
      </p:sp>
      <p:sp>
        <p:nvSpPr>
          <p:cNvPr id="3" name="コンテンツ プレースホルダー 2">
            <a:extLst>
              <a:ext uri="{FF2B5EF4-FFF2-40B4-BE49-F238E27FC236}">
                <a16:creationId xmlns:a16="http://schemas.microsoft.com/office/drawing/2014/main" id="{F787B43A-48CA-43F7-BEEB-AF8DF3DC095A}"/>
              </a:ext>
            </a:extLst>
          </p:cNvPr>
          <p:cNvSpPr>
            <a:spLocks noGrp="1"/>
          </p:cNvSpPr>
          <p:nvPr>
            <p:ph idx="1"/>
          </p:nvPr>
        </p:nvSpPr>
        <p:spPr>
          <a:xfrm>
            <a:off x="1288064" y="2715427"/>
            <a:ext cx="9637776" cy="2853223"/>
          </a:xfrm>
        </p:spPr>
        <p:txBody>
          <a:bodyPr>
            <a:normAutofit/>
          </a:bodyPr>
          <a:lstStyle/>
          <a:p>
            <a:pPr marL="0" indent="0">
              <a:buNone/>
            </a:pPr>
            <a:r>
              <a:rPr lang="ja-JP" altLang="en-US"/>
              <a:t>計算時間</a:t>
            </a:r>
            <a:endParaRPr lang="en-US" altLang="ja-JP"/>
          </a:p>
          <a:p>
            <a:r>
              <a:rPr lang="en-US" altLang="ja-JP" sz="2000"/>
              <a:t>SAS-L(3)</a:t>
            </a:r>
            <a:r>
              <a:rPr lang="ja-JP" altLang="en-US" sz="2000"/>
              <a:t>の方が短い計算時間で認証を終える</a:t>
            </a:r>
            <a:endParaRPr lang="en-US" altLang="ja-JP" sz="2000"/>
          </a:p>
          <a:p>
            <a:pPr marL="0" indent="0">
              <a:buNone/>
            </a:pPr>
            <a:r>
              <a:rPr lang="ja-JP" altLang="en-US" sz="2000"/>
              <a:t>→計算時間、安全性の面で</a:t>
            </a:r>
            <a:r>
              <a:rPr lang="en-US" altLang="ja-JP" sz="2000"/>
              <a:t>SAS-L(3)</a:t>
            </a:r>
            <a:r>
              <a:rPr lang="ja-JP" altLang="en-US" sz="2000"/>
              <a:t>は有効的</a:t>
            </a:r>
            <a:endParaRPr lang="en-US" altLang="ja-JP" sz="2000"/>
          </a:p>
          <a:p>
            <a:pPr marL="0" indent="0">
              <a:buNone/>
            </a:pPr>
            <a:endParaRPr lang="en-US" altLang="ja-JP"/>
          </a:p>
        </p:txBody>
      </p:sp>
      <p:sp>
        <p:nvSpPr>
          <p:cNvPr id="4" name="スライド番号プレースホルダー 3">
            <a:extLst>
              <a:ext uri="{FF2B5EF4-FFF2-40B4-BE49-F238E27FC236}">
                <a16:creationId xmlns:a16="http://schemas.microsoft.com/office/drawing/2014/main" id="{933E05DA-FB5C-4457-9EAA-26F20F85A182}"/>
              </a:ext>
            </a:extLst>
          </p:cNvPr>
          <p:cNvSpPr>
            <a:spLocks noGrp="1"/>
          </p:cNvSpPr>
          <p:nvPr>
            <p:ph type="sldNum" sz="quarter" idx="12"/>
          </p:nvPr>
        </p:nvSpPr>
        <p:spPr/>
        <p:txBody>
          <a:bodyPr/>
          <a:lstStyle/>
          <a:p>
            <a:fld id="{01A2C2AB-EF2D-4352-BB26-FF176DBDE1A0}" type="slidenum">
              <a:rPr kumimoji="1" lang="ja-JP" altLang="en-US" smtClean="0"/>
              <a:t>12</a:t>
            </a:fld>
            <a:endParaRPr kumimoji="1" lang="ja-JP" altLang="en-US"/>
          </a:p>
        </p:txBody>
      </p:sp>
    </p:spTree>
    <p:extLst>
      <p:ext uri="{BB962C8B-B14F-4D97-AF65-F5344CB8AC3E}">
        <p14:creationId xmlns:p14="http://schemas.microsoft.com/office/powerpoint/2010/main" val="156073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7"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8"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B0508B83-329A-4984-BAA5-F498437C1012}"/>
              </a:ext>
            </a:extLst>
          </p:cNvPr>
          <p:cNvSpPr>
            <a:spLocks noGrp="1"/>
          </p:cNvSpPr>
          <p:nvPr>
            <p:ph type="title"/>
          </p:nvPr>
        </p:nvSpPr>
        <p:spPr>
          <a:xfrm>
            <a:off x="1288064" y="1284731"/>
            <a:ext cx="9637776" cy="1430696"/>
          </a:xfrm>
        </p:spPr>
        <p:txBody>
          <a:bodyPr>
            <a:normAutofit/>
          </a:bodyPr>
          <a:lstStyle/>
          <a:p>
            <a:r>
              <a:rPr lang="ja-JP" altLang="en-US"/>
              <a:t>結論と今後の課題</a:t>
            </a:r>
            <a:endParaRPr kumimoji="1" lang="ja-JP" altLang="en-US"/>
          </a:p>
        </p:txBody>
      </p:sp>
      <p:sp>
        <p:nvSpPr>
          <p:cNvPr id="3" name="コンテンツ プレースホルダー 2">
            <a:extLst>
              <a:ext uri="{FF2B5EF4-FFF2-40B4-BE49-F238E27FC236}">
                <a16:creationId xmlns:a16="http://schemas.microsoft.com/office/drawing/2014/main" id="{F787B43A-48CA-43F7-BEEB-AF8DF3DC095A}"/>
              </a:ext>
            </a:extLst>
          </p:cNvPr>
          <p:cNvSpPr>
            <a:spLocks noGrp="1"/>
          </p:cNvSpPr>
          <p:nvPr>
            <p:ph idx="1"/>
          </p:nvPr>
        </p:nvSpPr>
        <p:spPr>
          <a:xfrm>
            <a:off x="1288064" y="2853879"/>
            <a:ext cx="9637776" cy="2714771"/>
          </a:xfrm>
        </p:spPr>
        <p:txBody>
          <a:bodyPr>
            <a:normAutofit/>
          </a:bodyPr>
          <a:lstStyle/>
          <a:p>
            <a:pPr marL="0" indent="0">
              <a:buNone/>
            </a:pPr>
            <a:r>
              <a:rPr lang="ja-JP" altLang="en-US" sz="2400"/>
              <a:t>結論</a:t>
            </a:r>
            <a:endParaRPr kumimoji="1" lang="en-US" altLang="ja-JP" sz="2400"/>
          </a:p>
          <a:p>
            <a:pPr lvl="1"/>
            <a:r>
              <a:rPr kumimoji="1" lang="ja-JP" altLang="en-US"/>
              <a:t>リプレイアタックの脅威が存在しない</a:t>
            </a:r>
            <a:endParaRPr kumimoji="1" lang="en-US" altLang="ja-JP"/>
          </a:p>
          <a:p>
            <a:pPr lvl="1"/>
            <a:r>
              <a:rPr lang="ja-JP" altLang="en-US"/>
              <a:t>認証フェーズの計算時間の短縮</a:t>
            </a:r>
            <a:endParaRPr lang="en-US" altLang="ja-JP"/>
          </a:p>
          <a:p>
            <a:pPr lvl="1"/>
            <a:endParaRPr lang="en-US" altLang="ja-JP"/>
          </a:p>
          <a:p>
            <a:pPr marL="0" indent="0">
              <a:buNone/>
            </a:pPr>
            <a:r>
              <a:rPr lang="ja-JP" altLang="en-US" sz="2400"/>
              <a:t>今後の課題</a:t>
            </a:r>
            <a:endParaRPr kumimoji="1" lang="en-US" altLang="ja-JP" sz="2400"/>
          </a:p>
          <a:p>
            <a:pPr lvl="1"/>
            <a:r>
              <a:rPr kumimoji="1" lang="en-US" altLang="ja-JP"/>
              <a:t>SAS-L(3)</a:t>
            </a:r>
            <a:r>
              <a:rPr kumimoji="1" lang="ja-JP" altLang="en-US"/>
              <a:t>の</a:t>
            </a:r>
            <a:r>
              <a:rPr kumimoji="1" lang="en-US" altLang="ja-JP"/>
              <a:t>IoT</a:t>
            </a:r>
            <a:r>
              <a:rPr kumimoji="1" lang="ja-JP" altLang="en-US"/>
              <a:t>機器への実装や計算時間の評価</a:t>
            </a:r>
            <a:endParaRPr kumimoji="1" lang="en-US" altLang="ja-JP"/>
          </a:p>
        </p:txBody>
      </p:sp>
      <p:sp>
        <p:nvSpPr>
          <p:cNvPr id="4" name="スライド番号プレースホルダー 3">
            <a:extLst>
              <a:ext uri="{FF2B5EF4-FFF2-40B4-BE49-F238E27FC236}">
                <a16:creationId xmlns:a16="http://schemas.microsoft.com/office/drawing/2014/main" id="{933E05DA-FB5C-4457-9EAA-26F20F85A1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5262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25FB399B-C607-4058-A03A-51CFD4C1927F}"/>
              </a:ext>
            </a:extLst>
          </p:cNvPr>
          <p:cNvSpPr>
            <a:spLocks noGrp="1"/>
          </p:cNvSpPr>
          <p:nvPr>
            <p:ph type="title"/>
          </p:nvPr>
        </p:nvSpPr>
        <p:spPr>
          <a:xfrm>
            <a:off x="968024" y="775134"/>
            <a:ext cx="9357865" cy="1041901"/>
          </a:xfrm>
        </p:spPr>
        <p:txBody>
          <a:bodyPr vert="horz" lIns="91440" tIns="45720" rIns="91440" bIns="45720" rtlCol="0" anchor="ctr">
            <a:normAutofit/>
          </a:bodyPr>
          <a:lstStyle/>
          <a:p>
            <a:r>
              <a:rPr lang="en-US" altLang="ja-JP" sz="4000"/>
              <a:t>SAS-L(1)</a:t>
            </a:r>
            <a:r>
              <a:rPr lang="ja-JP" altLang="en-US" sz="4000"/>
              <a:t>のアルゴリズム</a:t>
            </a:r>
            <a:endParaRPr kumimoji="1" lang="ja-JP" altLang="en-US" sz="4000" kern="1200">
              <a:solidFill>
                <a:schemeClr val="tx1"/>
              </a:solidFill>
              <a:latin typeface="+mj-lt"/>
              <a:ea typeface="+mj-ea"/>
              <a:cs typeface="+mj-cs"/>
            </a:endParaRPr>
          </a:p>
        </p:txBody>
      </p:sp>
      <p:sp>
        <p:nvSpPr>
          <p:cNvPr id="14" name="正方形/長方形 13">
            <a:extLst>
              <a:ext uri="{FF2B5EF4-FFF2-40B4-BE49-F238E27FC236}">
                <a16:creationId xmlns:a16="http://schemas.microsoft.com/office/drawing/2014/main" id="{033C91E7-FEB4-489C-84A2-CB733B2C568C}"/>
              </a:ext>
            </a:extLst>
          </p:cNvPr>
          <p:cNvSpPr/>
          <p:nvPr/>
        </p:nvSpPr>
        <p:spPr>
          <a:xfrm>
            <a:off x="6476472" y="1509418"/>
            <a:ext cx="2866934" cy="4299491"/>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D2703342-7E8E-4340-9E0A-5CDCF98AC934}"/>
              </a:ext>
            </a:extLst>
          </p:cNvPr>
          <p:cNvSpPr/>
          <p:nvPr/>
        </p:nvSpPr>
        <p:spPr>
          <a:xfrm>
            <a:off x="2979486" y="1552110"/>
            <a:ext cx="2866934" cy="4299491"/>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6" name="テキスト ボックス 15">
            <a:extLst>
              <a:ext uri="{FF2B5EF4-FFF2-40B4-BE49-F238E27FC236}">
                <a16:creationId xmlns:a16="http://schemas.microsoft.com/office/drawing/2014/main" id="{6EC2D08F-B435-49E9-BC25-18EB85348F72}"/>
              </a:ext>
            </a:extLst>
          </p:cNvPr>
          <p:cNvSpPr txBox="1"/>
          <p:nvPr/>
        </p:nvSpPr>
        <p:spPr>
          <a:xfrm>
            <a:off x="7403566" y="1479047"/>
            <a:ext cx="1101942" cy="3696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ユーザ</a:t>
            </a:r>
          </a:p>
        </p:txBody>
      </p:sp>
      <p:sp>
        <p:nvSpPr>
          <p:cNvPr id="17" name="テキスト ボックス 16">
            <a:extLst>
              <a:ext uri="{FF2B5EF4-FFF2-40B4-BE49-F238E27FC236}">
                <a16:creationId xmlns:a16="http://schemas.microsoft.com/office/drawing/2014/main" id="{D22F2C78-A9DD-4E47-982A-9017136FF198}"/>
              </a:ext>
            </a:extLst>
          </p:cNvPr>
          <p:cNvSpPr txBox="1"/>
          <p:nvPr/>
        </p:nvSpPr>
        <p:spPr>
          <a:xfrm>
            <a:off x="3933963" y="1492193"/>
            <a:ext cx="8723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サーバ</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6558DDEE-6F53-46D6-96CA-5D615423AFE3}"/>
                  </a:ext>
                </a:extLst>
              </p:cNvPr>
              <p:cNvSpPr/>
              <p:nvPr/>
            </p:nvSpPr>
            <p:spPr>
              <a:xfrm>
                <a:off x="7049612" y="178431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認証情報</a:t>
                </a:r>
                <a14:m>
                  <m:oMath xmlns:m="http://schemas.openxmlformats.org/officeDocument/2006/math">
                    <m:sSub>
                      <m:sSubPr>
                        <m:ctrlP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oMath>
                </a14:m>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19" name="正方形/長方形 18">
                <a:extLst>
                  <a:ext uri="{FF2B5EF4-FFF2-40B4-BE49-F238E27FC236}">
                    <a16:creationId xmlns:a16="http://schemas.microsoft.com/office/drawing/2014/main" id="{6558DDEE-6F53-46D6-96CA-5D615423AFE3}"/>
                  </a:ext>
                </a:extLst>
              </p:cNvPr>
              <p:cNvSpPr>
                <a:spLocks noRot="1" noChangeAspect="1" noMove="1" noResize="1" noEditPoints="1" noAdjustHandles="1" noChangeArrowheads="1" noChangeShapeType="1" noTextEdit="1"/>
              </p:cNvSpPr>
              <p:nvPr/>
            </p:nvSpPr>
            <p:spPr>
              <a:xfrm>
                <a:off x="7049612" y="1784317"/>
                <a:ext cx="1716075" cy="359675"/>
              </a:xfrm>
              <a:prstGeom prst="rect">
                <a:avLst/>
              </a:prstGeom>
              <a:blipFill>
                <a:blip r:embed="rId3"/>
                <a:stretch>
                  <a:fillRect b="-8197"/>
                </a:stretch>
              </a:blipFill>
              <a:ln>
                <a:solidFill>
                  <a:schemeClr val="tx1"/>
                </a:solidFill>
              </a:ln>
            </p:spPr>
            <p:txBody>
              <a:bodyPr/>
              <a:lstStyle/>
              <a:p>
                <a:r>
                  <a:rPr lang="en-US">
                    <a:noFill/>
                  </a:rPr>
                  <a:t> </a:t>
                </a:r>
              </a:p>
            </p:txBody>
          </p:sp>
        </mc:Fallback>
      </mc:AlternateContent>
      <p:sp>
        <p:nvSpPr>
          <p:cNvPr id="20" name="テキスト ボックス 19">
            <a:extLst>
              <a:ext uri="{FF2B5EF4-FFF2-40B4-BE49-F238E27FC236}">
                <a16:creationId xmlns:a16="http://schemas.microsoft.com/office/drawing/2014/main" id="{781258D7-43B9-4A85-AE69-AB38D18D087E}"/>
              </a:ext>
            </a:extLst>
          </p:cNvPr>
          <p:cNvSpPr txBox="1"/>
          <p:nvPr/>
        </p:nvSpPr>
        <p:spPr>
          <a:xfrm>
            <a:off x="5873018" y="1712074"/>
            <a:ext cx="540768"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共有</a:t>
            </a:r>
          </a:p>
        </p:txBody>
      </p:sp>
      <p:cxnSp>
        <p:nvCxnSpPr>
          <p:cNvPr id="21" name="直線矢印コネクタ 20">
            <a:extLst>
              <a:ext uri="{FF2B5EF4-FFF2-40B4-BE49-F238E27FC236}">
                <a16:creationId xmlns:a16="http://schemas.microsoft.com/office/drawing/2014/main" id="{72408475-EDA7-4156-9A13-4E46DA6C1A69}"/>
              </a:ext>
            </a:extLst>
          </p:cNvPr>
          <p:cNvCxnSpPr>
            <a:cxnSpLocks/>
            <a:stCxn id="27" idx="2"/>
            <a:endCxn id="28" idx="0"/>
          </p:cNvCxnSpPr>
          <p:nvPr/>
        </p:nvCxnSpPr>
        <p:spPr>
          <a:xfrm flipH="1">
            <a:off x="4370149" y="3180451"/>
            <a:ext cx="1801" cy="21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102D6C5-24B5-4E1E-90BE-B4C7A7411ECB}"/>
              </a:ext>
            </a:extLst>
          </p:cNvPr>
          <p:cNvCxnSpPr>
            <a:cxnSpLocks/>
            <a:stCxn id="23" idx="3"/>
            <a:endCxn id="19" idx="1"/>
          </p:cNvCxnSpPr>
          <p:nvPr/>
        </p:nvCxnSpPr>
        <p:spPr>
          <a:xfrm flipV="1">
            <a:off x="5228551" y="1964155"/>
            <a:ext cx="1821061" cy="76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DF9E712-E3A4-45E8-A005-9FE35335FA69}"/>
                  </a:ext>
                </a:extLst>
              </p:cNvPr>
              <p:cNvSpPr/>
              <p:nvPr/>
            </p:nvSpPr>
            <p:spPr>
              <a:xfrm>
                <a:off x="3512476" y="179198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認証情報</a:t>
                </a:r>
                <a14:m>
                  <m:oMath xmlns:m="http://schemas.openxmlformats.org/officeDocument/2006/math">
                    <m:sSub>
                      <m:sSubPr>
                        <m:ctrlP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ja-JP"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t>を作成</m:t>
                    </m:r>
                  </m:oMath>
                </a14:m>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ja-JP" altLang="en-US"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H(S⊕ </a:t>
                </a:r>
                <a14:m>
                  <m:oMath xmlns:m="http://schemas.openxmlformats.org/officeDocument/2006/math">
                    <m:sSub>
                      <m:sSubPr>
                        <m:ctrlP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1" lang="en-US" altLang="ja-JP"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3" name="正方形/長方形 22">
                <a:extLst>
                  <a:ext uri="{FF2B5EF4-FFF2-40B4-BE49-F238E27FC236}">
                    <a16:creationId xmlns:a16="http://schemas.microsoft.com/office/drawing/2014/main" id="{1DF9E712-E3A4-45E8-A005-9FE35335FA69}"/>
                  </a:ext>
                </a:extLst>
              </p:cNvPr>
              <p:cNvSpPr>
                <a:spLocks noRot="1" noChangeAspect="1" noMove="1" noResize="1" noEditPoints="1" noAdjustHandles="1" noChangeArrowheads="1" noChangeShapeType="1" noTextEdit="1"/>
              </p:cNvSpPr>
              <p:nvPr/>
            </p:nvSpPr>
            <p:spPr>
              <a:xfrm>
                <a:off x="3512476" y="1791987"/>
                <a:ext cx="1716075" cy="359675"/>
              </a:xfrm>
              <a:prstGeom prst="rect">
                <a:avLst/>
              </a:prstGeom>
              <a:blipFill>
                <a:blip r:embed="rId4"/>
                <a:stretch>
                  <a:fillRect t="-14754" b="-196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903A3954-81C0-4B4C-BFC7-DD12DCCEA16B}"/>
                  </a:ext>
                </a:extLst>
              </p:cNvPr>
              <p:cNvSpPr/>
              <p:nvPr/>
            </p:nvSpPr>
            <p:spPr>
              <a:xfrm>
                <a:off x="3777538" y="2337410"/>
                <a:ext cx="1185222"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乱数</a:t>
                </a:r>
                <a14:m>
                  <m:oMath xmlns:m="http://schemas.openxmlformats.org/officeDocument/2006/math">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t>𝑁</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a14:m>
                <a:r>
                  <a:rPr kumimoji="1" lang="ja-JP" altLang="en-US" sz="11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を生成</a:t>
                </a:r>
              </a:p>
            </p:txBody>
          </p:sp>
        </mc:Choice>
        <mc:Fallback xmlns="">
          <p:sp>
            <p:nvSpPr>
              <p:cNvPr id="25" name="正方形/長方形 24">
                <a:extLst>
                  <a:ext uri="{FF2B5EF4-FFF2-40B4-BE49-F238E27FC236}">
                    <a16:creationId xmlns:a16="http://schemas.microsoft.com/office/drawing/2014/main" id="{903A3954-81C0-4B4C-BFC7-DD12DCCEA16B}"/>
                  </a:ext>
                </a:extLst>
              </p:cNvPr>
              <p:cNvSpPr>
                <a:spLocks noRot="1" noChangeAspect="1" noMove="1" noResize="1" noEditPoints="1" noAdjustHandles="1" noChangeArrowheads="1" noChangeShapeType="1" noTextEdit="1"/>
              </p:cNvSpPr>
              <p:nvPr/>
            </p:nvSpPr>
            <p:spPr>
              <a:xfrm>
                <a:off x="3777538" y="2337410"/>
                <a:ext cx="1185222" cy="264168"/>
              </a:xfrm>
              <a:prstGeom prst="rect">
                <a:avLst/>
              </a:prstGeom>
              <a:blipFill>
                <a:blip r:embed="rId5"/>
                <a:stretch>
                  <a:fillRect b="-13043"/>
                </a:stretch>
              </a:blipFill>
              <a:ln>
                <a:solidFill>
                  <a:schemeClr val="tx1"/>
                </a:solidFill>
              </a:ln>
            </p:spPr>
            <p:txBody>
              <a:bodyPr/>
              <a:lstStyle/>
              <a:p>
                <a:r>
                  <a:rPr lang="en-US">
                    <a:noFill/>
                  </a:rPr>
                  <a:t> </a:t>
                </a:r>
              </a:p>
            </p:txBody>
          </p:sp>
        </mc:Fallback>
      </mc:AlternateContent>
      <p:cxnSp>
        <p:nvCxnSpPr>
          <p:cNvPr id="26" name="直線矢印コネクタ 25">
            <a:extLst>
              <a:ext uri="{FF2B5EF4-FFF2-40B4-BE49-F238E27FC236}">
                <a16:creationId xmlns:a16="http://schemas.microsoft.com/office/drawing/2014/main" id="{E16D3760-3707-4385-BD40-5A0CD0B96E30}"/>
              </a:ext>
            </a:extLst>
          </p:cNvPr>
          <p:cNvCxnSpPr>
            <a:cxnSpLocks/>
            <a:stCxn id="25" idx="2"/>
            <a:endCxn id="27" idx="0"/>
          </p:cNvCxnSpPr>
          <p:nvPr/>
        </p:nvCxnSpPr>
        <p:spPr>
          <a:xfrm>
            <a:off x="4370149" y="2601578"/>
            <a:ext cx="1801" cy="219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F7859A3-ABEA-4A10-855D-D79B90B15BD4}"/>
                  </a:ext>
                </a:extLst>
              </p:cNvPr>
              <p:cNvSpPr/>
              <p:nvPr/>
            </p:nvSpPr>
            <p:spPr>
              <a:xfrm>
                <a:off x="3290355" y="2820776"/>
                <a:ext cx="2163189"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次回認証情報</a:t>
                </a:r>
                <a14:m>
                  <m:oMath xmlns:m="http://schemas.openxmlformats.org/officeDocument/2006/math">
                    <m:sSub>
                      <m:sSubPr>
                        <m:ctrlP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を作成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H(S⊕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7" name="正方形/長方形 26">
                <a:extLst>
                  <a:ext uri="{FF2B5EF4-FFF2-40B4-BE49-F238E27FC236}">
                    <a16:creationId xmlns:a16="http://schemas.microsoft.com/office/drawing/2014/main" id="{BF7859A3-ABEA-4A10-855D-D79B90B15BD4}"/>
                  </a:ext>
                </a:extLst>
              </p:cNvPr>
              <p:cNvSpPr>
                <a:spLocks noRot="1" noChangeAspect="1" noMove="1" noResize="1" noEditPoints="1" noAdjustHandles="1" noChangeArrowheads="1" noChangeShapeType="1" noTextEdit="1"/>
              </p:cNvSpPr>
              <p:nvPr/>
            </p:nvSpPr>
            <p:spPr>
              <a:xfrm>
                <a:off x="3290355" y="2820776"/>
                <a:ext cx="2163189" cy="359675"/>
              </a:xfrm>
              <a:prstGeom prst="rect">
                <a:avLst/>
              </a:prstGeom>
              <a:blipFill>
                <a:blip r:embed="rId6"/>
                <a:stretch>
                  <a:fillRect t="-16393" b="-2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16AA524B-A4F8-4114-B7BC-70062ED0A798}"/>
                  </a:ext>
                </a:extLst>
              </p:cNvPr>
              <p:cNvSpPr/>
              <p:nvPr/>
            </p:nvSpPr>
            <p:spPr>
              <a:xfrm>
                <a:off x="3405091" y="3396003"/>
                <a:ext cx="1930116" cy="954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送信データ</a:t>
                </a: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 β</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endPar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lvl="0" algn="ctr">
                  <a:defRPr/>
                </a:pPr>
                <a:r>
                  <a:rPr kumimoji="1" lang="el-GR" altLang="ja-JP" sz="1050">
                    <a:solidFill>
                      <a:prstClr val="black"/>
                    </a:solidFill>
                  </a:rPr>
                  <a:t>β </a:t>
                </a:r>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8" name="正方形/長方形 27">
                <a:extLst>
                  <a:ext uri="{FF2B5EF4-FFF2-40B4-BE49-F238E27FC236}">
                    <a16:creationId xmlns:a16="http://schemas.microsoft.com/office/drawing/2014/main" id="{16AA524B-A4F8-4114-B7BC-70062ED0A798}"/>
                  </a:ext>
                </a:extLst>
              </p:cNvPr>
              <p:cNvSpPr>
                <a:spLocks noRot="1" noChangeAspect="1" noMove="1" noResize="1" noEditPoints="1" noAdjustHandles="1" noChangeArrowheads="1" noChangeShapeType="1" noTextEdit="1"/>
              </p:cNvSpPr>
              <p:nvPr/>
            </p:nvSpPr>
            <p:spPr>
              <a:xfrm>
                <a:off x="3405091" y="3396003"/>
                <a:ext cx="1930116" cy="954670"/>
              </a:xfrm>
              <a:prstGeom prst="rect">
                <a:avLst/>
              </a:prstGeom>
              <a:blipFill>
                <a:blip r:embed="rId7"/>
                <a:stretch>
                  <a:fillRect/>
                </a:stretch>
              </a:blipFill>
              <a:ln>
                <a:solidFill>
                  <a:schemeClr val="tx1"/>
                </a:solidFill>
              </a:ln>
            </p:spPr>
            <p:txBody>
              <a:bodyPr/>
              <a:lstStyle/>
              <a:p>
                <a:r>
                  <a:rPr lang="en-US">
                    <a:noFill/>
                  </a:rPr>
                  <a:t> </a:t>
                </a:r>
              </a:p>
            </p:txBody>
          </p:sp>
        </mc:Fallback>
      </mc:AlternateContent>
      <p:cxnSp>
        <p:nvCxnSpPr>
          <p:cNvPr id="30" name="直線矢印コネクタ 29">
            <a:extLst>
              <a:ext uri="{FF2B5EF4-FFF2-40B4-BE49-F238E27FC236}">
                <a16:creationId xmlns:a16="http://schemas.microsoft.com/office/drawing/2014/main" id="{B406BFFC-0F29-46C9-95FB-6DE106034587}"/>
              </a:ext>
            </a:extLst>
          </p:cNvPr>
          <p:cNvCxnSpPr>
            <a:cxnSpLocks/>
            <a:stCxn id="28" idx="3"/>
          </p:cNvCxnSpPr>
          <p:nvPr/>
        </p:nvCxnSpPr>
        <p:spPr>
          <a:xfrm flipV="1">
            <a:off x="5335207" y="3849565"/>
            <a:ext cx="2588497" cy="23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フローチャート: 判断 31">
                <a:extLst>
                  <a:ext uri="{FF2B5EF4-FFF2-40B4-BE49-F238E27FC236}">
                    <a16:creationId xmlns:a16="http://schemas.microsoft.com/office/drawing/2014/main" id="{7926EF29-37F0-42B5-B8EB-645903EF91D9}"/>
                  </a:ext>
                </a:extLst>
              </p:cNvPr>
              <p:cNvSpPr/>
              <p:nvPr/>
            </p:nvSpPr>
            <p:spPr>
              <a:xfrm>
                <a:off x="6811477" y="4116347"/>
                <a:ext cx="2224454" cy="831087"/>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14:m>
                  <m:oMath xmlns:m="http://schemas.openxmlformats.org/officeDocument/2006/math">
                    <m:sSub>
                      <m:sSubPr>
                        <m:ctrlP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14:m>
                  <m:oMath xmlns:m="http://schemas.openxmlformats.org/officeDocument/2006/math">
                    <m:sSub>
                      <m:sSubPr>
                        <m:ctrlP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l-GR"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β</a:t>
                </a:r>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2" name="フローチャート: 判断 31">
                <a:extLst>
                  <a:ext uri="{FF2B5EF4-FFF2-40B4-BE49-F238E27FC236}">
                    <a16:creationId xmlns:a16="http://schemas.microsoft.com/office/drawing/2014/main" id="{7926EF29-37F0-42B5-B8EB-645903EF91D9}"/>
                  </a:ext>
                </a:extLst>
              </p:cNvPr>
              <p:cNvSpPr>
                <a:spLocks noRot="1" noChangeAspect="1" noMove="1" noResize="1" noEditPoints="1" noAdjustHandles="1" noChangeArrowheads="1" noChangeShapeType="1" noTextEdit="1"/>
              </p:cNvSpPr>
              <p:nvPr/>
            </p:nvSpPr>
            <p:spPr>
              <a:xfrm>
                <a:off x="6811477" y="4116347"/>
                <a:ext cx="2224454" cy="831087"/>
              </a:xfrm>
              <a:prstGeom prst="flowChartDecision">
                <a:avLst/>
              </a:prstGeom>
              <a:blipFill>
                <a:blip r:embed="rId8"/>
                <a:stretch>
                  <a:fillRect/>
                </a:stretch>
              </a:blipFill>
              <a:ln>
                <a:solidFill>
                  <a:schemeClr val="tx1"/>
                </a:solidFill>
              </a:ln>
            </p:spPr>
            <p:txBody>
              <a:bodyPr/>
              <a:lstStyle/>
              <a:p>
                <a:r>
                  <a:rPr lang="en-US">
                    <a:noFill/>
                  </a:rPr>
                  <a:t> </a:t>
                </a:r>
              </a:p>
            </p:txBody>
          </p:sp>
        </mc:Fallback>
      </mc:AlternateContent>
      <p:sp>
        <p:nvSpPr>
          <p:cNvPr id="33" name="テキスト ボックス 32">
            <a:extLst>
              <a:ext uri="{FF2B5EF4-FFF2-40B4-BE49-F238E27FC236}">
                <a16:creationId xmlns:a16="http://schemas.microsoft.com/office/drawing/2014/main" id="{D85276C1-54B5-4154-8D9B-E0B4A3505690}"/>
              </a:ext>
            </a:extLst>
          </p:cNvPr>
          <p:cNvSpPr txBox="1"/>
          <p:nvPr/>
        </p:nvSpPr>
        <p:spPr>
          <a:xfrm>
            <a:off x="8065554" y="4864378"/>
            <a:ext cx="437143"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OK</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3ABCD295-CB0D-49E6-A834-083A6DD7FE5A}"/>
              </a:ext>
            </a:extLst>
          </p:cNvPr>
          <p:cNvSpPr txBox="1"/>
          <p:nvPr/>
        </p:nvSpPr>
        <p:spPr>
          <a:xfrm>
            <a:off x="6651385" y="4156014"/>
            <a:ext cx="446708"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NG</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74C8C834-BFB7-40E8-89BD-A13BFCA0C0CB}"/>
                  </a:ext>
                </a:extLst>
              </p:cNvPr>
              <p:cNvSpPr txBox="1"/>
              <p:nvPr/>
            </p:nvSpPr>
            <p:spPr>
              <a:xfrm>
                <a:off x="5846420" y="3550851"/>
                <a:ext cx="676199" cy="307777"/>
              </a:xfrm>
              <a:prstGeom prst="rect">
                <a:avLst/>
              </a:prstGeom>
              <a:noFill/>
            </p:spPr>
            <p:txBody>
              <a:bodyPr wrap="square" rtlCol="0">
                <a:spAutoFit/>
              </a:bodyPr>
              <a:lstStyle/>
              <a:p>
                <a:pPr lvl="0">
                  <a:defRPr/>
                </a:pPr>
                <a:r>
                  <a:rPr kumimoji="1" lang="en-US" altLang="ja-JP" sz="1400">
                    <a:solidFill>
                      <a:prstClr val="black"/>
                    </a:solidFill>
                  </a:rPr>
                  <a:t>α ,</a:t>
                </a:r>
                <a14:m>
                  <m:oMath xmlns:m="http://schemas.openxmlformats.org/officeDocument/2006/math">
                    <m:r>
                      <m:rPr>
                        <m:nor/>
                      </m:rPr>
                      <a:rPr kumimoji="1" lang="en-US" altLang="ja-JP" sz="1400" dirty="0">
                        <a:solidFill>
                          <a:prstClr val="black"/>
                        </a:solidFill>
                      </a:rPr>
                      <m:t>β</m:t>
                    </m:r>
                  </m:oMath>
                </a14:m>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5" name="テキスト ボックス 34">
                <a:extLst>
                  <a:ext uri="{FF2B5EF4-FFF2-40B4-BE49-F238E27FC236}">
                    <a16:creationId xmlns:a16="http://schemas.microsoft.com/office/drawing/2014/main" id="{74C8C834-BFB7-40E8-89BD-A13BFCA0C0CB}"/>
                  </a:ext>
                </a:extLst>
              </p:cNvPr>
              <p:cNvSpPr txBox="1">
                <a:spLocks noRot="1" noChangeAspect="1" noMove="1" noResize="1" noEditPoints="1" noAdjustHandles="1" noChangeArrowheads="1" noChangeShapeType="1" noTextEdit="1"/>
              </p:cNvSpPr>
              <p:nvPr/>
            </p:nvSpPr>
            <p:spPr>
              <a:xfrm>
                <a:off x="5846420" y="3550851"/>
                <a:ext cx="676199" cy="307777"/>
              </a:xfrm>
              <a:prstGeom prst="rect">
                <a:avLst/>
              </a:prstGeom>
              <a:blipFill>
                <a:blip r:embed="rId9"/>
                <a:stretch>
                  <a:fillRect l="-2703" t="-1961" b="-19608"/>
                </a:stretch>
              </a:blipFill>
            </p:spPr>
            <p:txBody>
              <a:bodyPr/>
              <a:lstStyle/>
              <a:p>
                <a:r>
                  <a:rPr lang="en-US">
                    <a:noFill/>
                  </a:rPr>
                  <a:t> </a:t>
                </a:r>
              </a:p>
            </p:txBody>
          </p:sp>
        </mc:Fallback>
      </mc:AlternateContent>
      <p:cxnSp>
        <p:nvCxnSpPr>
          <p:cNvPr id="36" name="直線矢印コネクタ 35">
            <a:extLst>
              <a:ext uri="{FF2B5EF4-FFF2-40B4-BE49-F238E27FC236}">
                <a16:creationId xmlns:a16="http://schemas.microsoft.com/office/drawing/2014/main" id="{6CD72716-996E-43C1-9EFC-E2B871AC9786}"/>
              </a:ext>
            </a:extLst>
          </p:cNvPr>
          <p:cNvCxnSpPr>
            <a:cxnSpLocks/>
            <a:stCxn id="28" idx="2"/>
            <a:endCxn id="48" idx="0"/>
          </p:cNvCxnSpPr>
          <p:nvPr/>
        </p:nvCxnSpPr>
        <p:spPr>
          <a:xfrm>
            <a:off x="4370149" y="4350673"/>
            <a:ext cx="7405" cy="889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3D2581E0-A618-4692-8651-2697C72C1DBD}"/>
              </a:ext>
            </a:extLst>
          </p:cNvPr>
          <p:cNvCxnSpPr>
            <a:cxnSpLocks/>
            <a:stCxn id="19" idx="2"/>
            <a:endCxn id="32" idx="0"/>
          </p:cNvCxnSpPr>
          <p:nvPr/>
        </p:nvCxnSpPr>
        <p:spPr>
          <a:xfrm>
            <a:off x="7907650" y="2143992"/>
            <a:ext cx="16054" cy="1972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吹き出し: 角を丸めた四角形 80">
            <a:extLst>
              <a:ext uri="{FF2B5EF4-FFF2-40B4-BE49-F238E27FC236}">
                <a16:creationId xmlns:a16="http://schemas.microsoft.com/office/drawing/2014/main" id="{F62B2D48-2ECA-4DFF-B5EC-F67DD1E26442}"/>
              </a:ext>
            </a:extLst>
          </p:cNvPr>
          <p:cNvSpPr/>
          <p:nvPr/>
        </p:nvSpPr>
        <p:spPr>
          <a:xfrm>
            <a:off x="1131980" y="1898831"/>
            <a:ext cx="1692072" cy="877158"/>
          </a:xfrm>
          <a:prstGeom prst="wedgeRoundRectCallout">
            <a:avLst>
              <a:gd name="adj1" fmla="val 95752"/>
              <a:gd name="adj2" fmla="val -3312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一方向性関数を</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1</a:t>
            </a: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回</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適用</a:t>
            </a:r>
          </a:p>
        </p:txBody>
      </p:sp>
      <p:sp>
        <p:nvSpPr>
          <p:cNvPr id="82" name="吹き出し: 角を丸めた四角形 81">
            <a:extLst>
              <a:ext uri="{FF2B5EF4-FFF2-40B4-BE49-F238E27FC236}">
                <a16:creationId xmlns:a16="http://schemas.microsoft.com/office/drawing/2014/main" id="{0F03BBDE-4FE0-46F5-8EC4-E95FAC92134B}"/>
              </a:ext>
            </a:extLst>
          </p:cNvPr>
          <p:cNvSpPr/>
          <p:nvPr/>
        </p:nvSpPr>
        <p:spPr>
          <a:xfrm>
            <a:off x="1129028" y="3072410"/>
            <a:ext cx="1692072" cy="877158"/>
          </a:xfrm>
          <a:prstGeom prst="wedgeRoundRectCallout">
            <a:avLst>
              <a:gd name="adj1" fmla="val 83314"/>
              <a:gd name="adj2" fmla="val -4860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一方向性関数を</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1</a:t>
            </a: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回</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適用</a:t>
            </a:r>
          </a:p>
        </p:txBody>
      </p:sp>
      <p:sp>
        <p:nvSpPr>
          <p:cNvPr id="3" name="スライド番号プレースホルダー 2">
            <a:extLst>
              <a:ext uri="{FF2B5EF4-FFF2-40B4-BE49-F238E27FC236}">
                <a16:creationId xmlns:a16="http://schemas.microsoft.com/office/drawing/2014/main" id="{A8D09FC6-3A31-4367-8A5B-E1C5C4834C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33CF5AA8-7E37-4DD4-BD1A-AF2567EF23F8}"/>
                  </a:ext>
                </a:extLst>
              </p:cNvPr>
              <p:cNvSpPr/>
              <p:nvPr/>
            </p:nvSpPr>
            <p:spPr>
              <a:xfrm>
                <a:off x="3623210" y="5239856"/>
                <a:ext cx="1508687" cy="500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保存</a:t>
                </a:r>
                <a:endPar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48" name="正方形/長方形 47">
                <a:extLst>
                  <a:ext uri="{FF2B5EF4-FFF2-40B4-BE49-F238E27FC236}">
                    <a16:creationId xmlns:a16="http://schemas.microsoft.com/office/drawing/2014/main" id="{33CF5AA8-7E37-4DD4-BD1A-AF2567EF23F8}"/>
                  </a:ext>
                </a:extLst>
              </p:cNvPr>
              <p:cNvSpPr>
                <a:spLocks noRot="1" noChangeAspect="1" noMove="1" noResize="1" noEditPoints="1" noAdjustHandles="1" noChangeArrowheads="1" noChangeShapeType="1" noTextEdit="1"/>
              </p:cNvSpPr>
              <p:nvPr/>
            </p:nvSpPr>
            <p:spPr>
              <a:xfrm>
                <a:off x="3623210" y="5239856"/>
                <a:ext cx="1508687" cy="500688"/>
              </a:xfrm>
              <a:prstGeom prst="rect">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9622D261-5528-47E3-8C08-F36513C98470}"/>
                  </a:ext>
                </a:extLst>
              </p:cNvPr>
              <p:cNvSpPr/>
              <p:nvPr/>
            </p:nvSpPr>
            <p:spPr>
              <a:xfrm>
                <a:off x="7214080" y="5256930"/>
                <a:ext cx="1410407" cy="50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保存</a:t>
                </a:r>
                <a:endPar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49" name="正方形/長方形 48">
                <a:extLst>
                  <a:ext uri="{FF2B5EF4-FFF2-40B4-BE49-F238E27FC236}">
                    <a16:creationId xmlns:a16="http://schemas.microsoft.com/office/drawing/2014/main" id="{9622D261-5528-47E3-8C08-F36513C98470}"/>
                  </a:ext>
                </a:extLst>
              </p:cNvPr>
              <p:cNvSpPr>
                <a:spLocks noRot="1" noChangeAspect="1" noMove="1" noResize="1" noEditPoints="1" noAdjustHandles="1" noChangeArrowheads="1" noChangeShapeType="1" noTextEdit="1"/>
              </p:cNvSpPr>
              <p:nvPr/>
            </p:nvSpPr>
            <p:spPr>
              <a:xfrm>
                <a:off x="7214080" y="5256930"/>
                <a:ext cx="1410407" cy="500687"/>
              </a:xfrm>
              <a:prstGeom prst="rect">
                <a:avLst/>
              </a:prstGeom>
              <a:blipFill>
                <a:blip r:embed="rId11"/>
                <a:stretch>
                  <a:fillRect/>
                </a:stretch>
              </a:blipFill>
              <a:ln>
                <a:solidFill>
                  <a:schemeClr val="tx1"/>
                </a:solidFill>
              </a:ln>
            </p:spPr>
            <p:txBody>
              <a:bodyPr/>
              <a:lstStyle/>
              <a:p>
                <a:r>
                  <a:rPr lang="en-US">
                    <a:noFill/>
                  </a:rPr>
                  <a:t> </a:t>
                </a:r>
              </a:p>
            </p:txBody>
          </p:sp>
        </mc:Fallback>
      </mc:AlternateContent>
      <p:cxnSp>
        <p:nvCxnSpPr>
          <p:cNvPr id="57" name="直線コネクタ 56">
            <a:extLst>
              <a:ext uri="{FF2B5EF4-FFF2-40B4-BE49-F238E27FC236}">
                <a16:creationId xmlns:a16="http://schemas.microsoft.com/office/drawing/2014/main" id="{E3A6D3F6-4C4F-4E79-AF08-1AEBD23784D2}"/>
              </a:ext>
            </a:extLst>
          </p:cNvPr>
          <p:cNvCxnSpPr>
            <a:cxnSpLocks/>
            <a:stCxn id="32" idx="2"/>
            <a:endCxn id="49" idx="0"/>
          </p:cNvCxnSpPr>
          <p:nvPr/>
        </p:nvCxnSpPr>
        <p:spPr>
          <a:xfrm flipH="1">
            <a:off x="7919284" y="4947434"/>
            <a:ext cx="4420" cy="30949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425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FB399B-C607-4058-A03A-51CFD4C1927F}"/>
              </a:ext>
            </a:extLst>
          </p:cNvPr>
          <p:cNvSpPr>
            <a:spLocks noGrp="1"/>
          </p:cNvSpPr>
          <p:nvPr>
            <p:ph type="title"/>
          </p:nvPr>
        </p:nvSpPr>
        <p:spPr>
          <a:xfrm>
            <a:off x="5918" y="-91558"/>
            <a:ext cx="9357865" cy="1041901"/>
          </a:xfrm>
        </p:spPr>
        <p:txBody>
          <a:bodyPr vert="horz" lIns="91440" tIns="45720" rIns="91440" bIns="45720" rtlCol="0" anchor="ctr">
            <a:normAutofit/>
          </a:bodyPr>
          <a:lstStyle/>
          <a:p>
            <a:r>
              <a:rPr lang="en-US" altLang="ja-JP" sz="4000"/>
              <a:t>SAS-L(3)</a:t>
            </a:r>
            <a:r>
              <a:rPr lang="ja-JP" altLang="en-US" sz="4000"/>
              <a:t>のアルゴリズム</a:t>
            </a:r>
            <a:endParaRPr kumimoji="1" lang="ja-JP" altLang="en-US" sz="4000" kern="1200">
              <a:solidFill>
                <a:schemeClr val="tx1"/>
              </a:solidFill>
              <a:latin typeface="+mj-lt"/>
              <a:ea typeface="+mj-ea"/>
              <a:cs typeface="+mj-cs"/>
            </a:endParaRPr>
          </a:p>
        </p:txBody>
      </p:sp>
      <p:sp>
        <p:nvSpPr>
          <p:cNvPr id="14" name="正方形/長方形 13">
            <a:extLst>
              <a:ext uri="{FF2B5EF4-FFF2-40B4-BE49-F238E27FC236}">
                <a16:creationId xmlns:a16="http://schemas.microsoft.com/office/drawing/2014/main" id="{033C91E7-FEB4-489C-84A2-CB733B2C568C}"/>
              </a:ext>
            </a:extLst>
          </p:cNvPr>
          <p:cNvSpPr/>
          <p:nvPr/>
        </p:nvSpPr>
        <p:spPr>
          <a:xfrm>
            <a:off x="6468927" y="654111"/>
            <a:ext cx="2866934" cy="605094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D2703342-7E8E-4340-9E0A-5CDCF98AC934}"/>
              </a:ext>
            </a:extLst>
          </p:cNvPr>
          <p:cNvSpPr/>
          <p:nvPr/>
        </p:nvSpPr>
        <p:spPr>
          <a:xfrm>
            <a:off x="2727593" y="654111"/>
            <a:ext cx="3084014" cy="605094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6EC2D08F-B435-49E9-BC25-18EB85348F72}"/>
              </a:ext>
            </a:extLst>
          </p:cNvPr>
          <p:cNvSpPr txBox="1"/>
          <p:nvPr/>
        </p:nvSpPr>
        <p:spPr>
          <a:xfrm>
            <a:off x="7351423" y="654111"/>
            <a:ext cx="1101942" cy="369692"/>
          </a:xfrm>
          <a:prstGeom prst="rect">
            <a:avLst/>
          </a:prstGeom>
          <a:noFill/>
        </p:spPr>
        <p:txBody>
          <a:bodyPr wrap="square" rtlCol="0">
            <a:spAutoFit/>
          </a:bodyPr>
          <a:lstStyle/>
          <a:p>
            <a:r>
              <a:rPr kumimoji="1" lang="ja-JP" altLang="en-US" b="1"/>
              <a:t>被認証側</a:t>
            </a:r>
          </a:p>
        </p:txBody>
      </p:sp>
      <p:sp>
        <p:nvSpPr>
          <p:cNvPr id="17" name="テキスト ボックス 16">
            <a:extLst>
              <a:ext uri="{FF2B5EF4-FFF2-40B4-BE49-F238E27FC236}">
                <a16:creationId xmlns:a16="http://schemas.microsoft.com/office/drawing/2014/main" id="{D22F2C78-A9DD-4E47-982A-9017136FF198}"/>
              </a:ext>
            </a:extLst>
          </p:cNvPr>
          <p:cNvSpPr txBox="1"/>
          <p:nvPr/>
        </p:nvSpPr>
        <p:spPr>
          <a:xfrm>
            <a:off x="3833415" y="654111"/>
            <a:ext cx="872370" cy="369692"/>
          </a:xfrm>
          <a:prstGeom prst="rect">
            <a:avLst/>
          </a:prstGeom>
          <a:noFill/>
        </p:spPr>
        <p:txBody>
          <a:bodyPr wrap="square" rtlCol="0">
            <a:spAutoFit/>
          </a:bodyPr>
          <a:lstStyle/>
          <a:p>
            <a:r>
              <a:rPr kumimoji="1" lang="ja-JP" altLang="en-US" b="1"/>
              <a:t>認証側</a:t>
            </a:r>
          </a:p>
        </p:txBody>
      </p:sp>
      <p:cxnSp>
        <p:nvCxnSpPr>
          <p:cNvPr id="18" name="直線矢印コネクタ 17">
            <a:extLst>
              <a:ext uri="{FF2B5EF4-FFF2-40B4-BE49-F238E27FC236}">
                <a16:creationId xmlns:a16="http://schemas.microsoft.com/office/drawing/2014/main" id="{897EE44D-CDB6-47C9-ADE9-0591DA6A2304}"/>
              </a:ext>
            </a:extLst>
          </p:cNvPr>
          <p:cNvCxnSpPr>
            <a:cxnSpLocks/>
            <a:stCxn id="24" idx="2"/>
          </p:cNvCxnSpPr>
          <p:nvPr/>
        </p:nvCxnSpPr>
        <p:spPr>
          <a:xfrm flipH="1">
            <a:off x="3515583" y="1699490"/>
            <a:ext cx="1" cy="150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6558DDEE-6F53-46D6-96CA-5D615423AFE3}"/>
                  </a:ext>
                </a:extLst>
              </p:cNvPr>
              <p:cNvSpPr/>
              <p:nvPr/>
            </p:nvSpPr>
            <p:spPr>
              <a:xfrm>
                <a:off x="7072335" y="101339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認証情報</a:t>
                </a:r>
                <a14:m>
                  <m:oMath xmlns:m="http://schemas.openxmlformats.org/officeDocument/2006/math">
                    <m:sSub>
                      <m:sSubPr>
                        <m:ctrlPr>
                          <a:rPr kumimoji="1" lang="en-US" altLang="ja-JP" sz="1400" i="1" dirty="0">
                            <a:solidFill>
                              <a:schemeClr val="tx1"/>
                            </a:solidFill>
                            <a:latin typeface="Cambria Math" panose="02040503050406030204" pitchFamily="18" charset="0"/>
                          </a:rPr>
                        </m:ctrlPr>
                      </m:sSubPr>
                      <m:e>
                        <m:r>
                          <a:rPr kumimoji="1" lang="en-US" altLang="ja-JP" sz="1400" i="1" dirty="0">
                            <a:solidFill>
                              <a:schemeClr val="tx1"/>
                            </a:solidFill>
                            <a:latin typeface="Cambria Math" panose="02040503050406030204" pitchFamily="18" charset="0"/>
                          </a:rPr>
                          <m:t>𝐴</m:t>
                        </m:r>
                      </m:e>
                      <m:sub>
                        <m:r>
                          <a:rPr kumimoji="1" lang="en-US" altLang="ja-JP" sz="1400" i="1" dirty="0">
                            <a:solidFill>
                              <a:schemeClr val="tx1"/>
                            </a:solidFill>
                            <a:latin typeface="Cambria Math" panose="02040503050406030204" pitchFamily="18" charset="0"/>
                          </a:rPr>
                          <m:t>𝑖</m:t>
                        </m:r>
                      </m:sub>
                    </m:sSub>
                  </m:oMath>
                </a14:m>
                <a:endParaRPr kumimoji="1" lang="en-US" altLang="ja-JP" sz="1400">
                  <a:solidFill>
                    <a:schemeClr val="tx1"/>
                  </a:solidFill>
                </a:endParaRPr>
              </a:p>
            </p:txBody>
          </p:sp>
        </mc:Choice>
        <mc:Fallback xmlns="">
          <p:sp>
            <p:nvSpPr>
              <p:cNvPr id="19" name="正方形/長方形 18">
                <a:extLst>
                  <a:ext uri="{FF2B5EF4-FFF2-40B4-BE49-F238E27FC236}">
                    <a16:creationId xmlns:a16="http://schemas.microsoft.com/office/drawing/2014/main" id="{6558DDEE-6F53-46D6-96CA-5D615423AFE3}"/>
                  </a:ext>
                </a:extLst>
              </p:cNvPr>
              <p:cNvSpPr>
                <a:spLocks noRot="1" noChangeAspect="1" noMove="1" noResize="1" noEditPoints="1" noAdjustHandles="1" noChangeArrowheads="1" noChangeShapeType="1" noTextEdit="1"/>
              </p:cNvSpPr>
              <p:nvPr/>
            </p:nvSpPr>
            <p:spPr>
              <a:xfrm>
                <a:off x="7072335" y="1013397"/>
                <a:ext cx="1716075" cy="359675"/>
              </a:xfrm>
              <a:prstGeom prst="rect">
                <a:avLst/>
              </a:prstGeom>
              <a:blipFill>
                <a:blip r:embed="rId3"/>
                <a:stretch>
                  <a:fillRect b="-8197"/>
                </a:stretch>
              </a:blipFill>
              <a:ln>
                <a:solidFill>
                  <a:schemeClr val="tx1"/>
                </a:solidFill>
              </a:ln>
            </p:spPr>
            <p:txBody>
              <a:bodyPr/>
              <a:lstStyle/>
              <a:p>
                <a:r>
                  <a:rPr lang="en-US">
                    <a:noFill/>
                  </a:rPr>
                  <a:t> </a:t>
                </a:r>
              </a:p>
            </p:txBody>
          </p:sp>
        </mc:Fallback>
      </mc:AlternateContent>
      <p:sp>
        <p:nvSpPr>
          <p:cNvPr id="20" name="テキスト ボックス 19">
            <a:extLst>
              <a:ext uri="{FF2B5EF4-FFF2-40B4-BE49-F238E27FC236}">
                <a16:creationId xmlns:a16="http://schemas.microsoft.com/office/drawing/2014/main" id="{781258D7-43B9-4A85-AE69-AB38D18D087E}"/>
              </a:ext>
            </a:extLst>
          </p:cNvPr>
          <p:cNvSpPr txBox="1"/>
          <p:nvPr/>
        </p:nvSpPr>
        <p:spPr>
          <a:xfrm>
            <a:off x="5869883" y="919551"/>
            <a:ext cx="540768" cy="308077"/>
          </a:xfrm>
          <a:prstGeom prst="rect">
            <a:avLst/>
          </a:prstGeom>
          <a:noFill/>
        </p:spPr>
        <p:txBody>
          <a:bodyPr wrap="square" rtlCol="0">
            <a:spAutoFit/>
          </a:bodyPr>
          <a:lstStyle/>
          <a:p>
            <a:r>
              <a:rPr kumimoji="1" lang="ja-JP" altLang="en-US" sz="1400"/>
              <a:t>共有</a:t>
            </a:r>
          </a:p>
        </p:txBody>
      </p:sp>
      <p:cxnSp>
        <p:nvCxnSpPr>
          <p:cNvPr id="21" name="直線矢印コネクタ 20">
            <a:extLst>
              <a:ext uri="{FF2B5EF4-FFF2-40B4-BE49-F238E27FC236}">
                <a16:creationId xmlns:a16="http://schemas.microsoft.com/office/drawing/2014/main" id="{72408475-EDA7-4156-9A13-4E46DA6C1A69}"/>
              </a:ext>
            </a:extLst>
          </p:cNvPr>
          <p:cNvCxnSpPr>
            <a:cxnSpLocks/>
            <a:stCxn id="27" idx="2"/>
            <a:endCxn id="28" idx="0"/>
          </p:cNvCxnSpPr>
          <p:nvPr/>
        </p:nvCxnSpPr>
        <p:spPr>
          <a:xfrm flipH="1">
            <a:off x="4190687" y="2211080"/>
            <a:ext cx="1" cy="184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102D6C5-24B5-4E1E-90BE-B4C7A7411ECB}"/>
              </a:ext>
            </a:extLst>
          </p:cNvPr>
          <p:cNvCxnSpPr>
            <a:cxnSpLocks/>
            <a:stCxn id="23" idx="3"/>
            <a:endCxn id="19" idx="1"/>
          </p:cNvCxnSpPr>
          <p:nvPr/>
        </p:nvCxnSpPr>
        <p:spPr>
          <a:xfrm>
            <a:off x="5063807" y="1184811"/>
            <a:ext cx="2008528" cy="84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DF9E712-E3A4-45E8-A005-9FE35335FA69}"/>
                  </a:ext>
                </a:extLst>
              </p:cNvPr>
              <p:cNvSpPr/>
              <p:nvPr/>
            </p:nvSpPr>
            <p:spPr>
              <a:xfrm>
                <a:off x="3347732" y="1004973"/>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認証情報</a:t>
                </a:r>
                <a14:m>
                  <m:oMath xmlns:m="http://schemas.openxmlformats.org/officeDocument/2006/math">
                    <m:sSub>
                      <m:sSubPr>
                        <m:ctrlPr>
                          <a:rPr kumimoji="1" lang="en-US" altLang="ja-JP" sz="1400" i="1">
                            <a:solidFill>
                              <a:schemeClr val="tx1"/>
                            </a:solidFill>
                            <a:latin typeface="Cambria Math" panose="02040503050406030204" pitchFamily="18" charset="0"/>
                          </a:rPr>
                        </m:ctrlPr>
                      </m:sSubPr>
                      <m:e>
                        <m:r>
                          <a:rPr kumimoji="1" lang="en-US" altLang="ja-JP" sz="1400" i="1">
                            <a:solidFill>
                              <a:schemeClr val="tx1"/>
                            </a:solidFill>
                            <a:latin typeface="Cambria Math" panose="02040503050406030204" pitchFamily="18" charset="0"/>
                          </a:rPr>
                          <m:t>𝐴</m:t>
                        </m:r>
                      </m:e>
                      <m:sub>
                        <m:r>
                          <a:rPr kumimoji="1" lang="en-US" altLang="ja-JP" sz="1400" i="1">
                            <a:solidFill>
                              <a:schemeClr val="tx1"/>
                            </a:solidFill>
                            <a:latin typeface="Cambria Math" panose="02040503050406030204" pitchFamily="18" charset="0"/>
                          </a:rPr>
                          <m:t>𝑖</m:t>
                        </m:r>
                      </m:sub>
                    </m:sSub>
                    <m:r>
                      <a:rPr kumimoji="1" lang="en-US" altLang="ja-JP" sz="1400" b="0" i="1" smtClean="0">
                        <a:solidFill>
                          <a:schemeClr val="tx1"/>
                        </a:solidFill>
                        <a:latin typeface="Cambria Math" panose="02040503050406030204" pitchFamily="18" charset="0"/>
                      </a:rPr>
                      <m:t>,</m:t>
                    </m:r>
                  </m:oMath>
                </a14:m>
                <a:endParaRPr kumimoji="1" lang="ja-JP" altLang="en-US" sz="1400">
                  <a:solidFill>
                    <a:schemeClr val="tx1"/>
                  </a:solidFill>
                </a:endParaRPr>
              </a:p>
            </p:txBody>
          </p:sp>
        </mc:Choice>
        <mc:Fallback xmlns="">
          <p:sp>
            <p:nvSpPr>
              <p:cNvPr id="23" name="正方形/長方形 22">
                <a:extLst>
                  <a:ext uri="{FF2B5EF4-FFF2-40B4-BE49-F238E27FC236}">
                    <a16:creationId xmlns:a16="http://schemas.microsoft.com/office/drawing/2014/main" id="{1DF9E712-E3A4-45E8-A005-9FE35335FA69}"/>
                  </a:ext>
                </a:extLst>
              </p:cNvPr>
              <p:cNvSpPr>
                <a:spLocks noRot="1" noChangeAspect="1" noMove="1" noResize="1" noEditPoints="1" noAdjustHandles="1" noChangeArrowheads="1" noChangeShapeType="1" noTextEdit="1"/>
              </p:cNvSpPr>
              <p:nvPr/>
            </p:nvSpPr>
            <p:spPr>
              <a:xfrm>
                <a:off x="3347732" y="1004973"/>
                <a:ext cx="1716075" cy="359675"/>
              </a:xfrm>
              <a:prstGeom prst="rect">
                <a:avLst/>
              </a:prstGeom>
              <a:blipFill>
                <a:blip r:embed="rId4"/>
                <a:stretch>
                  <a:fillRect b="-81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266AE475-C7FE-4585-8370-6531083B4A10}"/>
                  </a:ext>
                </a:extLst>
              </p:cNvPr>
              <p:cNvSpPr/>
              <p:nvPr/>
            </p:nvSpPr>
            <p:spPr>
              <a:xfrm>
                <a:off x="3010963" y="1435322"/>
                <a:ext cx="1009241"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1100" i="1" smtClean="0">
                          <a:solidFill>
                            <a:schemeClr val="tx1"/>
                          </a:solidFill>
                          <a:latin typeface="Cambria Math" panose="02040503050406030204" pitchFamily="18" charset="0"/>
                        </a:rPr>
                        <m:t>識別子</m:t>
                      </m:r>
                      <m:r>
                        <a:rPr kumimoji="1" lang="en-US" altLang="ja-JP" sz="1100" i="1">
                          <a:solidFill>
                            <a:schemeClr val="tx1"/>
                          </a:solidFill>
                          <a:latin typeface="Cambria Math" panose="02040503050406030204" pitchFamily="18" charset="0"/>
                        </a:rPr>
                        <m:t>𝑆</m:t>
                      </m:r>
                    </m:oMath>
                  </m:oMathPara>
                </a14:m>
                <a:endParaRPr kumimoji="1" lang="ja-JP" altLang="en-US" sz="1100">
                  <a:solidFill>
                    <a:schemeClr val="tx1"/>
                  </a:solidFill>
                </a:endParaRPr>
              </a:p>
            </p:txBody>
          </p:sp>
        </mc:Choice>
        <mc:Fallback xmlns="">
          <p:sp>
            <p:nvSpPr>
              <p:cNvPr id="24" name="正方形/長方形 23">
                <a:extLst>
                  <a:ext uri="{FF2B5EF4-FFF2-40B4-BE49-F238E27FC236}">
                    <a16:creationId xmlns:a16="http://schemas.microsoft.com/office/drawing/2014/main" id="{266AE475-C7FE-4585-8370-6531083B4A10}"/>
                  </a:ext>
                </a:extLst>
              </p:cNvPr>
              <p:cNvSpPr>
                <a:spLocks noRot="1" noChangeAspect="1" noMove="1" noResize="1" noEditPoints="1" noAdjustHandles="1" noChangeArrowheads="1" noChangeShapeType="1" noTextEdit="1"/>
              </p:cNvSpPr>
              <p:nvPr/>
            </p:nvSpPr>
            <p:spPr>
              <a:xfrm>
                <a:off x="3010963" y="1435322"/>
                <a:ext cx="1009241" cy="264168"/>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903A3954-81C0-4B4C-BFC7-DD12DCCEA16B}"/>
                  </a:ext>
                </a:extLst>
              </p:cNvPr>
              <p:cNvSpPr/>
              <p:nvPr/>
            </p:nvSpPr>
            <p:spPr>
              <a:xfrm>
                <a:off x="4296509" y="1436823"/>
                <a:ext cx="1009241"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乱数</a:t>
                </a:r>
                <a14:m>
                  <m:oMath xmlns:m="http://schemas.openxmlformats.org/officeDocument/2006/math">
                    <m:sSub>
                      <m:sSubPr>
                        <m:ctrlPr>
                          <a:rPr kumimoji="1" lang="en-US" altLang="ja-JP" sz="1100" i="1">
                            <a:solidFill>
                              <a:schemeClr val="tx1"/>
                            </a:solidFill>
                            <a:latin typeface="Cambria Math" panose="02040503050406030204" pitchFamily="18" charset="0"/>
                          </a:rPr>
                        </m:ctrlPr>
                      </m:sSubPr>
                      <m:e>
                        <m:r>
                          <a:rPr kumimoji="1" lang="en-US" altLang="ja-JP" sz="1100" i="1">
                            <a:solidFill>
                              <a:schemeClr val="tx1"/>
                            </a:solidFill>
                            <a:latin typeface="Cambria Math" panose="02040503050406030204" pitchFamily="18" charset="0"/>
                          </a:rPr>
                          <m:t>𝑁</m:t>
                        </m:r>
                      </m:e>
                      <m:sub>
                        <m:r>
                          <a:rPr kumimoji="1" lang="en-US" altLang="ja-JP" sz="1100" i="1" smtClean="0">
                            <a:solidFill>
                              <a:schemeClr val="tx1"/>
                            </a:solidFill>
                            <a:latin typeface="Cambria Math" panose="02040503050406030204" pitchFamily="18" charset="0"/>
                          </a:rPr>
                          <m:t>𝑖</m:t>
                        </m:r>
                        <m:r>
                          <a:rPr kumimoji="1" lang="en-US" altLang="ja-JP" sz="1100" b="0" i="1" smtClean="0">
                            <a:solidFill>
                              <a:schemeClr val="tx1"/>
                            </a:solidFill>
                            <a:latin typeface="Cambria Math" panose="02040503050406030204" pitchFamily="18" charset="0"/>
                          </a:rPr>
                          <m:t>+1</m:t>
                        </m:r>
                      </m:sub>
                    </m:sSub>
                  </m:oMath>
                </a14:m>
                <a:endParaRPr kumimoji="1" lang="ja-JP" altLang="en-US" sz="1100">
                  <a:solidFill>
                    <a:schemeClr val="tx1"/>
                  </a:solidFill>
                </a:endParaRPr>
              </a:p>
            </p:txBody>
          </p:sp>
        </mc:Choice>
        <mc:Fallback xmlns="">
          <p:sp>
            <p:nvSpPr>
              <p:cNvPr id="25" name="正方形/長方形 24">
                <a:extLst>
                  <a:ext uri="{FF2B5EF4-FFF2-40B4-BE49-F238E27FC236}">
                    <a16:creationId xmlns:a16="http://schemas.microsoft.com/office/drawing/2014/main" id="{903A3954-81C0-4B4C-BFC7-DD12DCCEA16B}"/>
                  </a:ext>
                </a:extLst>
              </p:cNvPr>
              <p:cNvSpPr>
                <a:spLocks noRot="1" noChangeAspect="1" noMove="1" noResize="1" noEditPoints="1" noAdjustHandles="1" noChangeArrowheads="1" noChangeShapeType="1" noTextEdit="1"/>
              </p:cNvSpPr>
              <p:nvPr/>
            </p:nvSpPr>
            <p:spPr>
              <a:xfrm>
                <a:off x="4296509" y="1436823"/>
                <a:ext cx="1009241" cy="264168"/>
              </a:xfrm>
              <a:prstGeom prst="rect">
                <a:avLst/>
              </a:prstGeom>
              <a:blipFill>
                <a:blip r:embed="rId6"/>
                <a:stretch>
                  <a:fillRect b="-13333"/>
                </a:stretch>
              </a:blipFill>
              <a:ln>
                <a:solidFill>
                  <a:schemeClr val="tx1"/>
                </a:solidFill>
              </a:ln>
            </p:spPr>
            <p:txBody>
              <a:bodyPr/>
              <a:lstStyle/>
              <a:p>
                <a:r>
                  <a:rPr lang="en-US">
                    <a:noFill/>
                  </a:rPr>
                  <a:t> </a:t>
                </a:r>
              </a:p>
            </p:txBody>
          </p:sp>
        </mc:Fallback>
      </mc:AlternateContent>
      <p:cxnSp>
        <p:nvCxnSpPr>
          <p:cNvPr id="26" name="直線矢印コネクタ 25">
            <a:extLst>
              <a:ext uri="{FF2B5EF4-FFF2-40B4-BE49-F238E27FC236}">
                <a16:creationId xmlns:a16="http://schemas.microsoft.com/office/drawing/2014/main" id="{E16D3760-3707-4385-BD40-5A0CD0B96E30}"/>
              </a:ext>
            </a:extLst>
          </p:cNvPr>
          <p:cNvCxnSpPr>
            <a:cxnSpLocks/>
            <a:stCxn id="25" idx="2"/>
          </p:cNvCxnSpPr>
          <p:nvPr/>
        </p:nvCxnSpPr>
        <p:spPr>
          <a:xfrm flipH="1">
            <a:off x="4801129" y="1700991"/>
            <a:ext cx="1" cy="148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F7859A3-ABEA-4A10-855D-D79B90B15BD4}"/>
                  </a:ext>
                </a:extLst>
              </p:cNvPr>
              <p:cNvSpPr/>
              <p:nvPr/>
            </p:nvSpPr>
            <p:spPr>
              <a:xfrm>
                <a:off x="3109093" y="1851405"/>
                <a:ext cx="2163189"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次回認証情報</a:t>
                </a:r>
                <a14:m>
                  <m:oMath xmlns:m="http://schemas.openxmlformats.org/officeDocument/2006/math">
                    <m:sSub>
                      <m:sSubPr>
                        <m:ctrlPr>
                          <a:rPr kumimoji="1" lang="en-US" altLang="ja-JP" sz="1400" i="1">
                            <a:solidFill>
                              <a:schemeClr val="tx1"/>
                            </a:solidFill>
                            <a:latin typeface="Cambria Math" panose="02040503050406030204" pitchFamily="18" charset="0"/>
                          </a:rPr>
                        </m:ctrlPr>
                      </m:sSubPr>
                      <m:e>
                        <m:r>
                          <a:rPr kumimoji="1" lang="en-US" altLang="ja-JP" sz="1400" i="1">
                            <a:solidFill>
                              <a:schemeClr val="tx1"/>
                            </a:solidFill>
                            <a:latin typeface="Cambria Math" panose="02040503050406030204" pitchFamily="18" charset="0"/>
                          </a:rPr>
                          <m:t>𝐴</m:t>
                        </m:r>
                      </m:e>
                      <m:sub>
                        <m:r>
                          <a:rPr kumimoji="1" lang="en-US" altLang="ja-JP" sz="1400" i="1">
                            <a:solidFill>
                              <a:schemeClr val="tx1"/>
                            </a:solidFill>
                            <a:latin typeface="Cambria Math" panose="02040503050406030204" pitchFamily="18" charset="0"/>
                          </a:rPr>
                          <m:t>𝑖</m:t>
                        </m:r>
                        <m:r>
                          <a:rPr kumimoji="1" lang="en-US" altLang="ja-JP" sz="1400" i="1">
                            <a:solidFill>
                              <a:schemeClr val="tx1"/>
                            </a:solidFill>
                            <a:latin typeface="Cambria Math" panose="02040503050406030204" pitchFamily="18" charset="0"/>
                          </a:rPr>
                          <m:t>+1</m:t>
                        </m:r>
                      </m:sub>
                    </m:sSub>
                  </m:oMath>
                </a14:m>
                <a:r>
                  <a:rPr kumimoji="1" lang="ja-JP" altLang="en-US" sz="1400">
                    <a:solidFill>
                      <a:schemeClr val="tx1"/>
                    </a:solidFill>
                  </a:rPr>
                  <a:t>を作成</a:t>
                </a:r>
              </a:p>
            </p:txBody>
          </p:sp>
        </mc:Choice>
        <mc:Fallback xmlns="">
          <p:sp>
            <p:nvSpPr>
              <p:cNvPr id="27" name="正方形/長方形 26">
                <a:extLst>
                  <a:ext uri="{FF2B5EF4-FFF2-40B4-BE49-F238E27FC236}">
                    <a16:creationId xmlns:a16="http://schemas.microsoft.com/office/drawing/2014/main" id="{BF7859A3-ABEA-4A10-855D-D79B90B15BD4}"/>
                  </a:ext>
                </a:extLst>
              </p:cNvPr>
              <p:cNvSpPr>
                <a:spLocks noRot="1" noChangeAspect="1" noMove="1" noResize="1" noEditPoints="1" noAdjustHandles="1" noChangeArrowheads="1" noChangeShapeType="1" noTextEdit="1"/>
              </p:cNvSpPr>
              <p:nvPr/>
            </p:nvSpPr>
            <p:spPr>
              <a:xfrm>
                <a:off x="3109093" y="1851405"/>
                <a:ext cx="2163189" cy="359675"/>
              </a:xfrm>
              <a:prstGeom prst="rect">
                <a:avLst/>
              </a:prstGeom>
              <a:blipFill>
                <a:blip r:embed="rId7"/>
                <a:stretch>
                  <a:fillRect b="-81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16AA524B-A4F8-4114-B7BC-70062ED0A798}"/>
                  </a:ext>
                </a:extLst>
              </p:cNvPr>
              <p:cNvSpPr/>
              <p:nvPr/>
            </p:nvSpPr>
            <p:spPr>
              <a:xfrm>
                <a:off x="3225629" y="2395780"/>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送信データ</a:t>
                </a:r>
                <a:r>
                  <a:rPr kumimoji="1" lang="en-US" altLang="ja-JP" sz="1400">
                    <a:solidFill>
                      <a:schemeClr val="tx1"/>
                    </a:solidFill>
                  </a:rPr>
                  <a:t>α</a:t>
                </a:r>
                <a:r>
                  <a:rPr kumimoji="1" lang="ja-JP" altLang="en-US" sz="1400">
                    <a:solidFill>
                      <a:schemeClr val="tx1"/>
                    </a:solidFill>
                  </a:rPr>
                  <a:t>作成</a:t>
                </a:r>
                <a:endParaRPr kumimoji="1" lang="en-US" altLang="ja-JP" sz="1400">
                  <a:solidFill>
                    <a:schemeClr val="tx1"/>
                  </a:solidFill>
                </a:endParaRPr>
              </a:p>
              <a:p>
                <a:pPr algn="ctr"/>
                <a:r>
                  <a:rPr kumimoji="1" lang="en-US" altLang="ja-JP" sz="1050">
                    <a:solidFill>
                      <a:schemeClr val="tx1"/>
                    </a:solidFill>
                  </a:rPr>
                  <a:t>α</a:t>
                </a:r>
                <a:r>
                  <a:rPr kumimoji="1" lang="ja-JP" altLang="en-US" sz="1050">
                    <a:solidFill>
                      <a:schemeClr val="tx1"/>
                    </a:solidFill>
                  </a:rPr>
                  <a:t>←</a:t>
                </a:r>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r>
                          <a:rPr kumimoji="1" lang="en-US" altLang="ja-JP" sz="1050" i="1">
                            <a:solidFill>
                              <a:schemeClr val="tx1"/>
                            </a:solidFill>
                            <a:latin typeface="Cambria Math" panose="02040503050406030204" pitchFamily="18" charset="0"/>
                          </a:rPr>
                          <m:t>+1</m:t>
                        </m:r>
                      </m:sub>
                    </m:sSub>
                  </m:oMath>
                </a14:m>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sub>
                    </m:sSub>
                  </m:oMath>
                </a14:m>
                <a:r>
                  <a:rPr lang="en-US" altLang="ja-JP" sz="1050">
                    <a:solidFill>
                      <a:schemeClr val="tx1"/>
                    </a:solidFill>
                  </a:rPr>
                  <a:t> </a:t>
                </a:r>
                <a:endParaRPr kumimoji="1" lang="ja-JP" altLang="en-US" sz="1050">
                  <a:solidFill>
                    <a:schemeClr val="tx1"/>
                  </a:solidFill>
                </a:endParaRPr>
              </a:p>
            </p:txBody>
          </p:sp>
        </mc:Choice>
        <mc:Fallback xmlns="">
          <p:sp>
            <p:nvSpPr>
              <p:cNvPr id="28" name="正方形/長方形 27">
                <a:extLst>
                  <a:ext uri="{FF2B5EF4-FFF2-40B4-BE49-F238E27FC236}">
                    <a16:creationId xmlns:a16="http://schemas.microsoft.com/office/drawing/2014/main" id="{16AA524B-A4F8-4114-B7BC-70062ED0A798}"/>
                  </a:ext>
                </a:extLst>
              </p:cNvPr>
              <p:cNvSpPr>
                <a:spLocks noRot="1" noChangeAspect="1" noMove="1" noResize="1" noEditPoints="1" noAdjustHandles="1" noChangeArrowheads="1" noChangeShapeType="1" noTextEdit="1"/>
              </p:cNvSpPr>
              <p:nvPr/>
            </p:nvSpPr>
            <p:spPr>
              <a:xfrm>
                <a:off x="3225629" y="2395780"/>
                <a:ext cx="1930116" cy="359675"/>
              </a:xfrm>
              <a:prstGeom prst="rect">
                <a:avLst/>
              </a:prstGeom>
              <a:blipFill>
                <a:blip r:embed="rId8"/>
                <a:stretch>
                  <a:fillRect t="-14754" b="-2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40EFD063-A1DD-4679-B62A-D9B44CA6AB33}"/>
                  </a:ext>
                </a:extLst>
              </p:cNvPr>
              <p:cNvSpPr/>
              <p:nvPr/>
            </p:nvSpPr>
            <p:spPr>
              <a:xfrm>
                <a:off x="6878100" y="4063469"/>
                <a:ext cx="2060829"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rPr>
                  <a:t>β</a:t>
                </a:r>
                <a:r>
                  <a:rPr kumimoji="1" lang="ja-JP" altLang="en-US" sz="1400">
                    <a:solidFill>
                      <a:schemeClr val="tx1"/>
                    </a:solidFill>
                  </a:rPr>
                  <a:t>作成</a:t>
                </a:r>
                <a:endParaRPr kumimoji="1" lang="en-US" altLang="ja-JP" sz="1400">
                  <a:solidFill>
                    <a:schemeClr val="tx1"/>
                  </a:solidFill>
                </a:endParaRPr>
              </a:p>
              <a:p>
                <a:pPr algn="ctr"/>
                <a:r>
                  <a:rPr kumimoji="1" lang="el-GR" altLang="ja-JP" sz="1050">
                    <a:solidFill>
                      <a:schemeClr val="tx1"/>
                    </a:solidFill>
                  </a:rPr>
                  <a:t>β </a:t>
                </a:r>
                <a:r>
                  <a:rPr kumimoji="1" lang="ja-JP" altLang="en-US" sz="1050">
                    <a:solidFill>
                      <a:schemeClr val="tx1"/>
                    </a:solidFill>
                  </a:rPr>
                  <a:t>←</a:t>
                </a:r>
                <a:r>
                  <a:rPr kumimoji="1" lang="en-US" altLang="ja-JP" sz="1050">
                    <a:solidFill>
                      <a:schemeClr val="tx1"/>
                    </a:solidFill>
                  </a:rPr>
                  <a:t> (α ⊕</a:t>
                </a:r>
                <a:r>
                  <a:rPr lang="en-US" altLang="ja-JP" sz="1050">
                    <a:solidFill>
                      <a:schemeClr val="tx1"/>
                    </a:solidFill>
                  </a:rPr>
                  <a:t> </a:t>
                </a:r>
                <a14:m>
                  <m:oMath xmlns:m="http://schemas.openxmlformats.org/officeDocument/2006/math">
                    <m:sSub>
                      <m:sSubPr>
                        <m:ctrlPr>
                          <a:rPr lang="en-US" altLang="ja-JP" sz="1050" i="1">
                            <a:solidFill>
                              <a:schemeClr val="tx1"/>
                            </a:solidFill>
                            <a:latin typeface="Cambria Math" panose="02040503050406030204" pitchFamily="18" charset="0"/>
                          </a:rPr>
                        </m:ctrlPr>
                      </m:sSubPr>
                      <m:e>
                        <m:r>
                          <a:rPr lang="en-US" altLang="ja-JP" sz="1050" i="1">
                            <a:solidFill>
                              <a:schemeClr val="tx1"/>
                            </a:solidFill>
                            <a:latin typeface="Cambria Math" panose="02040503050406030204" pitchFamily="18" charset="0"/>
                          </a:rPr>
                          <m:t>𝐴</m:t>
                        </m:r>
                      </m:e>
                      <m:sub>
                        <m:r>
                          <a:rPr lang="en-US" altLang="ja-JP" sz="1050" i="1">
                            <a:solidFill>
                              <a:schemeClr val="tx1"/>
                            </a:solidFill>
                            <a:latin typeface="Cambria Math" panose="02040503050406030204" pitchFamily="18" charset="0"/>
                          </a:rPr>
                          <m:t>𝑖</m:t>
                        </m:r>
                      </m:sub>
                    </m:sSub>
                  </m:oMath>
                </a14:m>
                <a:r>
                  <a:rPr kumimoji="1" lang="en-US" altLang="ja-JP" sz="1050">
                    <a:solidFill>
                      <a:schemeClr val="tx1"/>
                    </a:solidFill>
                  </a:rPr>
                  <a:t> )+</a:t>
                </a:r>
                <a:r>
                  <a:rPr lang="en-US" altLang="ja-JP" sz="1050">
                    <a:solidFill>
                      <a:schemeClr val="tx1"/>
                    </a:solidFill>
                  </a:rPr>
                  <a:t> </a:t>
                </a:r>
                <a14:m>
                  <m:oMath xmlns:m="http://schemas.openxmlformats.org/officeDocument/2006/math">
                    <m:sSub>
                      <m:sSubPr>
                        <m:ctrlPr>
                          <a:rPr lang="en-US" altLang="ja-JP" sz="1050" i="1">
                            <a:solidFill>
                              <a:schemeClr val="tx1"/>
                            </a:solidFill>
                            <a:latin typeface="Cambria Math" panose="02040503050406030204" pitchFamily="18" charset="0"/>
                          </a:rPr>
                        </m:ctrlPr>
                      </m:sSubPr>
                      <m:e>
                        <m:r>
                          <a:rPr lang="en-US" altLang="ja-JP" sz="1050" i="1">
                            <a:solidFill>
                              <a:schemeClr val="tx1"/>
                            </a:solidFill>
                            <a:latin typeface="Cambria Math" panose="02040503050406030204" pitchFamily="18" charset="0"/>
                          </a:rPr>
                          <m:t>𝐴</m:t>
                        </m:r>
                      </m:e>
                      <m:sub>
                        <m:r>
                          <a:rPr lang="en-US" altLang="ja-JP" sz="1050" i="1">
                            <a:solidFill>
                              <a:schemeClr val="tx1"/>
                            </a:solidFill>
                            <a:latin typeface="Cambria Math" panose="02040503050406030204" pitchFamily="18" charset="0"/>
                          </a:rPr>
                          <m:t>𝑖</m:t>
                        </m:r>
                      </m:sub>
                    </m:sSub>
                  </m:oMath>
                </a14:m>
                <a:endParaRPr kumimoji="1" lang="ja-JP" altLang="en-US" sz="1050">
                  <a:solidFill>
                    <a:schemeClr val="tx1"/>
                  </a:solidFill>
                </a:endParaRPr>
              </a:p>
            </p:txBody>
          </p:sp>
        </mc:Choice>
        <mc:Fallback xmlns="">
          <p:sp>
            <p:nvSpPr>
              <p:cNvPr id="31" name="正方形/長方形 30">
                <a:extLst>
                  <a:ext uri="{FF2B5EF4-FFF2-40B4-BE49-F238E27FC236}">
                    <a16:creationId xmlns:a16="http://schemas.microsoft.com/office/drawing/2014/main" id="{40EFD063-A1DD-4679-B62A-D9B44CA6AB33}"/>
                  </a:ext>
                </a:extLst>
              </p:cNvPr>
              <p:cNvSpPr>
                <a:spLocks noRot="1" noChangeAspect="1" noMove="1" noResize="1" noEditPoints="1" noAdjustHandles="1" noChangeArrowheads="1" noChangeShapeType="1" noTextEdit="1"/>
              </p:cNvSpPr>
              <p:nvPr/>
            </p:nvSpPr>
            <p:spPr>
              <a:xfrm>
                <a:off x="6878100" y="4063469"/>
                <a:ext cx="2060829" cy="359675"/>
              </a:xfrm>
              <a:prstGeom prst="rect">
                <a:avLst/>
              </a:prstGeom>
              <a:blipFill>
                <a:blip r:embed="rId9"/>
                <a:stretch>
                  <a:fillRect t="-16393" b="-2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フローチャート: 判断 31">
                <a:extLst>
                  <a:ext uri="{FF2B5EF4-FFF2-40B4-BE49-F238E27FC236}">
                    <a16:creationId xmlns:a16="http://schemas.microsoft.com/office/drawing/2014/main" id="{7926EF29-37F0-42B5-B8EB-645903EF91D9}"/>
                  </a:ext>
                </a:extLst>
              </p:cNvPr>
              <p:cNvSpPr/>
              <p:nvPr/>
            </p:nvSpPr>
            <p:spPr>
              <a:xfrm>
                <a:off x="3189480" y="4723227"/>
                <a:ext cx="2002413" cy="65961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20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𝐴</m:t>
                        </m:r>
                      </m:e>
                      <m:sub>
                        <m:r>
                          <a:rPr kumimoji="1" lang="en-US" altLang="ja-JP" sz="1200" i="1">
                            <a:solidFill>
                              <a:schemeClr val="tx1"/>
                            </a:solidFill>
                            <a:latin typeface="Cambria Math" panose="02040503050406030204" pitchFamily="18" charset="0"/>
                          </a:rPr>
                          <m:t>𝑖</m:t>
                        </m:r>
                        <m:r>
                          <a:rPr kumimoji="1" lang="en-US" altLang="ja-JP" sz="1200" b="0" i="1" smtClean="0">
                            <a:solidFill>
                              <a:schemeClr val="tx1"/>
                            </a:solidFill>
                            <a:latin typeface="Cambria Math" panose="02040503050406030204" pitchFamily="18" charset="0"/>
                          </a:rPr>
                          <m:t>+1</m:t>
                        </m:r>
                      </m:sub>
                    </m:sSub>
                    <m:r>
                      <a:rPr kumimoji="1" lang="en-US" altLang="ja-JP" sz="1200" b="0" i="1" smtClean="0">
                        <a:solidFill>
                          <a:schemeClr val="tx1"/>
                        </a:solidFill>
                        <a:latin typeface="Cambria Math" panose="02040503050406030204" pitchFamily="18" charset="0"/>
                      </a:rPr>
                      <m:t>+</m:t>
                    </m:r>
                  </m:oMath>
                </a14:m>
                <a:r>
                  <a:rPr kumimoji="1" lang="en-US" altLang="ja-JP" sz="1200">
                    <a:solidFill>
                      <a:schemeClr val="tx1"/>
                    </a:solidFill>
                  </a:rPr>
                  <a:t> </a:t>
                </a:r>
                <a14:m>
                  <m:oMath xmlns:m="http://schemas.openxmlformats.org/officeDocument/2006/math">
                    <m:sSub>
                      <m:sSubPr>
                        <m:ctrlPr>
                          <a:rPr kumimoji="1" lang="en-US" altLang="ja-JP" sz="1200" i="1">
                            <a:solidFill>
                              <a:schemeClr val="tx1"/>
                            </a:solidFill>
                            <a:latin typeface="Cambria Math" panose="02040503050406030204" pitchFamily="18" charset="0"/>
                          </a:rPr>
                        </m:ctrlPr>
                      </m:sSubPr>
                      <m:e>
                        <m:r>
                          <a:rPr kumimoji="1" lang="en-US" altLang="ja-JP" sz="1200" i="1">
                            <a:solidFill>
                              <a:schemeClr val="tx1"/>
                            </a:solidFill>
                            <a:latin typeface="Cambria Math" panose="02040503050406030204" pitchFamily="18" charset="0"/>
                          </a:rPr>
                          <m:t>𝐴</m:t>
                        </m:r>
                      </m:e>
                      <m:sub>
                        <m:r>
                          <a:rPr kumimoji="1" lang="en-US" altLang="ja-JP" sz="1200" i="1">
                            <a:solidFill>
                              <a:schemeClr val="tx1"/>
                            </a:solidFill>
                            <a:latin typeface="Cambria Math" panose="02040503050406030204" pitchFamily="18" charset="0"/>
                          </a:rPr>
                          <m:t>𝑖</m:t>
                        </m:r>
                      </m:sub>
                    </m:sSub>
                    <m:r>
                      <a:rPr kumimoji="1" lang="en-US" altLang="ja-JP" sz="1200" i="1">
                        <a:solidFill>
                          <a:schemeClr val="tx1"/>
                        </a:solidFill>
                        <a:latin typeface="Cambria Math" panose="02040503050406030204" pitchFamily="18" charset="0"/>
                      </a:rPr>
                      <m:t> </m:t>
                    </m:r>
                  </m:oMath>
                </a14:m>
                <a:r>
                  <a:rPr kumimoji="1" lang="en-US" altLang="ja-JP" sz="1200">
                    <a:solidFill>
                      <a:schemeClr val="tx1"/>
                    </a:solidFill>
                  </a:rPr>
                  <a:t>=</a:t>
                </a:r>
                <a:r>
                  <a:rPr kumimoji="1" lang="el-GR" altLang="ja-JP" sz="1200">
                    <a:solidFill>
                      <a:schemeClr val="tx1"/>
                    </a:solidFill>
                  </a:rPr>
                  <a:t> β</a:t>
                </a:r>
                <a:r>
                  <a:rPr kumimoji="1" lang="en-US" altLang="ja-JP" sz="1200">
                    <a:solidFill>
                      <a:schemeClr val="tx1"/>
                    </a:solidFill>
                  </a:rPr>
                  <a:t>?</a:t>
                </a:r>
                <a:endParaRPr kumimoji="1" lang="ja-JP" altLang="en-US" sz="1200">
                  <a:solidFill>
                    <a:schemeClr val="tx1"/>
                  </a:solidFill>
                </a:endParaRPr>
              </a:p>
            </p:txBody>
          </p:sp>
        </mc:Choice>
        <mc:Fallback xmlns="">
          <p:sp>
            <p:nvSpPr>
              <p:cNvPr id="32" name="フローチャート: 判断 31">
                <a:extLst>
                  <a:ext uri="{FF2B5EF4-FFF2-40B4-BE49-F238E27FC236}">
                    <a16:creationId xmlns:a16="http://schemas.microsoft.com/office/drawing/2014/main" id="{7926EF29-37F0-42B5-B8EB-645903EF91D9}"/>
                  </a:ext>
                </a:extLst>
              </p:cNvPr>
              <p:cNvSpPr>
                <a:spLocks noRot="1" noChangeAspect="1" noMove="1" noResize="1" noEditPoints="1" noAdjustHandles="1" noChangeArrowheads="1" noChangeShapeType="1" noTextEdit="1"/>
              </p:cNvSpPr>
              <p:nvPr/>
            </p:nvSpPr>
            <p:spPr>
              <a:xfrm>
                <a:off x="3189480" y="4723227"/>
                <a:ext cx="2002413" cy="659619"/>
              </a:xfrm>
              <a:prstGeom prst="flowChartDecision">
                <a:avLst/>
              </a:prstGeom>
              <a:blipFill>
                <a:blip r:embed="rId10"/>
                <a:stretch>
                  <a:fillRect/>
                </a:stretch>
              </a:blipFill>
              <a:ln>
                <a:solidFill>
                  <a:schemeClr val="tx1"/>
                </a:solidFill>
              </a:ln>
            </p:spPr>
            <p:txBody>
              <a:bodyPr/>
              <a:lstStyle/>
              <a:p>
                <a:r>
                  <a:rPr lang="en-US">
                    <a:noFill/>
                  </a:rPr>
                  <a:t> </a:t>
                </a:r>
              </a:p>
            </p:txBody>
          </p:sp>
        </mc:Fallback>
      </mc:AlternateContent>
      <p:sp>
        <p:nvSpPr>
          <p:cNvPr id="33" name="テキスト ボックス 32">
            <a:extLst>
              <a:ext uri="{FF2B5EF4-FFF2-40B4-BE49-F238E27FC236}">
                <a16:creationId xmlns:a16="http://schemas.microsoft.com/office/drawing/2014/main" id="{D85276C1-54B5-4154-8D9B-E0B4A3505690}"/>
              </a:ext>
            </a:extLst>
          </p:cNvPr>
          <p:cNvSpPr txBox="1"/>
          <p:nvPr/>
        </p:nvSpPr>
        <p:spPr>
          <a:xfrm>
            <a:off x="3468276" y="5331528"/>
            <a:ext cx="437143" cy="308077"/>
          </a:xfrm>
          <a:prstGeom prst="rect">
            <a:avLst/>
          </a:prstGeom>
          <a:noFill/>
        </p:spPr>
        <p:txBody>
          <a:bodyPr wrap="square" rtlCol="0">
            <a:spAutoFit/>
          </a:bodyPr>
          <a:lstStyle/>
          <a:p>
            <a:r>
              <a:rPr kumimoji="1" lang="en-US" altLang="ja-JP" sz="1400"/>
              <a:t>OK</a:t>
            </a:r>
            <a:endParaRPr kumimoji="1" lang="ja-JP" altLang="en-US" sz="1400"/>
          </a:p>
        </p:txBody>
      </p:sp>
      <p:sp>
        <p:nvSpPr>
          <p:cNvPr id="34" name="テキスト ボックス 33">
            <a:extLst>
              <a:ext uri="{FF2B5EF4-FFF2-40B4-BE49-F238E27FC236}">
                <a16:creationId xmlns:a16="http://schemas.microsoft.com/office/drawing/2014/main" id="{3ABCD295-CB0D-49E6-A834-083A6DD7FE5A}"/>
              </a:ext>
            </a:extLst>
          </p:cNvPr>
          <p:cNvSpPr txBox="1"/>
          <p:nvPr/>
        </p:nvSpPr>
        <p:spPr>
          <a:xfrm>
            <a:off x="2769841" y="4771190"/>
            <a:ext cx="446708" cy="308077"/>
          </a:xfrm>
          <a:prstGeom prst="rect">
            <a:avLst/>
          </a:prstGeom>
          <a:noFill/>
        </p:spPr>
        <p:txBody>
          <a:bodyPr wrap="square" rtlCol="0">
            <a:spAutoFit/>
          </a:bodyPr>
          <a:lstStyle/>
          <a:p>
            <a:r>
              <a:rPr kumimoji="1" lang="en-US" altLang="ja-JP" sz="1400"/>
              <a:t>NG</a:t>
            </a:r>
            <a:endParaRPr kumimoji="1" lang="ja-JP" altLang="en-US" sz="1400"/>
          </a:p>
        </p:txBody>
      </p:sp>
      <p:sp>
        <p:nvSpPr>
          <p:cNvPr id="35" name="テキスト ボックス 34">
            <a:extLst>
              <a:ext uri="{FF2B5EF4-FFF2-40B4-BE49-F238E27FC236}">
                <a16:creationId xmlns:a16="http://schemas.microsoft.com/office/drawing/2014/main" id="{74C8C834-BFB7-40E8-89BD-A13BFCA0C0CB}"/>
              </a:ext>
            </a:extLst>
          </p:cNvPr>
          <p:cNvSpPr txBox="1"/>
          <p:nvPr/>
        </p:nvSpPr>
        <p:spPr>
          <a:xfrm>
            <a:off x="5755348" y="2283691"/>
            <a:ext cx="724203" cy="523220"/>
          </a:xfrm>
          <a:prstGeom prst="rect">
            <a:avLst/>
          </a:prstGeom>
          <a:noFill/>
        </p:spPr>
        <p:txBody>
          <a:bodyPr wrap="square" rtlCol="0">
            <a:spAutoFit/>
          </a:bodyPr>
          <a:lstStyle/>
          <a:p>
            <a:r>
              <a:rPr lang="en-US" altLang="ja-JP" sz="1400"/>
              <a:t>α</a:t>
            </a:r>
            <a:r>
              <a:rPr kumimoji="1" lang="en-US" altLang="ja-JP" sz="1400"/>
              <a:t>,flag(</a:t>
            </a:r>
            <a:r>
              <a:rPr kumimoji="1" lang="en-US" altLang="ja-JP" sz="1400" err="1"/>
              <a:t>i</a:t>
            </a:r>
            <a:r>
              <a:rPr kumimoji="1" lang="en-US" altLang="ja-JP" sz="1400"/>
              <a:t>)</a:t>
            </a:r>
            <a:endParaRPr kumimoji="1" lang="ja-JP" altLang="en-US" sz="1400"/>
          </a:p>
        </p:txBody>
      </p:sp>
      <p:cxnSp>
        <p:nvCxnSpPr>
          <p:cNvPr id="36" name="直線矢印コネクタ 35">
            <a:extLst>
              <a:ext uri="{FF2B5EF4-FFF2-40B4-BE49-F238E27FC236}">
                <a16:creationId xmlns:a16="http://schemas.microsoft.com/office/drawing/2014/main" id="{6CD72716-996E-43C1-9EFC-E2B871AC9786}"/>
              </a:ext>
            </a:extLst>
          </p:cNvPr>
          <p:cNvCxnSpPr>
            <a:cxnSpLocks/>
            <a:stCxn id="51" idx="2"/>
            <a:endCxn id="32" idx="0"/>
          </p:cNvCxnSpPr>
          <p:nvPr/>
        </p:nvCxnSpPr>
        <p:spPr>
          <a:xfrm>
            <a:off x="4190686" y="3503999"/>
            <a:ext cx="1" cy="1219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6DFB857-929C-4126-ABD1-2D9721882618}"/>
              </a:ext>
            </a:extLst>
          </p:cNvPr>
          <p:cNvCxnSpPr>
            <a:cxnSpLocks/>
          </p:cNvCxnSpPr>
          <p:nvPr/>
        </p:nvCxnSpPr>
        <p:spPr>
          <a:xfrm flipH="1" flipV="1">
            <a:off x="4205769" y="4516341"/>
            <a:ext cx="370864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4A946C2-DF3D-418B-9065-E82674BEE864}"/>
                  </a:ext>
                </a:extLst>
              </p:cNvPr>
              <p:cNvSpPr txBox="1"/>
              <p:nvPr/>
            </p:nvSpPr>
            <p:spPr>
              <a:xfrm>
                <a:off x="5889386" y="4198818"/>
                <a:ext cx="413228" cy="3070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1400" dirty="0" smtClean="0">
                          <a:solidFill>
                            <a:schemeClr val="tx1"/>
                          </a:solidFill>
                        </a:rPr>
                        <m:t>β</m:t>
                      </m:r>
                    </m:oMath>
                  </m:oMathPara>
                </a14:m>
                <a:endParaRPr kumimoji="1" lang="ja-JP" altLang="en-US" sz="1400">
                  <a:solidFill>
                    <a:schemeClr val="tx1"/>
                  </a:solidFill>
                </a:endParaRPr>
              </a:p>
            </p:txBody>
          </p:sp>
        </mc:Choice>
        <mc:Fallback xmlns="">
          <p:sp>
            <p:nvSpPr>
              <p:cNvPr id="38" name="テキスト ボックス 37">
                <a:extLst>
                  <a:ext uri="{FF2B5EF4-FFF2-40B4-BE49-F238E27FC236}">
                    <a16:creationId xmlns:a16="http://schemas.microsoft.com/office/drawing/2014/main" id="{24A946C2-DF3D-418B-9065-E82674BEE864}"/>
                  </a:ext>
                </a:extLst>
              </p:cNvPr>
              <p:cNvSpPr txBox="1">
                <a:spLocks noRot="1" noChangeAspect="1" noMove="1" noResize="1" noEditPoints="1" noAdjustHandles="1" noChangeArrowheads="1" noChangeShapeType="1" noTextEdit="1"/>
              </p:cNvSpPr>
              <p:nvPr/>
            </p:nvSpPr>
            <p:spPr>
              <a:xfrm>
                <a:off x="5889386" y="4198818"/>
                <a:ext cx="413228" cy="307072"/>
              </a:xfrm>
              <a:prstGeom prst="rect">
                <a:avLst/>
              </a:prstGeom>
              <a:blipFill>
                <a:blip r:embed="rId11"/>
                <a:stretch>
                  <a:fillRect b="-6000"/>
                </a:stretch>
              </a:blipFill>
            </p:spPr>
            <p:txBody>
              <a:bodyPr/>
              <a:lstStyle/>
              <a:p>
                <a:r>
                  <a:rPr lang="en-US">
                    <a:noFill/>
                  </a:rPr>
                  <a:t> </a:t>
                </a:r>
              </a:p>
            </p:txBody>
          </p:sp>
        </mc:Fallback>
      </mc:AlternateContent>
      <p:cxnSp>
        <p:nvCxnSpPr>
          <p:cNvPr id="39" name="直線矢印コネクタ 38">
            <a:extLst>
              <a:ext uri="{FF2B5EF4-FFF2-40B4-BE49-F238E27FC236}">
                <a16:creationId xmlns:a16="http://schemas.microsoft.com/office/drawing/2014/main" id="{3D2581E0-A618-4692-8651-2697C72C1DBD}"/>
              </a:ext>
            </a:extLst>
          </p:cNvPr>
          <p:cNvCxnSpPr>
            <a:cxnSpLocks/>
            <a:stCxn id="19" idx="2"/>
            <a:endCxn id="43" idx="0"/>
          </p:cNvCxnSpPr>
          <p:nvPr/>
        </p:nvCxnSpPr>
        <p:spPr>
          <a:xfrm flipH="1">
            <a:off x="7919710" y="1373072"/>
            <a:ext cx="10663" cy="1363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正方形/長方形 40">
                <a:extLst>
                  <a:ext uri="{FF2B5EF4-FFF2-40B4-BE49-F238E27FC236}">
                    <a16:creationId xmlns:a16="http://schemas.microsoft.com/office/drawing/2014/main" id="{684FDA9D-796A-4A41-8F1F-901623994714}"/>
                  </a:ext>
                </a:extLst>
              </p:cNvPr>
              <p:cNvSpPr/>
              <p:nvPr/>
            </p:nvSpPr>
            <p:spPr>
              <a:xfrm>
                <a:off x="3833415" y="5708650"/>
                <a:ext cx="1921933" cy="839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ja-JP" sz="140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𝑁</m:t>
                        </m:r>
                      </m:e>
                      <m:sub>
                        <m:r>
                          <a:rPr lang="en-US" altLang="ja-JP" sz="1400" i="1">
                            <a:solidFill>
                              <a:schemeClr val="tx1"/>
                            </a:solidFill>
                            <a:latin typeface="Cambria Math" panose="02040503050406030204" pitchFamily="18" charset="0"/>
                          </a:rPr>
                          <m:t>𝑖</m:t>
                        </m:r>
                        <m:r>
                          <a:rPr lang="en-US" altLang="ja-JP" sz="1400" b="0" i="1" smtClean="0">
                            <a:solidFill>
                              <a:schemeClr val="tx1"/>
                            </a:solidFill>
                            <a:latin typeface="Cambria Math" panose="02040503050406030204" pitchFamily="18" charset="0"/>
                          </a:rPr>
                          <m:t>+1</m:t>
                        </m:r>
                      </m:sub>
                    </m:sSub>
                  </m:oMath>
                </a14:m>
                <a:r>
                  <a:rPr lang="ja-JP" altLang="en-US" sz="1400">
                    <a:solidFill>
                      <a:schemeClr val="tx1"/>
                    </a:solidFill>
                  </a:rPr>
                  <a:t>を保存</a:t>
                </a:r>
                <a:endParaRPr kumimoji="1" lang="en-US" altLang="ja-JP" sz="1400">
                  <a:solidFill>
                    <a:schemeClr val="tx1"/>
                  </a:solidFill>
                </a:endParaRPr>
              </a:p>
              <a:p>
                <a:pPr algn="ctr"/>
                <a:r>
                  <a:rPr lang="en-US" altLang="ja-JP" sz="1400">
                    <a:solidFill>
                      <a:schemeClr val="tx1"/>
                    </a:solidFill>
                  </a:rPr>
                  <a:t>flag</a:t>
                </a:r>
                <a:r>
                  <a:rPr lang="ja-JP" altLang="en-US" sz="1400">
                    <a:solidFill>
                      <a:schemeClr val="tx1"/>
                    </a:solidFill>
                  </a:rPr>
                  <a:t>←</a:t>
                </a:r>
                <a:r>
                  <a:rPr lang="en-US" altLang="ja-JP" sz="1400">
                    <a:solidFill>
                      <a:schemeClr val="tx1"/>
                    </a:solidFill>
                  </a:rPr>
                  <a:t>1(</a:t>
                </a:r>
                <a:r>
                  <a:rPr lang="en-US" altLang="ja-JP" sz="1400" err="1">
                    <a:solidFill>
                      <a:schemeClr val="tx1"/>
                    </a:solidFill>
                  </a:rPr>
                  <a:t>i</a:t>
                </a:r>
                <a:r>
                  <a:rPr lang="ja-JP" altLang="en-US" sz="1400">
                    <a:solidFill>
                      <a:schemeClr val="tx1"/>
                    </a:solidFill>
                  </a:rPr>
                  <a:t>←</a:t>
                </a:r>
                <a:r>
                  <a:rPr lang="en-US" altLang="ja-JP" sz="1400">
                    <a:solidFill>
                      <a:schemeClr val="tx1"/>
                    </a:solidFill>
                  </a:rPr>
                  <a:t>i+1)</a:t>
                </a:r>
                <a:endParaRPr kumimoji="1" lang="ja-JP" altLang="en-US" sz="1400">
                  <a:solidFill>
                    <a:schemeClr val="tx1"/>
                  </a:solidFill>
                </a:endParaRPr>
              </a:p>
            </p:txBody>
          </p:sp>
        </mc:Choice>
        <mc:Fallback xmlns="">
          <p:sp>
            <p:nvSpPr>
              <p:cNvPr id="41" name="正方形/長方形 40">
                <a:extLst>
                  <a:ext uri="{FF2B5EF4-FFF2-40B4-BE49-F238E27FC236}">
                    <a16:creationId xmlns:a16="http://schemas.microsoft.com/office/drawing/2014/main" id="{684FDA9D-796A-4A41-8F1F-901623994714}"/>
                  </a:ext>
                </a:extLst>
              </p:cNvPr>
              <p:cNvSpPr>
                <a:spLocks noRot="1" noChangeAspect="1" noMove="1" noResize="1" noEditPoints="1" noAdjustHandles="1" noChangeArrowheads="1" noChangeShapeType="1" noTextEdit="1"/>
              </p:cNvSpPr>
              <p:nvPr/>
            </p:nvSpPr>
            <p:spPr>
              <a:xfrm>
                <a:off x="3833415" y="5708650"/>
                <a:ext cx="1921933" cy="839118"/>
              </a:xfrm>
              <a:prstGeom prst="rect">
                <a:avLst/>
              </a:prstGeom>
              <a:blipFill>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ED40AF24-DC50-4442-B117-C0FBDB887189}"/>
                  </a:ext>
                </a:extLst>
              </p:cNvPr>
              <p:cNvSpPr/>
              <p:nvPr/>
            </p:nvSpPr>
            <p:spPr>
              <a:xfrm>
                <a:off x="7585549" y="5442116"/>
                <a:ext cx="1701408" cy="1179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a:solidFill>
                    <a:schemeClr val="tx1"/>
                  </a:solidFill>
                </a:endParaRPr>
              </a:p>
              <a:p>
                <a:pPr algn="ct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𝐴</m:t>
                        </m:r>
                      </m:e>
                      <m:sub>
                        <m:r>
                          <a:rPr lang="en-US" altLang="ja-JP" sz="1200" i="1">
                            <a:solidFill>
                              <a:schemeClr val="tx1"/>
                            </a:solidFill>
                            <a:latin typeface="Cambria Math" panose="02040503050406030204" pitchFamily="18" charset="0"/>
                          </a:rPr>
                          <m:t>𝑖</m:t>
                        </m:r>
                      </m:sub>
                    </m:sSub>
                  </m:oMath>
                </a14:m>
                <a:r>
                  <a:rPr lang="ja-JP" altLang="en-US" sz="1200">
                    <a:solidFill>
                      <a:schemeClr val="tx1"/>
                    </a:solidFill>
                  </a:rPr>
                  <a:t>はそのまま保存</a:t>
                </a:r>
                <a:endParaRPr lang="en-US" altLang="ja-JP" sz="1200">
                  <a:solidFill>
                    <a:schemeClr val="tx1"/>
                  </a:solidFill>
                </a:endParaRPr>
              </a:p>
            </p:txBody>
          </p:sp>
        </mc:Choice>
        <mc:Fallback xmlns="">
          <p:sp>
            <p:nvSpPr>
              <p:cNvPr id="42" name="正方形/長方形 41">
                <a:extLst>
                  <a:ext uri="{FF2B5EF4-FFF2-40B4-BE49-F238E27FC236}">
                    <a16:creationId xmlns:a16="http://schemas.microsoft.com/office/drawing/2014/main" id="{ED40AF24-DC50-4442-B117-C0FBDB887189}"/>
                  </a:ext>
                </a:extLst>
              </p:cNvPr>
              <p:cNvSpPr>
                <a:spLocks noRot="1" noChangeAspect="1" noMove="1" noResize="1" noEditPoints="1" noAdjustHandles="1" noChangeArrowheads="1" noChangeShapeType="1" noTextEdit="1"/>
              </p:cNvSpPr>
              <p:nvPr/>
            </p:nvSpPr>
            <p:spPr>
              <a:xfrm>
                <a:off x="7585549" y="5442116"/>
                <a:ext cx="1701408" cy="1179624"/>
              </a:xfrm>
              <a:prstGeom prst="rect">
                <a:avLst/>
              </a:prstGeom>
              <a:blipFill>
                <a:blip r:embed="rId13"/>
                <a:stretch>
                  <a:fillRect/>
                </a:stretch>
              </a:blipFill>
              <a:ln>
                <a:solidFill>
                  <a:schemeClr val="tx1"/>
                </a:solidFill>
              </a:ln>
            </p:spPr>
            <p:txBody>
              <a:bodyPr/>
              <a:lstStyle/>
              <a:p>
                <a:r>
                  <a:rPr lang="en-US">
                    <a:noFill/>
                  </a:rPr>
                  <a:t> </a:t>
                </a:r>
              </a:p>
            </p:txBody>
          </p:sp>
        </mc:Fallback>
      </mc:AlternateContent>
      <p:cxnSp>
        <p:nvCxnSpPr>
          <p:cNvPr id="4" name="カギ線コネクタ 3">
            <a:extLst>
              <a:ext uri="{FF2B5EF4-FFF2-40B4-BE49-F238E27FC236}">
                <a16:creationId xmlns:a16="http://schemas.microsoft.com/office/drawing/2014/main" id="{42ADE0E8-922B-944D-82D8-762929246451}"/>
              </a:ext>
            </a:extLst>
          </p:cNvPr>
          <p:cNvCxnSpPr>
            <a:cxnSpLocks/>
            <a:stCxn id="43" idx="1"/>
          </p:cNvCxnSpPr>
          <p:nvPr/>
        </p:nvCxnSpPr>
        <p:spPr>
          <a:xfrm rot="10800000" flipV="1">
            <a:off x="6751473" y="3014824"/>
            <a:ext cx="380360" cy="4658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E53AC567-87FF-0848-9DB4-FA3645E3D64F}"/>
              </a:ext>
            </a:extLst>
          </p:cNvPr>
          <p:cNvCxnSpPr>
            <a:cxnSpLocks/>
            <a:stCxn id="28" idx="3"/>
          </p:cNvCxnSpPr>
          <p:nvPr/>
        </p:nvCxnSpPr>
        <p:spPr>
          <a:xfrm flipV="1">
            <a:off x="5155745" y="2575617"/>
            <a:ext cx="27466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フローチャート: 判断 42">
                <a:extLst>
                  <a:ext uri="{FF2B5EF4-FFF2-40B4-BE49-F238E27FC236}">
                    <a16:creationId xmlns:a16="http://schemas.microsoft.com/office/drawing/2014/main" id="{D719C3C6-DCAA-B040-8BC0-549CC7EED6DB}"/>
                  </a:ext>
                </a:extLst>
              </p:cNvPr>
              <p:cNvSpPr/>
              <p:nvPr/>
            </p:nvSpPr>
            <p:spPr>
              <a:xfrm>
                <a:off x="7131833" y="2736417"/>
                <a:ext cx="1575753" cy="556816"/>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flag</a:t>
                </a:r>
                <a14:m>
                  <m:oMath xmlns:m="http://schemas.openxmlformats.org/officeDocument/2006/math">
                    <m:r>
                      <a:rPr kumimoji="1" lang="en-US" altLang="ja-JP" sz="1200" i="1" smtClean="0">
                        <a:solidFill>
                          <a:schemeClr val="tx1"/>
                        </a:solidFill>
                        <a:latin typeface="Cambria Math" panose="02040503050406030204" pitchFamily="18" charset="0"/>
                        <a:ea typeface="Cambria Math" panose="02040503050406030204" pitchFamily="18" charset="0"/>
                      </a:rPr>
                      <m:t>≠</m:t>
                    </m:r>
                  </m:oMath>
                </a14:m>
                <a:r>
                  <a:rPr kumimoji="1" lang="en-US" altLang="ja-JP" sz="1200">
                    <a:solidFill>
                      <a:schemeClr val="tx1"/>
                    </a:solidFill>
                  </a:rPr>
                  <a:t>0</a:t>
                </a:r>
                <a:r>
                  <a:rPr kumimoji="1" lang="el-GR" altLang="ja-JP" sz="1200">
                    <a:solidFill>
                      <a:schemeClr val="tx1"/>
                    </a:solidFill>
                  </a:rPr>
                  <a:t> </a:t>
                </a:r>
                <a:r>
                  <a:rPr kumimoji="1" lang="en-US" altLang="ja-JP" sz="1200">
                    <a:solidFill>
                      <a:schemeClr val="tx1"/>
                    </a:solidFill>
                  </a:rPr>
                  <a:t>?</a:t>
                </a:r>
                <a:endParaRPr kumimoji="1" lang="ja-JP" altLang="en-US" sz="1200">
                  <a:solidFill>
                    <a:schemeClr val="tx1"/>
                  </a:solidFill>
                </a:endParaRPr>
              </a:p>
            </p:txBody>
          </p:sp>
        </mc:Choice>
        <mc:Fallback xmlns="">
          <p:sp>
            <p:nvSpPr>
              <p:cNvPr id="43" name="フローチャート: 判断 42">
                <a:extLst>
                  <a:ext uri="{FF2B5EF4-FFF2-40B4-BE49-F238E27FC236}">
                    <a16:creationId xmlns:a16="http://schemas.microsoft.com/office/drawing/2014/main" id="{D719C3C6-DCAA-B040-8BC0-549CC7EED6DB}"/>
                  </a:ext>
                </a:extLst>
              </p:cNvPr>
              <p:cNvSpPr>
                <a:spLocks noRot="1" noChangeAspect="1" noMove="1" noResize="1" noEditPoints="1" noAdjustHandles="1" noChangeArrowheads="1" noChangeShapeType="1" noTextEdit="1"/>
              </p:cNvSpPr>
              <p:nvPr/>
            </p:nvSpPr>
            <p:spPr>
              <a:xfrm>
                <a:off x="7131833" y="2736417"/>
                <a:ext cx="1575753" cy="556816"/>
              </a:xfrm>
              <a:prstGeom prst="flowChartDecision">
                <a:avLst/>
              </a:prstGeom>
              <a:blipFill>
                <a:blip r:embed="rId14"/>
                <a:stretch>
                  <a:fillRect/>
                </a:stretch>
              </a:blipFill>
              <a:ln>
                <a:solidFill>
                  <a:schemeClr val="tx1"/>
                </a:solidFill>
              </a:ln>
            </p:spPr>
            <p:txBody>
              <a:bodyPr/>
              <a:lstStyle/>
              <a:p>
                <a:r>
                  <a:rPr lang="en-US">
                    <a:noFill/>
                  </a:rPr>
                  <a:t> </a:t>
                </a:r>
              </a:p>
            </p:txBody>
          </p:sp>
        </mc:Fallback>
      </mc:AlternateContent>
      <p:cxnSp>
        <p:nvCxnSpPr>
          <p:cNvPr id="44" name="直線矢印コネクタ 43">
            <a:extLst>
              <a:ext uri="{FF2B5EF4-FFF2-40B4-BE49-F238E27FC236}">
                <a16:creationId xmlns:a16="http://schemas.microsoft.com/office/drawing/2014/main" id="{0160CB15-6D80-8648-833A-077806DDB526}"/>
              </a:ext>
            </a:extLst>
          </p:cNvPr>
          <p:cNvCxnSpPr>
            <a:cxnSpLocks/>
            <a:stCxn id="32" idx="2"/>
          </p:cNvCxnSpPr>
          <p:nvPr/>
        </p:nvCxnSpPr>
        <p:spPr>
          <a:xfrm>
            <a:off x="4190687" y="5382846"/>
            <a:ext cx="0" cy="3258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FE09A781-CB52-B64A-8F8B-7FA5F2D7A69A}"/>
                  </a:ext>
                </a:extLst>
              </p:cNvPr>
              <p:cNvSpPr/>
              <p:nvPr/>
            </p:nvSpPr>
            <p:spPr>
              <a:xfrm>
                <a:off x="6546736" y="3515630"/>
                <a:ext cx="923890"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𝐴</m:t>
                        </m:r>
                      </m:e>
                      <m:sub>
                        <m:r>
                          <a:rPr lang="en-US" altLang="ja-JP" sz="1200" i="1">
                            <a:solidFill>
                              <a:schemeClr val="tx1"/>
                            </a:solidFill>
                            <a:latin typeface="Cambria Math" panose="02040503050406030204" pitchFamily="18" charset="0"/>
                          </a:rPr>
                          <m:t>𝑖</m:t>
                        </m:r>
                      </m:sub>
                    </m:sSub>
                    <m:r>
                      <a:rPr lang="en-US" altLang="ja-JP" sz="1200" i="1">
                        <a:solidFill>
                          <a:schemeClr val="tx1"/>
                        </a:solidFill>
                        <a:latin typeface="Cambria Math" panose="02040503050406030204" pitchFamily="18" charset="0"/>
                      </a:rPr>
                      <m:t> </m:t>
                    </m:r>
                  </m:oMath>
                </a14:m>
                <a:r>
                  <a:rPr kumimoji="1" lang="ja-JP" altLang="en-US" sz="1200">
                    <a:solidFill>
                      <a:schemeClr val="tx1"/>
                    </a:solidFill>
                  </a:rPr>
                  <a:t>←</a:t>
                </a:r>
                <a:r>
                  <a:rPr lang="en-US" altLang="ja-JP" sz="1200">
                    <a:solidFill>
                      <a:schemeClr val="tx1"/>
                    </a:solidFill>
                  </a:rPr>
                  <a:t> </a:t>
                </a: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𝐴</m:t>
                        </m:r>
                      </m:e>
                      <m:sub>
                        <m:r>
                          <a:rPr lang="en-US" altLang="ja-JP" sz="1200" i="1">
                            <a:solidFill>
                              <a:schemeClr val="tx1"/>
                            </a:solidFill>
                            <a:latin typeface="Cambria Math" panose="02040503050406030204" pitchFamily="18" charset="0"/>
                          </a:rPr>
                          <m:t>𝑖</m:t>
                        </m:r>
                        <m:r>
                          <a:rPr lang="en-US" altLang="ja-JP" sz="1200" b="0" i="1" smtClean="0">
                            <a:solidFill>
                              <a:schemeClr val="tx1"/>
                            </a:solidFill>
                            <a:latin typeface="Cambria Math" panose="02040503050406030204" pitchFamily="18" charset="0"/>
                          </a:rPr>
                          <m:t>−</m:t>
                        </m:r>
                        <m:r>
                          <a:rPr lang="en-US" altLang="ja-JP" sz="1200" i="1">
                            <a:solidFill>
                              <a:schemeClr val="tx1"/>
                            </a:solidFill>
                            <a:latin typeface="Cambria Math" panose="02040503050406030204" pitchFamily="18" charset="0"/>
                          </a:rPr>
                          <m:t>1</m:t>
                        </m:r>
                      </m:sub>
                    </m:sSub>
                  </m:oMath>
                </a14:m>
                <a:endParaRPr kumimoji="1" lang="en-US" altLang="ja-JP" sz="1200">
                  <a:solidFill>
                    <a:schemeClr val="tx1"/>
                  </a:solidFill>
                </a:endParaRPr>
              </a:p>
            </p:txBody>
          </p:sp>
        </mc:Choice>
        <mc:Fallback xmlns="">
          <p:sp>
            <p:nvSpPr>
              <p:cNvPr id="45" name="正方形/長方形 44">
                <a:extLst>
                  <a:ext uri="{FF2B5EF4-FFF2-40B4-BE49-F238E27FC236}">
                    <a16:creationId xmlns:a16="http://schemas.microsoft.com/office/drawing/2014/main" id="{FE09A781-CB52-B64A-8F8B-7FA5F2D7A69A}"/>
                  </a:ext>
                </a:extLst>
              </p:cNvPr>
              <p:cNvSpPr>
                <a:spLocks noRot="1" noChangeAspect="1" noMove="1" noResize="1" noEditPoints="1" noAdjustHandles="1" noChangeArrowheads="1" noChangeShapeType="1" noTextEdit="1"/>
              </p:cNvSpPr>
              <p:nvPr/>
            </p:nvSpPr>
            <p:spPr>
              <a:xfrm>
                <a:off x="6546736" y="3515630"/>
                <a:ext cx="923890" cy="359675"/>
              </a:xfrm>
              <a:prstGeom prst="rect">
                <a:avLst/>
              </a:prstGeom>
              <a:blipFill>
                <a:blip r:embed="rId1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4E7E066D-3B65-2449-A3CC-1F6011FD98F0}"/>
                  </a:ext>
                </a:extLst>
              </p:cNvPr>
              <p:cNvSpPr/>
              <p:nvPr/>
            </p:nvSpPr>
            <p:spPr>
              <a:xfrm>
                <a:off x="7783643" y="3507037"/>
                <a:ext cx="923890"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solidFill>
                      <a:schemeClr val="tx1"/>
                    </a:solidFill>
                  </a:rPr>
                  <a:t> </a:t>
                </a: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𝐴</m:t>
                        </m:r>
                      </m:e>
                      <m:sub>
                        <m:r>
                          <a:rPr lang="en-US" altLang="ja-JP" sz="1200" i="1">
                            <a:solidFill>
                              <a:schemeClr val="tx1"/>
                            </a:solidFill>
                            <a:latin typeface="Cambria Math" panose="02040503050406030204" pitchFamily="18" charset="0"/>
                          </a:rPr>
                          <m:t>𝑖</m:t>
                        </m:r>
                      </m:sub>
                    </m:sSub>
                  </m:oMath>
                </a14:m>
                <a:endParaRPr lang="en-US" altLang="ja-JP" sz="1200">
                  <a:solidFill>
                    <a:schemeClr val="tx1"/>
                  </a:solidFill>
                </a:endParaRPr>
              </a:p>
            </p:txBody>
          </p:sp>
        </mc:Choice>
        <mc:Fallback xmlns="">
          <p:sp>
            <p:nvSpPr>
              <p:cNvPr id="46" name="正方形/長方形 45">
                <a:extLst>
                  <a:ext uri="{FF2B5EF4-FFF2-40B4-BE49-F238E27FC236}">
                    <a16:creationId xmlns:a16="http://schemas.microsoft.com/office/drawing/2014/main" id="{4E7E066D-3B65-2449-A3CC-1F6011FD98F0}"/>
                  </a:ext>
                </a:extLst>
              </p:cNvPr>
              <p:cNvSpPr>
                <a:spLocks noRot="1" noChangeAspect="1" noMove="1" noResize="1" noEditPoints="1" noAdjustHandles="1" noChangeArrowheads="1" noChangeShapeType="1" noTextEdit="1"/>
              </p:cNvSpPr>
              <p:nvPr/>
            </p:nvSpPr>
            <p:spPr>
              <a:xfrm>
                <a:off x="7783643" y="3507037"/>
                <a:ext cx="923890" cy="359675"/>
              </a:xfrm>
              <a:prstGeom prst="rect">
                <a:avLst/>
              </a:prstGeom>
              <a:blipFill>
                <a:blip r:embed="rId16"/>
                <a:stretch>
                  <a:fillRect/>
                </a:stretch>
              </a:blipFill>
              <a:ln>
                <a:solidFill>
                  <a:schemeClr val="tx1"/>
                </a:solidFill>
              </a:ln>
            </p:spPr>
            <p:txBody>
              <a:bodyPr/>
              <a:lstStyle/>
              <a:p>
                <a:r>
                  <a:rPr lang="en-US">
                    <a:noFill/>
                  </a:rPr>
                  <a:t> </a:t>
                </a:r>
              </a:p>
            </p:txBody>
          </p:sp>
        </mc:Fallback>
      </mc:AlternateContent>
      <p:cxnSp>
        <p:nvCxnSpPr>
          <p:cNvPr id="47" name="直線矢印コネクタ 46">
            <a:extLst>
              <a:ext uri="{FF2B5EF4-FFF2-40B4-BE49-F238E27FC236}">
                <a16:creationId xmlns:a16="http://schemas.microsoft.com/office/drawing/2014/main" id="{5FCD0442-F5E2-814F-98E9-AD3F6EB38FE7}"/>
              </a:ext>
            </a:extLst>
          </p:cNvPr>
          <p:cNvCxnSpPr>
            <a:cxnSpLocks/>
            <a:stCxn id="43" idx="2"/>
          </p:cNvCxnSpPr>
          <p:nvPr/>
        </p:nvCxnSpPr>
        <p:spPr>
          <a:xfrm flipH="1">
            <a:off x="7914411" y="3293233"/>
            <a:ext cx="5299" cy="208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0FD4AD94-1D41-E948-B20E-AE7AED573CD7}"/>
              </a:ext>
            </a:extLst>
          </p:cNvPr>
          <p:cNvSpPr txBox="1"/>
          <p:nvPr/>
        </p:nvSpPr>
        <p:spPr>
          <a:xfrm>
            <a:off x="8081498" y="3221390"/>
            <a:ext cx="437143" cy="308077"/>
          </a:xfrm>
          <a:prstGeom prst="rect">
            <a:avLst/>
          </a:prstGeom>
          <a:noFill/>
        </p:spPr>
        <p:txBody>
          <a:bodyPr wrap="square" rtlCol="0">
            <a:spAutoFit/>
          </a:bodyPr>
          <a:lstStyle/>
          <a:p>
            <a:r>
              <a:rPr kumimoji="1" lang="en-US" altLang="ja-JP" sz="1400"/>
              <a:t>OK</a:t>
            </a:r>
            <a:endParaRPr kumimoji="1" lang="ja-JP" altLang="en-US" sz="1400"/>
          </a:p>
        </p:txBody>
      </p:sp>
      <p:sp>
        <p:nvSpPr>
          <p:cNvPr id="49" name="テキスト ボックス 48">
            <a:extLst>
              <a:ext uri="{FF2B5EF4-FFF2-40B4-BE49-F238E27FC236}">
                <a16:creationId xmlns:a16="http://schemas.microsoft.com/office/drawing/2014/main" id="{E4ACECF6-9314-FA49-9CB5-AB13E21A4087}"/>
              </a:ext>
            </a:extLst>
          </p:cNvPr>
          <p:cNvSpPr txBox="1"/>
          <p:nvPr/>
        </p:nvSpPr>
        <p:spPr>
          <a:xfrm>
            <a:off x="6685125" y="2603761"/>
            <a:ext cx="446708" cy="308077"/>
          </a:xfrm>
          <a:prstGeom prst="rect">
            <a:avLst/>
          </a:prstGeom>
          <a:noFill/>
        </p:spPr>
        <p:txBody>
          <a:bodyPr wrap="square" rtlCol="0">
            <a:spAutoFit/>
          </a:bodyPr>
          <a:lstStyle/>
          <a:p>
            <a:r>
              <a:rPr kumimoji="1" lang="en-US" altLang="ja-JP" sz="1400"/>
              <a:t>NO</a:t>
            </a:r>
            <a:endParaRPr kumimoji="1" lang="ja-JP" altLang="en-US" sz="1400"/>
          </a:p>
        </p:txBody>
      </p:sp>
      <p:cxnSp>
        <p:nvCxnSpPr>
          <p:cNvPr id="63" name="直線矢印コネクタ 62">
            <a:extLst>
              <a:ext uri="{FF2B5EF4-FFF2-40B4-BE49-F238E27FC236}">
                <a16:creationId xmlns:a16="http://schemas.microsoft.com/office/drawing/2014/main" id="{66138783-37E7-044F-88D9-C76CD14BC649}"/>
              </a:ext>
            </a:extLst>
          </p:cNvPr>
          <p:cNvCxnSpPr>
            <a:cxnSpLocks/>
            <a:stCxn id="31" idx="2"/>
          </p:cNvCxnSpPr>
          <p:nvPr/>
        </p:nvCxnSpPr>
        <p:spPr>
          <a:xfrm>
            <a:off x="7908515" y="4423144"/>
            <a:ext cx="5896" cy="10189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FD59028C-8B84-46C7-97A1-61FBDBD3B91D}"/>
              </a:ext>
            </a:extLst>
          </p:cNvPr>
          <p:cNvSpPr/>
          <p:nvPr/>
        </p:nvSpPr>
        <p:spPr>
          <a:xfrm>
            <a:off x="3728741" y="3144324"/>
            <a:ext cx="923890"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flag=0</a:t>
            </a:r>
            <a:endParaRPr kumimoji="1" lang="en-US" altLang="ja-JP" sz="1400">
              <a:solidFill>
                <a:schemeClr val="tx1"/>
              </a:solidFill>
            </a:endParaRPr>
          </a:p>
        </p:txBody>
      </p:sp>
      <p:cxnSp>
        <p:nvCxnSpPr>
          <p:cNvPr id="57" name="直線矢印コネクタ 56">
            <a:extLst>
              <a:ext uri="{FF2B5EF4-FFF2-40B4-BE49-F238E27FC236}">
                <a16:creationId xmlns:a16="http://schemas.microsoft.com/office/drawing/2014/main" id="{C69BAAA0-B3DF-4971-8351-DA72EA6F38F0}"/>
              </a:ext>
            </a:extLst>
          </p:cNvPr>
          <p:cNvCxnSpPr>
            <a:cxnSpLocks/>
            <a:stCxn id="28" idx="2"/>
            <a:endCxn id="51" idx="0"/>
          </p:cNvCxnSpPr>
          <p:nvPr/>
        </p:nvCxnSpPr>
        <p:spPr>
          <a:xfrm flipH="1">
            <a:off x="4190686" y="2755455"/>
            <a:ext cx="1" cy="388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3" name="表 8">
                <a:extLst>
                  <a:ext uri="{FF2B5EF4-FFF2-40B4-BE49-F238E27FC236}">
                    <a16:creationId xmlns:a16="http://schemas.microsoft.com/office/drawing/2014/main" id="{F73EE70A-94F2-9A4D-ADC8-DDB2A84014FA}"/>
                  </a:ext>
                </a:extLst>
              </p:cNvPr>
              <p:cNvGraphicFramePr>
                <a:graphicFrameLocks noGrp="1"/>
              </p:cNvGraphicFramePr>
              <p:nvPr/>
            </p:nvGraphicFramePr>
            <p:xfrm>
              <a:off x="84417" y="1219435"/>
              <a:ext cx="2542051" cy="2804160"/>
            </p:xfrm>
            <a:graphic>
              <a:graphicData uri="http://schemas.openxmlformats.org/drawingml/2006/table">
                <a:tbl>
                  <a:tblPr firstRow="1" bandRow="1">
                    <a:tableStyleId>{5C22544A-7EE6-4342-B048-85BDC9FD1C3A}</a:tableStyleId>
                  </a:tblPr>
                  <a:tblGrid>
                    <a:gridCol w="499671">
                      <a:extLst>
                        <a:ext uri="{9D8B030D-6E8A-4147-A177-3AD203B41FA5}">
                          <a16:colId xmlns:a16="http://schemas.microsoft.com/office/drawing/2014/main" val="1923172572"/>
                        </a:ext>
                      </a:extLst>
                    </a:gridCol>
                    <a:gridCol w="369223">
                      <a:extLst>
                        <a:ext uri="{9D8B030D-6E8A-4147-A177-3AD203B41FA5}">
                          <a16:colId xmlns:a16="http://schemas.microsoft.com/office/drawing/2014/main" val="872506362"/>
                        </a:ext>
                      </a:extLst>
                    </a:gridCol>
                    <a:gridCol w="630119">
                      <a:extLst>
                        <a:ext uri="{9D8B030D-6E8A-4147-A177-3AD203B41FA5}">
                          <a16:colId xmlns:a16="http://schemas.microsoft.com/office/drawing/2014/main" val="1223895305"/>
                        </a:ext>
                      </a:extLst>
                    </a:gridCol>
                    <a:gridCol w="576110">
                      <a:extLst>
                        <a:ext uri="{9D8B030D-6E8A-4147-A177-3AD203B41FA5}">
                          <a16:colId xmlns:a16="http://schemas.microsoft.com/office/drawing/2014/main" val="112154622"/>
                        </a:ext>
                      </a:extLst>
                    </a:gridCol>
                    <a:gridCol w="466928">
                      <a:extLst>
                        <a:ext uri="{9D8B030D-6E8A-4147-A177-3AD203B41FA5}">
                          <a16:colId xmlns:a16="http://schemas.microsoft.com/office/drawing/2014/main" val="1398704766"/>
                        </a:ext>
                      </a:extLst>
                    </a:gridCol>
                  </a:tblGrid>
                  <a:tr h="370840">
                    <a:tc>
                      <a:txBody>
                        <a:bodyPr/>
                        <a:lstStyle/>
                        <a:p>
                          <a:r>
                            <a:rPr kumimoji="1" lang="en-US" altLang="ja-JP" sz="1600" err="1"/>
                            <a:t>i</a:t>
                          </a:r>
                          <a:endParaRPr kumimoji="1" lang="ja-JP" altLang="en-US" sz="160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600" b="1" i="1" smtClean="0">
                                    <a:solidFill>
                                      <a:schemeClr val="tx1"/>
                                    </a:solidFill>
                                    <a:latin typeface="Cambria Math" panose="02040503050406030204" pitchFamily="18" charset="0"/>
                                  </a:rPr>
                                  <m:t>𝒇</m:t>
                                </m:r>
                              </m:oMath>
                            </m:oMathPara>
                          </a14:m>
                          <a:endParaRPr kumimoji="1" lang="ja-JP" altLang="en-US" sz="160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𝐴</m:t>
                                    </m:r>
                                  </m:e>
                                  <m:sub>
                                    <m:r>
                                      <a:rPr kumimoji="1" lang="en-US" altLang="ja-JP" sz="1600" i="1">
                                        <a:solidFill>
                                          <a:schemeClr val="tx1"/>
                                        </a:solidFill>
                                        <a:latin typeface="Cambria Math" panose="02040503050406030204" pitchFamily="18" charset="0"/>
                                      </a:rPr>
                                      <m:t>𝑖</m:t>
                                    </m:r>
                                  </m:sub>
                                </m:sSub>
                              </m:oMath>
                            </m:oMathPara>
                          </a14:m>
                          <a:endParaRPr kumimoji="1" lang="ja-JP" altLang="en-US" sz="160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𝐴</m:t>
                                    </m:r>
                                  </m:e>
                                  <m:sub>
                                    <m:r>
                                      <a:rPr kumimoji="1" lang="en-US" altLang="ja-JP" sz="1600" i="1">
                                        <a:solidFill>
                                          <a:schemeClr val="tx1"/>
                                        </a:solidFill>
                                        <a:latin typeface="Cambria Math" panose="02040503050406030204" pitchFamily="18" charset="0"/>
                                      </a:rPr>
                                      <m:t>𝑖</m:t>
                                    </m:r>
                                    <m:r>
                                      <a:rPr kumimoji="1" lang="en-US" altLang="ja-JP" sz="1600" b="1" i="1" smtClean="0">
                                        <a:solidFill>
                                          <a:schemeClr val="tx1"/>
                                        </a:solidFill>
                                        <a:latin typeface="Cambria Math" panose="02040503050406030204" pitchFamily="18" charset="0"/>
                                      </a:rPr>
                                      <m:t>+</m:t>
                                    </m:r>
                                    <m:r>
                                      <a:rPr kumimoji="1" lang="en-US" altLang="ja-JP" sz="1600" b="1" i="1" smtClean="0">
                                        <a:solidFill>
                                          <a:schemeClr val="tx1"/>
                                        </a:solidFill>
                                        <a:latin typeface="Cambria Math" panose="02040503050406030204" pitchFamily="18" charset="0"/>
                                      </a:rPr>
                                      <m:t>𝟏</m:t>
                                    </m:r>
                                  </m:sub>
                                </m:sSub>
                              </m:oMath>
                            </m:oMathPara>
                          </a14:m>
                          <a:endParaRPr kumimoji="1" lang="ja-JP" altLang="en-US" sz="1600"/>
                        </a:p>
                      </a:txBody>
                      <a:tcPr/>
                    </a:tc>
                    <a:tc>
                      <a:txBody>
                        <a:bodyPr/>
                        <a:lstStyle/>
                        <a:p>
                          <a:r>
                            <a:rPr kumimoji="1" lang="ja-JP" altLang="en-US" sz="1600"/>
                            <a:t>可否</a:t>
                          </a:r>
                        </a:p>
                      </a:txBody>
                      <a:tcPr/>
                    </a:tc>
                    <a:extLst>
                      <a:ext uri="{0D108BD9-81ED-4DB2-BD59-A6C34878D82A}">
                        <a16:rowId xmlns:a16="http://schemas.microsoft.com/office/drawing/2014/main" val="3779483468"/>
                      </a:ext>
                    </a:extLst>
                  </a:tr>
                  <a:tr h="370840">
                    <a:tc>
                      <a:txBody>
                        <a:bodyPr/>
                        <a:lstStyle/>
                        <a:p>
                          <a:r>
                            <a:rPr kumimoji="1" lang="en-US" altLang="ja-JP" sz="1600"/>
                            <a:t>3</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A3</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ja-JP" altLang="en-US" sz="1600"/>
                            <a:t>〇</a:t>
                          </a:r>
                        </a:p>
                      </a:txBody>
                      <a:tcPr/>
                    </a:tc>
                    <a:extLst>
                      <a:ext uri="{0D108BD9-81ED-4DB2-BD59-A6C34878D82A}">
                        <a16:rowId xmlns:a16="http://schemas.microsoft.com/office/drawing/2014/main" val="2944431636"/>
                      </a:ext>
                    </a:extLst>
                  </a:tr>
                  <a:tr h="370840">
                    <a:tc>
                      <a:txBody>
                        <a:bodyPr/>
                        <a:lstStyle/>
                        <a:p>
                          <a:r>
                            <a:rPr kumimoji="1" lang="en-US" altLang="ja-JP" sz="1600"/>
                            <a:t>4</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t>
                          </a:r>
                          <a:endParaRPr kumimoji="1" lang="ja-JP" altLang="en-US" sz="1600"/>
                        </a:p>
                      </a:txBody>
                      <a:tcPr/>
                    </a:tc>
                    <a:extLst>
                      <a:ext uri="{0D108BD9-81ED-4DB2-BD59-A6C34878D82A}">
                        <a16:rowId xmlns:a16="http://schemas.microsoft.com/office/drawing/2014/main" val="4003419065"/>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t>
                          </a:r>
                          <a:endParaRPr kumimoji="1" lang="ja-JP" altLang="en-US" sz="1600"/>
                        </a:p>
                      </a:txBody>
                      <a:tcPr/>
                    </a:tc>
                    <a:extLst>
                      <a:ext uri="{0D108BD9-81ED-4DB2-BD59-A6C34878D82A}">
                        <a16:rowId xmlns:a16="http://schemas.microsoft.com/office/drawing/2014/main" val="256797122"/>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ja-JP" altLang="en-US" sz="1600"/>
                            <a:t>〇</a:t>
                          </a:r>
                        </a:p>
                      </a:txBody>
                      <a:tcPr/>
                    </a:tc>
                    <a:extLst>
                      <a:ext uri="{0D108BD9-81ED-4DB2-BD59-A6C34878D82A}">
                        <a16:rowId xmlns:a16="http://schemas.microsoft.com/office/drawing/2014/main" val="1462684895"/>
                      </a:ext>
                    </a:extLst>
                  </a:tr>
                  <a:tr h="370840">
                    <a:tc>
                      <a:txBody>
                        <a:bodyPr/>
                        <a:lstStyle/>
                        <a:p>
                          <a:r>
                            <a:rPr kumimoji="1" lang="en-US" altLang="ja-JP" sz="1600"/>
                            <a:t>5</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A6</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057148329"/>
                      </a:ext>
                    </a:extLst>
                  </a:tr>
                  <a:tr h="370840">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8575183"/>
                      </a:ext>
                    </a:extLst>
                  </a:tr>
                </a:tbl>
              </a:graphicData>
            </a:graphic>
          </p:graphicFrame>
        </mc:Choice>
        <mc:Fallback xmlns="">
          <p:graphicFrame>
            <p:nvGraphicFramePr>
              <p:cNvPr id="53" name="表 8">
                <a:extLst>
                  <a:ext uri="{FF2B5EF4-FFF2-40B4-BE49-F238E27FC236}">
                    <a16:creationId xmlns:a16="http://schemas.microsoft.com/office/drawing/2014/main" id="{F73EE70A-94F2-9A4D-ADC8-DDB2A84014FA}"/>
                  </a:ext>
                </a:extLst>
              </p:cNvPr>
              <p:cNvGraphicFramePr>
                <a:graphicFrameLocks noGrp="1"/>
              </p:cNvGraphicFramePr>
              <p:nvPr/>
            </p:nvGraphicFramePr>
            <p:xfrm>
              <a:off x="84417" y="1219435"/>
              <a:ext cx="2542051" cy="2804160"/>
            </p:xfrm>
            <a:graphic>
              <a:graphicData uri="http://schemas.openxmlformats.org/drawingml/2006/table">
                <a:tbl>
                  <a:tblPr firstRow="1" bandRow="1">
                    <a:tableStyleId>{5C22544A-7EE6-4342-B048-85BDC9FD1C3A}</a:tableStyleId>
                  </a:tblPr>
                  <a:tblGrid>
                    <a:gridCol w="499671">
                      <a:extLst>
                        <a:ext uri="{9D8B030D-6E8A-4147-A177-3AD203B41FA5}">
                          <a16:colId xmlns:a16="http://schemas.microsoft.com/office/drawing/2014/main" val="1923172572"/>
                        </a:ext>
                      </a:extLst>
                    </a:gridCol>
                    <a:gridCol w="369223">
                      <a:extLst>
                        <a:ext uri="{9D8B030D-6E8A-4147-A177-3AD203B41FA5}">
                          <a16:colId xmlns:a16="http://schemas.microsoft.com/office/drawing/2014/main" val="872506362"/>
                        </a:ext>
                      </a:extLst>
                    </a:gridCol>
                    <a:gridCol w="630119">
                      <a:extLst>
                        <a:ext uri="{9D8B030D-6E8A-4147-A177-3AD203B41FA5}">
                          <a16:colId xmlns:a16="http://schemas.microsoft.com/office/drawing/2014/main" val="1223895305"/>
                        </a:ext>
                      </a:extLst>
                    </a:gridCol>
                    <a:gridCol w="576110">
                      <a:extLst>
                        <a:ext uri="{9D8B030D-6E8A-4147-A177-3AD203B41FA5}">
                          <a16:colId xmlns:a16="http://schemas.microsoft.com/office/drawing/2014/main" val="112154622"/>
                        </a:ext>
                      </a:extLst>
                    </a:gridCol>
                    <a:gridCol w="466928">
                      <a:extLst>
                        <a:ext uri="{9D8B030D-6E8A-4147-A177-3AD203B41FA5}">
                          <a16:colId xmlns:a16="http://schemas.microsoft.com/office/drawing/2014/main" val="1398704766"/>
                        </a:ext>
                      </a:extLst>
                    </a:gridCol>
                  </a:tblGrid>
                  <a:tr h="579120">
                    <a:tc>
                      <a:txBody>
                        <a:bodyPr/>
                        <a:lstStyle/>
                        <a:p>
                          <a:r>
                            <a:rPr kumimoji="1" lang="en-US" altLang="ja-JP" sz="1600" err="1"/>
                            <a:t>i</a:t>
                          </a:r>
                          <a:endParaRPr kumimoji="1" lang="ja-JP" altLang="en-US" sz="1600"/>
                        </a:p>
                      </a:txBody>
                      <a:tcPr/>
                    </a:tc>
                    <a:tc>
                      <a:txBody>
                        <a:bodyPr/>
                        <a:lstStyle/>
                        <a:p>
                          <a:endParaRPr lang="en-US"/>
                        </a:p>
                      </a:txBody>
                      <a:tcPr>
                        <a:blipFill>
                          <a:blip r:embed="rId17"/>
                          <a:stretch>
                            <a:fillRect l="-136066" t="-3158" r="-459016" b="-387368"/>
                          </a:stretch>
                        </a:blipFill>
                      </a:tcPr>
                    </a:tc>
                    <a:tc>
                      <a:txBody>
                        <a:bodyPr/>
                        <a:lstStyle/>
                        <a:p>
                          <a:endParaRPr lang="en-US"/>
                        </a:p>
                      </a:txBody>
                      <a:tcPr>
                        <a:blipFill>
                          <a:blip r:embed="rId17"/>
                          <a:stretch>
                            <a:fillRect l="-139806" t="-3158" r="-171845" b="-387368"/>
                          </a:stretch>
                        </a:blipFill>
                      </a:tcPr>
                    </a:tc>
                    <a:tc>
                      <a:txBody>
                        <a:bodyPr/>
                        <a:lstStyle/>
                        <a:p>
                          <a:endParaRPr lang="en-US"/>
                        </a:p>
                      </a:txBody>
                      <a:tcPr>
                        <a:blipFill>
                          <a:blip r:embed="rId17"/>
                          <a:stretch>
                            <a:fillRect l="-260000" t="-3158" r="-86316" b="-387368"/>
                          </a:stretch>
                        </a:blipFill>
                      </a:tcPr>
                    </a:tc>
                    <a:tc>
                      <a:txBody>
                        <a:bodyPr/>
                        <a:lstStyle/>
                        <a:p>
                          <a:r>
                            <a:rPr kumimoji="1" lang="ja-JP" altLang="en-US" sz="1600"/>
                            <a:t>可否</a:t>
                          </a:r>
                        </a:p>
                      </a:txBody>
                      <a:tcPr/>
                    </a:tc>
                    <a:extLst>
                      <a:ext uri="{0D108BD9-81ED-4DB2-BD59-A6C34878D82A}">
                        <a16:rowId xmlns:a16="http://schemas.microsoft.com/office/drawing/2014/main" val="3779483468"/>
                      </a:ext>
                    </a:extLst>
                  </a:tr>
                  <a:tr h="370840">
                    <a:tc>
                      <a:txBody>
                        <a:bodyPr/>
                        <a:lstStyle/>
                        <a:p>
                          <a:r>
                            <a:rPr kumimoji="1" lang="en-US" altLang="ja-JP" sz="1600"/>
                            <a:t>3</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A3</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ja-JP" altLang="en-US" sz="1600"/>
                            <a:t>〇</a:t>
                          </a:r>
                        </a:p>
                      </a:txBody>
                      <a:tcPr/>
                    </a:tc>
                    <a:extLst>
                      <a:ext uri="{0D108BD9-81ED-4DB2-BD59-A6C34878D82A}">
                        <a16:rowId xmlns:a16="http://schemas.microsoft.com/office/drawing/2014/main" val="2944431636"/>
                      </a:ext>
                    </a:extLst>
                  </a:tr>
                  <a:tr h="370840">
                    <a:tc>
                      <a:txBody>
                        <a:bodyPr/>
                        <a:lstStyle/>
                        <a:p>
                          <a:r>
                            <a:rPr kumimoji="1" lang="en-US" altLang="ja-JP" sz="1600"/>
                            <a:t>4</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t>
                          </a:r>
                          <a:endParaRPr kumimoji="1" lang="ja-JP" altLang="en-US" sz="1600"/>
                        </a:p>
                      </a:txBody>
                      <a:tcPr/>
                    </a:tc>
                    <a:extLst>
                      <a:ext uri="{0D108BD9-81ED-4DB2-BD59-A6C34878D82A}">
                        <a16:rowId xmlns:a16="http://schemas.microsoft.com/office/drawing/2014/main" val="4003419065"/>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t>
                          </a:r>
                          <a:endParaRPr kumimoji="1" lang="ja-JP" altLang="en-US" sz="1600"/>
                        </a:p>
                      </a:txBody>
                      <a:tcPr/>
                    </a:tc>
                    <a:extLst>
                      <a:ext uri="{0D108BD9-81ED-4DB2-BD59-A6C34878D82A}">
                        <a16:rowId xmlns:a16="http://schemas.microsoft.com/office/drawing/2014/main" val="256797122"/>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ja-JP" altLang="en-US" sz="1600"/>
                            <a:t>〇</a:t>
                          </a:r>
                        </a:p>
                      </a:txBody>
                      <a:tcPr/>
                    </a:tc>
                    <a:extLst>
                      <a:ext uri="{0D108BD9-81ED-4DB2-BD59-A6C34878D82A}">
                        <a16:rowId xmlns:a16="http://schemas.microsoft.com/office/drawing/2014/main" val="1462684895"/>
                      </a:ext>
                    </a:extLst>
                  </a:tr>
                  <a:tr h="370840">
                    <a:tc>
                      <a:txBody>
                        <a:bodyPr/>
                        <a:lstStyle/>
                        <a:p>
                          <a:r>
                            <a:rPr kumimoji="1" lang="en-US" altLang="ja-JP" sz="1600"/>
                            <a:t>5</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A6</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057148329"/>
                      </a:ext>
                    </a:extLst>
                  </a:tr>
                  <a:tr h="370840">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857518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4" name="表 8">
                <a:extLst>
                  <a:ext uri="{FF2B5EF4-FFF2-40B4-BE49-F238E27FC236}">
                    <a16:creationId xmlns:a16="http://schemas.microsoft.com/office/drawing/2014/main" id="{BA7B99B4-2B7C-994E-83D3-CD0C55669365}"/>
                  </a:ext>
                </a:extLst>
              </p:cNvPr>
              <p:cNvGraphicFramePr>
                <a:graphicFrameLocks noGrp="1"/>
              </p:cNvGraphicFramePr>
              <p:nvPr/>
            </p:nvGraphicFramePr>
            <p:xfrm>
              <a:off x="9624590" y="1173537"/>
              <a:ext cx="2272338" cy="2595880"/>
            </p:xfrm>
            <a:graphic>
              <a:graphicData uri="http://schemas.openxmlformats.org/drawingml/2006/table">
                <a:tbl>
                  <a:tblPr firstRow="1" bandRow="1">
                    <a:tableStyleId>{5C22544A-7EE6-4342-B048-85BDC9FD1C3A}</a:tableStyleId>
                  </a:tblPr>
                  <a:tblGrid>
                    <a:gridCol w="492441">
                      <a:extLst>
                        <a:ext uri="{9D8B030D-6E8A-4147-A177-3AD203B41FA5}">
                          <a16:colId xmlns:a16="http://schemas.microsoft.com/office/drawing/2014/main" val="1923172572"/>
                        </a:ext>
                      </a:extLst>
                    </a:gridCol>
                    <a:gridCol w="492441">
                      <a:extLst>
                        <a:ext uri="{9D8B030D-6E8A-4147-A177-3AD203B41FA5}">
                          <a16:colId xmlns:a16="http://schemas.microsoft.com/office/drawing/2014/main" val="872506362"/>
                        </a:ext>
                      </a:extLst>
                    </a:gridCol>
                    <a:gridCol w="664885">
                      <a:extLst>
                        <a:ext uri="{9D8B030D-6E8A-4147-A177-3AD203B41FA5}">
                          <a16:colId xmlns:a16="http://schemas.microsoft.com/office/drawing/2014/main" val="1223895305"/>
                        </a:ext>
                      </a:extLst>
                    </a:gridCol>
                    <a:gridCol w="622571">
                      <a:extLst>
                        <a:ext uri="{9D8B030D-6E8A-4147-A177-3AD203B41FA5}">
                          <a16:colId xmlns:a16="http://schemas.microsoft.com/office/drawing/2014/main" val="112154622"/>
                        </a:ext>
                      </a:extLst>
                    </a:gridCol>
                  </a:tblGrid>
                  <a:tr h="370840">
                    <a:tc>
                      <a:txBody>
                        <a:bodyPr/>
                        <a:lstStyle/>
                        <a:p>
                          <a:r>
                            <a:rPr kumimoji="1" lang="en-US" altLang="ja-JP" sz="1600" err="1"/>
                            <a:t>i</a:t>
                          </a:r>
                          <a:endParaRPr kumimoji="1" lang="ja-JP" altLang="en-US" sz="1600"/>
                        </a:p>
                      </a:txBody>
                      <a:tcPr/>
                    </a:tc>
                    <a:tc>
                      <a:txBody>
                        <a:bodyPr/>
                        <a:lstStyle/>
                        <a:p>
                          <a:r>
                            <a:rPr kumimoji="1" lang="en-US" altLang="ja-JP" sz="1600">
                              <a:solidFill>
                                <a:schemeClr val="tx1"/>
                              </a:solidFill>
                            </a:rPr>
                            <a:t>f</a:t>
                          </a:r>
                          <a:endParaRPr kumimoji="1" lang="ja-JP" altLang="en-US" sz="160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𝐴</m:t>
                                    </m:r>
                                  </m:e>
                                  <m:sub>
                                    <m:r>
                                      <a:rPr kumimoji="1" lang="en-US" altLang="ja-JP" sz="1600" i="1">
                                        <a:solidFill>
                                          <a:schemeClr val="tx1"/>
                                        </a:solidFill>
                                        <a:latin typeface="Cambria Math" panose="02040503050406030204" pitchFamily="18" charset="0"/>
                                      </a:rPr>
                                      <m:t>𝑖</m:t>
                                    </m:r>
                                  </m:sub>
                                </m:sSub>
                              </m:oMath>
                            </m:oMathPara>
                          </a14:m>
                          <a:endParaRPr kumimoji="1" lang="ja-JP" altLang="en-US" sz="160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𝐴</m:t>
                                    </m:r>
                                  </m:e>
                                  <m:sub>
                                    <m:r>
                                      <a:rPr kumimoji="1" lang="en-US" altLang="ja-JP" sz="1600" i="1">
                                        <a:solidFill>
                                          <a:schemeClr val="tx1"/>
                                        </a:solidFill>
                                        <a:latin typeface="Cambria Math" panose="02040503050406030204" pitchFamily="18" charset="0"/>
                                      </a:rPr>
                                      <m:t>𝑖</m:t>
                                    </m:r>
                                    <m:r>
                                      <a:rPr kumimoji="1" lang="en-US" altLang="ja-JP" sz="1600" b="1" i="1" smtClean="0">
                                        <a:solidFill>
                                          <a:schemeClr val="tx1"/>
                                        </a:solidFill>
                                        <a:latin typeface="Cambria Math" panose="02040503050406030204" pitchFamily="18" charset="0"/>
                                      </a:rPr>
                                      <m:t>+</m:t>
                                    </m:r>
                                    <m:r>
                                      <a:rPr kumimoji="1" lang="en-US" altLang="ja-JP" sz="1600" b="1" i="1" smtClean="0">
                                        <a:solidFill>
                                          <a:schemeClr val="tx1"/>
                                        </a:solidFill>
                                        <a:latin typeface="Cambria Math" panose="02040503050406030204" pitchFamily="18" charset="0"/>
                                      </a:rPr>
                                      <m:t>𝟏</m:t>
                                    </m:r>
                                  </m:sub>
                                </m:sSub>
                              </m:oMath>
                            </m:oMathPara>
                          </a14:m>
                          <a:endParaRPr kumimoji="1" lang="ja-JP" altLang="en-US" sz="1600"/>
                        </a:p>
                      </a:txBody>
                      <a:tcPr/>
                    </a:tc>
                    <a:extLst>
                      <a:ext uri="{0D108BD9-81ED-4DB2-BD59-A6C34878D82A}">
                        <a16:rowId xmlns:a16="http://schemas.microsoft.com/office/drawing/2014/main" val="3779483468"/>
                      </a:ext>
                    </a:extLst>
                  </a:tr>
                  <a:tr h="370840">
                    <a:tc>
                      <a:txBody>
                        <a:bodyPr/>
                        <a:lstStyle/>
                        <a:p>
                          <a:r>
                            <a:rPr kumimoji="1" lang="en-US" altLang="ja-JP" sz="1600"/>
                            <a:t>3</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A3</a:t>
                          </a:r>
                          <a:endParaRPr kumimoji="1" lang="ja-JP" altLang="en-US" sz="1600"/>
                        </a:p>
                      </a:txBody>
                      <a:tcPr/>
                    </a:tc>
                    <a:tc>
                      <a:txBody>
                        <a:bodyPr/>
                        <a:lstStyle/>
                        <a:p>
                          <a:r>
                            <a:rPr kumimoji="1" lang="en-US" altLang="ja-JP" sz="1600"/>
                            <a:t>A4</a:t>
                          </a:r>
                          <a:endParaRPr kumimoji="1" lang="ja-JP" altLang="en-US" sz="1600"/>
                        </a:p>
                      </a:txBody>
                      <a:tcPr/>
                    </a:tc>
                    <a:extLst>
                      <a:ext uri="{0D108BD9-81ED-4DB2-BD59-A6C34878D82A}">
                        <a16:rowId xmlns:a16="http://schemas.microsoft.com/office/drawing/2014/main" val="2944431636"/>
                      </a:ext>
                    </a:extLst>
                  </a:tr>
                  <a:tr h="370840">
                    <a:tc>
                      <a:txBody>
                        <a:bodyPr/>
                        <a:lstStyle/>
                        <a:p>
                          <a:r>
                            <a:rPr kumimoji="1" lang="en-US" altLang="ja-JP" sz="1600"/>
                            <a:t>4</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4003419065"/>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256797122"/>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1462684895"/>
                      </a:ext>
                    </a:extLst>
                  </a:tr>
                  <a:tr h="370840">
                    <a:tc>
                      <a:txBody>
                        <a:bodyPr/>
                        <a:lstStyle/>
                        <a:p>
                          <a:r>
                            <a:rPr kumimoji="1" lang="en-US" altLang="ja-JP" sz="1600"/>
                            <a:t>5</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A6</a:t>
                          </a:r>
                          <a:endParaRPr kumimoji="1" lang="ja-JP" altLang="en-US" sz="1600"/>
                        </a:p>
                      </a:txBody>
                      <a:tcPr/>
                    </a:tc>
                    <a:extLst>
                      <a:ext uri="{0D108BD9-81ED-4DB2-BD59-A6C34878D82A}">
                        <a16:rowId xmlns:a16="http://schemas.microsoft.com/office/drawing/2014/main" val="1057148329"/>
                      </a:ext>
                    </a:extLst>
                  </a:tr>
                  <a:tr h="370840">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8575183"/>
                      </a:ext>
                    </a:extLst>
                  </a:tr>
                </a:tbl>
              </a:graphicData>
            </a:graphic>
          </p:graphicFrame>
        </mc:Choice>
        <mc:Fallback xmlns="">
          <p:graphicFrame>
            <p:nvGraphicFramePr>
              <p:cNvPr id="54" name="表 8">
                <a:extLst>
                  <a:ext uri="{FF2B5EF4-FFF2-40B4-BE49-F238E27FC236}">
                    <a16:creationId xmlns:a16="http://schemas.microsoft.com/office/drawing/2014/main" id="{BA7B99B4-2B7C-994E-83D3-CD0C55669365}"/>
                  </a:ext>
                </a:extLst>
              </p:cNvPr>
              <p:cNvGraphicFramePr>
                <a:graphicFrameLocks noGrp="1"/>
              </p:cNvGraphicFramePr>
              <p:nvPr/>
            </p:nvGraphicFramePr>
            <p:xfrm>
              <a:off x="9624590" y="1173537"/>
              <a:ext cx="2272338" cy="2595880"/>
            </p:xfrm>
            <a:graphic>
              <a:graphicData uri="http://schemas.openxmlformats.org/drawingml/2006/table">
                <a:tbl>
                  <a:tblPr firstRow="1" bandRow="1">
                    <a:tableStyleId>{5C22544A-7EE6-4342-B048-85BDC9FD1C3A}</a:tableStyleId>
                  </a:tblPr>
                  <a:tblGrid>
                    <a:gridCol w="492441">
                      <a:extLst>
                        <a:ext uri="{9D8B030D-6E8A-4147-A177-3AD203B41FA5}">
                          <a16:colId xmlns:a16="http://schemas.microsoft.com/office/drawing/2014/main" val="1923172572"/>
                        </a:ext>
                      </a:extLst>
                    </a:gridCol>
                    <a:gridCol w="492441">
                      <a:extLst>
                        <a:ext uri="{9D8B030D-6E8A-4147-A177-3AD203B41FA5}">
                          <a16:colId xmlns:a16="http://schemas.microsoft.com/office/drawing/2014/main" val="872506362"/>
                        </a:ext>
                      </a:extLst>
                    </a:gridCol>
                    <a:gridCol w="664885">
                      <a:extLst>
                        <a:ext uri="{9D8B030D-6E8A-4147-A177-3AD203B41FA5}">
                          <a16:colId xmlns:a16="http://schemas.microsoft.com/office/drawing/2014/main" val="1223895305"/>
                        </a:ext>
                      </a:extLst>
                    </a:gridCol>
                    <a:gridCol w="622571">
                      <a:extLst>
                        <a:ext uri="{9D8B030D-6E8A-4147-A177-3AD203B41FA5}">
                          <a16:colId xmlns:a16="http://schemas.microsoft.com/office/drawing/2014/main" val="112154622"/>
                        </a:ext>
                      </a:extLst>
                    </a:gridCol>
                  </a:tblGrid>
                  <a:tr h="370840">
                    <a:tc>
                      <a:txBody>
                        <a:bodyPr/>
                        <a:lstStyle/>
                        <a:p>
                          <a:r>
                            <a:rPr kumimoji="1" lang="en-US" altLang="ja-JP" sz="1600" err="1"/>
                            <a:t>i</a:t>
                          </a:r>
                          <a:endParaRPr kumimoji="1" lang="ja-JP" altLang="en-US" sz="1600"/>
                        </a:p>
                      </a:txBody>
                      <a:tcPr/>
                    </a:tc>
                    <a:tc>
                      <a:txBody>
                        <a:bodyPr/>
                        <a:lstStyle/>
                        <a:p>
                          <a:r>
                            <a:rPr kumimoji="1" lang="en-US" altLang="ja-JP" sz="1600">
                              <a:solidFill>
                                <a:schemeClr val="tx1"/>
                              </a:solidFill>
                            </a:rPr>
                            <a:t>f</a:t>
                          </a:r>
                          <a:endParaRPr kumimoji="1" lang="ja-JP" altLang="en-US" sz="1600">
                            <a:solidFill>
                              <a:schemeClr val="tx1"/>
                            </a:solidFill>
                          </a:endParaRPr>
                        </a:p>
                      </a:txBody>
                      <a:tcPr/>
                    </a:tc>
                    <a:tc>
                      <a:txBody>
                        <a:bodyPr/>
                        <a:lstStyle/>
                        <a:p>
                          <a:endParaRPr lang="en-US"/>
                        </a:p>
                      </a:txBody>
                      <a:tcPr>
                        <a:blipFill>
                          <a:blip r:embed="rId18"/>
                          <a:stretch>
                            <a:fillRect l="-148182" t="-3279" r="-96364" b="-603279"/>
                          </a:stretch>
                        </a:blipFill>
                      </a:tcPr>
                    </a:tc>
                    <a:tc>
                      <a:txBody>
                        <a:bodyPr/>
                        <a:lstStyle/>
                        <a:p>
                          <a:endParaRPr lang="en-US"/>
                        </a:p>
                      </a:txBody>
                      <a:tcPr>
                        <a:blipFill>
                          <a:blip r:embed="rId18"/>
                          <a:stretch>
                            <a:fillRect l="-267647" t="-3279" r="-3922" b="-603279"/>
                          </a:stretch>
                        </a:blipFill>
                      </a:tcPr>
                    </a:tc>
                    <a:extLst>
                      <a:ext uri="{0D108BD9-81ED-4DB2-BD59-A6C34878D82A}">
                        <a16:rowId xmlns:a16="http://schemas.microsoft.com/office/drawing/2014/main" val="3779483468"/>
                      </a:ext>
                    </a:extLst>
                  </a:tr>
                  <a:tr h="370840">
                    <a:tc>
                      <a:txBody>
                        <a:bodyPr/>
                        <a:lstStyle/>
                        <a:p>
                          <a:r>
                            <a:rPr kumimoji="1" lang="en-US" altLang="ja-JP" sz="1600"/>
                            <a:t>3</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A3</a:t>
                          </a:r>
                          <a:endParaRPr kumimoji="1" lang="ja-JP" altLang="en-US" sz="1600"/>
                        </a:p>
                      </a:txBody>
                      <a:tcPr/>
                    </a:tc>
                    <a:tc>
                      <a:txBody>
                        <a:bodyPr/>
                        <a:lstStyle/>
                        <a:p>
                          <a:r>
                            <a:rPr kumimoji="1" lang="en-US" altLang="ja-JP" sz="1600"/>
                            <a:t>A4</a:t>
                          </a:r>
                          <a:endParaRPr kumimoji="1" lang="ja-JP" altLang="en-US" sz="1600"/>
                        </a:p>
                      </a:txBody>
                      <a:tcPr/>
                    </a:tc>
                    <a:extLst>
                      <a:ext uri="{0D108BD9-81ED-4DB2-BD59-A6C34878D82A}">
                        <a16:rowId xmlns:a16="http://schemas.microsoft.com/office/drawing/2014/main" val="2944431636"/>
                      </a:ext>
                    </a:extLst>
                  </a:tr>
                  <a:tr h="370840">
                    <a:tc>
                      <a:txBody>
                        <a:bodyPr/>
                        <a:lstStyle/>
                        <a:p>
                          <a:r>
                            <a:rPr kumimoji="1" lang="en-US" altLang="ja-JP" sz="1600"/>
                            <a:t>4</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4003419065"/>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256797122"/>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1462684895"/>
                      </a:ext>
                    </a:extLst>
                  </a:tr>
                  <a:tr h="370840">
                    <a:tc>
                      <a:txBody>
                        <a:bodyPr/>
                        <a:lstStyle/>
                        <a:p>
                          <a:r>
                            <a:rPr kumimoji="1" lang="en-US" altLang="ja-JP" sz="1600"/>
                            <a:t>5</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A6</a:t>
                          </a:r>
                          <a:endParaRPr kumimoji="1" lang="ja-JP" altLang="en-US" sz="1600"/>
                        </a:p>
                      </a:txBody>
                      <a:tcPr/>
                    </a:tc>
                    <a:extLst>
                      <a:ext uri="{0D108BD9-81ED-4DB2-BD59-A6C34878D82A}">
                        <a16:rowId xmlns:a16="http://schemas.microsoft.com/office/drawing/2014/main" val="1057148329"/>
                      </a:ext>
                    </a:extLst>
                  </a:tr>
                  <a:tr h="370840">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8575183"/>
                      </a:ext>
                    </a:extLst>
                  </a:tr>
                </a:tbl>
              </a:graphicData>
            </a:graphic>
          </p:graphicFrame>
        </mc:Fallback>
      </mc:AlternateContent>
    </p:spTree>
    <p:extLst>
      <p:ext uri="{BB962C8B-B14F-4D97-AF65-F5344CB8AC3E}">
        <p14:creationId xmlns:p14="http://schemas.microsoft.com/office/powerpoint/2010/main" val="239130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ABF16A7-F011-4D40-88AE-C3AAD507192E}"/>
              </a:ext>
            </a:extLst>
          </p:cNvPr>
          <p:cNvSpPr>
            <a:spLocks noGrp="1"/>
          </p:cNvSpPr>
          <p:nvPr>
            <p:ph type="title"/>
          </p:nvPr>
        </p:nvSpPr>
        <p:spPr>
          <a:xfrm>
            <a:off x="1288064" y="1284731"/>
            <a:ext cx="9637776" cy="1430696"/>
          </a:xfrm>
        </p:spPr>
        <p:txBody>
          <a:bodyPr>
            <a:normAutofit/>
          </a:bodyPr>
          <a:lstStyle/>
          <a:p>
            <a:r>
              <a:rPr kumimoji="1" lang="ja-JP" altLang="en-US"/>
              <a:t>目次</a:t>
            </a:r>
          </a:p>
        </p:txBody>
      </p:sp>
      <p:sp>
        <p:nvSpPr>
          <p:cNvPr id="3" name="コンテンツ プレースホルダー 2">
            <a:extLst>
              <a:ext uri="{FF2B5EF4-FFF2-40B4-BE49-F238E27FC236}">
                <a16:creationId xmlns:a16="http://schemas.microsoft.com/office/drawing/2014/main" id="{108C0043-39F4-4C16-94E5-F97FBF6A6A79}"/>
              </a:ext>
            </a:extLst>
          </p:cNvPr>
          <p:cNvSpPr>
            <a:spLocks noGrp="1"/>
          </p:cNvSpPr>
          <p:nvPr>
            <p:ph idx="1"/>
          </p:nvPr>
        </p:nvSpPr>
        <p:spPr>
          <a:xfrm>
            <a:off x="1288064" y="2853879"/>
            <a:ext cx="9637776" cy="2714771"/>
          </a:xfrm>
        </p:spPr>
        <p:txBody>
          <a:bodyPr>
            <a:normAutofit/>
          </a:bodyPr>
          <a:lstStyle/>
          <a:p>
            <a:pPr marL="514350" indent="-514350">
              <a:buFont typeface="+mj-lt"/>
              <a:buAutoNum type="arabicPeriod"/>
            </a:pPr>
            <a:r>
              <a:rPr kumimoji="1" lang="ja-JP" altLang="en-US" sz="2000"/>
              <a:t>研究背景</a:t>
            </a:r>
            <a:endParaRPr kumimoji="1" lang="en-US" altLang="ja-JP" sz="2000"/>
          </a:p>
          <a:p>
            <a:pPr marL="514350" indent="-514350">
              <a:buFont typeface="+mj-lt"/>
              <a:buAutoNum type="arabicPeriod"/>
            </a:pPr>
            <a:r>
              <a:rPr lang="ja-JP" altLang="en-US" sz="2000"/>
              <a:t>研究目的</a:t>
            </a:r>
            <a:endParaRPr kumimoji="1" lang="en-US" altLang="ja-JP" sz="2000"/>
          </a:p>
          <a:p>
            <a:pPr marL="514350" indent="-514350">
              <a:buFont typeface="+mj-lt"/>
              <a:buAutoNum type="arabicPeriod"/>
            </a:pPr>
            <a:r>
              <a:rPr lang="en-US" altLang="ja-JP" sz="2000"/>
              <a:t>SAS-L</a:t>
            </a:r>
            <a:r>
              <a:rPr lang="ja-JP" altLang="en-US" sz="2000"/>
              <a:t>の概要</a:t>
            </a:r>
            <a:endParaRPr lang="en-US" altLang="ja-JP" sz="2000"/>
          </a:p>
          <a:p>
            <a:pPr marL="514350" indent="-514350">
              <a:buFont typeface="+mj-lt"/>
              <a:buAutoNum type="arabicPeriod"/>
            </a:pPr>
            <a:r>
              <a:rPr lang="ja-JP" altLang="en-US" sz="2000"/>
              <a:t>課題</a:t>
            </a:r>
            <a:endParaRPr lang="en-US" altLang="ja-JP" sz="2000"/>
          </a:p>
        </p:txBody>
      </p:sp>
      <p:sp>
        <p:nvSpPr>
          <p:cNvPr id="4" name="スライド番号プレースホルダー 3">
            <a:extLst>
              <a:ext uri="{FF2B5EF4-FFF2-40B4-BE49-F238E27FC236}">
                <a16:creationId xmlns:a16="http://schemas.microsoft.com/office/drawing/2014/main" id="{92740581-2CB8-409D-9194-0D86AD7A0D84}"/>
              </a:ext>
            </a:extLst>
          </p:cNvPr>
          <p:cNvSpPr>
            <a:spLocks noGrp="1"/>
          </p:cNvSpPr>
          <p:nvPr>
            <p:ph type="sldNum" sz="quarter" idx="12"/>
          </p:nvPr>
        </p:nvSpPr>
        <p:spPr/>
        <p:txBody>
          <a:bodyPr/>
          <a:lstStyle/>
          <a:p>
            <a:fld id="{01A2C2AB-EF2D-4352-BB26-FF176DBDE1A0}" type="slidenum">
              <a:rPr kumimoji="1" lang="ja-JP" altLang="en-US" smtClean="0"/>
              <a:t>16</a:t>
            </a:fld>
            <a:endParaRPr kumimoji="1" lang="ja-JP" altLang="en-US"/>
          </a:p>
        </p:txBody>
      </p:sp>
    </p:spTree>
    <p:extLst>
      <p:ext uri="{BB962C8B-B14F-4D97-AF65-F5344CB8AC3E}">
        <p14:creationId xmlns:p14="http://schemas.microsoft.com/office/powerpoint/2010/main" val="245421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0F323FE-671C-4928-A347-CB1DA9AA3F88}"/>
              </a:ext>
            </a:extLst>
          </p:cNvPr>
          <p:cNvSpPr>
            <a:spLocks noGrp="1"/>
          </p:cNvSpPr>
          <p:nvPr>
            <p:ph type="title"/>
          </p:nvPr>
        </p:nvSpPr>
        <p:spPr>
          <a:xfrm>
            <a:off x="1288064" y="1284731"/>
            <a:ext cx="9637776" cy="1430696"/>
          </a:xfrm>
        </p:spPr>
        <p:txBody>
          <a:bodyPr>
            <a:normAutofit/>
          </a:bodyPr>
          <a:lstStyle/>
          <a:p>
            <a:r>
              <a:rPr lang="ja-JP" altLang="en-US"/>
              <a:t>参考文献</a:t>
            </a:r>
            <a:endParaRPr kumimoji="1" lang="ja-JP" altLang="en-US"/>
          </a:p>
        </p:txBody>
      </p:sp>
      <p:sp>
        <p:nvSpPr>
          <p:cNvPr id="3" name="コンテンツ プレースホルダー 2">
            <a:extLst>
              <a:ext uri="{FF2B5EF4-FFF2-40B4-BE49-F238E27FC236}">
                <a16:creationId xmlns:a16="http://schemas.microsoft.com/office/drawing/2014/main" id="{AECA9FF5-CD0C-47B6-89BF-5E94541070F3}"/>
              </a:ext>
            </a:extLst>
          </p:cNvPr>
          <p:cNvSpPr>
            <a:spLocks noGrp="1"/>
          </p:cNvSpPr>
          <p:nvPr>
            <p:ph idx="1"/>
          </p:nvPr>
        </p:nvSpPr>
        <p:spPr>
          <a:xfrm>
            <a:off x="1288064" y="2853879"/>
            <a:ext cx="9637776" cy="2714771"/>
          </a:xfrm>
        </p:spPr>
        <p:txBody>
          <a:bodyPr>
            <a:normAutofit/>
          </a:bodyPr>
          <a:lstStyle/>
          <a:p>
            <a:pPr marL="0" indent="0">
              <a:buNone/>
            </a:pPr>
            <a:r>
              <a:rPr kumimoji="1" lang="en-US" altLang="ja-JP" sz="2000"/>
              <a:t>[1]</a:t>
            </a:r>
            <a:r>
              <a:rPr kumimoji="1" lang="ja-JP" altLang="en-US" sz="2000"/>
              <a:t>スライド資料</a:t>
            </a:r>
            <a:r>
              <a:rPr kumimoji="1" lang="en-US" altLang="ja-JP" sz="2000"/>
              <a:t>SAS-L</a:t>
            </a:r>
            <a:r>
              <a:rPr kumimoji="1" lang="ja-JP" altLang="en-US" sz="2000"/>
              <a:t>改３</a:t>
            </a:r>
            <a:endParaRPr kumimoji="1" lang="en-US" altLang="ja-JP" sz="2000"/>
          </a:p>
          <a:p>
            <a:pPr marL="0" indent="0">
              <a:buNone/>
            </a:pPr>
            <a:r>
              <a:rPr lang="en-US" altLang="ja-JP" sz="2000"/>
              <a:t>[2]</a:t>
            </a:r>
            <a:r>
              <a:rPr lang="ja-JP" altLang="en-US" sz="2000"/>
              <a:t>清水明宏</a:t>
            </a:r>
            <a:r>
              <a:rPr lang="en-US" altLang="ja-JP" sz="2000"/>
              <a:t>.</a:t>
            </a:r>
            <a:r>
              <a:rPr lang="ja-JP" altLang="en-US" sz="2000"/>
              <a:t>高知工科大学</a:t>
            </a:r>
            <a:r>
              <a:rPr lang="en-US" altLang="ja-JP" sz="2000"/>
              <a:t>.</a:t>
            </a:r>
            <a:r>
              <a:rPr lang="ja-JP" altLang="en-US" sz="2000"/>
              <a:t>「</a:t>
            </a:r>
            <a:r>
              <a:rPr lang="en-US" altLang="ja-JP" sz="2000"/>
              <a:t>SAS-L</a:t>
            </a:r>
            <a:r>
              <a:rPr lang="ja-JP" altLang="en-US" sz="2000"/>
              <a:t>ワンタイムパスワード認証方式について </a:t>
            </a:r>
            <a:r>
              <a:rPr lang="en-US" altLang="ja-JP" sz="2000"/>
              <a:t>SAS-L(Simple And Secure password authentication protocol,Light processing)</a:t>
            </a:r>
            <a:r>
              <a:rPr lang="ja-JP" altLang="en-US" sz="2000"/>
              <a:t>」</a:t>
            </a:r>
            <a:endParaRPr kumimoji="1" lang="ja-JP" altLang="en-US" sz="2000"/>
          </a:p>
          <a:p>
            <a:pPr marL="0" indent="0">
              <a:buNone/>
            </a:pPr>
            <a:r>
              <a:rPr kumimoji="1" lang="en-US" altLang="ja-JP" sz="2000"/>
              <a:t>[3]</a:t>
            </a:r>
            <a:r>
              <a:rPr kumimoji="1" lang="ja-JP" altLang="en-US" sz="2000"/>
              <a:t>高知工科大学</a:t>
            </a:r>
            <a:r>
              <a:rPr kumimoji="1" lang="en-US" altLang="ja-JP" sz="2000"/>
              <a:t>.</a:t>
            </a:r>
            <a:r>
              <a:rPr kumimoji="1" lang="ja-JP" altLang="en-US" sz="2000"/>
              <a:t>「ほぼ処理負荷ゼロ。究極の「</a:t>
            </a:r>
            <a:r>
              <a:rPr kumimoji="1" lang="en-US" altLang="ja-JP" sz="2000"/>
              <a:t>SAS-L</a:t>
            </a:r>
            <a:r>
              <a:rPr kumimoji="1" lang="ja-JP" altLang="en-US" sz="2000"/>
              <a:t>」で</a:t>
            </a:r>
            <a:r>
              <a:rPr kumimoji="1" lang="en-US" altLang="ja-JP" sz="2000"/>
              <a:t>IoT</a:t>
            </a:r>
            <a:r>
              <a:rPr kumimoji="1" lang="ja-JP" altLang="en-US" sz="2000"/>
              <a:t>時代のセキュリティ課題を一挙解決</a:t>
            </a:r>
            <a:endParaRPr kumimoji="1" lang="en-US" altLang="ja-JP" sz="2000"/>
          </a:p>
          <a:p>
            <a:pPr marL="0" indent="0">
              <a:buNone/>
            </a:pPr>
            <a:r>
              <a:rPr lang="en-US" altLang="ja-JP" sz="2000">
                <a:hlinkClick r:id="rId2"/>
              </a:rPr>
              <a:t>https://www.kochi-tech.ac.jp/power/research/sas-liot.html</a:t>
            </a:r>
            <a:r>
              <a:rPr lang="en-US" altLang="ja-JP" sz="2000"/>
              <a:t> ,(</a:t>
            </a:r>
            <a:r>
              <a:rPr lang="ja-JP" altLang="en-US" sz="2000"/>
              <a:t>参照</a:t>
            </a:r>
            <a:r>
              <a:rPr lang="en-US" altLang="ja-JP" sz="2000"/>
              <a:t>2021/11/9)</a:t>
            </a:r>
          </a:p>
        </p:txBody>
      </p:sp>
      <p:sp>
        <p:nvSpPr>
          <p:cNvPr id="4" name="スライド番号プレースホルダー 3">
            <a:extLst>
              <a:ext uri="{FF2B5EF4-FFF2-40B4-BE49-F238E27FC236}">
                <a16:creationId xmlns:a16="http://schemas.microsoft.com/office/drawing/2014/main" id="{ADC0B5E7-FDC2-4371-AE95-6619B465641C}"/>
              </a:ext>
            </a:extLst>
          </p:cNvPr>
          <p:cNvSpPr>
            <a:spLocks noGrp="1"/>
          </p:cNvSpPr>
          <p:nvPr>
            <p:ph type="sldNum" sz="quarter" idx="12"/>
          </p:nvPr>
        </p:nvSpPr>
        <p:spPr/>
        <p:txBody>
          <a:bodyPr/>
          <a:lstStyle/>
          <a:p>
            <a:fld id="{01A2C2AB-EF2D-4352-BB26-FF176DBDE1A0}" type="slidenum">
              <a:rPr kumimoji="1" lang="ja-JP" altLang="en-US" smtClean="0"/>
              <a:t>17</a:t>
            </a:fld>
            <a:endParaRPr kumimoji="1" lang="ja-JP" altLang="en-US"/>
          </a:p>
        </p:txBody>
      </p:sp>
    </p:spTree>
    <p:extLst>
      <p:ext uri="{BB962C8B-B14F-4D97-AF65-F5344CB8AC3E}">
        <p14:creationId xmlns:p14="http://schemas.microsoft.com/office/powerpoint/2010/main" val="11581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3078E70-7E4A-4F2D-B6CE-8C24E1451D34}"/>
              </a:ext>
            </a:extLst>
          </p:cNvPr>
          <p:cNvSpPr>
            <a:spLocks noGrp="1" noChangeArrowheads="1"/>
          </p:cNvSpPr>
          <p:nvPr>
            <p:ph type="title"/>
          </p:nvPr>
        </p:nvSpPr>
        <p:spPr>
          <a:xfrm>
            <a:off x="1981200" y="115888"/>
            <a:ext cx="8229600" cy="1371600"/>
          </a:xfrm>
        </p:spPr>
        <p:txBody>
          <a:bodyPr/>
          <a:lstStyle/>
          <a:p>
            <a:pPr eaLnBrk="1" hangingPunct="1"/>
            <a:r>
              <a:rPr lang="en-US" altLang="ja-JP" sz="4000"/>
              <a:t>SAS-L(1)</a:t>
            </a:r>
            <a:r>
              <a:rPr lang="ja-JP" altLang="en-US" sz="4000"/>
              <a:t>へのリプレイアタック</a:t>
            </a:r>
          </a:p>
        </p:txBody>
      </p:sp>
      <p:sp>
        <p:nvSpPr>
          <p:cNvPr id="47110" name="Line 136">
            <a:extLst>
              <a:ext uri="{FF2B5EF4-FFF2-40B4-BE49-F238E27FC236}">
                <a16:creationId xmlns:a16="http://schemas.microsoft.com/office/drawing/2014/main" id="{12544C1F-6F94-4919-8DBF-C4A351600FEE}"/>
              </a:ext>
            </a:extLst>
          </p:cNvPr>
          <p:cNvSpPr>
            <a:spLocks noChangeShapeType="1"/>
          </p:cNvSpPr>
          <p:nvPr/>
        </p:nvSpPr>
        <p:spPr bwMode="auto">
          <a:xfrm>
            <a:off x="1992314" y="494188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36329" name="Text Box 137">
            <a:extLst>
              <a:ext uri="{FF2B5EF4-FFF2-40B4-BE49-F238E27FC236}">
                <a16:creationId xmlns:a16="http://schemas.microsoft.com/office/drawing/2014/main" id="{1E274692-7082-4924-A4FB-C8749112A774}"/>
              </a:ext>
            </a:extLst>
          </p:cNvPr>
          <p:cNvSpPr txBox="1">
            <a:spLocks noChangeArrowheads="1"/>
          </p:cNvSpPr>
          <p:nvPr/>
        </p:nvSpPr>
        <p:spPr bwMode="auto">
          <a:xfrm>
            <a:off x="6311900" y="1196976"/>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800"/>
              <a:t>①</a:t>
            </a:r>
          </a:p>
        </p:txBody>
      </p:sp>
      <p:grpSp>
        <p:nvGrpSpPr>
          <p:cNvPr id="6" name="Group 140">
            <a:extLst>
              <a:ext uri="{FF2B5EF4-FFF2-40B4-BE49-F238E27FC236}">
                <a16:creationId xmlns:a16="http://schemas.microsoft.com/office/drawing/2014/main" id="{9637544C-8403-4240-BF24-3C073F1D320B}"/>
              </a:ext>
            </a:extLst>
          </p:cNvPr>
          <p:cNvGrpSpPr>
            <a:grpSpLocks/>
          </p:cNvGrpSpPr>
          <p:nvPr/>
        </p:nvGrpSpPr>
        <p:grpSpPr bwMode="auto">
          <a:xfrm>
            <a:off x="6816726" y="1341439"/>
            <a:ext cx="288925" cy="288925"/>
            <a:chOff x="776" y="1016"/>
            <a:chExt cx="272" cy="272"/>
          </a:xfrm>
        </p:grpSpPr>
        <p:sp>
          <p:nvSpPr>
            <p:cNvPr id="47278" name="Oval 141">
              <a:extLst>
                <a:ext uri="{FF2B5EF4-FFF2-40B4-BE49-F238E27FC236}">
                  <a16:creationId xmlns:a16="http://schemas.microsoft.com/office/drawing/2014/main" id="{A0FA5B77-20BE-4985-976F-F5E90B2E91C9}"/>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9" name="Line 142">
              <a:extLst>
                <a:ext uri="{FF2B5EF4-FFF2-40B4-BE49-F238E27FC236}">
                  <a16:creationId xmlns:a16="http://schemas.microsoft.com/office/drawing/2014/main" id="{6DAC2A38-4577-4170-AAB8-4325027DCC75}"/>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80" name="Line 143">
              <a:extLst>
                <a:ext uri="{FF2B5EF4-FFF2-40B4-BE49-F238E27FC236}">
                  <a16:creationId xmlns:a16="http://schemas.microsoft.com/office/drawing/2014/main" id="{EA5F2595-49CE-484A-9F39-17140C21D989}"/>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grpSp>
        <p:nvGrpSpPr>
          <p:cNvPr id="7" name="Group 153">
            <a:extLst>
              <a:ext uri="{FF2B5EF4-FFF2-40B4-BE49-F238E27FC236}">
                <a16:creationId xmlns:a16="http://schemas.microsoft.com/office/drawing/2014/main" id="{2C62E495-F6ED-43F6-B642-E5C84AC50332}"/>
              </a:ext>
            </a:extLst>
          </p:cNvPr>
          <p:cNvGrpSpPr>
            <a:grpSpLocks/>
          </p:cNvGrpSpPr>
          <p:nvPr/>
        </p:nvGrpSpPr>
        <p:grpSpPr bwMode="auto">
          <a:xfrm>
            <a:off x="7586664" y="1341439"/>
            <a:ext cx="288925" cy="288925"/>
            <a:chOff x="776" y="1016"/>
            <a:chExt cx="272" cy="272"/>
          </a:xfrm>
        </p:grpSpPr>
        <p:sp>
          <p:nvSpPr>
            <p:cNvPr id="47275" name="Oval 154">
              <a:extLst>
                <a:ext uri="{FF2B5EF4-FFF2-40B4-BE49-F238E27FC236}">
                  <a16:creationId xmlns:a16="http://schemas.microsoft.com/office/drawing/2014/main" id="{0046EC79-6619-433C-8C0A-3FD73CCE7672}"/>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6" name="Line 155">
              <a:extLst>
                <a:ext uri="{FF2B5EF4-FFF2-40B4-BE49-F238E27FC236}">
                  <a16:creationId xmlns:a16="http://schemas.microsoft.com/office/drawing/2014/main" id="{FF1A0ED5-4CD0-4E21-ACD4-547AF4F6B8B8}"/>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77" name="Line 156">
              <a:extLst>
                <a:ext uri="{FF2B5EF4-FFF2-40B4-BE49-F238E27FC236}">
                  <a16:creationId xmlns:a16="http://schemas.microsoft.com/office/drawing/2014/main" id="{79E0DE4C-A3FA-4D92-949A-F7EA648A95EB}"/>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47120" name="Line 229">
            <a:extLst>
              <a:ext uri="{FF2B5EF4-FFF2-40B4-BE49-F238E27FC236}">
                <a16:creationId xmlns:a16="http://schemas.microsoft.com/office/drawing/2014/main" id="{8D7AE2FF-EE38-4086-B99E-32B775535D5B}"/>
              </a:ext>
            </a:extLst>
          </p:cNvPr>
          <p:cNvSpPr>
            <a:spLocks noChangeShapeType="1"/>
          </p:cNvSpPr>
          <p:nvPr/>
        </p:nvSpPr>
        <p:spPr bwMode="auto">
          <a:xfrm>
            <a:off x="1992314" y="306863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139" name="Rectangle 318">
            <a:extLst>
              <a:ext uri="{FF2B5EF4-FFF2-40B4-BE49-F238E27FC236}">
                <a16:creationId xmlns:a16="http://schemas.microsoft.com/office/drawing/2014/main" id="{9326D69C-31AD-442B-9B0F-47CD74CE14AD}"/>
              </a:ext>
            </a:extLst>
          </p:cNvPr>
          <p:cNvSpPr>
            <a:spLocks noChangeArrowheads="1"/>
          </p:cNvSpPr>
          <p:nvPr/>
        </p:nvSpPr>
        <p:spPr bwMode="auto">
          <a:xfrm rot="16200000">
            <a:off x="840582" y="1951832"/>
            <a:ext cx="1655762"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1</a:t>
            </a:r>
            <a:r>
              <a:rPr lang="ja-JP" altLang="en-US" sz="2000"/>
              <a:t>回目</a:t>
            </a:r>
          </a:p>
        </p:txBody>
      </p:sp>
      <p:sp>
        <p:nvSpPr>
          <p:cNvPr id="47140" name="Rectangle 319">
            <a:extLst>
              <a:ext uri="{FF2B5EF4-FFF2-40B4-BE49-F238E27FC236}">
                <a16:creationId xmlns:a16="http://schemas.microsoft.com/office/drawing/2014/main" id="{E21AF7E0-C753-4DE7-99EB-EC16090A9B9B}"/>
              </a:ext>
            </a:extLst>
          </p:cNvPr>
          <p:cNvSpPr>
            <a:spLocks noChangeArrowheads="1"/>
          </p:cNvSpPr>
          <p:nvPr/>
        </p:nvSpPr>
        <p:spPr bwMode="auto">
          <a:xfrm rot="16200000">
            <a:off x="837407" y="385842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2</a:t>
            </a:r>
            <a:r>
              <a:rPr lang="ja-JP" altLang="en-US" sz="2000"/>
              <a:t>回目</a:t>
            </a:r>
          </a:p>
        </p:txBody>
      </p:sp>
      <p:sp>
        <p:nvSpPr>
          <p:cNvPr id="47141" name="Rectangle 320">
            <a:extLst>
              <a:ext uri="{FF2B5EF4-FFF2-40B4-BE49-F238E27FC236}">
                <a16:creationId xmlns:a16="http://schemas.microsoft.com/office/drawing/2014/main" id="{9B0A5D95-2AEB-4AB5-84E9-60917FBE73DC}"/>
              </a:ext>
            </a:extLst>
          </p:cNvPr>
          <p:cNvSpPr>
            <a:spLocks noChangeArrowheads="1"/>
          </p:cNvSpPr>
          <p:nvPr/>
        </p:nvSpPr>
        <p:spPr bwMode="auto">
          <a:xfrm rot="16200000">
            <a:off x="837407" y="576977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3</a:t>
            </a:r>
            <a:r>
              <a:rPr lang="ja-JP" altLang="en-US" sz="2000"/>
              <a:t>回目</a:t>
            </a:r>
          </a:p>
        </p:txBody>
      </p:sp>
      <p:sp>
        <p:nvSpPr>
          <p:cNvPr id="266" name="Text Box 137">
            <a:extLst>
              <a:ext uri="{FF2B5EF4-FFF2-40B4-BE49-F238E27FC236}">
                <a16:creationId xmlns:a16="http://schemas.microsoft.com/office/drawing/2014/main" id="{00B9C49B-D83D-4FA8-AC5C-1B95D0E9C76B}"/>
              </a:ext>
            </a:extLst>
          </p:cNvPr>
          <p:cNvSpPr txBox="1">
            <a:spLocks noChangeArrowheads="1"/>
          </p:cNvSpPr>
          <p:nvPr/>
        </p:nvSpPr>
        <p:spPr bwMode="auto">
          <a:xfrm>
            <a:off x="7064376" y="1223964"/>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③</a:t>
            </a:r>
            <a:endParaRPr lang="en-US" altLang="ja-JP" sz="2800"/>
          </a:p>
        </p:txBody>
      </p:sp>
      <p:sp>
        <p:nvSpPr>
          <p:cNvPr id="267" name="Text Box 137">
            <a:extLst>
              <a:ext uri="{FF2B5EF4-FFF2-40B4-BE49-F238E27FC236}">
                <a16:creationId xmlns:a16="http://schemas.microsoft.com/office/drawing/2014/main" id="{A4D6A183-941A-4D10-892D-3E5ADCFE083F}"/>
              </a:ext>
            </a:extLst>
          </p:cNvPr>
          <p:cNvSpPr txBox="1">
            <a:spLocks noChangeArrowheads="1"/>
          </p:cNvSpPr>
          <p:nvPr/>
        </p:nvSpPr>
        <p:spPr bwMode="auto">
          <a:xfrm>
            <a:off x="7858126" y="122396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⑤</a:t>
            </a:r>
            <a:endParaRPr lang="en-US" altLang="ja-JP" sz="2800"/>
          </a:p>
        </p:txBody>
      </p:sp>
      <p:sp>
        <p:nvSpPr>
          <p:cNvPr id="268" name="Text Box 137">
            <a:extLst>
              <a:ext uri="{FF2B5EF4-FFF2-40B4-BE49-F238E27FC236}">
                <a16:creationId xmlns:a16="http://schemas.microsoft.com/office/drawing/2014/main" id="{510371BA-CAB3-41AB-9440-355DA5324094}"/>
              </a:ext>
            </a:extLst>
          </p:cNvPr>
          <p:cNvSpPr txBox="1">
            <a:spLocks noChangeArrowheads="1"/>
          </p:cNvSpPr>
          <p:nvPr/>
        </p:nvSpPr>
        <p:spPr bwMode="auto">
          <a:xfrm>
            <a:off x="9133049" y="1232384"/>
            <a:ext cx="19796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②－④＋⑥</a:t>
            </a:r>
            <a:endParaRPr lang="en-US" altLang="ja-JP" sz="2800"/>
          </a:p>
        </p:txBody>
      </p:sp>
      <mc:AlternateContent xmlns:mc="http://schemas.openxmlformats.org/markup-compatibility/2006" xmlns:a14="http://schemas.microsoft.com/office/drawing/2010/main">
        <mc:Choice Requires="a14">
          <p:sp>
            <p:nvSpPr>
              <p:cNvPr id="47152" name="テキスト ボックス 1">
                <a:extLst>
                  <a:ext uri="{FF2B5EF4-FFF2-40B4-BE49-F238E27FC236}">
                    <a16:creationId xmlns:a16="http://schemas.microsoft.com/office/drawing/2014/main" id="{4FC9D727-280F-41C8-BEAA-8DAD51CAE9D0}"/>
                  </a:ext>
                </a:extLst>
              </p:cNvPr>
              <p:cNvSpPr txBox="1">
                <a:spLocks noChangeArrowheads="1"/>
              </p:cNvSpPr>
              <p:nvPr/>
            </p:nvSpPr>
            <p:spPr bwMode="auto">
              <a:xfrm>
                <a:off x="6264276" y="3968751"/>
                <a:ext cx="4511675" cy="23083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ja-JP" altLang="en-US" sz="2400"/>
                  <a:t>この２つのデータを次の</a:t>
                </a:r>
                <a:r>
                  <a:rPr lang="en-US" altLang="ja-JP" sz="2400"/>
                  <a:t>4</a:t>
                </a:r>
                <a:r>
                  <a:rPr lang="ja-JP" altLang="en-US" sz="2400"/>
                  <a:t>回目の⑦，⑧として入力すれば</a:t>
                </a:r>
                <a:endParaRPr lang="en-US" altLang="ja-JP" sz="2400"/>
              </a:p>
              <a:p>
                <a:pPr>
                  <a:spcBef>
                    <a:spcPct val="0"/>
                  </a:spcBef>
                  <a:buClrTx/>
                  <a:buSzTx/>
                  <a:buFontTx/>
                  <a:buNone/>
                </a:pPr>
                <a:r>
                  <a:rPr lang="ja-JP" altLang="en-US" sz="2400"/>
                  <a:t>認証が成立して，次の認証情報を　　　　　　　　　　</a:t>
                </a:r>
                <a:endParaRPr lang="en-US" altLang="ja-JP" sz="2400"/>
              </a:p>
              <a:p>
                <a:pPr>
                  <a:spcBef>
                    <a:spcPct val="0"/>
                  </a:spcBef>
                  <a:buClrTx/>
                  <a:buSzTx/>
                  <a:buFontTx/>
                  <a:buNone/>
                </a:pPr>
                <a14:m>
                  <m:oMath xmlns:m="http://schemas.openxmlformats.org/officeDocument/2006/math">
                    <m:sSub>
                      <m:sSubPr>
                        <m:ctrlPr>
                          <a:rPr lang="pt-BR" altLang="ja-JP" sz="2400" i="1" smtClean="0">
                            <a:solidFill>
                              <a:srgbClr val="FF0000"/>
                            </a:solidFill>
                            <a:latin typeface="Cambria Math" panose="02040503050406030204" pitchFamily="18" charset="0"/>
                          </a:rPr>
                        </m:ctrlPr>
                      </m:sSubPr>
                      <m:e>
                        <m:r>
                          <m:rPr>
                            <m:sty m:val="p"/>
                          </m:rPr>
                          <a:rPr lang="en-US" altLang="ja-JP" sz="2400">
                            <a:solidFill>
                              <a:srgbClr val="FF0000"/>
                            </a:solidFill>
                            <a:latin typeface="Cambria Math" panose="02040503050406030204" pitchFamily="18" charset="0"/>
                          </a:rPr>
                          <m:t>A</m:t>
                        </m:r>
                      </m:e>
                      <m:sub>
                        <m:r>
                          <a:rPr lang="en-US" altLang="ja-JP" sz="2400" i="1">
                            <a:solidFill>
                              <a:srgbClr val="FF0000"/>
                            </a:solidFill>
                            <a:latin typeface="Cambria Math" panose="02040503050406030204" pitchFamily="18" charset="0"/>
                          </a:rPr>
                          <m:t>1</m:t>
                        </m:r>
                      </m:sub>
                    </m:sSub>
                  </m:oMath>
                </a14:m>
                <a:r>
                  <a:rPr lang="ja-JP" altLang="en-US" sz="2400"/>
                  <a:t>とすることができ，</a:t>
                </a:r>
                <a:endParaRPr lang="en-US" altLang="ja-JP" sz="2400"/>
              </a:p>
              <a:p>
                <a:pPr>
                  <a:spcBef>
                    <a:spcPct val="0"/>
                  </a:spcBef>
                  <a:buClrTx/>
                  <a:buSzTx/>
                  <a:buFontTx/>
                  <a:buNone/>
                </a:pPr>
                <a:r>
                  <a:rPr lang="en-US" altLang="ja-JP" sz="2400"/>
                  <a:t>1,2,3</a:t>
                </a:r>
                <a:r>
                  <a:rPr lang="ja-JP" altLang="en-US" sz="2400"/>
                  <a:t>回目のデータを再使用できる</a:t>
                </a:r>
              </a:p>
            </p:txBody>
          </p:sp>
        </mc:Choice>
        <mc:Fallback xmlns="">
          <p:sp>
            <p:nvSpPr>
              <p:cNvPr id="47152" name="テキスト ボックス 1">
                <a:extLst>
                  <a:ext uri="{FF2B5EF4-FFF2-40B4-BE49-F238E27FC236}">
                    <a16:creationId xmlns:a16="http://schemas.microsoft.com/office/drawing/2014/main" id="{4FC9D727-280F-41C8-BEAA-8DAD51CAE9D0}"/>
                  </a:ext>
                </a:extLst>
              </p:cNvPr>
              <p:cNvSpPr txBox="1">
                <a:spLocks noRot="1" noChangeAspect="1" noMove="1" noResize="1" noEditPoints="1" noAdjustHandles="1" noChangeArrowheads="1" noChangeShapeType="1" noTextEdit="1"/>
              </p:cNvSpPr>
              <p:nvPr/>
            </p:nvSpPr>
            <p:spPr bwMode="auto">
              <a:xfrm>
                <a:off x="6264276" y="3968751"/>
                <a:ext cx="4511675" cy="2308324"/>
              </a:xfrm>
              <a:prstGeom prst="rect">
                <a:avLst/>
              </a:prstGeom>
              <a:blipFill>
                <a:blip r:embed="rId2"/>
                <a:stretch>
                  <a:fillRect l="-2162" t="-2902" r="-1892" b="-42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1391154-9DA4-5549-A40B-C511E02BA717}"/>
                  </a:ext>
                </a:extLst>
              </p:cNvPr>
              <p:cNvSpPr txBox="1"/>
              <p:nvPr/>
            </p:nvSpPr>
            <p:spPr>
              <a:xfrm>
                <a:off x="2233030" y="1456532"/>
                <a:ext cx="3271024" cy="584775"/>
              </a:xfrm>
              <a:prstGeom prst="rect">
                <a:avLst/>
              </a:prstGeom>
              <a:noFill/>
            </p:spPr>
            <p:txBody>
              <a:bodyPr wrap="none" rtlCol="0">
                <a:spAutoFit/>
              </a:bodyPr>
              <a:lstStyle/>
              <a:p>
                <a:r>
                  <a:rPr lang="el-GR" altLang="ja-JP" sz="3200">
                    <a:latin typeface="Cambria Math" panose="02040503050406030204" pitchFamily="18" charset="0"/>
                  </a:rPr>
                  <a:t>α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①</a:t>
                </a:r>
                <a:endParaRPr kumimoji="1" lang="ja-JP" altLang="en-US" sz="3200"/>
              </a:p>
            </p:txBody>
          </p:sp>
        </mc:Choice>
        <mc:Fallback xmlns="">
          <p:sp>
            <p:nvSpPr>
              <p:cNvPr id="3" name="テキスト ボックス 2">
                <a:extLst>
                  <a:ext uri="{FF2B5EF4-FFF2-40B4-BE49-F238E27FC236}">
                    <a16:creationId xmlns:a16="http://schemas.microsoft.com/office/drawing/2014/main" id="{11391154-9DA4-5549-A40B-C511E02BA717}"/>
                  </a:ext>
                </a:extLst>
              </p:cNvPr>
              <p:cNvSpPr txBox="1">
                <a:spLocks noRot="1" noChangeAspect="1" noMove="1" noResize="1" noEditPoints="1" noAdjustHandles="1" noChangeArrowheads="1" noChangeShapeType="1" noTextEdit="1"/>
              </p:cNvSpPr>
              <p:nvPr/>
            </p:nvSpPr>
            <p:spPr>
              <a:xfrm>
                <a:off x="2233030" y="1456532"/>
                <a:ext cx="3271024" cy="584775"/>
              </a:xfrm>
              <a:prstGeom prst="rect">
                <a:avLst/>
              </a:prstGeom>
              <a:blipFill>
                <a:blip r:embed="rId3"/>
                <a:stretch>
                  <a:fillRect l="-4655" t="-16667" r="-3911"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0629E737-3CBE-AE4D-8AA1-BDBC6EC232A9}"/>
                  </a:ext>
                </a:extLst>
              </p:cNvPr>
              <p:cNvSpPr txBox="1"/>
              <p:nvPr/>
            </p:nvSpPr>
            <p:spPr>
              <a:xfrm>
                <a:off x="2284380" y="2100769"/>
                <a:ext cx="3266215" cy="584775"/>
              </a:xfrm>
              <a:prstGeom prst="rect">
                <a:avLst/>
              </a:prstGeom>
              <a:noFill/>
            </p:spPr>
            <p:txBody>
              <a:bodyPr wrap="none" rtlCol="0">
                <a:spAutoFit/>
              </a:bodyPr>
              <a:lstStyle/>
              <a:p>
                <a:r>
                  <a:rPr lang="el-GR" altLang="ja-JP" sz="3200">
                    <a:latin typeface="Cambria Math" panose="02040503050406030204" pitchFamily="18" charset="0"/>
                  </a:rPr>
                  <a:t>β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②</a:t>
                </a:r>
                <a:endParaRPr kumimoji="1" lang="ja-JP" altLang="en-US" sz="3200"/>
              </a:p>
            </p:txBody>
          </p:sp>
        </mc:Choice>
        <mc:Fallback xmlns="">
          <p:sp>
            <p:nvSpPr>
              <p:cNvPr id="190" name="テキスト ボックス 189">
                <a:extLst>
                  <a:ext uri="{FF2B5EF4-FFF2-40B4-BE49-F238E27FC236}">
                    <a16:creationId xmlns:a16="http://schemas.microsoft.com/office/drawing/2014/main" id="{0629E737-3CBE-AE4D-8AA1-BDBC6EC232A9}"/>
                  </a:ext>
                </a:extLst>
              </p:cNvPr>
              <p:cNvSpPr txBox="1">
                <a:spLocks noRot="1" noChangeAspect="1" noMove="1" noResize="1" noEditPoints="1" noAdjustHandles="1" noChangeArrowheads="1" noChangeShapeType="1" noTextEdit="1"/>
              </p:cNvSpPr>
              <p:nvPr/>
            </p:nvSpPr>
            <p:spPr>
              <a:xfrm>
                <a:off x="2284380" y="2100769"/>
                <a:ext cx="3266215" cy="584775"/>
              </a:xfrm>
              <a:prstGeom prst="rect">
                <a:avLst/>
              </a:prstGeom>
              <a:blipFill>
                <a:blip r:embed="rId4"/>
                <a:stretch>
                  <a:fillRect l="-4851" t="-16667" r="-18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テキスト ボックス 190">
                <a:extLst>
                  <a:ext uri="{FF2B5EF4-FFF2-40B4-BE49-F238E27FC236}">
                    <a16:creationId xmlns:a16="http://schemas.microsoft.com/office/drawing/2014/main" id="{1D1DD510-5FFE-6546-B19B-706216A53A6E}"/>
                  </a:ext>
                </a:extLst>
              </p:cNvPr>
              <p:cNvSpPr txBox="1"/>
              <p:nvPr/>
            </p:nvSpPr>
            <p:spPr>
              <a:xfrm>
                <a:off x="2233030" y="3302794"/>
                <a:ext cx="3280513" cy="584775"/>
              </a:xfrm>
              <a:prstGeom prst="rect">
                <a:avLst/>
              </a:prstGeom>
              <a:noFill/>
            </p:spPr>
            <p:txBody>
              <a:bodyPr wrap="none" rtlCol="0">
                <a:spAutoFit/>
              </a:bodyPr>
              <a:lstStyle/>
              <a:p>
                <a:r>
                  <a:rPr lang="el-GR" altLang="ja-JP" sz="3200">
                    <a:latin typeface="Cambria Math" panose="02040503050406030204" pitchFamily="18" charset="0"/>
                  </a:rPr>
                  <a:t>α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③</a:t>
                </a:r>
                <a:endParaRPr kumimoji="1" lang="ja-JP" altLang="en-US" sz="3200"/>
              </a:p>
            </p:txBody>
          </p:sp>
        </mc:Choice>
        <mc:Fallback xmlns="">
          <p:sp>
            <p:nvSpPr>
              <p:cNvPr id="191" name="テキスト ボックス 190">
                <a:extLst>
                  <a:ext uri="{FF2B5EF4-FFF2-40B4-BE49-F238E27FC236}">
                    <a16:creationId xmlns:a16="http://schemas.microsoft.com/office/drawing/2014/main" id="{1D1DD510-5FFE-6546-B19B-706216A53A6E}"/>
                  </a:ext>
                </a:extLst>
              </p:cNvPr>
              <p:cNvSpPr txBox="1">
                <a:spLocks noRot="1" noChangeAspect="1" noMove="1" noResize="1" noEditPoints="1" noAdjustHandles="1" noChangeArrowheads="1" noChangeShapeType="1" noTextEdit="1"/>
              </p:cNvSpPr>
              <p:nvPr/>
            </p:nvSpPr>
            <p:spPr>
              <a:xfrm>
                <a:off x="2233030" y="3302794"/>
                <a:ext cx="3280513" cy="584775"/>
              </a:xfrm>
              <a:prstGeom prst="rect">
                <a:avLst/>
              </a:prstGeom>
              <a:blipFill>
                <a:blip r:embed="rId5"/>
                <a:stretch>
                  <a:fillRect l="-4647" t="-16667" r="-4089"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DC025CCE-007C-6740-8AD3-81C0B72F4AD7}"/>
                  </a:ext>
                </a:extLst>
              </p:cNvPr>
              <p:cNvSpPr txBox="1"/>
              <p:nvPr/>
            </p:nvSpPr>
            <p:spPr>
              <a:xfrm>
                <a:off x="2233030" y="4002882"/>
                <a:ext cx="3158685" cy="584775"/>
              </a:xfrm>
              <a:prstGeom prst="rect">
                <a:avLst/>
              </a:prstGeom>
              <a:noFill/>
            </p:spPr>
            <p:txBody>
              <a:bodyPr wrap="none" rtlCol="0">
                <a:spAutoFit/>
              </a:bodyPr>
              <a:lstStyle/>
              <a:p>
                <a:r>
                  <a:rPr lang="el-GR" altLang="ja-JP" sz="3200">
                    <a:latin typeface="Cambria Math" panose="02040503050406030204" pitchFamily="18" charset="0"/>
                  </a:rPr>
                  <a:t>β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④</a:t>
                </a:r>
                <a:endParaRPr kumimoji="1" lang="ja-JP" altLang="en-US" sz="3200"/>
              </a:p>
            </p:txBody>
          </p:sp>
        </mc:Choice>
        <mc:Fallback xmlns="">
          <p:sp>
            <p:nvSpPr>
              <p:cNvPr id="192" name="テキスト ボックス 191">
                <a:extLst>
                  <a:ext uri="{FF2B5EF4-FFF2-40B4-BE49-F238E27FC236}">
                    <a16:creationId xmlns:a16="http://schemas.microsoft.com/office/drawing/2014/main" id="{DC025CCE-007C-6740-8AD3-81C0B72F4AD7}"/>
                  </a:ext>
                </a:extLst>
              </p:cNvPr>
              <p:cNvSpPr txBox="1">
                <a:spLocks noRot="1" noChangeAspect="1" noMove="1" noResize="1" noEditPoints="1" noAdjustHandles="1" noChangeArrowheads="1" noChangeShapeType="1" noTextEdit="1"/>
              </p:cNvSpPr>
              <p:nvPr/>
            </p:nvSpPr>
            <p:spPr>
              <a:xfrm>
                <a:off x="2233030" y="4002882"/>
                <a:ext cx="3158685" cy="584775"/>
              </a:xfrm>
              <a:prstGeom prst="rect">
                <a:avLst/>
              </a:prstGeom>
              <a:blipFill>
                <a:blip r:embed="rId6"/>
                <a:stretch>
                  <a:fillRect l="-4826" t="-16667" r="-424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テキスト ボックス 192">
                <a:extLst>
                  <a:ext uri="{FF2B5EF4-FFF2-40B4-BE49-F238E27FC236}">
                    <a16:creationId xmlns:a16="http://schemas.microsoft.com/office/drawing/2014/main" id="{3566286C-3C5D-A248-A495-3313BA825447}"/>
                  </a:ext>
                </a:extLst>
              </p:cNvPr>
              <p:cNvSpPr txBox="1"/>
              <p:nvPr/>
            </p:nvSpPr>
            <p:spPr>
              <a:xfrm>
                <a:off x="2233029" y="5143501"/>
                <a:ext cx="3280513" cy="584775"/>
              </a:xfrm>
              <a:prstGeom prst="rect">
                <a:avLst/>
              </a:prstGeom>
              <a:noFill/>
            </p:spPr>
            <p:txBody>
              <a:bodyPr wrap="none" rtlCol="0">
                <a:spAutoFit/>
              </a:bodyPr>
              <a:lstStyle/>
              <a:p>
                <a:r>
                  <a:rPr lang="el-GR" altLang="ja-JP" sz="3200">
                    <a:latin typeface="Cambria Math" panose="02040503050406030204" pitchFamily="18" charset="0"/>
                  </a:rPr>
                  <a:t>α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⑤</a:t>
                </a:r>
                <a:endParaRPr kumimoji="1" lang="ja-JP" altLang="en-US" sz="3200"/>
              </a:p>
            </p:txBody>
          </p:sp>
        </mc:Choice>
        <mc:Fallback xmlns="">
          <p:sp>
            <p:nvSpPr>
              <p:cNvPr id="193" name="テキスト ボックス 192">
                <a:extLst>
                  <a:ext uri="{FF2B5EF4-FFF2-40B4-BE49-F238E27FC236}">
                    <a16:creationId xmlns:a16="http://schemas.microsoft.com/office/drawing/2014/main" id="{3566286C-3C5D-A248-A495-3313BA825447}"/>
                  </a:ext>
                </a:extLst>
              </p:cNvPr>
              <p:cNvSpPr txBox="1">
                <a:spLocks noRot="1" noChangeAspect="1" noMove="1" noResize="1" noEditPoints="1" noAdjustHandles="1" noChangeArrowheads="1" noChangeShapeType="1" noTextEdit="1"/>
              </p:cNvSpPr>
              <p:nvPr/>
            </p:nvSpPr>
            <p:spPr>
              <a:xfrm>
                <a:off x="2233029" y="5143501"/>
                <a:ext cx="3280513" cy="584775"/>
              </a:xfrm>
              <a:prstGeom prst="rect">
                <a:avLst/>
              </a:prstGeom>
              <a:blipFill>
                <a:blip r:embed="rId7"/>
                <a:stretch>
                  <a:fillRect l="-4647" t="-16667" r="-4089"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テキスト ボックス 193">
                <a:extLst>
                  <a:ext uri="{FF2B5EF4-FFF2-40B4-BE49-F238E27FC236}">
                    <a16:creationId xmlns:a16="http://schemas.microsoft.com/office/drawing/2014/main" id="{79D5B2EA-A856-1A49-890A-1B3C4661BF0B}"/>
                  </a:ext>
                </a:extLst>
              </p:cNvPr>
              <p:cNvSpPr txBox="1"/>
              <p:nvPr/>
            </p:nvSpPr>
            <p:spPr>
              <a:xfrm>
                <a:off x="2233029" y="5760818"/>
                <a:ext cx="3158685" cy="584775"/>
              </a:xfrm>
              <a:prstGeom prst="rect">
                <a:avLst/>
              </a:prstGeom>
              <a:noFill/>
            </p:spPr>
            <p:txBody>
              <a:bodyPr wrap="none" rtlCol="0">
                <a:spAutoFit/>
              </a:bodyPr>
              <a:lstStyle/>
              <a:p>
                <a:r>
                  <a:rPr lang="el-GR" altLang="ja-JP" sz="3200">
                    <a:latin typeface="Cambria Math" panose="02040503050406030204" pitchFamily="18" charset="0"/>
                  </a:rPr>
                  <a:t>β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⑥</a:t>
                </a:r>
                <a:endParaRPr kumimoji="1" lang="ja-JP" altLang="en-US" sz="3200"/>
              </a:p>
            </p:txBody>
          </p:sp>
        </mc:Choice>
        <mc:Fallback xmlns="">
          <p:sp>
            <p:nvSpPr>
              <p:cNvPr id="194" name="テキスト ボックス 193">
                <a:extLst>
                  <a:ext uri="{FF2B5EF4-FFF2-40B4-BE49-F238E27FC236}">
                    <a16:creationId xmlns:a16="http://schemas.microsoft.com/office/drawing/2014/main" id="{79D5B2EA-A856-1A49-890A-1B3C4661BF0B}"/>
                  </a:ext>
                </a:extLst>
              </p:cNvPr>
              <p:cNvSpPr txBox="1">
                <a:spLocks noRot="1" noChangeAspect="1" noMove="1" noResize="1" noEditPoints="1" noAdjustHandles="1" noChangeArrowheads="1" noChangeShapeType="1" noTextEdit="1"/>
              </p:cNvSpPr>
              <p:nvPr/>
            </p:nvSpPr>
            <p:spPr>
              <a:xfrm>
                <a:off x="2233029" y="5760818"/>
                <a:ext cx="3158685" cy="584775"/>
              </a:xfrm>
              <a:prstGeom prst="rect">
                <a:avLst/>
              </a:prstGeom>
              <a:blipFill>
                <a:blip r:embed="rId8"/>
                <a:stretch>
                  <a:fillRect l="-4826" t="-16667" r="-424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47EAC8F9-F360-C941-BAD2-AE5E3E2C7EEE}"/>
                  </a:ext>
                </a:extLst>
              </p:cNvPr>
              <p:cNvSpPr txBox="1"/>
              <p:nvPr/>
            </p:nvSpPr>
            <p:spPr>
              <a:xfrm>
                <a:off x="6494076" y="1867914"/>
                <a:ext cx="1701684"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5" name="テキスト ボックス 194">
                <a:extLst>
                  <a:ext uri="{FF2B5EF4-FFF2-40B4-BE49-F238E27FC236}">
                    <a16:creationId xmlns:a16="http://schemas.microsoft.com/office/drawing/2014/main" id="{47EAC8F9-F360-C941-BAD2-AE5E3E2C7EEE}"/>
                  </a:ext>
                </a:extLst>
              </p:cNvPr>
              <p:cNvSpPr txBox="1">
                <a:spLocks noRot="1" noChangeAspect="1" noMove="1" noResize="1" noEditPoints="1" noAdjustHandles="1" noChangeArrowheads="1" noChangeShapeType="1" noTextEdit="1"/>
              </p:cNvSpPr>
              <p:nvPr/>
            </p:nvSpPr>
            <p:spPr>
              <a:xfrm>
                <a:off x="6494076" y="1867914"/>
                <a:ext cx="1701684" cy="584775"/>
              </a:xfrm>
              <a:prstGeom prst="rect">
                <a:avLst/>
              </a:prstGeom>
              <a:blipFill>
                <a:blip r:embed="rId9"/>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テキスト ボックス 195">
                <a:extLst>
                  <a:ext uri="{FF2B5EF4-FFF2-40B4-BE49-F238E27FC236}">
                    <a16:creationId xmlns:a16="http://schemas.microsoft.com/office/drawing/2014/main" id="{2F1436A3-8CF1-D544-88D3-2A313BB4CFC6}"/>
                  </a:ext>
                </a:extLst>
              </p:cNvPr>
              <p:cNvSpPr txBox="1"/>
              <p:nvPr/>
            </p:nvSpPr>
            <p:spPr>
              <a:xfrm>
                <a:off x="9254404" y="1867914"/>
                <a:ext cx="1587871"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6" name="テキスト ボックス 195">
                <a:extLst>
                  <a:ext uri="{FF2B5EF4-FFF2-40B4-BE49-F238E27FC236}">
                    <a16:creationId xmlns:a16="http://schemas.microsoft.com/office/drawing/2014/main" id="{2F1436A3-8CF1-D544-88D3-2A313BB4CFC6}"/>
                  </a:ext>
                </a:extLst>
              </p:cNvPr>
              <p:cNvSpPr txBox="1">
                <a:spLocks noRot="1" noChangeAspect="1" noMove="1" noResize="1" noEditPoints="1" noAdjustHandles="1" noChangeArrowheads="1" noChangeShapeType="1" noTextEdit="1"/>
              </p:cNvSpPr>
              <p:nvPr/>
            </p:nvSpPr>
            <p:spPr>
              <a:xfrm>
                <a:off x="9254404" y="1867914"/>
                <a:ext cx="1587871" cy="584775"/>
              </a:xfrm>
              <a:prstGeom prst="rect">
                <a:avLst/>
              </a:prstGeom>
              <a:blipFill>
                <a:blip r:embed="rId10"/>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C3C0F527-2C44-FE42-9D2C-139C133F822F}"/>
                  </a:ext>
                </a:extLst>
              </p:cNvPr>
              <p:cNvSpPr txBox="1"/>
              <p:nvPr/>
            </p:nvSpPr>
            <p:spPr>
              <a:xfrm>
                <a:off x="6494076" y="2882613"/>
                <a:ext cx="3209981" cy="861774"/>
              </a:xfrm>
              <a:prstGeom prst="rect">
                <a:avLst/>
              </a:prstGeom>
              <a:noFill/>
            </p:spPr>
            <p:txBody>
              <a:bodyPr wrap="none" rtlCol="0">
                <a:spAutoFit/>
              </a:bodyPr>
              <a:lstStyle/>
              <a:p>
                <a:r>
                  <a:rPr lang="en-US" altLang="ja-JP">
                    <a:latin typeface="Cambria Math" panose="02040503050406030204" pitchFamily="18" charset="0"/>
                  </a:rPr>
                  <a:t>n</a:t>
                </a:r>
                <a:r>
                  <a:rPr lang="ja-JP" altLang="en-US" b="0" i="0">
                    <a:latin typeface="Cambria Math" panose="02040503050406030204" pitchFamily="18" charset="0"/>
                  </a:rPr>
                  <a:t>回目認証時</a:t>
                </a:r>
                <a:endParaRPr lang="en-US" altLang="ja-JP" b="0" i="0">
                  <a:latin typeface="Cambria Math" panose="02040503050406030204" pitchFamily="18" charset="0"/>
                </a:endParaRPr>
              </a:p>
              <a:p>
                <a14:m>
                  <m:oMath xmlns:m="http://schemas.openxmlformats.org/officeDocument/2006/math">
                    <m:r>
                      <m:rPr>
                        <m:nor/>
                      </m:rPr>
                      <a:rPr lang="en-US" altLang="ja-JP" sz="3200" b="0" i="0" dirty="0" smtClean="0">
                        <a:latin typeface="Cambria Math" panose="02040503050406030204" pitchFamily="18" charset="0"/>
                      </a:rPr>
                      <m:t>(</m:t>
                    </m:r>
                    <m:r>
                      <m:rPr>
                        <m:nor/>
                      </m:rPr>
                      <a:rPr lang="el-GR" altLang="ja-JP" sz="3200" dirty="0" smtClean="0">
                        <a:latin typeface="Cambria Math" panose="02040503050406030204" pitchFamily="18" charset="0"/>
                      </a:rPr>
                      <m:t>α</m:t>
                    </m:r>
                    <m:r>
                      <m:rPr>
                        <m:nor/>
                      </m:rPr>
                      <a:rPr lang="en-US" altLang="ja-JP" sz="3200" dirty="0" smtClean="0"/>
                      <m:t>⊕</m:t>
                    </m:r>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𝑛</m:t>
                        </m:r>
                      </m:sub>
                    </m:sSub>
                  </m:oMath>
                </a14:m>
                <a:r>
                  <a:rPr lang="en-US" altLang="ja-JP" sz="3200">
                    <a:latin typeface="Cambria Math" panose="02040503050406030204" pitchFamily="18" charset="0"/>
                  </a:rPr>
                  <a:t>)</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m:rPr>
                            <m:sty m:val="p"/>
                          </m:rPr>
                          <a:rPr lang="en-US" altLang="ja-JP" sz="3200" b="0" i="0" smtClean="0">
                            <a:latin typeface="Cambria Math" panose="02040503050406030204" pitchFamily="18" charset="0"/>
                          </a:rPr>
                          <m:t>n</m:t>
                        </m:r>
                      </m:sub>
                    </m:sSub>
                  </m:oMath>
                </a14:m>
                <a:r>
                  <a:rPr kumimoji="1" lang="en-US" altLang="ja-JP" sz="3200"/>
                  <a:t>=</a:t>
                </a:r>
                <a:r>
                  <a:rPr lang="el-GR" altLang="ja-JP" sz="3200">
                    <a:latin typeface="Cambria Math" panose="02040503050406030204" pitchFamily="18" charset="0"/>
                  </a:rPr>
                  <a:t> β</a:t>
                </a:r>
                <a:endParaRPr kumimoji="1" lang="ja-JP" altLang="en-US" sz="3200"/>
              </a:p>
            </p:txBody>
          </p:sp>
        </mc:Choice>
        <mc:Fallback xmlns="">
          <p:sp>
            <p:nvSpPr>
              <p:cNvPr id="197" name="テキスト ボックス 196">
                <a:extLst>
                  <a:ext uri="{FF2B5EF4-FFF2-40B4-BE49-F238E27FC236}">
                    <a16:creationId xmlns:a16="http://schemas.microsoft.com/office/drawing/2014/main" id="{C3C0F527-2C44-FE42-9D2C-139C133F822F}"/>
                  </a:ext>
                </a:extLst>
              </p:cNvPr>
              <p:cNvSpPr txBox="1">
                <a:spLocks noRot="1" noChangeAspect="1" noMove="1" noResize="1" noEditPoints="1" noAdjustHandles="1" noChangeArrowheads="1" noChangeShapeType="1" noTextEdit="1"/>
              </p:cNvSpPr>
              <p:nvPr/>
            </p:nvSpPr>
            <p:spPr>
              <a:xfrm>
                <a:off x="6494076" y="2882613"/>
                <a:ext cx="3209981" cy="861774"/>
              </a:xfrm>
              <a:prstGeom prst="rect">
                <a:avLst/>
              </a:prstGeom>
              <a:blipFill>
                <a:blip r:embed="rId11"/>
                <a:stretch>
                  <a:fillRect l="-1518" t="-5674" r="-2087" b="-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65023FB-C7FE-4E5D-8E6A-F09108AA28F0}"/>
                  </a:ext>
                </a:extLst>
              </p:cNvPr>
              <p:cNvSpPr txBox="1"/>
              <p:nvPr/>
            </p:nvSpPr>
            <p:spPr>
              <a:xfrm>
                <a:off x="5472776" y="6368832"/>
                <a:ext cx="6094674" cy="369332"/>
              </a:xfrm>
              <a:prstGeom prst="rect">
                <a:avLst/>
              </a:prstGeom>
              <a:noFill/>
            </p:spPr>
            <p:txBody>
              <a:bodyPr wrap="square">
                <a:spAutoFit/>
              </a:bodyPr>
              <a:lstStyle/>
              <a:p>
                <a14:m>
                  <m:oMath xmlns:m="http://schemas.openxmlformats.org/officeDocument/2006/math">
                    <m:sSub>
                      <m:sSubPr>
                        <m:ctrlPr>
                          <a:rPr kumimoji="1" lang="pt-BR" altLang="ja-JP" sz="1800" i="1" smtClean="0">
                            <a:solidFill>
                              <a:schemeClr val="tx1"/>
                            </a:solidFill>
                            <a:latin typeface="Cambria Math" panose="02040503050406030204" pitchFamily="18" charset="0"/>
                          </a:rPr>
                        </m:ctrlPr>
                      </m:sSubPr>
                      <m:e>
                        <m:r>
                          <m:rPr>
                            <m:sty m:val="p"/>
                          </m:rPr>
                          <a:rPr kumimoji="1" lang="en-US" altLang="ja-JP" sz="1800" i="0" smtClean="0">
                            <a:solidFill>
                              <a:schemeClr val="tx1"/>
                            </a:solidFill>
                            <a:latin typeface="Cambria Math" panose="02040503050406030204" pitchFamily="18" charset="0"/>
                          </a:rPr>
                          <m:t>A</m:t>
                        </m:r>
                      </m:e>
                      <m:sub>
                        <m:r>
                          <a:rPr kumimoji="1" lang="en-US" altLang="ja-JP" sz="1800" b="0" i="0" smtClean="0">
                            <a:solidFill>
                              <a:schemeClr val="tx1"/>
                            </a:solidFill>
                            <a:latin typeface="Cambria Math" panose="02040503050406030204" pitchFamily="18" charset="0"/>
                          </a:rPr>
                          <m:t>5</m:t>
                        </m:r>
                      </m:sub>
                    </m:sSub>
                  </m:oMath>
                </a14:m>
                <a:r>
                  <a:rPr kumimoji="1" lang="en-US" altLang="ja-JP"/>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smtClean="0">
                            <a:latin typeface="Cambria Math" panose="02040503050406030204" pitchFamily="18" charset="0"/>
                          </a:rPr>
                          <m:t>A</m:t>
                        </m:r>
                      </m:e>
                      <m:sub>
                        <m:r>
                          <a:rPr lang="en-US" altLang="ja-JP" b="0" i="0" smtClean="0">
                            <a:latin typeface="Cambria Math" panose="02040503050406030204" pitchFamily="18" charset="0"/>
                          </a:rPr>
                          <m:t>4</m:t>
                        </m:r>
                      </m:sub>
                    </m:sSub>
                  </m:oMath>
                </a14:m>
                <a:endParaRPr lang="ja-JP" altLang="en-US"/>
              </a:p>
            </p:txBody>
          </p:sp>
        </mc:Choice>
        <mc:Fallback xmlns="">
          <p:sp>
            <p:nvSpPr>
              <p:cNvPr id="31" name="テキスト ボックス 30">
                <a:extLst>
                  <a:ext uri="{FF2B5EF4-FFF2-40B4-BE49-F238E27FC236}">
                    <a16:creationId xmlns:a16="http://schemas.microsoft.com/office/drawing/2014/main" id="{265023FB-C7FE-4E5D-8E6A-F09108AA28F0}"/>
                  </a:ext>
                </a:extLst>
              </p:cNvPr>
              <p:cNvSpPr txBox="1">
                <a:spLocks noRot="1" noChangeAspect="1" noMove="1" noResize="1" noEditPoints="1" noAdjustHandles="1" noChangeArrowheads="1" noChangeShapeType="1" noTextEdit="1"/>
              </p:cNvSpPr>
              <p:nvPr/>
            </p:nvSpPr>
            <p:spPr>
              <a:xfrm>
                <a:off x="5472776" y="6368832"/>
                <a:ext cx="6094674" cy="369332"/>
              </a:xfrm>
              <a:prstGeom prst="rect">
                <a:avLst/>
              </a:prstGeom>
              <a:blipFill>
                <a:blip r:embed="rId12"/>
                <a:stretch>
                  <a:fillRect t="-8333" b="-28333"/>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E5A935EF-EB1C-465E-A277-D7F9F6C31596}"/>
              </a:ext>
            </a:extLst>
          </p:cNvPr>
          <p:cNvSpPr>
            <a:spLocks noGrp="1"/>
          </p:cNvSpPr>
          <p:nvPr>
            <p:ph type="sldNum" sz="quarter" idx="12"/>
          </p:nvPr>
        </p:nvSpPr>
        <p:spPr/>
        <p:txBody>
          <a:bodyPr/>
          <a:lstStyle/>
          <a:p>
            <a:fld id="{01A2C2AB-EF2D-4352-BB26-FF176DBDE1A0}" type="slidenum">
              <a:rPr kumimoji="1" lang="ja-JP" altLang="en-US" smtClean="0"/>
              <a:t>18</a:t>
            </a:fld>
            <a:endParaRPr kumimoji="1" lang="ja-JP" altLang="en-US"/>
          </a:p>
        </p:txBody>
      </p:sp>
    </p:spTree>
    <p:extLst>
      <p:ext uri="{BB962C8B-B14F-4D97-AF65-F5344CB8AC3E}">
        <p14:creationId xmlns:p14="http://schemas.microsoft.com/office/powerpoint/2010/main" val="34325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3078E70-7E4A-4F2D-B6CE-8C24E1451D34}"/>
              </a:ext>
            </a:extLst>
          </p:cNvPr>
          <p:cNvSpPr>
            <a:spLocks noGrp="1" noChangeArrowheads="1"/>
          </p:cNvSpPr>
          <p:nvPr>
            <p:ph type="title"/>
          </p:nvPr>
        </p:nvSpPr>
        <p:spPr>
          <a:xfrm>
            <a:off x="1981200" y="115888"/>
            <a:ext cx="8229600" cy="1371600"/>
          </a:xfrm>
        </p:spPr>
        <p:txBody>
          <a:bodyPr/>
          <a:lstStyle/>
          <a:p>
            <a:pPr eaLnBrk="1" hangingPunct="1"/>
            <a:r>
              <a:rPr lang="en-US" altLang="ja-JP" sz="4000"/>
              <a:t>SAS-L(1)</a:t>
            </a:r>
            <a:r>
              <a:rPr lang="ja-JP" altLang="en-US" sz="4000"/>
              <a:t>へのリプレイアタック</a:t>
            </a:r>
          </a:p>
        </p:txBody>
      </p:sp>
      <p:sp>
        <p:nvSpPr>
          <p:cNvPr id="47110" name="Line 136">
            <a:extLst>
              <a:ext uri="{FF2B5EF4-FFF2-40B4-BE49-F238E27FC236}">
                <a16:creationId xmlns:a16="http://schemas.microsoft.com/office/drawing/2014/main" id="{12544C1F-6F94-4919-8DBF-C4A351600FEE}"/>
              </a:ext>
            </a:extLst>
          </p:cNvPr>
          <p:cNvSpPr>
            <a:spLocks noChangeShapeType="1"/>
          </p:cNvSpPr>
          <p:nvPr/>
        </p:nvSpPr>
        <p:spPr bwMode="auto">
          <a:xfrm>
            <a:off x="1992314" y="494188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36329" name="Text Box 137">
            <a:extLst>
              <a:ext uri="{FF2B5EF4-FFF2-40B4-BE49-F238E27FC236}">
                <a16:creationId xmlns:a16="http://schemas.microsoft.com/office/drawing/2014/main" id="{1E274692-7082-4924-A4FB-C8749112A774}"/>
              </a:ext>
            </a:extLst>
          </p:cNvPr>
          <p:cNvSpPr txBox="1">
            <a:spLocks noChangeArrowheads="1"/>
          </p:cNvSpPr>
          <p:nvPr/>
        </p:nvSpPr>
        <p:spPr bwMode="auto">
          <a:xfrm>
            <a:off x="6311900" y="1196976"/>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800"/>
              <a:t>①</a:t>
            </a:r>
          </a:p>
        </p:txBody>
      </p:sp>
      <p:grpSp>
        <p:nvGrpSpPr>
          <p:cNvPr id="6" name="Group 140">
            <a:extLst>
              <a:ext uri="{FF2B5EF4-FFF2-40B4-BE49-F238E27FC236}">
                <a16:creationId xmlns:a16="http://schemas.microsoft.com/office/drawing/2014/main" id="{9637544C-8403-4240-BF24-3C073F1D320B}"/>
              </a:ext>
            </a:extLst>
          </p:cNvPr>
          <p:cNvGrpSpPr>
            <a:grpSpLocks/>
          </p:cNvGrpSpPr>
          <p:nvPr/>
        </p:nvGrpSpPr>
        <p:grpSpPr bwMode="auto">
          <a:xfrm>
            <a:off x="6816726" y="1341439"/>
            <a:ext cx="288925" cy="288925"/>
            <a:chOff x="776" y="1016"/>
            <a:chExt cx="272" cy="272"/>
          </a:xfrm>
        </p:grpSpPr>
        <p:sp>
          <p:nvSpPr>
            <p:cNvPr id="47278" name="Oval 141">
              <a:extLst>
                <a:ext uri="{FF2B5EF4-FFF2-40B4-BE49-F238E27FC236}">
                  <a16:creationId xmlns:a16="http://schemas.microsoft.com/office/drawing/2014/main" id="{A0FA5B77-20BE-4985-976F-F5E90B2E91C9}"/>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9" name="Line 142">
              <a:extLst>
                <a:ext uri="{FF2B5EF4-FFF2-40B4-BE49-F238E27FC236}">
                  <a16:creationId xmlns:a16="http://schemas.microsoft.com/office/drawing/2014/main" id="{6DAC2A38-4577-4170-AAB8-4325027DCC75}"/>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80" name="Line 143">
              <a:extLst>
                <a:ext uri="{FF2B5EF4-FFF2-40B4-BE49-F238E27FC236}">
                  <a16:creationId xmlns:a16="http://schemas.microsoft.com/office/drawing/2014/main" id="{EA5F2595-49CE-484A-9F39-17140C21D989}"/>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grpSp>
        <p:nvGrpSpPr>
          <p:cNvPr id="7" name="Group 153">
            <a:extLst>
              <a:ext uri="{FF2B5EF4-FFF2-40B4-BE49-F238E27FC236}">
                <a16:creationId xmlns:a16="http://schemas.microsoft.com/office/drawing/2014/main" id="{2C62E495-F6ED-43F6-B642-E5C84AC50332}"/>
              </a:ext>
            </a:extLst>
          </p:cNvPr>
          <p:cNvGrpSpPr>
            <a:grpSpLocks/>
          </p:cNvGrpSpPr>
          <p:nvPr/>
        </p:nvGrpSpPr>
        <p:grpSpPr bwMode="auto">
          <a:xfrm>
            <a:off x="7586664" y="1341439"/>
            <a:ext cx="288925" cy="288925"/>
            <a:chOff x="776" y="1016"/>
            <a:chExt cx="272" cy="272"/>
          </a:xfrm>
        </p:grpSpPr>
        <p:sp>
          <p:nvSpPr>
            <p:cNvPr id="47275" name="Oval 154">
              <a:extLst>
                <a:ext uri="{FF2B5EF4-FFF2-40B4-BE49-F238E27FC236}">
                  <a16:creationId xmlns:a16="http://schemas.microsoft.com/office/drawing/2014/main" id="{0046EC79-6619-433C-8C0A-3FD73CCE7672}"/>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6" name="Line 155">
              <a:extLst>
                <a:ext uri="{FF2B5EF4-FFF2-40B4-BE49-F238E27FC236}">
                  <a16:creationId xmlns:a16="http://schemas.microsoft.com/office/drawing/2014/main" id="{FF1A0ED5-4CD0-4E21-ACD4-547AF4F6B8B8}"/>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77" name="Line 156">
              <a:extLst>
                <a:ext uri="{FF2B5EF4-FFF2-40B4-BE49-F238E27FC236}">
                  <a16:creationId xmlns:a16="http://schemas.microsoft.com/office/drawing/2014/main" id="{79E0DE4C-A3FA-4D92-949A-F7EA648A95EB}"/>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47120" name="Line 229">
            <a:extLst>
              <a:ext uri="{FF2B5EF4-FFF2-40B4-BE49-F238E27FC236}">
                <a16:creationId xmlns:a16="http://schemas.microsoft.com/office/drawing/2014/main" id="{8D7AE2FF-EE38-4086-B99E-32B775535D5B}"/>
              </a:ext>
            </a:extLst>
          </p:cNvPr>
          <p:cNvSpPr>
            <a:spLocks noChangeShapeType="1"/>
          </p:cNvSpPr>
          <p:nvPr/>
        </p:nvSpPr>
        <p:spPr bwMode="auto">
          <a:xfrm>
            <a:off x="1992314" y="306863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139" name="Rectangle 318">
            <a:extLst>
              <a:ext uri="{FF2B5EF4-FFF2-40B4-BE49-F238E27FC236}">
                <a16:creationId xmlns:a16="http://schemas.microsoft.com/office/drawing/2014/main" id="{9326D69C-31AD-442B-9B0F-47CD74CE14AD}"/>
              </a:ext>
            </a:extLst>
          </p:cNvPr>
          <p:cNvSpPr>
            <a:spLocks noChangeArrowheads="1"/>
          </p:cNvSpPr>
          <p:nvPr/>
        </p:nvSpPr>
        <p:spPr bwMode="auto">
          <a:xfrm rot="16200000">
            <a:off x="840582" y="1951832"/>
            <a:ext cx="1655762"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1</a:t>
            </a:r>
            <a:r>
              <a:rPr lang="ja-JP" altLang="en-US" sz="2000"/>
              <a:t>回目</a:t>
            </a:r>
          </a:p>
        </p:txBody>
      </p:sp>
      <p:sp>
        <p:nvSpPr>
          <p:cNvPr id="47140" name="Rectangle 319">
            <a:extLst>
              <a:ext uri="{FF2B5EF4-FFF2-40B4-BE49-F238E27FC236}">
                <a16:creationId xmlns:a16="http://schemas.microsoft.com/office/drawing/2014/main" id="{E21AF7E0-C753-4DE7-99EB-EC16090A9B9B}"/>
              </a:ext>
            </a:extLst>
          </p:cNvPr>
          <p:cNvSpPr>
            <a:spLocks noChangeArrowheads="1"/>
          </p:cNvSpPr>
          <p:nvPr/>
        </p:nvSpPr>
        <p:spPr bwMode="auto">
          <a:xfrm rot="16200000">
            <a:off x="837407" y="385842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2</a:t>
            </a:r>
            <a:r>
              <a:rPr lang="ja-JP" altLang="en-US" sz="2000"/>
              <a:t>回目</a:t>
            </a:r>
          </a:p>
        </p:txBody>
      </p:sp>
      <p:sp>
        <p:nvSpPr>
          <p:cNvPr id="47141" name="Rectangle 320">
            <a:extLst>
              <a:ext uri="{FF2B5EF4-FFF2-40B4-BE49-F238E27FC236}">
                <a16:creationId xmlns:a16="http://schemas.microsoft.com/office/drawing/2014/main" id="{9B0A5D95-2AEB-4AB5-84E9-60917FBE73DC}"/>
              </a:ext>
            </a:extLst>
          </p:cNvPr>
          <p:cNvSpPr>
            <a:spLocks noChangeArrowheads="1"/>
          </p:cNvSpPr>
          <p:nvPr/>
        </p:nvSpPr>
        <p:spPr bwMode="auto">
          <a:xfrm rot="16200000">
            <a:off x="837407" y="576977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3</a:t>
            </a:r>
            <a:r>
              <a:rPr lang="ja-JP" altLang="en-US" sz="2000"/>
              <a:t>回目</a:t>
            </a:r>
          </a:p>
        </p:txBody>
      </p:sp>
      <p:sp>
        <p:nvSpPr>
          <p:cNvPr id="266" name="Text Box 137">
            <a:extLst>
              <a:ext uri="{FF2B5EF4-FFF2-40B4-BE49-F238E27FC236}">
                <a16:creationId xmlns:a16="http://schemas.microsoft.com/office/drawing/2014/main" id="{00B9C49B-D83D-4FA8-AC5C-1B95D0E9C76B}"/>
              </a:ext>
            </a:extLst>
          </p:cNvPr>
          <p:cNvSpPr txBox="1">
            <a:spLocks noChangeArrowheads="1"/>
          </p:cNvSpPr>
          <p:nvPr/>
        </p:nvSpPr>
        <p:spPr bwMode="auto">
          <a:xfrm>
            <a:off x="7064376" y="1223964"/>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③</a:t>
            </a:r>
            <a:endParaRPr lang="en-US" altLang="ja-JP" sz="2800"/>
          </a:p>
        </p:txBody>
      </p:sp>
      <p:sp>
        <p:nvSpPr>
          <p:cNvPr id="267" name="Text Box 137">
            <a:extLst>
              <a:ext uri="{FF2B5EF4-FFF2-40B4-BE49-F238E27FC236}">
                <a16:creationId xmlns:a16="http://schemas.microsoft.com/office/drawing/2014/main" id="{A4D6A183-941A-4D10-892D-3E5ADCFE083F}"/>
              </a:ext>
            </a:extLst>
          </p:cNvPr>
          <p:cNvSpPr txBox="1">
            <a:spLocks noChangeArrowheads="1"/>
          </p:cNvSpPr>
          <p:nvPr/>
        </p:nvSpPr>
        <p:spPr bwMode="auto">
          <a:xfrm>
            <a:off x="7858126" y="122396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⑤</a:t>
            </a:r>
            <a:endParaRPr lang="en-US" altLang="ja-JP" sz="2800"/>
          </a:p>
        </p:txBody>
      </p:sp>
      <p:sp>
        <p:nvSpPr>
          <p:cNvPr id="268" name="Text Box 137">
            <a:extLst>
              <a:ext uri="{FF2B5EF4-FFF2-40B4-BE49-F238E27FC236}">
                <a16:creationId xmlns:a16="http://schemas.microsoft.com/office/drawing/2014/main" id="{510371BA-CAB3-41AB-9440-355DA5324094}"/>
              </a:ext>
            </a:extLst>
          </p:cNvPr>
          <p:cNvSpPr txBox="1">
            <a:spLocks noChangeArrowheads="1"/>
          </p:cNvSpPr>
          <p:nvPr/>
        </p:nvSpPr>
        <p:spPr bwMode="auto">
          <a:xfrm>
            <a:off x="9133049" y="1232384"/>
            <a:ext cx="19796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②－④＋⑥</a:t>
            </a:r>
            <a:endParaRPr lang="en-US" altLang="ja-JP" sz="2800"/>
          </a:p>
        </p:txBody>
      </p:sp>
      <mc:AlternateContent xmlns:mc="http://schemas.openxmlformats.org/markup-compatibility/2006" xmlns:a14="http://schemas.microsoft.com/office/drawing/2010/main">
        <mc:Choice Requires="a14">
          <p:sp>
            <p:nvSpPr>
              <p:cNvPr id="47152" name="テキスト ボックス 1">
                <a:extLst>
                  <a:ext uri="{FF2B5EF4-FFF2-40B4-BE49-F238E27FC236}">
                    <a16:creationId xmlns:a16="http://schemas.microsoft.com/office/drawing/2014/main" id="{4FC9D727-280F-41C8-BEAA-8DAD51CAE9D0}"/>
                  </a:ext>
                </a:extLst>
              </p:cNvPr>
              <p:cNvSpPr txBox="1">
                <a:spLocks noChangeArrowheads="1"/>
              </p:cNvSpPr>
              <p:nvPr/>
            </p:nvSpPr>
            <p:spPr bwMode="auto">
              <a:xfrm>
                <a:off x="6264276" y="3968751"/>
                <a:ext cx="4511675" cy="23083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ja-JP" altLang="en-US" sz="2400"/>
                  <a:t>この２つのデータを次の</a:t>
                </a:r>
                <a:r>
                  <a:rPr lang="en-US" altLang="ja-JP" sz="2400"/>
                  <a:t>4</a:t>
                </a:r>
                <a:r>
                  <a:rPr lang="ja-JP" altLang="en-US" sz="2400"/>
                  <a:t>回目の⑦，⑧として入力すれば</a:t>
                </a:r>
                <a:endParaRPr lang="en-US" altLang="ja-JP" sz="2400"/>
              </a:p>
              <a:p>
                <a:pPr>
                  <a:spcBef>
                    <a:spcPct val="0"/>
                  </a:spcBef>
                  <a:buClrTx/>
                  <a:buSzTx/>
                  <a:buFontTx/>
                  <a:buNone/>
                </a:pPr>
                <a:r>
                  <a:rPr lang="ja-JP" altLang="en-US" sz="2400"/>
                  <a:t>認証が成立して，次の認証情報を　　　　　　　　　　</a:t>
                </a:r>
                <a:endParaRPr lang="en-US" altLang="ja-JP" sz="2400"/>
              </a:p>
              <a:p>
                <a:pPr>
                  <a:spcBef>
                    <a:spcPct val="0"/>
                  </a:spcBef>
                  <a:buClrTx/>
                  <a:buSzTx/>
                  <a:buFontTx/>
                  <a:buNone/>
                </a:pPr>
                <a14:m>
                  <m:oMath xmlns:m="http://schemas.openxmlformats.org/officeDocument/2006/math">
                    <m:sSub>
                      <m:sSubPr>
                        <m:ctrlPr>
                          <a:rPr lang="pt-BR" altLang="ja-JP" sz="2400" i="1" smtClean="0">
                            <a:solidFill>
                              <a:srgbClr val="FF0000"/>
                            </a:solidFill>
                            <a:latin typeface="Cambria Math" panose="02040503050406030204" pitchFamily="18" charset="0"/>
                          </a:rPr>
                        </m:ctrlPr>
                      </m:sSubPr>
                      <m:e>
                        <m:r>
                          <m:rPr>
                            <m:sty m:val="p"/>
                          </m:rPr>
                          <a:rPr lang="en-US" altLang="ja-JP" sz="2400">
                            <a:solidFill>
                              <a:srgbClr val="FF0000"/>
                            </a:solidFill>
                            <a:latin typeface="Cambria Math" panose="02040503050406030204" pitchFamily="18" charset="0"/>
                          </a:rPr>
                          <m:t>A</m:t>
                        </m:r>
                      </m:e>
                      <m:sub>
                        <m:r>
                          <a:rPr lang="en-US" altLang="ja-JP" sz="2400" i="1">
                            <a:solidFill>
                              <a:srgbClr val="FF0000"/>
                            </a:solidFill>
                            <a:latin typeface="Cambria Math" panose="02040503050406030204" pitchFamily="18" charset="0"/>
                          </a:rPr>
                          <m:t>1</m:t>
                        </m:r>
                      </m:sub>
                    </m:sSub>
                  </m:oMath>
                </a14:m>
                <a:r>
                  <a:rPr lang="ja-JP" altLang="en-US" sz="2400"/>
                  <a:t>とすることができ，</a:t>
                </a:r>
                <a:endParaRPr lang="en-US" altLang="ja-JP" sz="2400"/>
              </a:p>
              <a:p>
                <a:pPr>
                  <a:spcBef>
                    <a:spcPct val="0"/>
                  </a:spcBef>
                  <a:buClrTx/>
                  <a:buSzTx/>
                  <a:buFontTx/>
                  <a:buNone/>
                </a:pPr>
                <a:r>
                  <a:rPr lang="en-US" altLang="ja-JP" sz="2400"/>
                  <a:t>1,2,3</a:t>
                </a:r>
                <a:r>
                  <a:rPr lang="ja-JP" altLang="en-US" sz="2400"/>
                  <a:t>回目のデータを再使用できる</a:t>
                </a:r>
              </a:p>
            </p:txBody>
          </p:sp>
        </mc:Choice>
        <mc:Fallback xmlns="">
          <p:sp>
            <p:nvSpPr>
              <p:cNvPr id="47152" name="テキスト ボックス 1">
                <a:extLst>
                  <a:ext uri="{FF2B5EF4-FFF2-40B4-BE49-F238E27FC236}">
                    <a16:creationId xmlns:a16="http://schemas.microsoft.com/office/drawing/2014/main" id="{4FC9D727-280F-41C8-BEAA-8DAD51CAE9D0}"/>
                  </a:ext>
                </a:extLst>
              </p:cNvPr>
              <p:cNvSpPr txBox="1">
                <a:spLocks noRot="1" noChangeAspect="1" noMove="1" noResize="1" noEditPoints="1" noAdjustHandles="1" noChangeArrowheads="1" noChangeShapeType="1" noTextEdit="1"/>
              </p:cNvSpPr>
              <p:nvPr/>
            </p:nvSpPr>
            <p:spPr bwMode="auto">
              <a:xfrm>
                <a:off x="6264276" y="3968751"/>
                <a:ext cx="4511675" cy="2308324"/>
              </a:xfrm>
              <a:prstGeom prst="rect">
                <a:avLst/>
              </a:prstGeom>
              <a:blipFill>
                <a:blip r:embed="rId2"/>
                <a:stretch>
                  <a:fillRect l="-2162" t="-2902" r="-1892" b="-42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1391154-9DA4-5549-A40B-C511E02BA717}"/>
                  </a:ext>
                </a:extLst>
              </p:cNvPr>
              <p:cNvSpPr txBox="1"/>
              <p:nvPr/>
            </p:nvSpPr>
            <p:spPr>
              <a:xfrm>
                <a:off x="2233030" y="1456532"/>
                <a:ext cx="3271024" cy="584775"/>
              </a:xfrm>
              <a:prstGeom prst="rect">
                <a:avLst/>
              </a:prstGeom>
              <a:noFill/>
            </p:spPr>
            <p:txBody>
              <a:bodyPr wrap="none" rtlCol="0">
                <a:spAutoFit/>
              </a:bodyPr>
              <a:lstStyle/>
              <a:p>
                <a:r>
                  <a:rPr lang="el-GR" altLang="ja-JP" sz="3200">
                    <a:latin typeface="Cambria Math" panose="02040503050406030204" pitchFamily="18" charset="0"/>
                  </a:rPr>
                  <a:t>α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①</a:t>
                </a:r>
                <a:endParaRPr kumimoji="1" lang="ja-JP" altLang="en-US" sz="3200"/>
              </a:p>
            </p:txBody>
          </p:sp>
        </mc:Choice>
        <mc:Fallback xmlns="">
          <p:sp>
            <p:nvSpPr>
              <p:cNvPr id="3" name="テキスト ボックス 2">
                <a:extLst>
                  <a:ext uri="{FF2B5EF4-FFF2-40B4-BE49-F238E27FC236}">
                    <a16:creationId xmlns:a16="http://schemas.microsoft.com/office/drawing/2014/main" id="{11391154-9DA4-5549-A40B-C511E02BA717}"/>
                  </a:ext>
                </a:extLst>
              </p:cNvPr>
              <p:cNvSpPr txBox="1">
                <a:spLocks noRot="1" noChangeAspect="1" noMove="1" noResize="1" noEditPoints="1" noAdjustHandles="1" noChangeArrowheads="1" noChangeShapeType="1" noTextEdit="1"/>
              </p:cNvSpPr>
              <p:nvPr/>
            </p:nvSpPr>
            <p:spPr>
              <a:xfrm>
                <a:off x="2233030" y="1456532"/>
                <a:ext cx="3271024" cy="584775"/>
              </a:xfrm>
              <a:prstGeom prst="rect">
                <a:avLst/>
              </a:prstGeom>
              <a:blipFill>
                <a:blip r:embed="rId3"/>
                <a:stretch>
                  <a:fillRect l="-4655" t="-16667" r="-3911"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0629E737-3CBE-AE4D-8AA1-BDBC6EC232A9}"/>
                  </a:ext>
                </a:extLst>
              </p:cNvPr>
              <p:cNvSpPr txBox="1"/>
              <p:nvPr/>
            </p:nvSpPr>
            <p:spPr>
              <a:xfrm>
                <a:off x="2284380" y="2100769"/>
                <a:ext cx="3266215" cy="584775"/>
              </a:xfrm>
              <a:prstGeom prst="rect">
                <a:avLst/>
              </a:prstGeom>
              <a:noFill/>
            </p:spPr>
            <p:txBody>
              <a:bodyPr wrap="none" rtlCol="0">
                <a:spAutoFit/>
              </a:bodyPr>
              <a:lstStyle/>
              <a:p>
                <a:r>
                  <a:rPr lang="el-GR" altLang="ja-JP" sz="3200">
                    <a:latin typeface="Cambria Math" panose="02040503050406030204" pitchFamily="18" charset="0"/>
                  </a:rPr>
                  <a:t>β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②</a:t>
                </a:r>
                <a:endParaRPr kumimoji="1" lang="ja-JP" altLang="en-US" sz="3200"/>
              </a:p>
            </p:txBody>
          </p:sp>
        </mc:Choice>
        <mc:Fallback xmlns="">
          <p:sp>
            <p:nvSpPr>
              <p:cNvPr id="190" name="テキスト ボックス 189">
                <a:extLst>
                  <a:ext uri="{FF2B5EF4-FFF2-40B4-BE49-F238E27FC236}">
                    <a16:creationId xmlns:a16="http://schemas.microsoft.com/office/drawing/2014/main" id="{0629E737-3CBE-AE4D-8AA1-BDBC6EC232A9}"/>
                  </a:ext>
                </a:extLst>
              </p:cNvPr>
              <p:cNvSpPr txBox="1">
                <a:spLocks noRot="1" noChangeAspect="1" noMove="1" noResize="1" noEditPoints="1" noAdjustHandles="1" noChangeArrowheads="1" noChangeShapeType="1" noTextEdit="1"/>
              </p:cNvSpPr>
              <p:nvPr/>
            </p:nvSpPr>
            <p:spPr>
              <a:xfrm>
                <a:off x="2284380" y="2100769"/>
                <a:ext cx="3266215" cy="584775"/>
              </a:xfrm>
              <a:prstGeom prst="rect">
                <a:avLst/>
              </a:prstGeom>
              <a:blipFill>
                <a:blip r:embed="rId4"/>
                <a:stretch>
                  <a:fillRect l="-4851" t="-16667" r="-18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テキスト ボックス 190">
                <a:extLst>
                  <a:ext uri="{FF2B5EF4-FFF2-40B4-BE49-F238E27FC236}">
                    <a16:creationId xmlns:a16="http://schemas.microsoft.com/office/drawing/2014/main" id="{1D1DD510-5FFE-6546-B19B-706216A53A6E}"/>
                  </a:ext>
                </a:extLst>
              </p:cNvPr>
              <p:cNvSpPr txBox="1"/>
              <p:nvPr/>
            </p:nvSpPr>
            <p:spPr>
              <a:xfrm>
                <a:off x="2233030" y="3302794"/>
                <a:ext cx="3280513" cy="584775"/>
              </a:xfrm>
              <a:prstGeom prst="rect">
                <a:avLst/>
              </a:prstGeom>
              <a:noFill/>
            </p:spPr>
            <p:txBody>
              <a:bodyPr wrap="none" rtlCol="0">
                <a:spAutoFit/>
              </a:bodyPr>
              <a:lstStyle/>
              <a:p>
                <a:r>
                  <a:rPr lang="el-GR" altLang="ja-JP" sz="3200">
                    <a:latin typeface="Cambria Math" panose="02040503050406030204" pitchFamily="18" charset="0"/>
                  </a:rPr>
                  <a:t>α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③</a:t>
                </a:r>
                <a:endParaRPr kumimoji="1" lang="ja-JP" altLang="en-US" sz="3200"/>
              </a:p>
            </p:txBody>
          </p:sp>
        </mc:Choice>
        <mc:Fallback xmlns="">
          <p:sp>
            <p:nvSpPr>
              <p:cNvPr id="191" name="テキスト ボックス 190">
                <a:extLst>
                  <a:ext uri="{FF2B5EF4-FFF2-40B4-BE49-F238E27FC236}">
                    <a16:creationId xmlns:a16="http://schemas.microsoft.com/office/drawing/2014/main" id="{1D1DD510-5FFE-6546-B19B-706216A53A6E}"/>
                  </a:ext>
                </a:extLst>
              </p:cNvPr>
              <p:cNvSpPr txBox="1">
                <a:spLocks noRot="1" noChangeAspect="1" noMove="1" noResize="1" noEditPoints="1" noAdjustHandles="1" noChangeArrowheads="1" noChangeShapeType="1" noTextEdit="1"/>
              </p:cNvSpPr>
              <p:nvPr/>
            </p:nvSpPr>
            <p:spPr>
              <a:xfrm>
                <a:off x="2233030" y="3302794"/>
                <a:ext cx="3280513" cy="584775"/>
              </a:xfrm>
              <a:prstGeom prst="rect">
                <a:avLst/>
              </a:prstGeom>
              <a:blipFill>
                <a:blip r:embed="rId5"/>
                <a:stretch>
                  <a:fillRect l="-4647" t="-16667" r="-4089"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DC025CCE-007C-6740-8AD3-81C0B72F4AD7}"/>
                  </a:ext>
                </a:extLst>
              </p:cNvPr>
              <p:cNvSpPr txBox="1"/>
              <p:nvPr/>
            </p:nvSpPr>
            <p:spPr>
              <a:xfrm>
                <a:off x="2233030" y="4002882"/>
                <a:ext cx="3158685" cy="584775"/>
              </a:xfrm>
              <a:prstGeom prst="rect">
                <a:avLst/>
              </a:prstGeom>
              <a:noFill/>
            </p:spPr>
            <p:txBody>
              <a:bodyPr wrap="none" rtlCol="0">
                <a:spAutoFit/>
              </a:bodyPr>
              <a:lstStyle/>
              <a:p>
                <a:r>
                  <a:rPr lang="el-GR" altLang="ja-JP" sz="3200">
                    <a:latin typeface="Cambria Math" panose="02040503050406030204" pitchFamily="18" charset="0"/>
                  </a:rPr>
                  <a:t>β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④</a:t>
                </a:r>
                <a:endParaRPr kumimoji="1" lang="ja-JP" altLang="en-US" sz="3200"/>
              </a:p>
            </p:txBody>
          </p:sp>
        </mc:Choice>
        <mc:Fallback xmlns="">
          <p:sp>
            <p:nvSpPr>
              <p:cNvPr id="192" name="テキスト ボックス 191">
                <a:extLst>
                  <a:ext uri="{FF2B5EF4-FFF2-40B4-BE49-F238E27FC236}">
                    <a16:creationId xmlns:a16="http://schemas.microsoft.com/office/drawing/2014/main" id="{DC025CCE-007C-6740-8AD3-81C0B72F4AD7}"/>
                  </a:ext>
                </a:extLst>
              </p:cNvPr>
              <p:cNvSpPr txBox="1">
                <a:spLocks noRot="1" noChangeAspect="1" noMove="1" noResize="1" noEditPoints="1" noAdjustHandles="1" noChangeArrowheads="1" noChangeShapeType="1" noTextEdit="1"/>
              </p:cNvSpPr>
              <p:nvPr/>
            </p:nvSpPr>
            <p:spPr>
              <a:xfrm>
                <a:off x="2233030" y="4002882"/>
                <a:ext cx="3158685" cy="584775"/>
              </a:xfrm>
              <a:prstGeom prst="rect">
                <a:avLst/>
              </a:prstGeom>
              <a:blipFill>
                <a:blip r:embed="rId6"/>
                <a:stretch>
                  <a:fillRect l="-4826" t="-16667" r="-424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テキスト ボックス 192">
                <a:extLst>
                  <a:ext uri="{FF2B5EF4-FFF2-40B4-BE49-F238E27FC236}">
                    <a16:creationId xmlns:a16="http://schemas.microsoft.com/office/drawing/2014/main" id="{3566286C-3C5D-A248-A495-3313BA825447}"/>
                  </a:ext>
                </a:extLst>
              </p:cNvPr>
              <p:cNvSpPr txBox="1"/>
              <p:nvPr/>
            </p:nvSpPr>
            <p:spPr>
              <a:xfrm>
                <a:off x="2233029" y="5143501"/>
                <a:ext cx="3280513" cy="584775"/>
              </a:xfrm>
              <a:prstGeom prst="rect">
                <a:avLst/>
              </a:prstGeom>
              <a:noFill/>
            </p:spPr>
            <p:txBody>
              <a:bodyPr wrap="none" rtlCol="0">
                <a:spAutoFit/>
              </a:bodyPr>
              <a:lstStyle/>
              <a:p>
                <a:r>
                  <a:rPr lang="el-GR" altLang="ja-JP" sz="3200">
                    <a:latin typeface="Cambria Math" panose="02040503050406030204" pitchFamily="18" charset="0"/>
                  </a:rPr>
                  <a:t>α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⑤</a:t>
                </a:r>
                <a:endParaRPr kumimoji="1" lang="ja-JP" altLang="en-US" sz="3200"/>
              </a:p>
            </p:txBody>
          </p:sp>
        </mc:Choice>
        <mc:Fallback xmlns="">
          <p:sp>
            <p:nvSpPr>
              <p:cNvPr id="193" name="テキスト ボックス 192">
                <a:extLst>
                  <a:ext uri="{FF2B5EF4-FFF2-40B4-BE49-F238E27FC236}">
                    <a16:creationId xmlns:a16="http://schemas.microsoft.com/office/drawing/2014/main" id="{3566286C-3C5D-A248-A495-3313BA825447}"/>
                  </a:ext>
                </a:extLst>
              </p:cNvPr>
              <p:cNvSpPr txBox="1">
                <a:spLocks noRot="1" noChangeAspect="1" noMove="1" noResize="1" noEditPoints="1" noAdjustHandles="1" noChangeArrowheads="1" noChangeShapeType="1" noTextEdit="1"/>
              </p:cNvSpPr>
              <p:nvPr/>
            </p:nvSpPr>
            <p:spPr>
              <a:xfrm>
                <a:off x="2233029" y="5143501"/>
                <a:ext cx="3280513" cy="584775"/>
              </a:xfrm>
              <a:prstGeom prst="rect">
                <a:avLst/>
              </a:prstGeom>
              <a:blipFill>
                <a:blip r:embed="rId7"/>
                <a:stretch>
                  <a:fillRect l="-4647" t="-16667" r="-4089"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テキスト ボックス 193">
                <a:extLst>
                  <a:ext uri="{FF2B5EF4-FFF2-40B4-BE49-F238E27FC236}">
                    <a16:creationId xmlns:a16="http://schemas.microsoft.com/office/drawing/2014/main" id="{79D5B2EA-A856-1A49-890A-1B3C4661BF0B}"/>
                  </a:ext>
                </a:extLst>
              </p:cNvPr>
              <p:cNvSpPr txBox="1"/>
              <p:nvPr/>
            </p:nvSpPr>
            <p:spPr>
              <a:xfrm>
                <a:off x="2233029" y="5760818"/>
                <a:ext cx="3158685" cy="584775"/>
              </a:xfrm>
              <a:prstGeom prst="rect">
                <a:avLst/>
              </a:prstGeom>
              <a:noFill/>
            </p:spPr>
            <p:txBody>
              <a:bodyPr wrap="none" rtlCol="0">
                <a:spAutoFit/>
              </a:bodyPr>
              <a:lstStyle/>
              <a:p>
                <a:r>
                  <a:rPr lang="el-GR" altLang="ja-JP" sz="3200">
                    <a:latin typeface="Cambria Math" panose="02040503050406030204" pitchFamily="18" charset="0"/>
                  </a:rPr>
                  <a:t>β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⑥</a:t>
                </a:r>
                <a:endParaRPr kumimoji="1" lang="ja-JP" altLang="en-US" sz="3200"/>
              </a:p>
            </p:txBody>
          </p:sp>
        </mc:Choice>
        <mc:Fallback xmlns="">
          <p:sp>
            <p:nvSpPr>
              <p:cNvPr id="194" name="テキスト ボックス 193">
                <a:extLst>
                  <a:ext uri="{FF2B5EF4-FFF2-40B4-BE49-F238E27FC236}">
                    <a16:creationId xmlns:a16="http://schemas.microsoft.com/office/drawing/2014/main" id="{79D5B2EA-A856-1A49-890A-1B3C4661BF0B}"/>
                  </a:ext>
                </a:extLst>
              </p:cNvPr>
              <p:cNvSpPr txBox="1">
                <a:spLocks noRot="1" noChangeAspect="1" noMove="1" noResize="1" noEditPoints="1" noAdjustHandles="1" noChangeArrowheads="1" noChangeShapeType="1" noTextEdit="1"/>
              </p:cNvSpPr>
              <p:nvPr/>
            </p:nvSpPr>
            <p:spPr>
              <a:xfrm>
                <a:off x="2233029" y="5760818"/>
                <a:ext cx="3158685" cy="584775"/>
              </a:xfrm>
              <a:prstGeom prst="rect">
                <a:avLst/>
              </a:prstGeom>
              <a:blipFill>
                <a:blip r:embed="rId8"/>
                <a:stretch>
                  <a:fillRect l="-4826" t="-16667" r="-424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47EAC8F9-F360-C941-BAD2-AE5E3E2C7EEE}"/>
                  </a:ext>
                </a:extLst>
              </p:cNvPr>
              <p:cNvSpPr txBox="1"/>
              <p:nvPr/>
            </p:nvSpPr>
            <p:spPr>
              <a:xfrm>
                <a:off x="6494076" y="1867914"/>
                <a:ext cx="1701684"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5" name="テキスト ボックス 194">
                <a:extLst>
                  <a:ext uri="{FF2B5EF4-FFF2-40B4-BE49-F238E27FC236}">
                    <a16:creationId xmlns:a16="http://schemas.microsoft.com/office/drawing/2014/main" id="{47EAC8F9-F360-C941-BAD2-AE5E3E2C7EEE}"/>
                  </a:ext>
                </a:extLst>
              </p:cNvPr>
              <p:cNvSpPr txBox="1">
                <a:spLocks noRot="1" noChangeAspect="1" noMove="1" noResize="1" noEditPoints="1" noAdjustHandles="1" noChangeArrowheads="1" noChangeShapeType="1" noTextEdit="1"/>
              </p:cNvSpPr>
              <p:nvPr/>
            </p:nvSpPr>
            <p:spPr>
              <a:xfrm>
                <a:off x="6494076" y="1867914"/>
                <a:ext cx="1701684" cy="584775"/>
              </a:xfrm>
              <a:prstGeom prst="rect">
                <a:avLst/>
              </a:prstGeom>
              <a:blipFill>
                <a:blip r:embed="rId9"/>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テキスト ボックス 195">
                <a:extLst>
                  <a:ext uri="{FF2B5EF4-FFF2-40B4-BE49-F238E27FC236}">
                    <a16:creationId xmlns:a16="http://schemas.microsoft.com/office/drawing/2014/main" id="{2F1436A3-8CF1-D544-88D3-2A313BB4CFC6}"/>
                  </a:ext>
                </a:extLst>
              </p:cNvPr>
              <p:cNvSpPr txBox="1"/>
              <p:nvPr/>
            </p:nvSpPr>
            <p:spPr>
              <a:xfrm>
                <a:off x="9254404" y="1867914"/>
                <a:ext cx="1587871"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6" name="テキスト ボックス 195">
                <a:extLst>
                  <a:ext uri="{FF2B5EF4-FFF2-40B4-BE49-F238E27FC236}">
                    <a16:creationId xmlns:a16="http://schemas.microsoft.com/office/drawing/2014/main" id="{2F1436A3-8CF1-D544-88D3-2A313BB4CFC6}"/>
                  </a:ext>
                </a:extLst>
              </p:cNvPr>
              <p:cNvSpPr txBox="1">
                <a:spLocks noRot="1" noChangeAspect="1" noMove="1" noResize="1" noEditPoints="1" noAdjustHandles="1" noChangeArrowheads="1" noChangeShapeType="1" noTextEdit="1"/>
              </p:cNvSpPr>
              <p:nvPr/>
            </p:nvSpPr>
            <p:spPr>
              <a:xfrm>
                <a:off x="9254404" y="1867914"/>
                <a:ext cx="1587871" cy="584775"/>
              </a:xfrm>
              <a:prstGeom prst="rect">
                <a:avLst/>
              </a:prstGeom>
              <a:blipFill>
                <a:blip r:embed="rId10"/>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C3C0F527-2C44-FE42-9D2C-139C133F822F}"/>
                  </a:ext>
                </a:extLst>
              </p:cNvPr>
              <p:cNvSpPr txBox="1"/>
              <p:nvPr/>
            </p:nvSpPr>
            <p:spPr>
              <a:xfrm>
                <a:off x="6494076" y="2882613"/>
                <a:ext cx="3209981" cy="861774"/>
              </a:xfrm>
              <a:prstGeom prst="rect">
                <a:avLst/>
              </a:prstGeom>
              <a:noFill/>
            </p:spPr>
            <p:txBody>
              <a:bodyPr wrap="none" rtlCol="0">
                <a:spAutoFit/>
              </a:bodyPr>
              <a:lstStyle/>
              <a:p>
                <a:r>
                  <a:rPr lang="en-US" altLang="ja-JP">
                    <a:latin typeface="Cambria Math" panose="02040503050406030204" pitchFamily="18" charset="0"/>
                  </a:rPr>
                  <a:t>n</a:t>
                </a:r>
                <a:r>
                  <a:rPr lang="ja-JP" altLang="en-US" b="0" i="0">
                    <a:latin typeface="Cambria Math" panose="02040503050406030204" pitchFamily="18" charset="0"/>
                  </a:rPr>
                  <a:t>回目認証時</a:t>
                </a:r>
                <a:endParaRPr lang="en-US" altLang="ja-JP" b="0" i="0">
                  <a:latin typeface="Cambria Math" panose="02040503050406030204" pitchFamily="18" charset="0"/>
                </a:endParaRPr>
              </a:p>
              <a:p>
                <a14:m>
                  <m:oMath xmlns:m="http://schemas.openxmlformats.org/officeDocument/2006/math">
                    <m:r>
                      <m:rPr>
                        <m:nor/>
                      </m:rPr>
                      <a:rPr lang="en-US" altLang="ja-JP" sz="3200" b="0" i="0" dirty="0" smtClean="0">
                        <a:latin typeface="Cambria Math" panose="02040503050406030204" pitchFamily="18" charset="0"/>
                      </a:rPr>
                      <m:t>(</m:t>
                    </m:r>
                    <m:r>
                      <m:rPr>
                        <m:nor/>
                      </m:rPr>
                      <a:rPr lang="el-GR" altLang="ja-JP" sz="3200" dirty="0" smtClean="0">
                        <a:latin typeface="Cambria Math" panose="02040503050406030204" pitchFamily="18" charset="0"/>
                      </a:rPr>
                      <m:t>α</m:t>
                    </m:r>
                    <m:r>
                      <m:rPr>
                        <m:nor/>
                      </m:rPr>
                      <a:rPr lang="en-US" altLang="ja-JP" sz="3200" dirty="0" smtClean="0"/>
                      <m:t>⊕</m:t>
                    </m:r>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𝑛</m:t>
                        </m:r>
                      </m:sub>
                    </m:sSub>
                  </m:oMath>
                </a14:m>
                <a:r>
                  <a:rPr lang="en-US" altLang="ja-JP" sz="3200">
                    <a:latin typeface="Cambria Math" panose="02040503050406030204" pitchFamily="18" charset="0"/>
                  </a:rPr>
                  <a:t>)</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m:rPr>
                            <m:sty m:val="p"/>
                          </m:rPr>
                          <a:rPr lang="en-US" altLang="ja-JP" sz="3200" b="0" i="0" smtClean="0">
                            <a:latin typeface="Cambria Math" panose="02040503050406030204" pitchFamily="18" charset="0"/>
                          </a:rPr>
                          <m:t>n</m:t>
                        </m:r>
                      </m:sub>
                    </m:sSub>
                  </m:oMath>
                </a14:m>
                <a:r>
                  <a:rPr kumimoji="1" lang="en-US" altLang="ja-JP" sz="3200"/>
                  <a:t>=</a:t>
                </a:r>
                <a:r>
                  <a:rPr lang="el-GR" altLang="ja-JP" sz="3200">
                    <a:latin typeface="Cambria Math" panose="02040503050406030204" pitchFamily="18" charset="0"/>
                  </a:rPr>
                  <a:t> β</a:t>
                </a:r>
                <a:endParaRPr kumimoji="1" lang="ja-JP" altLang="en-US" sz="3200"/>
              </a:p>
            </p:txBody>
          </p:sp>
        </mc:Choice>
        <mc:Fallback xmlns="">
          <p:sp>
            <p:nvSpPr>
              <p:cNvPr id="197" name="テキスト ボックス 196">
                <a:extLst>
                  <a:ext uri="{FF2B5EF4-FFF2-40B4-BE49-F238E27FC236}">
                    <a16:creationId xmlns:a16="http://schemas.microsoft.com/office/drawing/2014/main" id="{C3C0F527-2C44-FE42-9D2C-139C133F822F}"/>
                  </a:ext>
                </a:extLst>
              </p:cNvPr>
              <p:cNvSpPr txBox="1">
                <a:spLocks noRot="1" noChangeAspect="1" noMove="1" noResize="1" noEditPoints="1" noAdjustHandles="1" noChangeArrowheads="1" noChangeShapeType="1" noTextEdit="1"/>
              </p:cNvSpPr>
              <p:nvPr/>
            </p:nvSpPr>
            <p:spPr>
              <a:xfrm>
                <a:off x="6494076" y="2882613"/>
                <a:ext cx="3209981" cy="861774"/>
              </a:xfrm>
              <a:prstGeom prst="rect">
                <a:avLst/>
              </a:prstGeom>
              <a:blipFill>
                <a:blip r:embed="rId11"/>
                <a:stretch>
                  <a:fillRect l="-1518" t="-5674" r="-2087" b="-23404"/>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E5A935EF-EB1C-465E-A277-D7F9F6C31596}"/>
              </a:ext>
            </a:extLst>
          </p:cNvPr>
          <p:cNvSpPr>
            <a:spLocks noGrp="1"/>
          </p:cNvSpPr>
          <p:nvPr>
            <p:ph type="sldNum" sz="quarter" idx="12"/>
          </p:nvPr>
        </p:nvSpPr>
        <p:spPr/>
        <p:txBody>
          <a:bodyPr/>
          <a:lstStyle/>
          <a:p>
            <a:fld id="{01A2C2AB-EF2D-4352-BB26-FF176DBDE1A0}" type="slidenum">
              <a:rPr kumimoji="1" lang="ja-JP" altLang="en-US" smtClean="0"/>
              <a:t>19</a:t>
            </a:fld>
            <a:endParaRPr kumimoji="1" lang="ja-JP" altLang="en-US"/>
          </a:p>
        </p:txBody>
      </p:sp>
    </p:spTree>
    <p:extLst>
      <p:ext uri="{BB962C8B-B14F-4D97-AF65-F5344CB8AC3E}">
        <p14:creationId xmlns:p14="http://schemas.microsoft.com/office/powerpoint/2010/main" val="124935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21">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5">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5FB399B-C607-4058-A03A-51CFD4C1927F}"/>
              </a:ext>
            </a:extLst>
          </p:cNvPr>
          <p:cNvSpPr>
            <a:spLocks noGrp="1"/>
          </p:cNvSpPr>
          <p:nvPr>
            <p:ph type="title"/>
          </p:nvPr>
        </p:nvSpPr>
        <p:spPr>
          <a:xfrm>
            <a:off x="1288064" y="1284731"/>
            <a:ext cx="9637776" cy="1430696"/>
          </a:xfrm>
        </p:spPr>
        <p:txBody>
          <a:bodyPr vert="horz" lIns="91440" tIns="45720" rIns="91440" bIns="45720" rtlCol="0">
            <a:normAutofit/>
          </a:bodyPr>
          <a:lstStyle/>
          <a:p>
            <a:r>
              <a:rPr kumimoji="1" lang="ja-JP" altLang="en-US" kern="1200">
                <a:latin typeface="+mj-lt"/>
                <a:ea typeface="+mj-ea"/>
                <a:cs typeface="+mj-cs"/>
              </a:rPr>
              <a:t>研究背景</a:t>
            </a:r>
          </a:p>
        </p:txBody>
      </p:sp>
      <p:sp>
        <p:nvSpPr>
          <p:cNvPr id="3" name="コンテンツ プレースホルダー 2">
            <a:extLst>
              <a:ext uri="{FF2B5EF4-FFF2-40B4-BE49-F238E27FC236}">
                <a16:creationId xmlns:a16="http://schemas.microsoft.com/office/drawing/2014/main" id="{10B66A63-CBF0-4325-8144-DEB6E67C9DFF}"/>
              </a:ext>
            </a:extLst>
          </p:cNvPr>
          <p:cNvSpPr>
            <a:spLocks noGrp="1"/>
          </p:cNvSpPr>
          <p:nvPr>
            <p:ph idx="1"/>
          </p:nvPr>
        </p:nvSpPr>
        <p:spPr>
          <a:xfrm>
            <a:off x="1288064" y="2623487"/>
            <a:ext cx="4282568" cy="1037356"/>
          </a:xfrm>
        </p:spPr>
        <p:txBody>
          <a:bodyPr vert="horz" lIns="91440" tIns="45720" rIns="91440" bIns="45720" rtlCol="0">
            <a:normAutofit fontScale="92500"/>
          </a:bodyPr>
          <a:lstStyle/>
          <a:p>
            <a:r>
              <a:rPr kumimoji="1" lang="en-US" altLang="ja-JP" sz="2000"/>
              <a:t>IoT</a:t>
            </a:r>
            <a:r>
              <a:rPr kumimoji="1" lang="ja-JP" altLang="en-US" sz="2000"/>
              <a:t>機器は年々増加し続けている</a:t>
            </a:r>
            <a:r>
              <a:rPr kumimoji="1" lang="en-US" altLang="ja-JP" sz="2000"/>
              <a:t>[1]</a:t>
            </a:r>
          </a:p>
          <a:p>
            <a:pPr marL="0" indent="0">
              <a:buNone/>
            </a:pPr>
            <a:r>
              <a:rPr lang="en-US" altLang="ja-JP" sz="2000"/>
              <a:t>→IoT</a:t>
            </a:r>
            <a:r>
              <a:rPr lang="ja-JP" altLang="en-US" sz="2000"/>
              <a:t>機器の搭載するセキュリティの重要性の向上</a:t>
            </a:r>
            <a:endParaRPr lang="en-US" altLang="ja-JP" sz="2000"/>
          </a:p>
          <a:p>
            <a:pPr marL="0" indent="0">
              <a:buNone/>
            </a:pPr>
            <a:endParaRPr lang="en-US" altLang="ja-JP" sz="2000"/>
          </a:p>
          <a:p>
            <a:pPr marL="0" indent="0">
              <a:buNone/>
            </a:pPr>
            <a:endParaRPr lang="en-US" altLang="ja-JP" sz="2000"/>
          </a:p>
          <a:p>
            <a:pPr marL="0"/>
            <a:endParaRPr kumimoji="1" lang="en-US" altLang="ja-JP" sz="2000"/>
          </a:p>
        </p:txBody>
      </p:sp>
      <p:sp>
        <p:nvSpPr>
          <p:cNvPr id="13" name="コンテンツ プレースホルダー 2">
            <a:extLst>
              <a:ext uri="{FF2B5EF4-FFF2-40B4-BE49-F238E27FC236}">
                <a16:creationId xmlns:a16="http://schemas.microsoft.com/office/drawing/2014/main" id="{410021B2-B95B-4EC1-AB61-26536836AFC2}"/>
              </a:ext>
            </a:extLst>
          </p:cNvPr>
          <p:cNvSpPr txBox="1">
            <a:spLocks/>
          </p:cNvSpPr>
          <p:nvPr/>
        </p:nvSpPr>
        <p:spPr>
          <a:xfrm>
            <a:off x="1288064" y="4167365"/>
            <a:ext cx="4625752" cy="832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a:t>IoT</a:t>
            </a:r>
            <a:r>
              <a:rPr lang="ja-JP" altLang="en-US" sz="2000"/>
              <a:t>機器向けのワンタイムパスワード認証プロトコル</a:t>
            </a:r>
            <a:r>
              <a:rPr lang="en-US" altLang="ja-JP" sz="2000"/>
              <a:t>SAS-L</a:t>
            </a:r>
            <a:r>
              <a:rPr lang="ja-JP" altLang="en-US" sz="2000"/>
              <a:t>が提案されている</a:t>
            </a:r>
            <a:endParaRPr lang="en-US" altLang="ja-JP" sz="2000"/>
          </a:p>
          <a:p>
            <a:pPr marL="0" indent="0">
              <a:buFont typeface="Arial" panose="020B0604020202020204" pitchFamily="34" charset="0"/>
              <a:buNone/>
            </a:pPr>
            <a:endParaRPr lang="en-US" altLang="ja-JP" sz="2000"/>
          </a:p>
          <a:p>
            <a:pPr marL="0"/>
            <a:endParaRPr lang="en-US" altLang="ja-JP" sz="2000"/>
          </a:p>
        </p:txBody>
      </p:sp>
      <p:pic>
        <p:nvPicPr>
          <p:cNvPr id="5" name="図 4" descr="グラフ&#10;&#10;自動的に生成された説明">
            <a:extLst>
              <a:ext uri="{FF2B5EF4-FFF2-40B4-BE49-F238E27FC236}">
                <a16:creationId xmlns:a16="http://schemas.microsoft.com/office/drawing/2014/main" id="{913BF15C-D2AF-47D9-9F82-BC52BEBA9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450" y="2524381"/>
            <a:ext cx="4149321" cy="3029900"/>
          </a:xfrm>
          <a:prstGeom prst="rect">
            <a:avLst/>
          </a:prstGeom>
        </p:spPr>
      </p:pic>
      <p:sp>
        <p:nvSpPr>
          <p:cNvPr id="16" name="テキスト ボックス 15">
            <a:extLst>
              <a:ext uri="{FF2B5EF4-FFF2-40B4-BE49-F238E27FC236}">
                <a16:creationId xmlns:a16="http://schemas.microsoft.com/office/drawing/2014/main" id="{F6A55A45-BA42-4A30-BFA0-5D75DA543EFB}"/>
              </a:ext>
            </a:extLst>
          </p:cNvPr>
          <p:cNvSpPr txBox="1"/>
          <p:nvPr/>
        </p:nvSpPr>
        <p:spPr>
          <a:xfrm>
            <a:off x="6041295" y="5554281"/>
            <a:ext cx="4907113" cy="492443"/>
          </a:xfrm>
          <a:prstGeom prst="rect">
            <a:avLst/>
          </a:prstGeom>
          <a:noFill/>
        </p:spPr>
        <p:txBody>
          <a:bodyPr wrap="none" rtlCol="0">
            <a:spAutoFit/>
          </a:bodyPr>
          <a:lstStyle/>
          <a:p>
            <a:r>
              <a:rPr kumimoji="1" lang="en-US" altLang="ja-JP" sz="800"/>
              <a:t>[1] </a:t>
            </a:r>
            <a:r>
              <a:rPr lang="ja-JP" altLang="en-US" sz="800" b="0">
                <a:effectLst/>
                <a:latin typeface="Consolas" panose="020B0609020204030204" pitchFamily="49" charset="0"/>
              </a:rPr>
              <a:t>総務省</a:t>
            </a:r>
            <a:r>
              <a:rPr lang="en-US" altLang="ja-JP" sz="800" b="0">
                <a:effectLst/>
                <a:latin typeface="Consolas" panose="020B0609020204030204" pitchFamily="49" charset="0"/>
              </a:rPr>
              <a:t>,5G</a:t>
            </a:r>
            <a:r>
              <a:rPr lang="ja-JP" altLang="en-US" sz="800" b="0">
                <a:effectLst/>
                <a:latin typeface="Consolas" panose="020B0609020204030204" pitchFamily="49" charset="0"/>
              </a:rPr>
              <a:t>が促すデジタル変革と新たな日常の構築</a:t>
            </a:r>
            <a:r>
              <a:rPr lang="en-US" altLang="ja-JP" sz="800" b="0">
                <a:effectLst/>
                <a:latin typeface="Consolas" panose="020B0609020204030204" pitchFamily="49" charset="0"/>
              </a:rPr>
              <a:t>,</a:t>
            </a:r>
            <a:r>
              <a:rPr lang="ja-JP" altLang="en-US" sz="800" b="0">
                <a:effectLst/>
                <a:latin typeface="Consolas" panose="020B0609020204030204" pitchFamily="49" charset="0"/>
              </a:rPr>
              <a:t>令和</a:t>
            </a:r>
            <a:r>
              <a:rPr lang="en-US" altLang="ja-JP" sz="800" b="0">
                <a:effectLst/>
                <a:latin typeface="Consolas" panose="020B0609020204030204" pitchFamily="49" charset="0"/>
              </a:rPr>
              <a:t>2</a:t>
            </a:r>
            <a:r>
              <a:rPr lang="ja-JP" altLang="en-US" sz="800" b="0">
                <a:effectLst/>
                <a:latin typeface="Consolas" panose="020B0609020204030204" pitchFamily="49" charset="0"/>
              </a:rPr>
              <a:t>年度版情報通信白書，</a:t>
            </a:r>
            <a:r>
              <a:rPr lang="en-US" altLang="ja-JP" sz="800" b="0">
                <a:effectLst/>
                <a:latin typeface="Consolas" panose="020B0609020204030204" pitchFamily="49" charset="0"/>
              </a:rPr>
              <a:t>pp.76-77</a:t>
            </a:r>
            <a:r>
              <a:rPr lang="ja-JP" altLang="en-US" sz="800" b="0">
                <a:effectLst/>
                <a:latin typeface="Consolas" panose="020B0609020204030204" pitchFamily="49" charset="0"/>
              </a:rPr>
              <a:t>，</a:t>
            </a:r>
            <a:r>
              <a:rPr lang="en-US" altLang="ja-JP" sz="800" b="0">
                <a:effectLst/>
                <a:latin typeface="Consolas" panose="020B0609020204030204" pitchFamily="49" charset="0"/>
              </a:rPr>
              <a:t>2020.</a:t>
            </a:r>
          </a:p>
          <a:p>
            <a:endParaRPr kumimoji="1" lang="ja-JP" altLang="en-US"/>
          </a:p>
        </p:txBody>
      </p:sp>
      <p:sp>
        <p:nvSpPr>
          <p:cNvPr id="23" name="吹き出し: 角を丸めた四角形 22">
            <a:extLst>
              <a:ext uri="{FF2B5EF4-FFF2-40B4-BE49-F238E27FC236}">
                <a16:creationId xmlns:a16="http://schemas.microsoft.com/office/drawing/2014/main" id="{9ACBDB96-E3C7-4041-A889-5642C1194E28}"/>
              </a:ext>
            </a:extLst>
          </p:cNvPr>
          <p:cNvSpPr/>
          <p:nvPr/>
        </p:nvSpPr>
        <p:spPr>
          <a:xfrm rot="16200000">
            <a:off x="7367428" y="858958"/>
            <a:ext cx="982641" cy="2091196"/>
          </a:xfrm>
          <a:prstGeom prst="wedgeRoundRectCallout">
            <a:avLst>
              <a:gd name="adj1" fmla="val -92989"/>
              <a:gd name="adj2" fmla="val 56681"/>
              <a:gd name="adj3" fmla="val 16667"/>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44C6C89C-ABF8-4F83-861C-AFCB1AE81003}"/>
              </a:ext>
            </a:extLst>
          </p:cNvPr>
          <p:cNvSpPr txBox="1"/>
          <p:nvPr/>
        </p:nvSpPr>
        <p:spPr>
          <a:xfrm>
            <a:off x="6880245" y="1413236"/>
            <a:ext cx="1792913" cy="369332"/>
          </a:xfrm>
          <a:prstGeom prst="rect">
            <a:avLst/>
          </a:prstGeom>
          <a:noFill/>
        </p:spPr>
        <p:txBody>
          <a:bodyPr wrap="square" rtlCol="0">
            <a:spAutoFit/>
          </a:bodyPr>
          <a:lstStyle/>
          <a:p>
            <a:r>
              <a:rPr kumimoji="1" lang="en-US" altLang="ja-JP" sz="1400">
                <a:latin typeface="+mn-ea"/>
              </a:rPr>
              <a:t>2015</a:t>
            </a:r>
            <a:r>
              <a:rPr kumimoji="1" lang="ja-JP" altLang="en-US" sz="1400">
                <a:latin typeface="+mn-ea"/>
              </a:rPr>
              <a:t>年 </a:t>
            </a:r>
            <a:r>
              <a:rPr kumimoji="1" lang="en-US" altLang="ja-JP">
                <a:latin typeface="+mn-ea"/>
              </a:rPr>
              <a:t>165.6 </a:t>
            </a:r>
            <a:r>
              <a:rPr kumimoji="1" lang="ja-JP" altLang="en-US" sz="1400">
                <a:latin typeface="+mn-ea"/>
              </a:rPr>
              <a:t>億台</a:t>
            </a:r>
            <a:endParaRPr kumimoji="1" lang="en-US" altLang="ja-JP">
              <a:latin typeface="+mn-ea"/>
            </a:endParaRPr>
          </a:p>
        </p:txBody>
      </p:sp>
      <p:sp>
        <p:nvSpPr>
          <p:cNvPr id="27" name="矢印: 下 26">
            <a:extLst>
              <a:ext uri="{FF2B5EF4-FFF2-40B4-BE49-F238E27FC236}">
                <a16:creationId xmlns:a16="http://schemas.microsoft.com/office/drawing/2014/main" id="{C7409034-34F4-4EC8-9AB1-214D3AF92041}"/>
              </a:ext>
            </a:extLst>
          </p:cNvPr>
          <p:cNvSpPr/>
          <p:nvPr/>
        </p:nvSpPr>
        <p:spPr>
          <a:xfrm>
            <a:off x="7688118" y="1761314"/>
            <a:ext cx="440723" cy="14377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テキスト ボックス 27">
            <a:extLst>
              <a:ext uri="{FF2B5EF4-FFF2-40B4-BE49-F238E27FC236}">
                <a16:creationId xmlns:a16="http://schemas.microsoft.com/office/drawing/2014/main" id="{05FAF20B-620C-4F9A-A5B9-3E87D5A1A6E8}"/>
              </a:ext>
            </a:extLst>
          </p:cNvPr>
          <p:cNvSpPr txBox="1"/>
          <p:nvPr/>
        </p:nvSpPr>
        <p:spPr>
          <a:xfrm>
            <a:off x="6887553" y="1963255"/>
            <a:ext cx="1913006" cy="400110"/>
          </a:xfrm>
          <a:prstGeom prst="rect">
            <a:avLst/>
          </a:prstGeom>
          <a:noFill/>
        </p:spPr>
        <p:txBody>
          <a:bodyPr wrap="square" rtlCol="0">
            <a:spAutoFit/>
          </a:bodyPr>
          <a:lstStyle/>
          <a:p>
            <a:r>
              <a:rPr kumimoji="1" lang="en-US" altLang="ja-JP" sz="1400">
                <a:latin typeface="+mn-ea"/>
              </a:rPr>
              <a:t>2019</a:t>
            </a:r>
            <a:r>
              <a:rPr kumimoji="1" lang="ja-JP" altLang="en-US" sz="1400">
                <a:latin typeface="+mn-ea"/>
              </a:rPr>
              <a:t>年 </a:t>
            </a:r>
            <a:r>
              <a:rPr kumimoji="1" lang="en-US" altLang="ja-JP" sz="2000" b="1">
                <a:solidFill>
                  <a:schemeClr val="bg1"/>
                </a:solidFill>
                <a:latin typeface="+mn-ea"/>
              </a:rPr>
              <a:t>253.5</a:t>
            </a:r>
            <a:r>
              <a:rPr kumimoji="1" lang="en-US" altLang="ja-JP">
                <a:solidFill>
                  <a:srgbClr val="FF0000"/>
                </a:solidFill>
                <a:latin typeface="+mn-ea"/>
              </a:rPr>
              <a:t> </a:t>
            </a:r>
            <a:r>
              <a:rPr kumimoji="1" lang="ja-JP" altLang="en-US" sz="1400">
                <a:latin typeface="+mn-ea"/>
              </a:rPr>
              <a:t>億台</a:t>
            </a:r>
            <a:endParaRPr kumimoji="1" lang="en-US" altLang="ja-JP">
              <a:latin typeface="+mn-ea"/>
            </a:endParaRPr>
          </a:p>
        </p:txBody>
      </p:sp>
      <p:sp>
        <p:nvSpPr>
          <p:cNvPr id="4" name="スライド番号プレースホルダー 3">
            <a:extLst>
              <a:ext uri="{FF2B5EF4-FFF2-40B4-BE49-F238E27FC236}">
                <a16:creationId xmlns:a16="http://schemas.microsoft.com/office/drawing/2014/main" id="{A9C16A1D-4BD9-4437-B6BA-55E0FB82E687}"/>
              </a:ext>
            </a:extLst>
          </p:cNvPr>
          <p:cNvSpPr>
            <a:spLocks noGrp="1"/>
          </p:cNvSpPr>
          <p:nvPr>
            <p:ph type="sldNum" sz="quarter" idx="12"/>
          </p:nvPr>
        </p:nvSpPr>
        <p:spPr/>
        <p:txBody>
          <a:bodyPr/>
          <a:lstStyle/>
          <a:p>
            <a:fld id="{01A2C2AB-EF2D-4352-BB26-FF176DBDE1A0}" type="slidenum">
              <a:rPr kumimoji="1" lang="ja-JP" altLang="en-US" smtClean="0"/>
              <a:t>2</a:t>
            </a:fld>
            <a:endParaRPr kumimoji="1" lang="ja-JP" altLang="en-US"/>
          </a:p>
        </p:txBody>
      </p:sp>
    </p:spTree>
    <p:extLst>
      <p:ext uri="{BB962C8B-B14F-4D97-AF65-F5344CB8AC3E}">
        <p14:creationId xmlns:p14="http://schemas.microsoft.com/office/powerpoint/2010/main" val="323686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B7EFC-A641-4E4A-A30A-E1C65B65454D}"/>
              </a:ext>
            </a:extLst>
          </p:cNvPr>
          <p:cNvSpPr>
            <a:spLocks noGrp="1"/>
          </p:cNvSpPr>
          <p:nvPr>
            <p:ph type="title"/>
          </p:nvPr>
        </p:nvSpPr>
        <p:spPr>
          <a:xfrm>
            <a:off x="838200" y="-34925"/>
            <a:ext cx="10515600" cy="1325563"/>
          </a:xfrm>
        </p:spPr>
        <p:txBody>
          <a:bodyPr/>
          <a:lstStyle/>
          <a:p>
            <a:r>
              <a:rPr lang="en-US" altLang="ja-JP" sz="4400"/>
              <a:t>SAS-L(1)</a:t>
            </a:r>
            <a:r>
              <a:rPr lang="ja-JP" altLang="en-US" sz="4400"/>
              <a:t>へのリプレイアタック</a:t>
            </a:r>
            <a:endParaRPr kumimoji="1" lang="ja-JP" altLang="en-US"/>
          </a:p>
        </p:txBody>
      </p:sp>
      <p:pic>
        <p:nvPicPr>
          <p:cNvPr id="3" name="図 2" descr="ダイアグラム&#10;&#10;自動的に生成された説明">
            <a:extLst>
              <a:ext uri="{FF2B5EF4-FFF2-40B4-BE49-F238E27FC236}">
                <a16:creationId xmlns:a16="http://schemas.microsoft.com/office/drawing/2014/main" id="{5A4DAE5A-C8FD-486C-B286-1E8FC57D9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0" y="1178343"/>
            <a:ext cx="5414186" cy="5414186"/>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6531A47-7B6A-40E8-BA0E-33E4085CC318}"/>
                  </a:ext>
                </a:extLst>
              </p:cNvPr>
              <p:cNvSpPr txBox="1"/>
              <p:nvPr/>
            </p:nvSpPr>
            <p:spPr>
              <a:xfrm>
                <a:off x="6292615" y="1624764"/>
                <a:ext cx="5252787" cy="1477328"/>
              </a:xfrm>
              <a:prstGeom prst="rect">
                <a:avLst/>
              </a:prstGeom>
              <a:noFill/>
              <a:ln w="19050">
                <a:solidFill>
                  <a:schemeClr val="tx2"/>
                </a:solidFill>
              </a:ln>
            </p:spPr>
            <p:txBody>
              <a:bodyPr wrap="square" rtlCol="0">
                <a:spAutoFit/>
              </a:bodyPr>
              <a:lstStyle/>
              <a:p>
                <a:r>
                  <a:rPr kumimoji="1" lang="ja-JP" altLang="en-US" sz="1800" b="1">
                    <a:solidFill>
                      <a:schemeClr val="tx1"/>
                    </a:solidFill>
                    <a:latin typeface="Cambria Math" panose="02040503050406030204" pitchFamily="18" charset="0"/>
                  </a:rPr>
                  <a:t>正しい</a:t>
                </a:r>
                <a:r>
                  <a:rPr kumimoji="1" lang="pt-BR" altLang="ja-JP" sz="1800" b="1">
                    <a:solidFill>
                      <a:schemeClr val="tx1"/>
                    </a:solidFill>
                    <a:latin typeface="Cambria Math" panose="02040503050406030204" pitchFamily="18" charset="0"/>
                  </a:rPr>
                  <a:t>4</a:t>
                </a:r>
                <a:r>
                  <a:rPr kumimoji="1" lang="ja-JP" altLang="en-US" sz="1800" b="1">
                    <a:solidFill>
                      <a:schemeClr val="tx1"/>
                    </a:solidFill>
                    <a:latin typeface="Cambria Math" panose="02040503050406030204" pitchFamily="18" charset="0"/>
                  </a:rPr>
                  <a:t>回目の認証時</a:t>
                </a:r>
                <a:r>
                  <a:rPr kumimoji="1" lang="en-US" altLang="ja-JP" sz="1800" b="1">
                    <a:solidFill>
                      <a:schemeClr val="tx1"/>
                    </a:solidFill>
                    <a:latin typeface="Cambria Math" panose="02040503050406030204" pitchFamily="18" charset="0"/>
                  </a:rPr>
                  <a:t>(</a:t>
                </a:r>
                <a:r>
                  <a:rPr kumimoji="1" lang="ja-JP" altLang="en-US" sz="1800" b="1">
                    <a:solidFill>
                      <a:schemeClr val="tx1"/>
                    </a:solidFill>
                    <a:latin typeface="Cambria Math" panose="02040503050406030204" pitchFamily="18" charset="0"/>
                  </a:rPr>
                  <a:t>サーバは認証情報</a:t>
                </a:r>
                <a14:m>
                  <m:oMath xmlns:m="http://schemas.openxmlformats.org/officeDocument/2006/math">
                    <m:sSub>
                      <m:sSubPr>
                        <m:ctrlPr>
                          <a:rPr lang="pt-BR" altLang="ja-JP" i="1" smtClean="0">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4</m:t>
                        </m:r>
                      </m:sub>
                    </m:sSub>
                  </m:oMath>
                </a14:m>
                <a:r>
                  <a:rPr kumimoji="1" lang="ja-JP" altLang="en-US" sz="1800" b="1">
                    <a:solidFill>
                      <a:schemeClr val="tx1"/>
                    </a:solidFill>
                    <a:latin typeface="Cambria Math" panose="02040503050406030204" pitchFamily="18" charset="0"/>
                  </a:rPr>
                  <a:t>保持</a:t>
                </a:r>
                <a:r>
                  <a:rPr kumimoji="1" lang="en-US" altLang="ja-JP" sz="1800" b="1">
                    <a:solidFill>
                      <a:schemeClr val="tx1"/>
                    </a:solidFill>
                    <a:latin typeface="Cambria Math" panose="02040503050406030204" pitchFamily="18" charset="0"/>
                  </a:rPr>
                  <a:t>)</a:t>
                </a:r>
                <a:endParaRPr lang="en-US" altLang="ja-JP" b="1">
                  <a:solidFill>
                    <a:schemeClr val="tx1"/>
                  </a:solidFill>
                  <a:latin typeface="Cambria Math" panose="02040503050406030204" pitchFamily="18" charset="0"/>
                </a:endParaRPr>
              </a:p>
              <a:p>
                <a:r>
                  <a:rPr kumimoji="1" lang="en-US" altLang="ja-JP" sz="1800">
                    <a:solidFill>
                      <a:schemeClr val="tx1"/>
                    </a:solidFill>
                    <a:latin typeface="Cambria Math" panose="02040503050406030204" pitchFamily="18" charset="0"/>
                  </a:rPr>
                  <a:t>(      </a:t>
                </a:r>
                <a:r>
                  <a:rPr kumimoji="1" lang="el-GR" altLang="ja-JP" sz="1800">
                    <a:solidFill>
                      <a:schemeClr val="tx1"/>
                    </a:solidFill>
                    <a:latin typeface="Cambria Math" panose="02040503050406030204" pitchFamily="18" charset="0"/>
                  </a:rPr>
                  <a:t>α</a:t>
                </a:r>
                <a:r>
                  <a:rPr kumimoji="1" lang="en-US" altLang="ja-JP" sz="1800">
                    <a:solidFill>
                      <a:schemeClr val="tx1"/>
                    </a:solidFill>
                    <a:latin typeface="Cambria Math" panose="02040503050406030204" pitchFamily="18" charset="0"/>
                  </a:rPr>
                  <a:t>     </a:t>
                </a:r>
                <a:r>
                  <a:rPr lang="en-US" altLang="ja-JP">
                    <a:solidFill>
                      <a:schemeClr val="tx1"/>
                    </a:solidFill>
                  </a:rPr>
                  <a:t>⊕</a:t>
                </a:r>
                <a:r>
                  <a:rPr lang="pt-BR" altLang="ja-JP">
                    <a:solidFill>
                      <a:schemeClr val="tx1"/>
                    </a:solidFill>
                  </a:rPr>
                  <a:t> </a:t>
                </a:r>
                <a14:m>
                  <m:oMath xmlns:m="http://schemas.openxmlformats.org/officeDocument/2006/math">
                    <m:sSub>
                      <m:sSubPr>
                        <m:ctrlPr>
                          <a:rPr lang="pt-BR"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1" smtClean="0">
                            <a:solidFill>
                              <a:schemeClr val="tx1"/>
                            </a:solidFill>
                            <a:latin typeface="Cambria Math" panose="02040503050406030204" pitchFamily="18" charset="0"/>
                          </a:rPr>
                          <m:t>4</m:t>
                        </m:r>
                      </m:sub>
                    </m:sSub>
                    <m:r>
                      <a:rPr lang="en-US" altLang="ja-JP" b="0" i="1" smtClean="0">
                        <a:solidFill>
                          <a:schemeClr val="tx1"/>
                        </a:solidFill>
                        <a:latin typeface="Cambria Math" panose="02040503050406030204" pitchFamily="18" charset="0"/>
                      </a:rPr>
                      <m:t>)</m:t>
                    </m:r>
                  </m:oMath>
                </a14:m>
                <a:r>
                  <a:rPr kumimoji="1" lang="en-US" altLang="ja-JP" sz="1800">
                    <a:solidFill>
                      <a:schemeClr val="tx1"/>
                    </a:solidFill>
                    <a:latin typeface="Cambria Math" panose="02040503050406030204" pitchFamily="18" charset="0"/>
                  </a:rPr>
                  <a:t> +</a:t>
                </a:r>
                <a:r>
                  <a:rPr lang="pt-BR" altLang="ja-JP">
                    <a:solidFill>
                      <a:schemeClr val="tx1"/>
                    </a:solidFill>
                  </a:rPr>
                  <a:t> </a:t>
                </a:r>
                <a14:m>
                  <m:oMath xmlns:m="http://schemas.openxmlformats.org/officeDocument/2006/math">
                    <m:sSub>
                      <m:sSubPr>
                        <m:ctrlPr>
                          <a:rPr lang="pt-BR" altLang="ja-JP" i="1" smtClean="0">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4</m:t>
                        </m:r>
                      </m:sub>
                    </m:sSub>
                  </m:oMath>
                </a14:m>
                <a:r>
                  <a:rPr kumimoji="1" lang="pt-BR" altLang="ja-JP" sz="1800">
                    <a:solidFill>
                      <a:schemeClr val="tx1"/>
                    </a:solidFill>
                    <a:latin typeface="Cambria Math" panose="02040503050406030204" pitchFamily="18" charset="0"/>
                  </a:rPr>
                  <a:t>  =</a:t>
                </a:r>
                <a:r>
                  <a:rPr lang="el-GR" altLang="ja-JP">
                    <a:solidFill>
                      <a:schemeClr val="tx1"/>
                    </a:solidFill>
                    <a:latin typeface="Cambria Math" panose="02040503050406030204" pitchFamily="18" charset="0"/>
                  </a:rPr>
                  <a:t> β</a:t>
                </a:r>
                <a:endParaRPr kumimoji="1" lang="pt-BR" altLang="ja-JP" sz="1800">
                  <a:solidFill>
                    <a:schemeClr val="tx1"/>
                  </a:solidFill>
                  <a:latin typeface="Cambria Math" panose="02040503050406030204" pitchFamily="18" charset="0"/>
                </a:endParaRPr>
              </a:p>
              <a:p>
                <a:r>
                  <a:rPr lang="pt-BR" altLang="ja-JP"/>
                  <a:t>(</a:t>
                </a:r>
                <a14:m>
                  <m:oMath xmlns:m="http://schemas.openxmlformats.org/officeDocument/2006/math">
                    <m:sSub>
                      <m:sSubPr>
                        <m:ctrlPr>
                          <a:rPr kumimoji="1" lang="pt-BR" altLang="ja-JP" sz="1800" i="1" smtClean="0">
                            <a:solidFill>
                              <a:schemeClr val="tx1"/>
                            </a:solidFill>
                            <a:latin typeface="Cambria Math" panose="02040503050406030204" pitchFamily="18" charset="0"/>
                          </a:rPr>
                        </m:ctrlPr>
                      </m:sSubPr>
                      <m:e>
                        <m:r>
                          <m:rPr>
                            <m:sty m:val="p"/>
                          </m:rPr>
                          <a:rPr kumimoji="1" lang="en-US" altLang="ja-JP" sz="1800" b="0" i="0" smtClean="0">
                            <a:solidFill>
                              <a:schemeClr val="tx1"/>
                            </a:solidFill>
                            <a:latin typeface="Cambria Math" panose="02040503050406030204" pitchFamily="18" charset="0"/>
                          </a:rPr>
                          <m:t>A</m:t>
                        </m:r>
                      </m:e>
                      <m:sub>
                        <m:r>
                          <a:rPr kumimoji="1" lang="en-US" altLang="ja-JP" sz="1800" b="0" i="0" smtClean="0">
                            <a:solidFill>
                              <a:schemeClr val="tx1"/>
                            </a:solidFill>
                            <a:latin typeface="Cambria Math" panose="02040503050406030204" pitchFamily="18" charset="0"/>
                          </a:rPr>
                          <m:t>5</m:t>
                        </m:r>
                      </m:sub>
                    </m:sSub>
                  </m:oMath>
                </a14:m>
                <a:r>
                  <a:rPr kumimoji="1" lang="en-US" altLang="ja-JP">
                    <a:solidFill>
                      <a:schemeClr val="tx1"/>
                    </a:solidFill>
                  </a:rPr>
                  <a:t>⊕</a:t>
                </a:r>
                <a14:m>
                  <m:oMath xmlns:m="http://schemas.openxmlformats.org/officeDocument/2006/math">
                    <m:sSub>
                      <m:sSubPr>
                        <m:ctrlPr>
                          <a:rPr lang="pt-BR"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4</m:t>
                        </m:r>
                      </m:sub>
                    </m:sSub>
                  </m:oMath>
                </a14:m>
                <a:r>
                  <a:rPr lang="en-US" altLang="ja-JP">
                    <a:solidFill>
                      <a:schemeClr val="tx1"/>
                    </a:solidFill>
                  </a:rPr>
                  <a:t>⊕</a:t>
                </a:r>
                <a14:m>
                  <m:oMath xmlns:m="http://schemas.openxmlformats.org/officeDocument/2006/math">
                    <m:sSub>
                      <m:sSubPr>
                        <m:ctrlPr>
                          <a:rPr lang="pt-BR"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4</m:t>
                        </m:r>
                      </m:sub>
                    </m:sSub>
                  </m:oMath>
                </a14:m>
                <a:r>
                  <a:rPr lang="en-US" altLang="ja-JP">
                    <a:solidFill>
                      <a:schemeClr val="tx1"/>
                    </a:solidFill>
                    <a:latin typeface="Cambria Math" panose="02040503050406030204" pitchFamily="18" charset="0"/>
                  </a:rPr>
                  <a:t>)+</a:t>
                </a:r>
                <a14:m>
                  <m:oMath xmlns:m="http://schemas.openxmlformats.org/officeDocument/2006/math">
                    <m:sSub>
                      <m:sSubPr>
                        <m:ctrlPr>
                          <a:rPr lang="pt-BR"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4</m:t>
                        </m:r>
                      </m:sub>
                    </m:sSub>
                  </m:oMath>
                </a14:m>
                <a:r>
                  <a:rPr lang="en-US" altLang="ja-JP">
                    <a:solidFill>
                      <a:schemeClr val="tx1"/>
                    </a:solidFill>
                    <a:latin typeface="Cambria Math" panose="02040503050406030204" pitchFamily="18" charset="0"/>
                  </a:rPr>
                  <a:t>     =(</a:t>
                </a:r>
                <a14:m>
                  <m:oMath xmlns:m="http://schemas.openxmlformats.org/officeDocument/2006/math">
                    <m:sSub>
                      <m:sSubPr>
                        <m:ctrlPr>
                          <a:rPr lang="pt-BR"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5</m:t>
                        </m:r>
                      </m:sub>
                    </m:sSub>
                  </m:oMath>
                </a14:m>
                <a:r>
                  <a:rPr lang="en-US" altLang="ja-JP">
                    <a:solidFill>
                      <a:schemeClr val="tx1"/>
                    </a:solidFill>
                    <a:latin typeface="Cambria Math" panose="02040503050406030204" pitchFamily="18" charset="0"/>
                  </a:rPr>
                  <a:t>+</a:t>
                </a:r>
                <a14:m>
                  <m:oMath xmlns:m="http://schemas.openxmlformats.org/officeDocument/2006/math">
                    <m:sSub>
                      <m:sSubPr>
                        <m:ctrlPr>
                          <a:rPr lang="pt-BR"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4</m:t>
                        </m:r>
                      </m:sub>
                    </m:sSub>
                    <m:r>
                      <a:rPr lang="en-US" altLang="ja-JP" b="0" i="1" smtClean="0">
                        <a:solidFill>
                          <a:schemeClr val="tx1"/>
                        </a:solidFill>
                        <a:latin typeface="Cambria Math" panose="02040503050406030204" pitchFamily="18" charset="0"/>
                      </a:rPr>
                      <m:t>)</m:t>
                    </m:r>
                  </m:oMath>
                </a14:m>
                <a:endParaRPr lang="en-US" altLang="ja-JP" i="1">
                  <a:solidFill>
                    <a:schemeClr val="tx1"/>
                  </a:solidFill>
                  <a:latin typeface="Cambria Math" panose="02040503050406030204" pitchFamily="18" charset="0"/>
                </a:endParaRPr>
              </a:p>
              <a:p>
                <a14:m>
                  <m:oMath xmlns:m="http://schemas.openxmlformats.org/officeDocument/2006/math">
                    <m:sSub>
                      <m:sSubPr>
                        <m:ctrlPr>
                          <a:rPr kumimoji="1" lang="pt-BR" altLang="ja-JP" sz="1800" i="1" smtClean="0">
                            <a:solidFill>
                              <a:schemeClr val="tx1"/>
                            </a:solidFill>
                            <a:latin typeface="Cambria Math" panose="02040503050406030204" pitchFamily="18" charset="0"/>
                          </a:rPr>
                        </m:ctrlPr>
                      </m:sSubPr>
                      <m:e>
                        <m:r>
                          <m:rPr>
                            <m:sty m:val="p"/>
                          </m:rPr>
                          <a:rPr kumimoji="1" lang="en-US" altLang="ja-JP" sz="1800" b="0" i="0" smtClean="0">
                            <a:solidFill>
                              <a:schemeClr val="tx1"/>
                            </a:solidFill>
                            <a:latin typeface="Cambria Math" panose="02040503050406030204" pitchFamily="18" charset="0"/>
                          </a:rPr>
                          <m:t>A</m:t>
                        </m:r>
                      </m:e>
                      <m:sub>
                        <m:r>
                          <a:rPr kumimoji="1" lang="en-US" altLang="ja-JP" sz="1800" b="0" i="0" smtClean="0">
                            <a:solidFill>
                              <a:schemeClr val="tx1"/>
                            </a:solidFill>
                            <a:latin typeface="Cambria Math" panose="02040503050406030204" pitchFamily="18" charset="0"/>
                          </a:rPr>
                          <m:t>5</m:t>
                        </m:r>
                      </m:sub>
                    </m:sSub>
                  </m:oMath>
                </a14:m>
                <a:r>
                  <a:rPr lang="en-US" altLang="ja-JP">
                    <a:solidFill>
                      <a:schemeClr val="tx1"/>
                    </a:solidFill>
                    <a:latin typeface="Cambria Math" panose="02040503050406030204" pitchFamily="18" charset="0"/>
                  </a:rPr>
                  <a:t>+</a:t>
                </a:r>
                <a14:m>
                  <m:oMath xmlns:m="http://schemas.openxmlformats.org/officeDocument/2006/math">
                    <m:sSub>
                      <m:sSubPr>
                        <m:ctrlPr>
                          <a:rPr lang="pt-BR"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4</m:t>
                        </m:r>
                      </m:sub>
                    </m:sSub>
                  </m:oMath>
                </a14:m>
                <a:r>
                  <a:rPr lang="en-US" altLang="ja-JP">
                    <a:solidFill>
                      <a:schemeClr val="tx1"/>
                    </a:solidFill>
                    <a:latin typeface="Cambria Math" panose="02040503050406030204" pitchFamily="18" charset="0"/>
                  </a:rPr>
                  <a:t>                            =</a:t>
                </a:r>
                <a14:m>
                  <m:oMath xmlns:m="http://schemas.openxmlformats.org/officeDocument/2006/math">
                    <m:sSub>
                      <m:sSubPr>
                        <m:ctrlPr>
                          <a:rPr lang="pt-BR"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5</m:t>
                        </m:r>
                      </m:sub>
                    </m:sSub>
                  </m:oMath>
                </a14:m>
                <a:r>
                  <a:rPr lang="en-US" altLang="ja-JP">
                    <a:solidFill>
                      <a:schemeClr val="tx1"/>
                    </a:solidFill>
                    <a:latin typeface="Cambria Math" panose="02040503050406030204" pitchFamily="18" charset="0"/>
                  </a:rPr>
                  <a:t>+</a:t>
                </a:r>
                <a14:m>
                  <m:oMath xmlns:m="http://schemas.openxmlformats.org/officeDocument/2006/math">
                    <m:sSub>
                      <m:sSubPr>
                        <m:ctrlPr>
                          <a:rPr lang="pt-BR"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4</m:t>
                        </m:r>
                      </m:sub>
                    </m:sSub>
                  </m:oMath>
                </a14:m>
                <a:endParaRPr kumimoji="1" lang="en-US" altLang="ja-JP">
                  <a:solidFill>
                    <a:schemeClr val="tx1"/>
                  </a:solidFill>
                </a:endParaRPr>
              </a:p>
              <a:p>
                <a:r>
                  <a:rPr lang="ja-JP" altLang="en-US">
                    <a:solidFill>
                      <a:schemeClr val="tx1"/>
                    </a:solidFill>
                  </a:rPr>
                  <a:t>認証成功→認証情報を</a:t>
                </a:r>
                <a14:m>
                  <m:oMath xmlns:m="http://schemas.openxmlformats.org/officeDocument/2006/math">
                    <m:sSub>
                      <m:sSubPr>
                        <m:ctrlPr>
                          <a:rPr lang="pt-BR" altLang="ja-JP" i="1" smtClean="0">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A</m:t>
                        </m:r>
                      </m:e>
                      <m:sub>
                        <m:r>
                          <a:rPr lang="en-US" altLang="ja-JP" b="0" i="0" smtClean="0">
                            <a:solidFill>
                              <a:schemeClr val="tx1"/>
                            </a:solidFill>
                            <a:latin typeface="Cambria Math" panose="02040503050406030204" pitchFamily="18" charset="0"/>
                          </a:rPr>
                          <m:t>5</m:t>
                        </m:r>
                      </m:sub>
                    </m:sSub>
                  </m:oMath>
                </a14:m>
                <a:r>
                  <a:rPr lang="ja-JP" altLang="en-US">
                    <a:solidFill>
                      <a:schemeClr val="tx1"/>
                    </a:solidFill>
                  </a:rPr>
                  <a:t>に更新</a:t>
                </a:r>
                <a:endParaRPr lang="en-US" altLang="ja-JP">
                  <a:solidFill>
                    <a:schemeClr val="tx1"/>
                  </a:solidFill>
                </a:endParaRPr>
              </a:p>
            </p:txBody>
          </p:sp>
        </mc:Choice>
        <mc:Fallback xmlns="">
          <p:sp>
            <p:nvSpPr>
              <p:cNvPr id="5" name="テキスト ボックス 4">
                <a:extLst>
                  <a:ext uri="{FF2B5EF4-FFF2-40B4-BE49-F238E27FC236}">
                    <a16:creationId xmlns:a16="http://schemas.microsoft.com/office/drawing/2014/main" id="{66531A47-7B6A-40E8-BA0E-33E4085CC318}"/>
                  </a:ext>
                </a:extLst>
              </p:cNvPr>
              <p:cNvSpPr txBox="1">
                <a:spLocks noRot="1" noChangeAspect="1" noMove="1" noResize="1" noEditPoints="1" noAdjustHandles="1" noChangeArrowheads="1" noChangeShapeType="1" noTextEdit="1"/>
              </p:cNvSpPr>
              <p:nvPr/>
            </p:nvSpPr>
            <p:spPr>
              <a:xfrm>
                <a:off x="6292615" y="1624764"/>
                <a:ext cx="5252787" cy="1477328"/>
              </a:xfrm>
              <a:prstGeom prst="rect">
                <a:avLst/>
              </a:prstGeom>
              <a:blipFill>
                <a:blip r:embed="rId3"/>
                <a:stretch>
                  <a:fillRect l="-809" t="-2857" b="-5306"/>
                </a:stretch>
              </a:blipFill>
              <a:ln w="19050">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3D7316B-B269-4698-9396-5E76F64CA12F}"/>
                  </a:ext>
                </a:extLst>
              </p:cNvPr>
              <p:cNvSpPr txBox="1"/>
              <p:nvPr/>
            </p:nvSpPr>
            <p:spPr>
              <a:xfrm>
                <a:off x="6277867" y="3432743"/>
                <a:ext cx="5252787" cy="2308324"/>
              </a:xfrm>
              <a:prstGeom prst="rect">
                <a:avLst/>
              </a:prstGeom>
              <a:noFill/>
              <a:ln w="19050">
                <a:solidFill>
                  <a:schemeClr val="tx2"/>
                </a:solidFill>
              </a:ln>
            </p:spPr>
            <p:txBody>
              <a:bodyPr wrap="square" rtlCol="0">
                <a:spAutoFit/>
              </a:bodyPr>
              <a:lstStyle/>
              <a:p>
                <a:r>
                  <a:rPr lang="ja-JP" altLang="en-US" b="1">
                    <a:latin typeface="Cambria Math" panose="02040503050406030204" pitchFamily="18" charset="0"/>
                  </a:rPr>
                  <a:t>リプレイアタック</a:t>
                </a:r>
                <a:r>
                  <a:rPr kumimoji="1" lang="en-US" altLang="ja-JP" sz="1800" b="1">
                    <a:solidFill>
                      <a:schemeClr val="tx1"/>
                    </a:solidFill>
                    <a:latin typeface="Cambria Math" panose="02040503050406030204" pitchFamily="18" charset="0"/>
                  </a:rPr>
                  <a:t>(</a:t>
                </a:r>
                <a:r>
                  <a:rPr kumimoji="1" lang="ja-JP" altLang="en-US" sz="1800" b="1">
                    <a:solidFill>
                      <a:schemeClr val="tx1"/>
                    </a:solidFill>
                    <a:latin typeface="Cambria Math" panose="02040503050406030204" pitchFamily="18" charset="0"/>
                  </a:rPr>
                  <a:t>サーバは認証情報</a:t>
                </a:r>
                <a14:m>
                  <m:oMath xmlns:m="http://schemas.openxmlformats.org/officeDocument/2006/math">
                    <m:sSub>
                      <m:sSubPr>
                        <m:ctrlPr>
                          <a:rPr lang="pt-BR" altLang="ja-JP" i="1" smtClean="0">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ja-JP" altLang="en-US" sz="1800" b="1">
                    <a:solidFill>
                      <a:schemeClr val="tx1"/>
                    </a:solidFill>
                    <a:latin typeface="Cambria Math" panose="02040503050406030204" pitchFamily="18" charset="0"/>
                  </a:rPr>
                  <a:t>保持</a:t>
                </a:r>
                <a:r>
                  <a:rPr kumimoji="1" lang="en-US" altLang="ja-JP" sz="1800" b="1">
                    <a:solidFill>
                      <a:schemeClr val="tx1"/>
                    </a:solidFill>
                    <a:latin typeface="Cambria Math" panose="02040503050406030204" pitchFamily="18" charset="0"/>
                  </a:rPr>
                  <a:t>)</a:t>
                </a:r>
                <a:endParaRPr lang="en-US" altLang="ja-JP" b="1">
                  <a:latin typeface="Cambria Math" panose="02040503050406030204" pitchFamily="18" charset="0"/>
                </a:endParaRPr>
              </a:p>
              <a:p>
                <a:r>
                  <a:rPr lang="en-US" altLang="ja-JP">
                    <a:latin typeface="Cambria Math" panose="02040503050406030204" pitchFamily="18" charset="0"/>
                  </a:rPr>
                  <a:t>1~3</a:t>
                </a:r>
                <a:r>
                  <a:rPr lang="ja-JP" altLang="en-US">
                    <a:latin typeface="Cambria Math" panose="02040503050406030204" pitchFamily="18" charset="0"/>
                  </a:rPr>
                  <a:t>回目のデータより</a:t>
                </a:r>
                <a:r>
                  <a:rPr kumimoji="1" lang="el-GR" altLang="ja-JP" sz="1800">
                    <a:solidFill>
                      <a:schemeClr val="tx1"/>
                    </a:solidFill>
                    <a:latin typeface="Cambria Math" panose="02040503050406030204" pitchFamily="18" charset="0"/>
                  </a:rPr>
                  <a:t>α</a:t>
                </a:r>
                <a:r>
                  <a:rPr lang="en-US" altLang="ja-JP">
                    <a:latin typeface="Cambria Math" panose="02040503050406030204" pitchFamily="18" charset="0"/>
                  </a:rPr>
                  <a:t>’</a:t>
                </a:r>
                <a:r>
                  <a:rPr lang="el-GR" altLang="ja-JP">
                    <a:latin typeface="Cambria Math" panose="02040503050406030204" pitchFamily="18" charset="0"/>
                  </a:rPr>
                  <a:t> </a:t>
                </a:r>
                <a:r>
                  <a:rPr lang="en-US" altLang="ja-JP">
                    <a:latin typeface="Cambria Math" panose="02040503050406030204" pitchFamily="18" charset="0"/>
                  </a:rPr>
                  <a:t>,</a:t>
                </a:r>
                <a:r>
                  <a:rPr lang="el-GR" altLang="ja-JP">
                    <a:latin typeface="Cambria Math" panose="02040503050406030204" pitchFamily="18" charset="0"/>
                  </a:rPr>
                  <a:t>β</a:t>
                </a:r>
                <a:r>
                  <a:rPr lang="en-US" altLang="ja-JP">
                    <a:latin typeface="Cambria Math" panose="02040503050406030204" pitchFamily="18" charset="0"/>
                  </a:rPr>
                  <a:t>’</a:t>
                </a:r>
                <a:r>
                  <a:rPr lang="ja-JP" altLang="en-US">
                    <a:latin typeface="Cambria Math" panose="02040503050406030204" pitchFamily="18" charset="0"/>
                  </a:rPr>
                  <a:t>を生成・送信</a:t>
                </a:r>
                <a:endParaRPr lang="en-US" altLang="ja-JP">
                  <a:latin typeface="Cambria Math" panose="02040503050406030204" pitchFamily="18" charset="0"/>
                </a:endParaRPr>
              </a:p>
              <a:p>
                <a:endParaRPr lang="en-US" altLang="ja-JP">
                  <a:latin typeface="Cambria Math" panose="02040503050406030204" pitchFamily="18" charset="0"/>
                </a:endParaRPr>
              </a:p>
              <a:p>
                <a:r>
                  <a:rPr kumimoji="1" lang="en-US" altLang="ja-JP" sz="1800">
                    <a:solidFill>
                      <a:schemeClr val="tx1"/>
                    </a:solidFill>
                    <a:latin typeface="Cambria Math" panose="02040503050406030204" pitchFamily="18" charset="0"/>
                  </a:rPr>
                  <a:t>(     </a:t>
                </a:r>
                <a:r>
                  <a:rPr kumimoji="1" lang="el-GR" altLang="ja-JP" sz="1800">
                    <a:solidFill>
                      <a:schemeClr val="tx1"/>
                    </a:solidFill>
                    <a:latin typeface="Cambria Math" panose="02040503050406030204" pitchFamily="18" charset="0"/>
                  </a:rPr>
                  <a:t>α</a:t>
                </a:r>
                <a:r>
                  <a:rPr lang="en-US" altLang="ja-JP">
                    <a:latin typeface="Cambria Math" panose="02040503050406030204" pitchFamily="18" charset="0"/>
                  </a:rPr>
                  <a:t>’</a:t>
                </a:r>
                <a:r>
                  <a:rPr kumimoji="1" lang="en-US" altLang="ja-JP" sz="1800">
                    <a:solidFill>
                      <a:schemeClr val="tx1"/>
                    </a:solidFill>
                    <a:latin typeface="Cambria Math" panose="02040503050406030204" pitchFamily="18" charset="0"/>
                  </a:rPr>
                  <a:t>     </a:t>
                </a:r>
                <a:r>
                  <a:rPr lang="en-US" altLang="ja-JP"/>
                  <a:t>⊕</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en-US" altLang="ja-JP" sz="1800">
                    <a:solidFill>
                      <a:schemeClr val="tx1"/>
                    </a:solidFill>
                    <a:latin typeface="Cambria Math" panose="02040503050406030204" pitchFamily="18" charset="0"/>
                  </a:rPr>
                  <a:t>) +</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pt-BR" altLang="ja-JP" sz="1800">
                    <a:solidFill>
                      <a:schemeClr val="tx1"/>
                    </a:solidFill>
                    <a:latin typeface="Cambria Math" panose="02040503050406030204" pitchFamily="18" charset="0"/>
                  </a:rPr>
                  <a:t>  =</a:t>
                </a:r>
                <a:r>
                  <a:rPr lang="el-GR" altLang="ja-JP">
                    <a:latin typeface="Cambria Math" panose="02040503050406030204" pitchFamily="18" charset="0"/>
                  </a:rPr>
                  <a:t> β</a:t>
                </a:r>
                <a:r>
                  <a:rPr lang="en-US" altLang="ja-JP">
                    <a:latin typeface="Cambria Math" panose="02040503050406030204" pitchFamily="18" charset="0"/>
                  </a:rPr>
                  <a:t>’</a:t>
                </a:r>
                <a:endParaRPr kumimoji="1" lang="pt-BR" altLang="ja-JP" sz="1800">
                  <a:solidFill>
                    <a:schemeClr val="tx1"/>
                  </a:solidFill>
                  <a:latin typeface="Cambria Math" panose="02040503050406030204" pitchFamily="18" charset="0"/>
                </a:endParaRPr>
              </a:p>
              <a:p>
                <a:r>
                  <a:rPr kumimoji="1" lang="pt-BR" altLang="ja-JP" sz="1800">
                    <a:solidFill>
                      <a:schemeClr val="tx1"/>
                    </a:solidFill>
                  </a:rPr>
                  <a:t>(</a:t>
                </a:r>
                <a14:m>
                  <m:oMath xmlns:m="http://schemas.openxmlformats.org/officeDocument/2006/math">
                    <m:sSub>
                      <m:sSubPr>
                        <m:ctrlPr>
                          <a:rPr kumimoji="1" lang="pt-BR" altLang="ja-JP" sz="1800" i="1" smtClean="0">
                            <a:solidFill>
                              <a:schemeClr val="tx1"/>
                            </a:solidFill>
                            <a:latin typeface="Cambria Math" panose="02040503050406030204" pitchFamily="18" charset="0"/>
                          </a:rPr>
                        </m:ctrlPr>
                      </m:sSubPr>
                      <m:e>
                        <m:r>
                          <m:rPr>
                            <m:sty m:val="p"/>
                          </m:rPr>
                          <a:rPr kumimoji="1" lang="en-US" altLang="ja-JP" sz="1800" b="0" i="0" smtClean="0">
                            <a:solidFill>
                              <a:schemeClr val="tx1"/>
                            </a:solidFill>
                            <a:latin typeface="Cambria Math" panose="02040503050406030204" pitchFamily="18" charset="0"/>
                          </a:rPr>
                          <m:t>A</m:t>
                        </m:r>
                      </m:e>
                      <m:sub>
                        <m:r>
                          <a:rPr lang="en-US" altLang="ja-JP" sz="1800" b="0" i="0" smtClean="0">
                            <a:solidFill>
                              <a:schemeClr val="tx1"/>
                            </a:solidFill>
                            <a:latin typeface="Cambria Math" panose="02040503050406030204" pitchFamily="18" charset="0"/>
                          </a:rPr>
                          <m:t>1</m:t>
                        </m:r>
                      </m:sub>
                    </m:sSub>
                  </m:oMath>
                </a14:m>
                <a:r>
                  <a:rPr kumimoji="1" lang="en-US" altLang="ja-JP"/>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lang="en-US" altLang="ja-JP"/>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r>
                      <a:rPr lang="en-US" altLang="ja-JP" b="0" i="0" smtClean="0">
                        <a:latin typeface="Cambria Math" panose="02040503050406030204" pitchFamily="18" charset="0"/>
                      </a:rPr>
                      <m:t>)</m:t>
                    </m:r>
                  </m:oMath>
                </a14:m>
                <a:r>
                  <a:rPr lang="en-US" altLang="ja-JP">
                    <a:latin typeface="Cambria Math" panose="02040503050406030204" pitchFamily="18" charset="0"/>
                  </a:rPr>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lang="en-US" altLang="ja-JP">
                    <a:latin typeface="Cambria Math" panose="02040503050406030204" pitchFamily="18" charset="0"/>
                  </a:rPr>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1</m:t>
                        </m:r>
                      </m:sub>
                    </m:sSub>
                  </m:oMath>
                </a14:m>
                <a:r>
                  <a:rPr lang="en-US" altLang="ja-JP">
                    <a:latin typeface="Cambria Math" panose="02040503050406030204" pitchFamily="18" charset="0"/>
                  </a:rPr>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r>
                      <a:rPr lang="en-US" altLang="ja-JP" b="0" i="1" smtClean="0">
                        <a:latin typeface="Cambria Math" panose="02040503050406030204" pitchFamily="18" charset="0"/>
                      </a:rPr>
                      <m:t>)</m:t>
                    </m:r>
                  </m:oMath>
                </a14:m>
                <a:endParaRPr lang="en-US" altLang="ja-JP" i="1">
                  <a:latin typeface="Cambria Math" panose="02040503050406030204" pitchFamily="18" charset="0"/>
                </a:endParaRPr>
              </a:p>
              <a:p>
                <a14:m>
                  <m:oMath xmlns:m="http://schemas.openxmlformats.org/officeDocument/2006/math">
                    <m:sSub>
                      <m:sSubPr>
                        <m:ctrlPr>
                          <a:rPr kumimoji="1" lang="pt-BR" altLang="ja-JP" sz="1800" i="1" smtClean="0">
                            <a:solidFill>
                              <a:schemeClr val="tx1"/>
                            </a:solidFill>
                            <a:latin typeface="Cambria Math" panose="02040503050406030204" pitchFamily="18" charset="0"/>
                          </a:rPr>
                        </m:ctrlPr>
                      </m:sSubPr>
                      <m:e>
                        <m:r>
                          <m:rPr>
                            <m:sty m:val="p"/>
                          </m:rPr>
                          <a:rPr kumimoji="1" lang="en-US" altLang="ja-JP" sz="1800" b="0" i="0" smtClean="0">
                            <a:solidFill>
                              <a:schemeClr val="tx1"/>
                            </a:solidFill>
                            <a:latin typeface="Cambria Math" panose="02040503050406030204" pitchFamily="18" charset="0"/>
                          </a:rPr>
                          <m:t>A</m:t>
                        </m:r>
                      </m:e>
                      <m:sub>
                        <m:r>
                          <a:rPr kumimoji="1" lang="en-US" altLang="ja-JP" sz="1800" b="0" i="0" smtClean="0">
                            <a:solidFill>
                              <a:schemeClr val="tx1"/>
                            </a:solidFill>
                            <a:latin typeface="Cambria Math" panose="02040503050406030204" pitchFamily="18" charset="0"/>
                          </a:rPr>
                          <m:t>1</m:t>
                        </m:r>
                      </m:sub>
                    </m:sSub>
                  </m:oMath>
                </a14:m>
                <a:r>
                  <a:rPr lang="en-US" altLang="ja-JP">
                    <a:latin typeface="Cambria Math" panose="02040503050406030204" pitchFamily="18" charset="0"/>
                  </a:rPr>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lang="en-US" altLang="ja-JP">
                    <a:latin typeface="Cambria Math" panose="02040503050406030204" pitchFamily="18" charset="0"/>
                  </a:rPr>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1</m:t>
                        </m:r>
                      </m:sub>
                    </m:sSub>
                  </m:oMath>
                </a14:m>
                <a:r>
                  <a:rPr lang="en-US" altLang="ja-JP">
                    <a:latin typeface="Cambria Math" panose="02040503050406030204" pitchFamily="18" charset="0"/>
                  </a:rPr>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endParaRPr kumimoji="1" lang="en-US" altLang="ja-JP"/>
              </a:p>
              <a:p>
                <a:r>
                  <a:rPr lang="ja-JP" altLang="en-US">
                    <a:solidFill>
                      <a:srgbClr val="FF0000"/>
                    </a:solidFill>
                  </a:rPr>
                  <a:t>認証成功</a:t>
                </a:r>
                <a:r>
                  <a:rPr lang="ja-JP" altLang="en-US"/>
                  <a:t>→認証情報を</a:t>
                </a:r>
                <a14:m>
                  <m:oMath xmlns:m="http://schemas.openxmlformats.org/officeDocument/2006/math">
                    <m:sSub>
                      <m:sSubPr>
                        <m:ctrlPr>
                          <a:rPr lang="pt-BR" altLang="ja-JP" i="1" smtClean="0">
                            <a:solidFill>
                              <a:srgbClr val="FF0000"/>
                            </a:solidFill>
                            <a:latin typeface="Cambria Math" panose="02040503050406030204" pitchFamily="18" charset="0"/>
                          </a:rPr>
                        </m:ctrlPr>
                      </m:sSubPr>
                      <m:e>
                        <m:r>
                          <m:rPr>
                            <m:sty m:val="p"/>
                          </m:rPr>
                          <a:rPr lang="en-US" altLang="ja-JP">
                            <a:solidFill>
                              <a:srgbClr val="FF0000"/>
                            </a:solidFill>
                            <a:latin typeface="Cambria Math" panose="02040503050406030204" pitchFamily="18" charset="0"/>
                          </a:rPr>
                          <m:t>A</m:t>
                        </m:r>
                      </m:e>
                      <m:sub>
                        <m:r>
                          <a:rPr lang="en-US" altLang="ja-JP" b="0" i="1" smtClean="0">
                            <a:solidFill>
                              <a:srgbClr val="FF0000"/>
                            </a:solidFill>
                            <a:latin typeface="Cambria Math" panose="02040503050406030204" pitchFamily="18" charset="0"/>
                          </a:rPr>
                          <m:t>1</m:t>
                        </m:r>
                      </m:sub>
                    </m:sSub>
                  </m:oMath>
                </a14:m>
                <a:r>
                  <a:rPr lang="ja-JP" altLang="en-US"/>
                  <a:t>に更新</a:t>
                </a:r>
                <a:endParaRPr lang="en-US" altLang="ja-JP"/>
              </a:p>
              <a:p>
                <a:r>
                  <a:rPr kumimoji="1" lang="en-US" altLang="ja-JP"/>
                  <a:t>1,2,3</a:t>
                </a:r>
                <a:r>
                  <a:rPr kumimoji="1" lang="ja-JP" altLang="en-US"/>
                  <a:t>回目</a:t>
                </a:r>
                <a:r>
                  <a:rPr lang="ja-JP" altLang="en-US"/>
                  <a:t>のデータを再使用可能</a:t>
                </a:r>
                <a:endParaRPr kumimoji="1" lang="en-US" altLang="ja-JP"/>
              </a:p>
            </p:txBody>
          </p:sp>
        </mc:Choice>
        <mc:Fallback xmlns="">
          <p:sp>
            <p:nvSpPr>
              <p:cNvPr id="6" name="テキスト ボックス 5">
                <a:extLst>
                  <a:ext uri="{FF2B5EF4-FFF2-40B4-BE49-F238E27FC236}">
                    <a16:creationId xmlns:a16="http://schemas.microsoft.com/office/drawing/2014/main" id="{03D7316B-B269-4698-9396-5E76F64CA12F}"/>
                  </a:ext>
                </a:extLst>
              </p:cNvPr>
              <p:cNvSpPr txBox="1">
                <a:spLocks noRot="1" noChangeAspect="1" noMove="1" noResize="1" noEditPoints="1" noAdjustHandles="1" noChangeArrowheads="1" noChangeShapeType="1" noTextEdit="1"/>
              </p:cNvSpPr>
              <p:nvPr/>
            </p:nvSpPr>
            <p:spPr>
              <a:xfrm>
                <a:off x="6277867" y="3432743"/>
                <a:ext cx="5252787" cy="2308324"/>
              </a:xfrm>
              <a:prstGeom prst="rect">
                <a:avLst/>
              </a:prstGeom>
              <a:blipFill>
                <a:blip r:embed="rId4"/>
                <a:stretch>
                  <a:fillRect l="-925" t="-1571" b="-2618"/>
                </a:stretch>
              </a:blipFill>
              <a:ln w="19050">
                <a:solidFill>
                  <a:schemeClr val="tx2"/>
                </a:solidFill>
              </a:ln>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7DE1B6D9-81D8-4162-8E75-B766452D1746}"/>
              </a:ext>
            </a:extLst>
          </p:cNvPr>
          <p:cNvSpPr>
            <a:spLocks noGrp="1"/>
          </p:cNvSpPr>
          <p:nvPr>
            <p:ph type="sldNum" sz="quarter" idx="12"/>
          </p:nvPr>
        </p:nvSpPr>
        <p:spPr/>
        <p:txBody>
          <a:bodyPr/>
          <a:lstStyle/>
          <a:p>
            <a:fld id="{01A2C2AB-EF2D-4352-BB26-FF176DBDE1A0}" type="slidenum">
              <a:rPr kumimoji="1" lang="ja-JP" altLang="en-US" smtClean="0"/>
              <a:t>20</a:t>
            </a:fld>
            <a:endParaRPr kumimoji="1" lang="ja-JP" altLang="en-US"/>
          </a:p>
        </p:txBody>
      </p:sp>
    </p:spTree>
    <p:extLst>
      <p:ext uri="{BB962C8B-B14F-4D97-AF65-F5344CB8AC3E}">
        <p14:creationId xmlns:p14="http://schemas.microsoft.com/office/powerpoint/2010/main" val="3211737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3078E70-7E4A-4F2D-B6CE-8C24E1451D34}"/>
              </a:ext>
            </a:extLst>
          </p:cNvPr>
          <p:cNvSpPr>
            <a:spLocks noGrp="1" noChangeArrowheads="1"/>
          </p:cNvSpPr>
          <p:nvPr>
            <p:ph type="title"/>
          </p:nvPr>
        </p:nvSpPr>
        <p:spPr>
          <a:xfrm>
            <a:off x="1981200" y="115888"/>
            <a:ext cx="8229600" cy="1371600"/>
          </a:xfrm>
        </p:spPr>
        <p:txBody>
          <a:bodyPr/>
          <a:lstStyle/>
          <a:p>
            <a:pPr eaLnBrk="1" hangingPunct="1"/>
            <a:r>
              <a:rPr lang="en-US" altLang="ja-JP" sz="4000"/>
              <a:t>SAS-L(3)</a:t>
            </a:r>
            <a:r>
              <a:rPr lang="ja-JP" altLang="en-US" sz="4000"/>
              <a:t>へのリプレイアタック</a:t>
            </a:r>
          </a:p>
        </p:txBody>
      </p:sp>
      <p:sp>
        <p:nvSpPr>
          <p:cNvPr id="47110" name="Line 136">
            <a:extLst>
              <a:ext uri="{FF2B5EF4-FFF2-40B4-BE49-F238E27FC236}">
                <a16:creationId xmlns:a16="http://schemas.microsoft.com/office/drawing/2014/main" id="{12544C1F-6F94-4919-8DBF-C4A351600FEE}"/>
              </a:ext>
            </a:extLst>
          </p:cNvPr>
          <p:cNvSpPr>
            <a:spLocks noChangeShapeType="1"/>
          </p:cNvSpPr>
          <p:nvPr/>
        </p:nvSpPr>
        <p:spPr bwMode="auto">
          <a:xfrm>
            <a:off x="1992314" y="494188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36329" name="Text Box 137">
            <a:extLst>
              <a:ext uri="{FF2B5EF4-FFF2-40B4-BE49-F238E27FC236}">
                <a16:creationId xmlns:a16="http://schemas.microsoft.com/office/drawing/2014/main" id="{1E274692-7082-4924-A4FB-C8749112A774}"/>
              </a:ext>
            </a:extLst>
          </p:cNvPr>
          <p:cNvSpPr txBox="1">
            <a:spLocks noChangeArrowheads="1"/>
          </p:cNvSpPr>
          <p:nvPr/>
        </p:nvSpPr>
        <p:spPr bwMode="auto">
          <a:xfrm>
            <a:off x="6311900" y="1196976"/>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800"/>
              <a:t>①</a:t>
            </a:r>
          </a:p>
        </p:txBody>
      </p:sp>
      <p:grpSp>
        <p:nvGrpSpPr>
          <p:cNvPr id="6" name="Group 140">
            <a:extLst>
              <a:ext uri="{FF2B5EF4-FFF2-40B4-BE49-F238E27FC236}">
                <a16:creationId xmlns:a16="http://schemas.microsoft.com/office/drawing/2014/main" id="{9637544C-8403-4240-BF24-3C073F1D320B}"/>
              </a:ext>
            </a:extLst>
          </p:cNvPr>
          <p:cNvGrpSpPr>
            <a:grpSpLocks/>
          </p:cNvGrpSpPr>
          <p:nvPr/>
        </p:nvGrpSpPr>
        <p:grpSpPr bwMode="auto">
          <a:xfrm>
            <a:off x="6816726" y="1341439"/>
            <a:ext cx="288925" cy="288925"/>
            <a:chOff x="776" y="1016"/>
            <a:chExt cx="272" cy="272"/>
          </a:xfrm>
        </p:grpSpPr>
        <p:sp>
          <p:nvSpPr>
            <p:cNvPr id="47278" name="Oval 141">
              <a:extLst>
                <a:ext uri="{FF2B5EF4-FFF2-40B4-BE49-F238E27FC236}">
                  <a16:creationId xmlns:a16="http://schemas.microsoft.com/office/drawing/2014/main" id="{A0FA5B77-20BE-4985-976F-F5E90B2E91C9}"/>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9" name="Line 142">
              <a:extLst>
                <a:ext uri="{FF2B5EF4-FFF2-40B4-BE49-F238E27FC236}">
                  <a16:creationId xmlns:a16="http://schemas.microsoft.com/office/drawing/2014/main" id="{6DAC2A38-4577-4170-AAB8-4325027DCC75}"/>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80" name="Line 143">
              <a:extLst>
                <a:ext uri="{FF2B5EF4-FFF2-40B4-BE49-F238E27FC236}">
                  <a16:creationId xmlns:a16="http://schemas.microsoft.com/office/drawing/2014/main" id="{EA5F2595-49CE-484A-9F39-17140C21D989}"/>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grpSp>
        <p:nvGrpSpPr>
          <p:cNvPr id="7" name="Group 153">
            <a:extLst>
              <a:ext uri="{FF2B5EF4-FFF2-40B4-BE49-F238E27FC236}">
                <a16:creationId xmlns:a16="http://schemas.microsoft.com/office/drawing/2014/main" id="{2C62E495-F6ED-43F6-B642-E5C84AC50332}"/>
              </a:ext>
            </a:extLst>
          </p:cNvPr>
          <p:cNvGrpSpPr>
            <a:grpSpLocks/>
          </p:cNvGrpSpPr>
          <p:nvPr/>
        </p:nvGrpSpPr>
        <p:grpSpPr bwMode="auto">
          <a:xfrm>
            <a:off x="7586664" y="1341439"/>
            <a:ext cx="288925" cy="288925"/>
            <a:chOff x="776" y="1016"/>
            <a:chExt cx="272" cy="272"/>
          </a:xfrm>
        </p:grpSpPr>
        <p:sp>
          <p:nvSpPr>
            <p:cNvPr id="47275" name="Oval 154">
              <a:extLst>
                <a:ext uri="{FF2B5EF4-FFF2-40B4-BE49-F238E27FC236}">
                  <a16:creationId xmlns:a16="http://schemas.microsoft.com/office/drawing/2014/main" id="{0046EC79-6619-433C-8C0A-3FD73CCE7672}"/>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6" name="Line 155">
              <a:extLst>
                <a:ext uri="{FF2B5EF4-FFF2-40B4-BE49-F238E27FC236}">
                  <a16:creationId xmlns:a16="http://schemas.microsoft.com/office/drawing/2014/main" id="{FF1A0ED5-4CD0-4E21-ACD4-547AF4F6B8B8}"/>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77" name="Line 156">
              <a:extLst>
                <a:ext uri="{FF2B5EF4-FFF2-40B4-BE49-F238E27FC236}">
                  <a16:creationId xmlns:a16="http://schemas.microsoft.com/office/drawing/2014/main" id="{79E0DE4C-A3FA-4D92-949A-F7EA648A95EB}"/>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47120" name="Line 229">
            <a:extLst>
              <a:ext uri="{FF2B5EF4-FFF2-40B4-BE49-F238E27FC236}">
                <a16:creationId xmlns:a16="http://schemas.microsoft.com/office/drawing/2014/main" id="{8D7AE2FF-EE38-4086-B99E-32B775535D5B}"/>
              </a:ext>
            </a:extLst>
          </p:cNvPr>
          <p:cNvSpPr>
            <a:spLocks noChangeShapeType="1"/>
          </p:cNvSpPr>
          <p:nvPr/>
        </p:nvSpPr>
        <p:spPr bwMode="auto">
          <a:xfrm>
            <a:off x="1992314" y="306863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139" name="Rectangle 318">
            <a:extLst>
              <a:ext uri="{FF2B5EF4-FFF2-40B4-BE49-F238E27FC236}">
                <a16:creationId xmlns:a16="http://schemas.microsoft.com/office/drawing/2014/main" id="{9326D69C-31AD-442B-9B0F-47CD74CE14AD}"/>
              </a:ext>
            </a:extLst>
          </p:cNvPr>
          <p:cNvSpPr>
            <a:spLocks noChangeArrowheads="1"/>
          </p:cNvSpPr>
          <p:nvPr/>
        </p:nvSpPr>
        <p:spPr bwMode="auto">
          <a:xfrm rot="16200000">
            <a:off x="840582" y="1951832"/>
            <a:ext cx="1655762"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1</a:t>
            </a:r>
            <a:r>
              <a:rPr lang="ja-JP" altLang="en-US" sz="2000"/>
              <a:t>回目</a:t>
            </a:r>
          </a:p>
        </p:txBody>
      </p:sp>
      <p:sp>
        <p:nvSpPr>
          <p:cNvPr id="47140" name="Rectangle 319">
            <a:extLst>
              <a:ext uri="{FF2B5EF4-FFF2-40B4-BE49-F238E27FC236}">
                <a16:creationId xmlns:a16="http://schemas.microsoft.com/office/drawing/2014/main" id="{E21AF7E0-C753-4DE7-99EB-EC16090A9B9B}"/>
              </a:ext>
            </a:extLst>
          </p:cNvPr>
          <p:cNvSpPr>
            <a:spLocks noChangeArrowheads="1"/>
          </p:cNvSpPr>
          <p:nvPr/>
        </p:nvSpPr>
        <p:spPr bwMode="auto">
          <a:xfrm rot="16200000">
            <a:off x="837407" y="385842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2</a:t>
            </a:r>
            <a:r>
              <a:rPr lang="ja-JP" altLang="en-US" sz="2000"/>
              <a:t>回目</a:t>
            </a:r>
          </a:p>
        </p:txBody>
      </p:sp>
      <p:sp>
        <p:nvSpPr>
          <p:cNvPr id="47141" name="Rectangle 320">
            <a:extLst>
              <a:ext uri="{FF2B5EF4-FFF2-40B4-BE49-F238E27FC236}">
                <a16:creationId xmlns:a16="http://schemas.microsoft.com/office/drawing/2014/main" id="{9B0A5D95-2AEB-4AB5-84E9-60917FBE73DC}"/>
              </a:ext>
            </a:extLst>
          </p:cNvPr>
          <p:cNvSpPr>
            <a:spLocks noChangeArrowheads="1"/>
          </p:cNvSpPr>
          <p:nvPr/>
        </p:nvSpPr>
        <p:spPr bwMode="auto">
          <a:xfrm rot="16200000">
            <a:off x="837407" y="576977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3</a:t>
            </a:r>
            <a:r>
              <a:rPr lang="ja-JP" altLang="en-US" sz="2000"/>
              <a:t>回目</a:t>
            </a:r>
          </a:p>
        </p:txBody>
      </p:sp>
      <p:sp>
        <p:nvSpPr>
          <p:cNvPr id="266" name="Text Box 137">
            <a:extLst>
              <a:ext uri="{FF2B5EF4-FFF2-40B4-BE49-F238E27FC236}">
                <a16:creationId xmlns:a16="http://schemas.microsoft.com/office/drawing/2014/main" id="{00B9C49B-D83D-4FA8-AC5C-1B95D0E9C76B}"/>
              </a:ext>
            </a:extLst>
          </p:cNvPr>
          <p:cNvSpPr txBox="1">
            <a:spLocks noChangeArrowheads="1"/>
          </p:cNvSpPr>
          <p:nvPr/>
        </p:nvSpPr>
        <p:spPr bwMode="auto">
          <a:xfrm>
            <a:off x="7064376" y="1223964"/>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③</a:t>
            </a:r>
            <a:endParaRPr lang="en-US" altLang="ja-JP" sz="2800"/>
          </a:p>
        </p:txBody>
      </p:sp>
      <p:sp>
        <p:nvSpPr>
          <p:cNvPr id="267" name="Text Box 137">
            <a:extLst>
              <a:ext uri="{FF2B5EF4-FFF2-40B4-BE49-F238E27FC236}">
                <a16:creationId xmlns:a16="http://schemas.microsoft.com/office/drawing/2014/main" id="{A4D6A183-941A-4D10-892D-3E5ADCFE083F}"/>
              </a:ext>
            </a:extLst>
          </p:cNvPr>
          <p:cNvSpPr txBox="1">
            <a:spLocks noChangeArrowheads="1"/>
          </p:cNvSpPr>
          <p:nvPr/>
        </p:nvSpPr>
        <p:spPr bwMode="auto">
          <a:xfrm>
            <a:off x="7858126" y="122396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⑤</a:t>
            </a:r>
            <a:endParaRPr lang="en-US" altLang="ja-JP" sz="2800"/>
          </a:p>
        </p:txBody>
      </p:sp>
      <p:sp>
        <p:nvSpPr>
          <p:cNvPr id="268" name="Text Box 137">
            <a:extLst>
              <a:ext uri="{FF2B5EF4-FFF2-40B4-BE49-F238E27FC236}">
                <a16:creationId xmlns:a16="http://schemas.microsoft.com/office/drawing/2014/main" id="{510371BA-CAB3-41AB-9440-355DA5324094}"/>
              </a:ext>
            </a:extLst>
          </p:cNvPr>
          <p:cNvSpPr txBox="1">
            <a:spLocks noChangeArrowheads="1"/>
          </p:cNvSpPr>
          <p:nvPr/>
        </p:nvSpPr>
        <p:spPr bwMode="auto">
          <a:xfrm>
            <a:off x="9133049" y="1232384"/>
            <a:ext cx="19796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②－④＋⑥</a:t>
            </a:r>
            <a:endParaRPr lang="en-US" altLang="ja-JP" sz="280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1391154-9DA4-5549-A40B-C511E02BA717}"/>
                  </a:ext>
                </a:extLst>
              </p:cNvPr>
              <p:cNvSpPr txBox="1"/>
              <p:nvPr/>
            </p:nvSpPr>
            <p:spPr>
              <a:xfrm>
                <a:off x="2233030" y="1456532"/>
                <a:ext cx="3271024" cy="584775"/>
              </a:xfrm>
              <a:prstGeom prst="rect">
                <a:avLst/>
              </a:prstGeom>
              <a:noFill/>
            </p:spPr>
            <p:txBody>
              <a:bodyPr wrap="none" rtlCol="0">
                <a:spAutoFit/>
              </a:bodyPr>
              <a:lstStyle/>
              <a:p>
                <a:r>
                  <a:rPr lang="el-GR" altLang="ja-JP" sz="3200">
                    <a:latin typeface="Cambria Math" panose="02040503050406030204" pitchFamily="18" charset="0"/>
                  </a:rPr>
                  <a:t>α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①</a:t>
                </a:r>
                <a:endParaRPr kumimoji="1" lang="ja-JP" altLang="en-US" sz="3200"/>
              </a:p>
            </p:txBody>
          </p:sp>
        </mc:Choice>
        <mc:Fallback xmlns="">
          <p:sp>
            <p:nvSpPr>
              <p:cNvPr id="3" name="テキスト ボックス 2">
                <a:extLst>
                  <a:ext uri="{FF2B5EF4-FFF2-40B4-BE49-F238E27FC236}">
                    <a16:creationId xmlns:a16="http://schemas.microsoft.com/office/drawing/2014/main" id="{11391154-9DA4-5549-A40B-C511E02BA717}"/>
                  </a:ext>
                </a:extLst>
              </p:cNvPr>
              <p:cNvSpPr txBox="1">
                <a:spLocks noRot="1" noChangeAspect="1" noMove="1" noResize="1" noEditPoints="1" noAdjustHandles="1" noChangeArrowheads="1" noChangeShapeType="1" noTextEdit="1"/>
              </p:cNvSpPr>
              <p:nvPr/>
            </p:nvSpPr>
            <p:spPr>
              <a:xfrm>
                <a:off x="2233030" y="1456532"/>
                <a:ext cx="3271024" cy="584775"/>
              </a:xfrm>
              <a:prstGeom prst="rect">
                <a:avLst/>
              </a:prstGeom>
              <a:blipFill>
                <a:blip r:embed="rId2"/>
                <a:stretch>
                  <a:fillRect l="-4655" t="-16667" r="-3911"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0629E737-3CBE-AE4D-8AA1-BDBC6EC232A9}"/>
                  </a:ext>
                </a:extLst>
              </p:cNvPr>
              <p:cNvSpPr txBox="1"/>
              <p:nvPr/>
            </p:nvSpPr>
            <p:spPr>
              <a:xfrm>
                <a:off x="2284380" y="2100769"/>
                <a:ext cx="3266215" cy="584775"/>
              </a:xfrm>
              <a:prstGeom prst="rect">
                <a:avLst/>
              </a:prstGeom>
              <a:noFill/>
            </p:spPr>
            <p:txBody>
              <a:bodyPr wrap="none" rtlCol="0">
                <a:spAutoFit/>
              </a:bodyPr>
              <a:lstStyle/>
              <a:p>
                <a:r>
                  <a:rPr lang="el-GR" altLang="ja-JP" sz="3200">
                    <a:latin typeface="Cambria Math" panose="02040503050406030204" pitchFamily="18" charset="0"/>
                  </a:rPr>
                  <a:t>β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②</a:t>
                </a:r>
                <a:endParaRPr kumimoji="1" lang="ja-JP" altLang="en-US" sz="3200"/>
              </a:p>
            </p:txBody>
          </p:sp>
        </mc:Choice>
        <mc:Fallback xmlns="">
          <p:sp>
            <p:nvSpPr>
              <p:cNvPr id="190" name="テキスト ボックス 189">
                <a:extLst>
                  <a:ext uri="{FF2B5EF4-FFF2-40B4-BE49-F238E27FC236}">
                    <a16:creationId xmlns:a16="http://schemas.microsoft.com/office/drawing/2014/main" id="{0629E737-3CBE-AE4D-8AA1-BDBC6EC232A9}"/>
                  </a:ext>
                </a:extLst>
              </p:cNvPr>
              <p:cNvSpPr txBox="1">
                <a:spLocks noRot="1" noChangeAspect="1" noMove="1" noResize="1" noEditPoints="1" noAdjustHandles="1" noChangeArrowheads="1" noChangeShapeType="1" noTextEdit="1"/>
              </p:cNvSpPr>
              <p:nvPr/>
            </p:nvSpPr>
            <p:spPr>
              <a:xfrm>
                <a:off x="2284380" y="2100769"/>
                <a:ext cx="3266215" cy="584775"/>
              </a:xfrm>
              <a:prstGeom prst="rect">
                <a:avLst/>
              </a:prstGeom>
              <a:blipFill>
                <a:blip r:embed="rId3"/>
                <a:stretch>
                  <a:fillRect l="-4851" t="-16667" r="-18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テキスト ボックス 190">
                <a:extLst>
                  <a:ext uri="{FF2B5EF4-FFF2-40B4-BE49-F238E27FC236}">
                    <a16:creationId xmlns:a16="http://schemas.microsoft.com/office/drawing/2014/main" id="{1D1DD510-5FFE-6546-B19B-706216A53A6E}"/>
                  </a:ext>
                </a:extLst>
              </p:cNvPr>
              <p:cNvSpPr txBox="1"/>
              <p:nvPr/>
            </p:nvSpPr>
            <p:spPr>
              <a:xfrm>
                <a:off x="2233030" y="3302794"/>
                <a:ext cx="3280513" cy="584775"/>
              </a:xfrm>
              <a:prstGeom prst="rect">
                <a:avLst/>
              </a:prstGeom>
              <a:noFill/>
            </p:spPr>
            <p:txBody>
              <a:bodyPr wrap="none" rtlCol="0">
                <a:spAutoFit/>
              </a:bodyPr>
              <a:lstStyle/>
              <a:p>
                <a:r>
                  <a:rPr lang="el-GR" altLang="ja-JP" sz="3200">
                    <a:latin typeface="Cambria Math" panose="02040503050406030204" pitchFamily="18" charset="0"/>
                  </a:rPr>
                  <a:t>α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③</a:t>
                </a:r>
                <a:endParaRPr kumimoji="1" lang="ja-JP" altLang="en-US" sz="3200"/>
              </a:p>
            </p:txBody>
          </p:sp>
        </mc:Choice>
        <mc:Fallback xmlns="">
          <p:sp>
            <p:nvSpPr>
              <p:cNvPr id="191" name="テキスト ボックス 190">
                <a:extLst>
                  <a:ext uri="{FF2B5EF4-FFF2-40B4-BE49-F238E27FC236}">
                    <a16:creationId xmlns:a16="http://schemas.microsoft.com/office/drawing/2014/main" id="{1D1DD510-5FFE-6546-B19B-706216A53A6E}"/>
                  </a:ext>
                </a:extLst>
              </p:cNvPr>
              <p:cNvSpPr txBox="1">
                <a:spLocks noRot="1" noChangeAspect="1" noMove="1" noResize="1" noEditPoints="1" noAdjustHandles="1" noChangeArrowheads="1" noChangeShapeType="1" noTextEdit="1"/>
              </p:cNvSpPr>
              <p:nvPr/>
            </p:nvSpPr>
            <p:spPr>
              <a:xfrm>
                <a:off x="2233030" y="3302794"/>
                <a:ext cx="3280513" cy="584775"/>
              </a:xfrm>
              <a:prstGeom prst="rect">
                <a:avLst/>
              </a:prstGeom>
              <a:blipFill>
                <a:blip r:embed="rId4"/>
                <a:stretch>
                  <a:fillRect l="-4647" t="-16667" r="-4089"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DC025CCE-007C-6740-8AD3-81C0B72F4AD7}"/>
                  </a:ext>
                </a:extLst>
              </p:cNvPr>
              <p:cNvSpPr txBox="1"/>
              <p:nvPr/>
            </p:nvSpPr>
            <p:spPr>
              <a:xfrm>
                <a:off x="2233030" y="4002882"/>
                <a:ext cx="3158685" cy="584775"/>
              </a:xfrm>
              <a:prstGeom prst="rect">
                <a:avLst/>
              </a:prstGeom>
              <a:noFill/>
            </p:spPr>
            <p:txBody>
              <a:bodyPr wrap="none" rtlCol="0">
                <a:spAutoFit/>
              </a:bodyPr>
              <a:lstStyle/>
              <a:p>
                <a:r>
                  <a:rPr lang="el-GR" altLang="ja-JP" sz="3200">
                    <a:latin typeface="Cambria Math" panose="02040503050406030204" pitchFamily="18" charset="0"/>
                  </a:rPr>
                  <a:t>β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④</a:t>
                </a:r>
                <a:endParaRPr kumimoji="1" lang="ja-JP" altLang="en-US" sz="3200"/>
              </a:p>
            </p:txBody>
          </p:sp>
        </mc:Choice>
        <mc:Fallback xmlns="">
          <p:sp>
            <p:nvSpPr>
              <p:cNvPr id="192" name="テキスト ボックス 191">
                <a:extLst>
                  <a:ext uri="{FF2B5EF4-FFF2-40B4-BE49-F238E27FC236}">
                    <a16:creationId xmlns:a16="http://schemas.microsoft.com/office/drawing/2014/main" id="{DC025CCE-007C-6740-8AD3-81C0B72F4AD7}"/>
                  </a:ext>
                </a:extLst>
              </p:cNvPr>
              <p:cNvSpPr txBox="1">
                <a:spLocks noRot="1" noChangeAspect="1" noMove="1" noResize="1" noEditPoints="1" noAdjustHandles="1" noChangeArrowheads="1" noChangeShapeType="1" noTextEdit="1"/>
              </p:cNvSpPr>
              <p:nvPr/>
            </p:nvSpPr>
            <p:spPr>
              <a:xfrm>
                <a:off x="2233030" y="4002882"/>
                <a:ext cx="3158685" cy="584775"/>
              </a:xfrm>
              <a:prstGeom prst="rect">
                <a:avLst/>
              </a:prstGeom>
              <a:blipFill>
                <a:blip r:embed="rId5"/>
                <a:stretch>
                  <a:fillRect l="-4826" t="-16667" r="-424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テキスト ボックス 192">
                <a:extLst>
                  <a:ext uri="{FF2B5EF4-FFF2-40B4-BE49-F238E27FC236}">
                    <a16:creationId xmlns:a16="http://schemas.microsoft.com/office/drawing/2014/main" id="{3566286C-3C5D-A248-A495-3313BA825447}"/>
                  </a:ext>
                </a:extLst>
              </p:cNvPr>
              <p:cNvSpPr txBox="1"/>
              <p:nvPr/>
            </p:nvSpPr>
            <p:spPr>
              <a:xfrm>
                <a:off x="2233029" y="5143501"/>
                <a:ext cx="3280513" cy="584775"/>
              </a:xfrm>
              <a:prstGeom prst="rect">
                <a:avLst/>
              </a:prstGeom>
              <a:noFill/>
            </p:spPr>
            <p:txBody>
              <a:bodyPr wrap="none" rtlCol="0">
                <a:spAutoFit/>
              </a:bodyPr>
              <a:lstStyle/>
              <a:p>
                <a:r>
                  <a:rPr lang="el-GR" altLang="ja-JP" sz="3200">
                    <a:latin typeface="Cambria Math" panose="02040503050406030204" pitchFamily="18" charset="0"/>
                  </a:rPr>
                  <a:t>α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⑤</a:t>
                </a:r>
                <a:endParaRPr kumimoji="1" lang="ja-JP" altLang="en-US" sz="3200"/>
              </a:p>
            </p:txBody>
          </p:sp>
        </mc:Choice>
        <mc:Fallback xmlns="">
          <p:sp>
            <p:nvSpPr>
              <p:cNvPr id="193" name="テキスト ボックス 192">
                <a:extLst>
                  <a:ext uri="{FF2B5EF4-FFF2-40B4-BE49-F238E27FC236}">
                    <a16:creationId xmlns:a16="http://schemas.microsoft.com/office/drawing/2014/main" id="{3566286C-3C5D-A248-A495-3313BA825447}"/>
                  </a:ext>
                </a:extLst>
              </p:cNvPr>
              <p:cNvSpPr txBox="1">
                <a:spLocks noRot="1" noChangeAspect="1" noMove="1" noResize="1" noEditPoints="1" noAdjustHandles="1" noChangeArrowheads="1" noChangeShapeType="1" noTextEdit="1"/>
              </p:cNvSpPr>
              <p:nvPr/>
            </p:nvSpPr>
            <p:spPr>
              <a:xfrm>
                <a:off x="2233029" y="5143501"/>
                <a:ext cx="3280513" cy="584775"/>
              </a:xfrm>
              <a:prstGeom prst="rect">
                <a:avLst/>
              </a:prstGeom>
              <a:blipFill>
                <a:blip r:embed="rId6"/>
                <a:stretch>
                  <a:fillRect l="-4647" t="-16667" r="-4089"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テキスト ボックス 193">
                <a:extLst>
                  <a:ext uri="{FF2B5EF4-FFF2-40B4-BE49-F238E27FC236}">
                    <a16:creationId xmlns:a16="http://schemas.microsoft.com/office/drawing/2014/main" id="{79D5B2EA-A856-1A49-890A-1B3C4661BF0B}"/>
                  </a:ext>
                </a:extLst>
              </p:cNvPr>
              <p:cNvSpPr txBox="1"/>
              <p:nvPr/>
            </p:nvSpPr>
            <p:spPr>
              <a:xfrm>
                <a:off x="2233029" y="5760818"/>
                <a:ext cx="3158685" cy="584775"/>
              </a:xfrm>
              <a:prstGeom prst="rect">
                <a:avLst/>
              </a:prstGeom>
              <a:noFill/>
            </p:spPr>
            <p:txBody>
              <a:bodyPr wrap="none" rtlCol="0">
                <a:spAutoFit/>
              </a:bodyPr>
              <a:lstStyle/>
              <a:p>
                <a:r>
                  <a:rPr lang="el-GR" altLang="ja-JP" sz="3200">
                    <a:latin typeface="Cambria Math" panose="02040503050406030204" pitchFamily="18" charset="0"/>
                  </a:rPr>
                  <a:t>β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⑥</a:t>
                </a:r>
                <a:endParaRPr kumimoji="1" lang="ja-JP" altLang="en-US" sz="3200"/>
              </a:p>
            </p:txBody>
          </p:sp>
        </mc:Choice>
        <mc:Fallback xmlns="">
          <p:sp>
            <p:nvSpPr>
              <p:cNvPr id="194" name="テキスト ボックス 193">
                <a:extLst>
                  <a:ext uri="{FF2B5EF4-FFF2-40B4-BE49-F238E27FC236}">
                    <a16:creationId xmlns:a16="http://schemas.microsoft.com/office/drawing/2014/main" id="{79D5B2EA-A856-1A49-890A-1B3C4661BF0B}"/>
                  </a:ext>
                </a:extLst>
              </p:cNvPr>
              <p:cNvSpPr txBox="1">
                <a:spLocks noRot="1" noChangeAspect="1" noMove="1" noResize="1" noEditPoints="1" noAdjustHandles="1" noChangeArrowheads="1" noChangeShapeType="1" noTextEdit="1"/>
              </p:cNvSpPr>
              <p:nvPr/>
            </p:nvSpPr>
            <p:spPr>
              <a:xfrm>
                <a:off x="2233029" y="5760818"/>
                <a:ext cx="3158685" cy="584775"/>
              </a:xfrm>
              <a:prstGeom prst="rect">
                <a:avLst/>
              </a:prstGeom>
              <a:blipFill>
                <a:blip r:embed="rId7"/>
                <a:stretch>
                  <a:fillRect l="-4826" t="-16667" r="-424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47EAC8F9-F360-C941-BAD2-AE5E3E2C7EEE}"/>
                  </a:ext>
                </a:extLst>
              </p:cNvPr>
              <p:cNvSpPr txBox="1"/>
              <p:nvPr/>
            </p:nvSpPr>
            <p:spPr>
              <a:xfrm>
                <a:off x="6494076" y="1867914"/>
                <a:ext cx="1701684"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5" name="テキスト ボックス 194">
                <a:extLst>
                  <a:ext uri="{FF2B5EF4-FFF2-40B4-BE49-F238E27FC236}">
                    <a16:creationId xmlns:a16="http://schemas.microsoft.com/office/drawing/2014/main" id="{47EAC8F9-F360-C941-BAD2-AE5E3E2C7EEE}"/>
                  </a:ext>
                </a:extLst>
              </p:cNvPr>
              <p:cNvSpPr txBox="1">
                <a:spLocks noRot="1" noChangeAspect="1" noMove="1" noResize="1" noEditPoints="1" noAdjustHandles="1" noChangeArrowheads="1" noChangeShapeType="1" noTextEdit="1"/>
              </p:cNvSpPr>
              <p:nvPr/>
            </p:nvSpPr>
            <p:spPr>
              <a:xfrm>
                <a:off x="6494076" y="1867914"/>
                <a:ext cx="1701684" cy="584775"/>
              </a:xfrm>
              <a:prstGeom prst="rect">
                <a:avLst/>
              </a:prstGeom>
              <a:blipFill>
                <a:blip r:embed="rId8"/>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テキスト ボックス 195">
                <a:extLst>
                  <a:ext uri="{FF2B5EF4-FFF2-40B4-BE49-F238E27FC236}">
                    <a16:creationId xmlns:a16="http://schemas.microsoft.com/office/drawing/2014/main" id="{2F1436A3-8CF1-D544-88D3-2A313BB4CFC6}"/>
                  </a:ext>
                </a:extLst>
              </p:cNvPr>
              <p:cNvSpPr txBox="1"/>
              <p:nvPr/>
            </p:nvSpPr>
            <p:spPr>
              <a:xfrm>
                <a:off x="9254404" y="1867914"/>
                <a:ext cx="1587871"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6" name="テキスト ボックス 195">
                <a:extLst>
                  <a:ext uri="{FF2B5EF4-FFF2-40B4-BE49-F238E27FC236}">
                    <a16:creationId xmlns:a16="http://schemas.microsoft.com/office/drawing/2014/main" id="{2F1436A3-8CF1-D544-88D3-2A313BB4CFC6}"/>
                  </a:ext>
                </a:extLst>
              </p:cNvPr>
              <p:cNvSpPr txBox="1">
                <a:spLocks noRot="1" noChangeAspect="1" noMove="1" noResize="1" noEditPoints="1" noAdjustHandles="1" noChangeArrowheads="1" noChangeShapeType="1" noTextEdit="1"/>
              </p:cNvSpPr>
              <p:nvPr/>
            </p:nvSpPr>
            <p:spPr>
              <a:xfrm>
                <a:off x="9254404" y="1867914"/>
                <a:ext cx="1587871" cy="584775"/>
              </a:xfrm>
              <a:prstGeom prst="rect">
                <a:avLst/>
              </a:prstGeom>
              <a:blipFill>
                <a:blip r:embed="rId9"/>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C3C0F527-2C44-FE42-9D2C-139C133F822F}"/>
                  </a:ext>
                </a:extLst>
              </p:cNvPr>
              <p:cNvSpPr txBox="1"/>
              <p:nvPr/>
            </p:nvSpPr>
            <p:spPr>
              <a:xfrm>
                <a:off x="6494076" y="2649147"/>
                <a:ext cx="3147785" cy="1354217"/>
              </a:xfrm>
              <a:prstGeom prst="rect">
                <a:avLst/>
              </a:prstGeom>
              <a:noFill/>
            </p:spPr>
            <p:txBody>
              <a:bodyPr wrap="none" rtlCol="0">
                <a:spAutoFit/>
              </a:bodyPr>
              <a:lstStyle/>
              <a:p>
                <a:r>
                  <a:rPr lang="en-US" altLang="ja-JP">
                    <a:latin typeface="Cambria Math" panose="02040503050406030204" pitchFamily="18" charset="0"/>
                  </a:rPr>
                  <a:t>n</a:t>
                </a:r>
                <a:r>
                  <a:rPr lang="ja-JP" altLang="en-US" b="0" i="0">
                    <a:latin typeface="Cambria Math" panose="02040503050406030204" pitchFamily="18" charset="0"/>
                  </a:rPr>
                  <a:t>回目認証時</a:t>
                </a:r>
                <a:endParaRPr lang="en-US" altLang="ja-JP" b="0" i="0">
                  <a:latin typeface="Cambria Math" panose="02040503050406030204" pitchFamily="18" charset="0"/>
                </a:endParaRPr>
              </a:p>
              <a:p>
                <a14:m>
                  <m:oMath xmlns:m="http://schemas.openxmlformats.org/officeDocument/2006/math">
                    <m:r>
                      <m:rPr>
                        <m:nor/>
                      </m:rPr>
                      <a:rPr lang="en-US" altLang="ja-JP" sz="3200" b="0" i="0" dirty="0" smtClean="0">
                        <a:latin typeface="Cambria Math" panose="02040503050406030204" pitchFamily="18" charset="0"/>
                      </a:rPr>
                      <m:t>(</m:t>
                    </m:r>
                    <m:r>
                      <m:rPr>
                        <m:nor/>
                      </m:rPr>
                      <a:rPr lang="el-GR" altLang="ja-JP" sz="3200" dirty="0" smtClean="0">
                        <a:latin typeface="Cambria Math" panose="02040503050406030204" pitchFamily="18" charset="0"/>
                      </a:rPr>
                      <m:t>α</m:t>
                    </m:r>
                    <m:r>
                      <m:rPr>
                        <m:nor/>
                      </m:rPr>
                      <a:rPr lang="en-US" altLang="ja-JP" sz="3200" dirty="0" smtClean="0"/>
                      <m:t>⊕</m:t>
                    </m:r>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𝑛</m:t>
                        </m:r>
                      </m:sub>
                    </m:sSub>
                  </m:oMath>
                </a14:m>
                <a:r>
                  <a:rPr lang="en-US" altLang="ja-JP" sz="3200">
                    <a:latin typeface="Cambria Math" panose="02040503050406030204" pitchFamily="18" charset="0"/>
                  </a:rPr>
                  <a:t>)</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m:rPr>
                            <m:sty m:val="p"/>
                          </m:rPr>
                          <a:rPr lang="en-US" altLang="ja-JP" sz="3200" b="0" i="0" smtClean="0">
                            <a:latin typeface="Cambria Math" panose="02040503050406030204" pitchFamily="18" charset="0"/>
                          </a:rPr>
                          <m:t>n</m:t>
                        </m:r>
                      </m:sub>
                    </m:sSub>
                  </m:oMath>
                </a14:m>
                <a:r>
                  <a:rPr kumimoji="1" lang="en-US" altLang="ja-JP" sz="3200"/>
                  <a:t>=</a:t>
                </a:r>
                <a:r>
                  <a:rPr lang="el-GR" altLang="ja-JP" sz="3200">
                    <a:latin typeface="Cambria Math" panose="02040503050406030204" pitchFamily="18" charset="0"/>
                  </a:rPr>
                  <a:t> β</a:t>
                </a:r>
                <a:endParaRPr lang="en-US" altLang="ja-JP" sz="3200">
                  <a:latin typeface="Cambria Math" panose="02040503050406030204" pitchFamily="18" charset="0"/>
                </a:endParaRPr>
              </a:p>
              <a:p>
                <a14:m>
                  <m:oMath xmlns:m="http://schemas.openxmlformats.org/officeDocument/2006/math">
                    <m:sSub>
                      <m:sSubPr>
                        <m:ctrlPr>
                          <a:rPr lang="pt-BR" altLang="ja-JP" sz="3200" i="1" u="sng">
                            <a:latin typeface="Cambria Math" panose="02040503050406030204" pitchFamily="18" charset="0"/>
                          </a:rPr>
                        </m:ctrlPr>
                      </m:sSubPr>
                      <m:e>
                        <m:r>
                          <m:rPr>
                            <m:sty m:val="p"/>
                          </m:rPr>
                          <a:rPr lang="en-US" altLang="ja-JP" sz="3200" u="sng">
                            <a:latin typeface="Cambria Math" panose="02040503050406030204" pitchFamily="18" charset="0"/>
                          </a:rPr>
                          <m:t>A</m:t>
                        </m:r>
                      </m:e>
                      <m:sub>
                        <m:r>
                          <a:rPr lang="en-US" altLang="ja-JP" sz="3200" i="1" u="sng">
                            <a:latin typeface="Cambria Math" panose="02040503050406030204" pitchFamily="18" charset="0"/>
                          </a:rPr>
                          <m:t>𝑛</m:t>
                        </m:r>
                        <m:r>
                          <a:rPr lang="en-US" altLang="ja-JP" sz="3200" b="0" i="1" u="sng" smtClean="0">
                            <a:latin typeface="Cambria Math" panose="02040503050406030204" pitchFamily="18" charset="0"/>
                          </a:rPr>
                          <m:t>+1</m:t>
                        </m:r>
                      </m:sub>
                    </m:sSub>
                  </m:oMath>
                </a14:m>
                <a:r>
                  <a:rPr lang="en-US" altLang="ja-JP" sz="3200" u="sng"/>
                  <a:t>+</a:t>
                </a:r>
                <a:r>
                  <a:rPr lang="pt-BR" altLang="ja-JP" sz="3200" u="sng"/>
                  <a:t> </a:t>
                </a:r>
                <a14:m>
                  <m:oMath xmlns:m="http://schemas.openxmlformats.org/officeDocument/2006/math">
                    <m:sSub>
                      <m:sSubPr>
                        <m:ctrlPr>
                          <a:rPr lang="pt-BR" altLang="ja-JP" sz="3200" i="1" u="sng">
                            <a:latin typeface="Cambria Math" panose="02040503050406030204" pitchFamily="18" charset="0"/>
                          </a:rPr>
                        </m:ctrlPr>
                      </m:sSubPr>
                      <m:e>
                        <m:r>
                          <m:rPr>
                            <m:sty m:val="p"/>
                          </m:rPr>
                          <a:rPr lang="en-US" altLang="ja-JP" sz="3200" u="sng">
                            <a:latin typeface="Cambria Math" panose="02040503050406030204" pitchFamily="18" charset="0"/>
                          </a:rPr>
                          <m:t>A</m:t>
                        </m:r>
                      </m:e>
                      <m:sub>
                        <m:r>
                          <m:rPr>
                            <m:sty m:val="p"/>
                          </m:rPr>
                          <a:rPr lang="en-US" altLang="ja-JP" sz="3200" u="sng">
                            <a:latin typeface="Cambria Math" panose="02040503050406030204" pitchFamily="18" charset="0"/>
                          </a:rPr>
                          <m:t>n</m:t>
                        </m:r>
                      </m:sub>
                    </m:sSub>
                  </m:oMath>
                </a14:m>
                <a:r>
                  <a:rPr kumimoji="1" lang="en-US" altLang="ja-JP" sz="3200" u="sng"/>
                  <a:t>=</a:t>
                </a:r>
                <a:r>
                  <a:rPr lang="el-GR" altLang="ja-JP" sz="3200" u="sng">
                    <a:latin typeface="Cambria Math" panose="02040503050406030204" pitchFamily="18" charset="0"/>
                  </a:rPr>
                  <a:t> β</a:t>
                </a:r>
                <a:r>
                  <a:rPr lang="en-US" altLang="ja-JP" sz="3200" u="sng">
                    <a:latin typeface="Cambria Math" panose="02040503050406030204" pitchFamily="18" charset="0"/>
                  </a:rPr>
                  <a:t>?</a:t>
                </a:r>
                <a:endParaRPr kumimoji="1" lang="ja-JP" altLang="en-US" sz="3200" u="sng"/>
              </a:p>
            </p:txBody>
          </p:sp>
        </mc:Choice>
        <mc:Fallback xmlns="">
          <p:sp>
            <p:nvSpPr>
              <p:cNvPr id="197" name="テキスト ボックス 196">
                <a:extLst>
                  <a:ext uri="{FF2B5EF4-FFF2-40B4-BE49-F238E27FC236}">
                    <a16:creationId xmlns:a16="http://schemas.microsoft.com/office/drawing/2014/main" id="{C3C0F527-2C44-FE42-9D2C-139C133F822F}"/>
                  </a:ext>
                </a:extLst>
              </p:cNvPr>
              <p:cNvSpPr txBox="1">
                <a:spLocks noRot="1" noChangeAspect="1" noMove="1" noResize="1" noEditPoints="1" noAdjustHandles="1" noChangeArrowheads="1" noChangeShapeType="1" noTextEdit="1"/>
              </p:cNvSpPr>
              <p:nvPr/>
            </p:nvSpPr>
            <p:spPr>
              <a:xfrm>
                <a:off x="6494076" y="2649147"/>
                <a:ext cx="3147785" cy="1354217"/>
              </a:xfrm>
              <a:prstGeom prst="rect">
                <a:avLst/>
              </a:prstGeom>
              <a:blipFill>
                <a:blip r:embed="rId10"/>
                <a:stretch>
                  <a:fillRect l="-1547" t="-3604" r="-4062" b="-14414"/>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E5A935EF-EB1C-465E-A277-D7F9F6C31596}"/>
              </a:ext>
            </a:extLst>
          </p:cNvPr>
          <p:cNvSpPr>
            <a:spLocks noGrp="1"/>
          </p:cNvSpPr>
          <p:nvPr>
            <p:ph type="sldNum" sz="quarter" idx="12"/>
          </p:nvPr>
        </p:nvSpPr>
        <p:spPr/>
        <p:txBody>
          <a:bodyPr/>
          <a:lstStyle/>
          <a:p>
            <a:fld id="{01A2C2AB-EF2D-4352-BB26-FF176DBDE1A0}" type="slidenum">
              <a:rPr kumimoji="1" lang="ja-JP" altLang="en-US" smtClean="0"/>
              <a:t>21</a:t>
            </a:fld>
            <a:endParaRPr kumimoji="1" lang="ja-JP" altLang="en-US"/>
          </a:p>
        </p:txBody>
      </p:sp>
    </p:spTree>
    <p:extLst>
      <p:ext uri="{BB962C8B-B14F-4D97-AF65-F5344CB8AC3E}">
        <p14:creationId xmlns:p14="http://schemas.microsoft.com/office/powerpoint/2010/main" val="3511733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3078E70-7E4A-4F2D-B6CE-8C24E1451D34}"/>
              </a:ext>
            </a:extLst>
          </p:cNvPr>
          <p:cNvSpPr>
            <a:spLocks noGrp="1" noChangeArrowheads="1"/>
          </p:cNvSpPr>
          <p:nvPr>
            <p:ph type="title"/>
          </p:nvPr>
        </p:nvSpPr>
        <p:spPr>
          <a:xfrm>
            <a:off x="1981200" y="115888"/>
            <a:ext cx="8229600" cy="1371600"/>
          </a:xfrm>
        </p:spPr>
        <p:txBody>
          <a:bodyPr/>
          <a:lstStyle/>
          <a:p>
            <a:pPr eaLnBrk="1" hangingPunct="1"/>
            <a:r>
              <a:rPr lang="en-US" altLang="ja-JP" sz="4000"/>
              <a:t>SAS-L(3)</a:t>
            </a:r>
            <a:r>
              <a:rPr lang="ja-JP" altLang="en-US" sz="4000"/>
              <a:t>へのリプレイアタック</a:t>
            </a:r>
          </a:p>
        </p:txBody>
      </p:sp>
      <p:sp>
        <p:nvSpPr>
          <p:cNvPr id="47110" name="Line 136">
            <a:extLst>
              <a:ext uri="{FF2B5EF4-FFF2-40B4-BE49-F238E27FC236}">
                <a16:creationId xmlns:a16="http://schemas.microsoft.com/office/drawing/2014/main" id="{12544C1F-6F94-4919-8DBF-C4A351600FEE}"/>
              </a:ext>
            </a:extLst>
          </p:cNvPr>
          <p:cNvSpPr>
            <a:spLocks noChangeShapeType="1"/>
          </p:cNvSpPr>
          <p:nvPr/>
        </p:nvSpPr>
        <p:spPr bwMode="auto">
          <a:xfrm>
            <a:off x="1992314" y="494188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36329" name="Text Box 137">
            <a:extLst>
              <a:ext uri="{FF2B5EF4-FFF2-40B4-BE49-F238E27FC236}">
                <a16:creationId xmlns:a16="http://schemas.microsoft.com/office/drawing/2014/main" id="{1E274692-7082-4924-A4FB-C8749112A774}"/>
              </a:ext>
            </a:extLst>
          </p:cNvPr>
          <p:cNvSpPr txBox="1">
            <a:spLocks noChangeArrowheads="1"/>
          </p:cNvSpPr>
          <p:nvPr/>
        </p:nvSpPr>
        <p:spPr bwMode="auto">
          <a:xfrm>
            <a:off x="6311900" y="1196976"/>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800"/>
              <a:t>①</a:t>
            </a:r>
          </a:p>
        </p:txBody>
      </p:sp>
      <p:grpSp>
        <p:nvGrpSpPr>
          <p:cNvPr id="6" name="Group 140">
            <a:extLst>
              <a:ext uri="{FF2B5EF4-FFF2-40B4-BE49-F238E27FC236}">
                <a16:creationId xmlns:a16="http://schemas.microsoft.com/office/drawing/2014/main" id="{9637544C-8403-4240-BF24-3C073F1D320B}"/>
              </a:ext>
            </a:extLst>
          </p:cNvPr>
          <p:cNvGrpSpPr>
            <a:grpSpLocks/>
          </p:cNvGrpSpPr>
          <p:nvPr/>
        </p:nvGrpSpPr>
        <p:grpSpPr bwMode="auto">
          <a:xfrm>
            <a:off x="6816726" y="1341439"/>
            <a:ext cx="288925" cy="288925"/>
            <a:chOff x="776" y="1016"/>
            <a:chExt cx="272" cy="272"/>
          </a:xfrm>
        </p:grpSpPr>
        <p:sp>
          <p:nvSpPr>
            <p:cNvPr id="47278" name="Oval 141">
              <a:extLst>
                <a:ext uri="{FF2B5EF4-FFF2-40B4-BE49-F238E27FC236}">
                  <a16:creationId xmlns:a16="http://schemas.microsoft.com/office/drawing/2014/main" id="{A0FA5B77-20BE-4985-976F-F5E90B2E91C9}"/>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9" name="Line 142">
              <a:extLst>
                <a:ext uri="{FF2B5EF4-FFF2-40B4-BE49-F238E27FC236}">
                  <a16:creationId xmlns:a16="http://schemas.microsoft.com/office/drawing/2014/main" id="{6DAC2A38-4577-4170-AAB8-4325027DCC75}"/>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80" name="Line 143">
              <a:extLst>
                <a:ext uri="{FF2B5EF4-FFF2-40B4-BE49-F238E27FC236}">
                  <a16:creationId xmlns:a16="http://schemas.microsoft.com/office/drawing/2014/main" id="{EA5F2595-49CE-484A-9F39-17140C21D989}"/>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grpSp>
        <p:nvGrpSpPr>
          <p:cNvPr id="7" name="Group 153">
            <a:extLst>
              <a:ext uri="{FF2B5EF4-FFF2-40B4-BE49-F238E27FC236}">
                <a16:creationId xmlns:a16="http://schemas.microsoft.com/office/drawing/2014/main" id="{2C62E495-F6ED-43F6-B642-E5C84AC50332}"/>
              </a:ext>
            </a:extLst>
          </p:cNvPr>
          <p:cNvGrpSpPr>
            <a:grpSpLocks/>
          </p:cNvGrpSpPr>
          <p:nvPr/>
        </p:nvGrpSpPr>
        <p:grpSpPr bwMode="auto">
          <a:xfrm>
            <a:off x="7586664" y="1341439"/>
            <a:ext cx="288925" cy="288925"/>
            <a:chOff x="776" y="1016"/>
            <a:chExt cx="272" cy="272"/>
          </a:xfrm>
        </p:grpSpPr>
        <p:sp>
          <p:nvSpPr>
            <p:cNvPr id="47275" name="Oval 154">
              <a:extLst>
                <a:ext uri="{FF2B5EF4-FFF2-40B4-BE49-F238E27FC236}">
                  <a16:creationId xmlns:a16="http://schemas.microsoft.com/office/drawing/2014/main" id="{0046EC79-6619-433C-8C0A-3FD73CCE7672}"/>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6" name="Line 155">
              <a:extLst>
                <a:ext uri="{FF2B5EF4-FFF2-40B4-BE49-F238E27FC236}">
                  <a16:creationId xmlns:a16="http://schemas.microsoft.com/office/drawing/2014/main" id="{FF1A0ED5-4CD0-4E21-ACD4-547AF4F6B8B8}"/>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77" name="Line 156">
              <a:extLst>
                <a:ext uri="{FF2B5EF4-FFF2-40B4-BE49-F238E27FC236}">
                  <a16:creationId xmlns:a16="http://schemas.microsoft.com/office/drawing/2014/main" id="{79E0DE4C-A3FA-4D92-949A-F7EA648A95EB}"/>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47120" name="Line 229">
            <a:extLst>
              <a:ext uri="{FF2B5EF4-FFF2-40B4-BE49-F238E27FC236}">
                <a16:creationId xmlns:a16="http://schemas.microsoft.com/office/drawing/2014/main" id="{8D7AE2FF-EE38-4086-B99E-32B775535D5B}"/>
              </a:ext>
            </a:extLst>
          </p:cNvPr>
          <p:cNvSpPr>
            <a:spLocks noChangeShapeType="1"/>
          </p:cNvSpPr>
          <p:nvPr/>
        </p:nvSpPr>
        <p:spPr bwMode="auto">
          <a:xfrm>
            <a:off x="1992314" y="306863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139" name="Rectangle 318">
            <a:extLst>
              <a:ext uri="{FF2B5EF4-FFF2-40B4-BE49-F238E27FC236}">
                <a16:creationId xmlns:a16="http://schemas.microsoft.com/office/drawing/2014/main" id="{9326D69C-31AD-442B-9B0F-47CD74CE14AD}"/>
              </a:ext>
            </a:extLst>
          </p:cNvPr>
          <p:cNvSpPr>
            <a:spLocks noChangeArrowheads="1"/>
          </p:cNvSpPr>
          <p:nvPr/>
        </p:nvSpPr>
        <p:spPr bwMode="auto">
          <a:xfrm rot="16200000">
            <a:off x="840582" y="1951832"/>
            <a:ext cx="1655762"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1</a:t>
            </a:r>
            <a:r>
              <a:rPr lang="ja-JP" altLang="en-US" sz="2000"/>
              <a:t>回目</a:t>
            </a:r>
          </a:p>
        </p:txBody>
      </p:sp>
      <p:sp>
        <p:nvSpPr>
          <p:cNvPr id="47140" name="Rectangle 319">
            <a:extLst>
              <a:ext uri="{FF2B5EF4-FFF2-40B4-BE49-F238E27FC236}">
                <a16:creationId xmlns:a16="http://schemas.microsoft.com/office/drawing/2014/main" id="{E21AF7E0-C753-4DE7-99EB-EC16090A9B9B}"/>
              </a:ext>
            </a:extLst>
          </p:cNvPr>
          <p:cNvSpPr>
            <a:spLocks noChangeArrowheads="1"/>
          </p:cNvSpPr>
          <p:nvPr/>
        </p:nvSpPr>
        <p:spPr bwMode="auto">
          <a:xfrm rot="16200000">
            <a:off x="837407" y="385842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2</a:t>
            </a:r>
            <a:r>
              <a:rPr lang="ja-JP" altLang="en-US" sz="2000"/>
              <a:t>回目</a:t>
            </a:r>
          </a:p>
        </p:txBody>
      </p:sp>
      <p:sp>
        <p:nvSpPr>
          <p:cNvPr id="47141" name="Rectangle 320">
            <a:extLst>
              <a:ext uri="{FF2B5EF4-FFF2-40B4-BE49-F238E27FC236}">
                <a16:creationId xmlns:a16="http://schemas.microsoft.com/office/drawing/2014/main" id="{9B0A5D95-2AEB-4AB5-84E9-60917FBE73DC}"/>
              </a:ext>
            </a:extLst>
          </p:cNvPr>
          <p:cNvSpPr>
            <a:spLocks noChangeArrowheads="1"/>
          </p:cNvSpPr>
          <p:nvPr/>
        </p:nvSpPr>
        <p:spPr bwMode="auto">
          <a:xfrm rot="16200000">
            <a:off x="837407" y="576977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3</a:t>
            </a:r>
            <a:r>
              <a:rPr lang="ja-JP" altLang="en-US" sz="2000"/>
              <a:t>回目</a:t>
            </a:r>
          </a:p>
        </p:txBody>
      </p:sp>
      <p:sp>
        <p:nvSpPr>
          <p:cNvPr id="266" name="Text Box 137">
            <a:extLst>
              <a:ext uri="{FF2B5EF4-FFF2-40B4-BE49-F238E27FC236}">
                <a16:creationId xmlns:a16="http://schemas.microsoft.com/office/drawing/2014/main" id="{00B9C49B-D83D-4FA8-AC5C-1B95D0E9C76B}"/>
              </a:ext>
            </a:extLst>
          </p:cNvPr>
          <p:cNvSpPr txBox="1">
            <a:spLocks noChangeArrowheads="1"/>
          </p:cNvSpPr>
          <p:nvPr/>
        </p:nvSpPr>
        <p:spPr bwMode="auto">
          <a:xfrm>
            <a:off x="7064376" y="1223964"/>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③</a:t>
            </a:r>
            <a:endParaRPr lang="en-US" altLang="ja-JP" sz="2800"/>
          </a:p>
        </p:txBody>
      </p:sp>
      <p:sp>
        <p:nvSpPr>
          <p:cNvPr id="267" name="Text Box 137">
            <a:extLst>
              <a:ext uri="{FF2B5EF4-FFF2-40B4-BE49-F238E27FC236}">
                <a16:creationId xmlns:a16="http://schemas.microsoft.com/office/drawing/2014/main" id="{A4D6A183-941A-4D10-892D-3E5ADCFE083F}"/>
              </a:ext>
            </a:extLst>
          </p:cNvPr>
          <p:cNvSpPr txBox="1">
            <a:spLocks noChangeArrowheads="1"/>
          </p:cNvSpPr>
          <p:nvPr/>
        </p:nvSpPr>
        <p:spPr bwMode="auto">
          <a:xfrm>
            <a:off x="7858126" y="122396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⑤</a:t>
            </a:r>
            <a:endParaRPr lang="en-US" altLang="ja-JP" sz="2800"/>
          </a:p>
        </p:txBody>
      </p:sp>
      <p:sp>
        <p:nvSpPr>
          <p:cNvPr id="268" name="Text Box 137">
            <a:extLst>
              <a:ext uri="{FF2B5EF4-FFF2-40B4-BE49-F238E27FC236}">
                <a16:creationId xmlns:a16="http://schemas.microsoft.com/office/drawing/2014/main" id="{510371BA-CAB3-41AB-9440-355DA5324094}"/>
              </a:ext>
            </a:extLst>
          </p:cNvPr>
          <p:cNvSpPr txBox="1">
            <a:spLocks noChangeArrowheads="1"/>
          </p:cNvSpPr>
          <p:nvPr/>
        </p:nvSpPr>
        <p:spPr bwMode="auto">
          <a:xfrm>
            <a:off x="9133049" y="1232384"/>
            <a:ext cx="19796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②－④＋⑥</a:t>
            </a:r>
            <a:endParaRPr lang="en-US" altLang="ja-JP" sz="280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1391154-9DA4-5549-A40B-C511E02BA717}"/>
                  </a:ext>
                </a:extLst>
              </p:cNvPr>
              <p:cNvSpPr txBox="1"/>
              <p:nvPr/>
            </p:nvSpPr>
            <p:spPr>
              <a:xfrm>
                <a:off x="2233030" y="1456532"/>
                <a:ext cx="3563796"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α</m:t>
                        </m:r>
                      </m:e>
                      <m:sub>
                        <m:r>
                          <a:rPr lang="en-US" altLang="ja-JP" sz="3200" b="0" i="1" smtClean="0">
                            <a:latin typeface="Cambria Math" panose="02040503050406030204" pitchFamily="18" charset="0"/>
                          </a:rPr>
                          <m:t>1</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①</a:t>
                </a:r>
                <a:endParaRPr kumimoji="1" lang="ja-JP" altLang="en-US" sz="3200"/>
              </a:p>
            </p:txBody>
          </p:sp>
        </mc:Choice>
        <mc:Fallback xmlns="">
          <p:sp>
            <p:nvSpPr>
              <p:cNvPr id="3" name="テキスト ボックス 2">
                <a:extLst>
                  <a:ext uri="{FF2B5EF4-FFF2-40B4-BE49-F238E27FC236}">
                    <a16:creationId xmlns:a16="http://schemas.microsoft.com/office/drawing/2014/main" id="{11391154-9DA4-5549-A40B-C511E02BA717}"/>
                  </a:ext>
                </a:extLst>
              </p:cNvPr>
              <p:cNvSpPr txBox="1">
                <a:spLocks noRot="1" noChangeAspect="1" noMove="1" noResize="1" noEditPoints="1" noAdjustHandles="1" noChangeArrowheads="1" noChangeShapeType="1" noTextEdit="1"/>
              </p:cNvSpPr>
              <p:nvPr/>
            </p:nvSpPr>
            <p:spPr>
              <a:xfrm>
                <a:off x="2233030" y="1456532"/>
                <a:ext cx="3563796" cy="584775"/>
              </a:xfrm>
              <a:prstGeom prst="rect">
                <a:avLst/>
              </a:prstGeom>
              <a:blipFill>
                <a:blip r:embed="rId2"/>
                <a:stretch>
                  <a:fillRect t="-16667" r="-51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0629E737-3CBE-AE4D-8AA1-BDBC6EC232A9}"/>
                  </a:ext>
                </a:extLst>
              </p:cNvPr>
              <p:cNvSpPr txBox="1"/>
              <p:nvPr/>
            </p:nvSpPr>
            <p:spPr>
              <a:xfrm>
                <a:off x="2284380" y="2100769"/>
                <a:ext cx="3329886" cy="584775"/>
              </a:xfrm>
              <a:prstGeom prst="rect">
                <a:avLst/>
              </a:prstGeom>
              <a:noFill/>
            </p:spPr>
            <p:txBody>
              <a:bodyPr wrap="none" rtlCol="0">
                <a:spAutoFit/>
              </a:bodyPr>
              <a:lstStyle/>
              <a:p>
                <a14:m>
                  <m:oMath xmlns:m="http://schemas.openxmlformats.org/officeDocument/2006/math">
                    <m:sSub>
                      <m:sSubPr>
                        <m:ctrlPr>
                          <a:rPr lang="pt-BR" altLang="ja-JP" sz="3200" i="1">
                            <a:latin typeface="Cambria Math" panose="02040503050406030204" pitchFamily="18" charset="0"/>
                          </a:rPr>
                        </m:ctrlPr>
                      </m:sSubPr>
                      <m:e>
                        <m:r>
                          <m:rPr>
                            <m:nor/>
                          </m:rPr>
                          <a:rPr lang="el-GR" altLang="ja-JP" sz="3200" dirty="0">
                            <a:latin typeface="Cambria Math" panose="02040503050406030204" pitchFamily="18" charset="0"/>
                          </a:rPr>
                          <m:t>β</m:t>
                        </m:r>
                      </m:e>
                      <m:sub>
                        <m:r>
                          <a:rPr lang="en-US" altLang="ja-JP" sz="3200" i="1">
                            <a:latin typeface="Cambria Math" panose="02040503050406030204" pitchFamily="18" charset="0"/>
                          </a:rPr>
                          <m:t>1</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②</a:t>
                </a:r>
                <a:endParaRPr kumimoji="1" lang="ja-JP" altLang="en-US" sz="3200"/>
              </a:p>
            </p:txBody>
          </p:sp>
        </mc:Choice>
        <mc:Fallback xmlns="">
          <p:sp>
            <p:nvSpPr>
              <p:cNvPr id="190" name="テキスト ボックス 189">
                <a:extLst>
                  <a:ext uri="{FF2B5EF4-FFF2-40B4-BE49-F238E27FC236}">
                    <a16:creationId xmlns:a16="http://schemas.microsoft.com/office/drawing/2014/main" id="{0629E737-3CBE-AE4D-8AA1-BDBC6EC232A9}"/>
                  </a:ext>
                </a:extLst>
              </p:cNvPr>
              <p:cNvSpPr txBox="1">
                <a:spLocks noRot="1" noChangeAspect="1" noMove="1" noResize="1" noEditPoints="1" noAdjustHandles="1" noChangeArrowheads="1" noChangeShapeType="1" noTextEdit="1"/>
              </p:cNvSpPr>
              <p:nvPr/>
            </p:nvSpPr>
            <p:spPr>
              <a:xfrm>
                <a:off x="2284380" y="2100769"/>
                <a:ext cx="3329886" cy="584775"/>
              </a:xfrm>
              <a:prstGeom prst="rect">
                <a:avLst/>
              </a:prstGeom>
              <a:blipFill>
                <a:blip r:embed="rId3"/>
                <a:stretch>
                  <a:fillRect t="-16667" r="-366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テキスト ボックス 190">
                <a:extLst>
                  <a:ext uri="{FF2B5EF4-FFF2-40B4-BE49-F238E27FC236}">
                    <a16:creationId xmlns:a16="http://schemas.microsoft.com/office/drawing/2014/main" id="{1D1DD510-5FFE-6546-B19B-706216A53A6E}"/>
                  </a:ext>
                </a:extLst>
              </p:cNvPr>
              <p:cNvSpPr txBox="1"/>
              <p:nvPr/>
            </p:nvSpPr>
            <p:spPr>
              <a:xfrm>
                <a:off x="2233030" y="3302794"/>
                <a:ext cx="3573286"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α</m:t>
                        </m:r>
                      </m:e>
                      <m:sub>
                        <m:r>
                          <a:rPr lang="en-US" altLang="ja-JP" sz="3200" b="0" i="1" dirty="0" smtClean="0">
                            <a:latin typeface="Cambria Math" panose="02040503050406030204" pitchFamily="18" charset="0"/>
                          </a:rPr>
                          <m:t>2</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③</a:t>
                </a:r>
                <a:endParaRPr kumimoji="1" lang="ja-JP" altLang="en-US" sz="3200"/>
              </a:p>
            </p:txBody>
          </p:sp>
        </mc:Choice>
        <mc:Fallback xmlns="">
          <p:sp>
            <p:nvSpPr>
              <p:cNvPr id="191" name="テキスト ボックス 190">
                <a:extLst>
                  <a:ext uri="{FF2B5EF4-FFF2-40B4-BE49-F238E27FC236}">
                    <a16:creationId xmlns:a16="http://schemas.microsoft.com/office/drawing/2014/main" id="{1D1DD510-5FFE-6546-B19B-706216A53A6E}"/>
                  </a:ext>
                </a:extLst>
              </p:cNvPr>
              <p:cNvSpPr txBox="1">
                <a:spLocks noRot="1" noChangeAspect="1" noMove="1" noResize="1" noEditPoints="1" noAdjustHandles="1" noChangeArrowheads="1" noChangeShapeType="1" noTextEdit="1"/>
              </p:cNvSpPr>
              <p:nvPr/>
            </p:nvSpPr>
            <p:spPr>
              <a:xfrm>
                <a:off x="2233030" y="3302794"/>
                <a:ext cx="3573286" cy="584775"/>
              </a:xfrm>
              <a:prstGeom prst="rect">
                <a:avLst/>
              </a:prstGeom>
              <a:blipFill>
                <a:blip r:embed="rId4"/>
                <a:stretch>
                  <a:fillRect t="-16667" r="-85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DC025CCE-007C-6740-8AD3-81C0B72F4AD7}"/>
                  </a:ext>
                </a:extLst>
              </p:cNvPr>
              <p:cNvSpPr txBox="1"/>
              <p:nvPr/>
            </p:nvSpPr>
            <p:spPr>
              <a:xfrm>
                <a:off x="2233030" y="4002882"/>
                <a:ext cx="3451458"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β</m:t>
                        </m:r>
                      </m:e>
                      <m:sub>
                        <m:r>
                          <a:rPr lang="en-US" altLang="ja-JP" sz="3200" b="0" i="1" dirty="0" smtClean="0">
                            <a:latin typeface="Cambria Math" panose="02040503050406030204" pitchFamily="18" charset="0"/>
                          </a:rPr>
                          <m:t>2</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④</a:t>
                </a:r>
                <a:endParaRPr kumimoji="1" lang="ja-JP" altLang="en-US" sz="3200"/>
              </a:p>
            </p:txBody>
          </p:sp>
        </mc:Choice>
        <mc:Fallback xmlns="">
          <p:sp>
            <p:nvSpPr>
              <p:cNvPr id="192" name="テキスト ボックス 191">
                <a:extLst>
                  <a:ext uri="{FF2B5EF4-FFF2-40B4-BE49-F238E27FC236}">
                    <a16:creationId xmlns:a16="http://schemas.microsoft.com/office/drawing/2014/main" id="{DC025CCE-007C-6740-8AD3-81C0B72F4AD7}"/>
                  </a:ext>
                </a:extLst>
              </p:cNvPr>
              <p:cNvSpPr txBox="1">
                <a:spLocks noRot="1" noChangeAspect="1" noMove="1" noResize="1" noEditPoints="1" noAdjustHandles="1" noChangeArrowheads="1" noChangeShapeType="1" noTextEdit="1"/>
              </p:cNvSpPr>
              <p:nvPr/>
            </p:nvSpPr>
            <p:spPr>
              <a:xfrm>
                <a:off x="2233030" y="4002882"/>
                <a:ext cx="3451458" cy="584775"/>
              </a:xfrm>
              <a:prstGeom prst="rect">
                <a:avLst/>
              </a:prstGeom>
              <a:blipFill>
                <a:blip r:embed="rId5"/>
                <a:stretch>
                  <a:fillRect t="-16667" r="-88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テキスト ボックス 192">
                <a:extLst>
                  <a:ext uri="{FF2B5EF4-FFF2-40B4-BE49-F238E27FC236}">
                    <a16:creationId xmlns:a16="http://schemas.microsoft.com/office/drawing/2014/main" id="{3566286C-3C5D-A248-A495-3313BA825447}"/>
                  </a:ext>
                </a:extLst>
              </p:cNvPr>
              <p:cNvSpPr txBox="1"/>
              <p:nvPr/>
            </p:nvSpPr>
            <p:spPr>
              <a:xfrm>
                <a:off x="2233029" y="5143501"/>
                <a:ext cx="3573286"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α</m:t>
                        </m:r>
                      </m:e>
                      <m:sub>
                        <m:r>
                          <a:rPr lang="en-US" altLang="ja-JP" sz="3200" b="0" i="1" dirty="0" smtClean="0">
                            <a:latin typeface="Cambria Math" panose="02040503050406030204" pitchFamily="18" charset="0"/>
                          </a:rPr>
                          <m:t>3</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⑤</a:t>
                </a:r>
                <a:endParaRPr kumimoji="1" lang="ja-JP" altLang="en-US" sz="3200"/>
              </a:p>
            </p:txBody>
          </p:sp>
        </mc:Choice>
        <mc:Fallback xmlns="">
          <p:sp>
            <p:nvSpPr>
              <p:cNvPr id="193" name="テキスト ボックス 192">
                <a:extLst>
                  <a:ext uri="{FF2B5EF4-FFF2-40B4-BE49-F238E27FC236}">
                    <a16:creationId xmlns:a16="http://schemas.microsoft.com/office/drawing/2014/main" id="{3566286C-3C5D-A248-A495-3313BA825447}"/>
                  </a:ext>
                </a:extLst>
              </p:cNvPr>
              <p:cNvSpPr txBox="1">
                <a:spLocks noRot="1" noChangeAspect="1" noMove="1" noResize="1" noEditPoints="1" noAdjustHandles="1" noChangeArrowheads="1" noChangeShapeType="1" noTextEdit="1"/>
              </p:cNvSpPr>
              <p:nvPr/>
            </p:nvSpPr>
            <p:spPr>
              <a:xfrm>
                <a:off x="2233029" y="5143501"/>
                <a:ext cx="3573286" cy="584775"/>
              </a:xfrm>
              <a:prstGeom prst="rect">
                <a:avLst/>
              </a:prstGeom>
              <a:blipFill>
                <a:blip r:embed="rId6"/>
                <a:stretch>
                  <a:fillRect t="-16667" r="-85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テキスト ボックス 193">
                <a:extLst>
                  <a:ext uri="{FF2B5EF4-FFF2-40B4-BE49-F238E27FC236}">
                    <a16:creationId xmlns:a16="http://schemas.microsoft.com/office/drawing/2014/main" id="{79D5B2EA-A856-1A49-890A-1B3C4661BF0B}"/>
                  </a:ext>
                </a:extLst>
              </p:cNvPr>
              <p:cNvSpPr txBox="1"/>
              <p:nvPr/>
            </p:nvSpPr>
            <p:spPr>
              <a:xfrm>
                <a:off x="2233029" y="5760818"/>
                <a:ext cx="3451458"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β</m:t>
                        </m:r>
                      </m:e>
                      <m:sub>
                        <m:r>
                          <a:rPr lang="en-US" altLang="ja-JP" sz="3200" b="0" i="1" dirty="0" smtClean="0">
                            <a:latin typeface="Cambria Math" panose="02040503050406030204" pitchFamily="18" charset="0"/>
                          </a:rPr>
                          <m:t>3</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⑥</a:t>
                </a:r>
                <a:endParaRPr kumimoji="1" lang="ja-JP" altLang="en-US" sz="3200"/>
              </a:p>
            </p:txBody>
          </p:sp>
        </mc:Choice>
        <mc:Fallback xmlns="">
          <p:sp>
            <p:nvSpPr>
              <p:cNvPr id="194" name="テキスト ボックス 193">
                <a:extLst>
                  <a:ext uri="{FF2B5EF4-FFF2-40B4-BE49-F238E27FC236}">
                    <a16:creationId xmlns:a16="http://schemas.microsoft.com/office/drawing/2014/main" id="{79D5B2EA-A856-1A49-890A-1B3C4661BF0B}"/>
                  </a:ext>
                </a:extLst>
              </p:cNvPr>
              <p:cNvSpPr txBox="1">
                <a:spLocks noRot="1" noChangeAspect="1" noMove="1" noResize="1" noEditPoints="1" noAdjustHandles="1" noChangeArrowheads="1" noChangeShapeType="1" noTextEdit="1"/>
              </p:cNvSpPr>
              <p:nvPr/>
            </p:nvSpPr>
            <p:spPr>
              <a:xfrm>
                <a:off x="2233029" y="5760818"/>
                <a:ext cx="3451458" cy="584775"/>
              </a:xfrm>
              <a:prstGeom prst="rect">
                <a:avLst/>
              </a:prstGeom>
              <a:blipFill>
                <a:blip r:embed="rId7"/>
                <a:stretch>
                  <a:fillRect t="-16667" r="-88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47EAC8F9-F360-C941-BAD2-AE5E3E2C7EEE}"/>
                  </a:ext>
                </a:extLst>
              </p:cNvPr>
              <p:cNvSpPr txBox="1"/>
              <p:nvPr/>
            </p:nvSpPr>
            <p:spPr>
              <a:xfrm>
                <a:off x="6032259" y="1867914"/>
                <a:ext cx="2764283"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α</m:t>
                        </m:r>
                      </m:e>
                      <m:sub>
                        <m:r>
                          <a:rPr lang="en-US" altLang="ja-JP" sz="3200" b="0" i="1" dirty="0" smtClean="0">
                            <a:latin typeface="Cambria Math" panose="02040503050406030204" pitchFamily="18" charset="0"/>
                          </a:rPr>
                          <m:t>4</m:t>
                        </m:r>
                      </m:sub>
                    </m:sSub>
                    <m:r>
                      <a:rPr lang="en-US" altLang="ja-JP" sz="3200" b="0" i="1" smtClean="0">
                        <a:latin typeface="Cambria Math" panose="02040503050406030204" pitchFamily="18" charset="0"/>
                      </a:rPr>
                      <m:t>=</m:t>
                    </m:r>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5" name="テキスト ボックス 194">
                <a:extLst>
                  <a:ext uri="{FF2B5EF4-FFF2-40B4-BE49-F238E27FC236}">
                    <a16:creationId xmlns:a16="http://schemas.microsoft.com/office/drawing/2014/main" id="{47EAC8F9-F360-C941-BAD2-AE5E3E2C7EEE}"/>
                  </a:ext>
                </a:extLst>
              </p:cNvPr>
              <p:cNvSpPr txBox="1">
                <a:spLocks noRot="1" noChangeAspect="1" noMove="1" noResize="1" noEditPoints="1" noAdjustHandles="1" noChangeArrowheads="1" noChangeShapeType="1" noTextEdit="1"/>
              </p:cNvSpPr>
              <p:nvPr/>
            </p:nvSpPr>
            <p:spPr>
              <a:xfrm>
                <a:off x="6032259" y="1867914"/>
                <a:ext cx="2764283" cy="584775"/>
              </a:xfrm>
              <a:prstGeom prst="rect">
                <a:avLst/>
              </a:prstGeom>
              <a:blipFill>
                <a:blip r:embed="rId8"/>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テキスト ボックス 195">
                <a:extLst>
                  <a:ext uri="{FF2B5EF4-FFF2-40B4-BE49-F238E27FC236}">
                    <a16:creationId xmlns:a16="http://schemas.microsoft.com/office/drawing/2014/main" id="{2F1436A3-8CF1-D544-88D3-2A313BB4CFC6}"/>
                  </a:ext>
                </a:extLst>
              </p:cNvPr>
              <p:cNvSpPr txBox="1"/>
              <p:nvPr/>
            </p:nvSpPr>
            <p:spPr>
              <a:xfrm>
                <a:off x="8949607" y="1867914"/>
                <a:ext cx="2539862"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β</m:t>
                        </m:r>
                      </m:e>
                      <m:sub>
                        <m:r>
                          <a:rPr lang="en-US" altLang="ja-JP" sz="3200" b="0" i="1" dirty="0" smtClean="0">
                            <a:latin typeface="Cambria Math" panose="02040503050406030204" pitchFamily="18" charset="0"/>
                          </a:rPr>
                          <m:t>4</m:t>
                        </m:r>
                      </m:sub>
                    </m:sSub>
                    <m:r>
                      <a:rPr lang="en-US" altLang="ja-JP" sz="3200" b="0" i="1" smtClean="0">
                        <a:latin typeface="Cambria Math" panose="02040503050406030204" pitchFamily="18" charset="0"/>
                      </a:rPr>
                      <m:t>=</m:t>
                    </m:r>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6" name="テキスト ボックス 195">
                <a:extLst>
                  <a:ext uri="{FF2B5EF4-FFF2-40B4-BE49-F238E27FC236}">
                    <a16:creationId xmlns:a16="http://schemas.microsoft.com/office/drawing/2014/main" id="{2F1436A3-8CF1-D544-88D3-2A313BB4CFC6}"/>
                  </a:ext>
                </a:extLst>
              </p:cNvPr>
              <p:cNvSpPr txBox="1">
                <a:spLocks noRot="1" noChangeAspect="1" noMove="1" noResize="1" noEditPoints="1" noAdjustHandles="1" noChangeArrowheads="1" noChangeShapeType="1" noTextEdit="1"/>
              </p:cNvSpPr>
              <p:nvPr/>
            </p:nvSpPr>
            <p:spPr>
              <a:xfrm>
                <a:off x="8949607" y="1867914"/>
                <a:ext cx="2539862" cy="584775"/>
              </a:xfrm>
              <a:prstGeom prst="rect">
                <a:avLst/>
              </a:prstGeom>
              <a:blipFill>
                <a:blip r:embed="rId9"/>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C3C0F527-2C44-FE42-9D2C-139C133F822F}"/>
                  </a:ext>
                </a:extLst>
              </p:cNvPr>
              <p:cNvSpPr txBox="1"/>
              <p:nvPr/>
            </p:nvSpPr>
            <p:spPr>
              <a:xfrm>
                <a:off x="6494076" y="2649147"/>
                <a:ext cx="3147785" cy="1354217"/>
              </a:xfrm>
              <a:prstGeom prst="rect">
                <a:avLst/>
              </a:prstGeom>
              <a:noFill/>
            </p:spPr>
            <p:txBody>
              <a:bodyPr wrap="none" rtlCol="0">
                <a:spAutoFit/>
              </a:bodyPr>
              <a:lstStyle/>
              <a:p>
                <a:r>
                  <a:rPr lang="en-US" altLang="ja-JP">
                    <a:latin typeface="Cambria Math" panose="02040503050406030204" pitchFamily="18" charset="0"/>
                  </a:rPr>
                  <a:t>n</a:t>
                </a:r>
                <a:r>
                  <a:rPr lang="ja-JP" altLang="en-US" b="0" i="0">
                    <a:latin typeface="Cambria Math" panose="02040503050406030204" pitchFamily="18" charset="0"/>
                  </a:rPr>
                  <a:t>回目認証時</a:t>
                </a:r>
                <a:endParaRPr lang="en-US" altLang="ja-JP" b="0" i="0">
                  <a:latin typeface="Cambria Math" panose="02040503050406030204" pitchFamily="18" charset="0"/>
                </a:endParaRPr>
              </a:p>
              <a:p>
                <a14:m>
                  <m:oMath xmlns:m="http://schemas.openxmlformats.org/officeDocument/2006/math">
                    <m:r>
                      <m:rPr>
                        <m:nor/>
                      </m:rPr>
                      <a:rPr lang="en-US" altLang="ja-JP" sz="3200" b="0" i="0" dirty="0" smtClean="0">
                        <a:latin typeface="Cambria Math" panose="02040503050406030204" pitchFamily="18" charset="0"/>
                      </a:rPr>
                      <m:t>(</m:t>
                    </m:r>
                    <m:r>
                      <m:rPr>
                        <m:nor/>
                      </m:rPr>
                      <a:rPr lang="el-GR" altLang="ja-JP" sz="3200" dirty="0" smtClean="0">
                        <a:latin typeface="Cambria Math" panose="02040503050406030204" pitchFamily="18" charset="0"/>
                      </a:rPr>
                      <m:t>α</m:t>
                    </m:r>
                    <m:r>
                      <m:rPr>
                        <m:nor/>
                      </m:rPr>
                      <a:rPr lang="en-US" altLang="ja-JP" sz="3200" dirty="0" smtClean="0"/>
                      <m:t>⊕</m:t>
                    </m:r>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𝑛</m:t>
                        </m:r>
                      </m:sub>
                    </m:sSub>
                  </m:oMath>
                </a14:m>
                <a:r>
                  <a:rPr lang="en-US" altLang="ja-JP" sz="3200">
                    <a:latin typeface="Cambria Math" panose="02040503050406030204" pitchFamily="18" charset="0"/>
                  </a:rPr>
                  <a:t>)</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m:rPr>
                            <m:sty m:val="p"/>
                          </m:rPr>
                          <a:rPr lang="en-US" altLang="ja-JP" sz="3200" b="0" i="0" smtClean="0">
                            <a:latin typeface="Cambria Math" panose="02040503050406030204" pitchFamily="18" charset="0"/>
                          </a:rPr>
                          <m:t>n</m:t>
                        </m:r>
                      </m:sub>
                    </m:sSub>
                  </m:oMath>
                </a14:m>
                <a:r>
                  <a:rPr kumimoji="1" lang="en-US" altLang="ja-JP" sz="3200"/>
                  <a:t>=</a:t>
                </a:r>
                <a:r>
                  <a:rPr lang="el-GR" altLang="ja-JP" sz="3200">
                    <a:latin typeface="Cambria Math" panose="02040503050406030204" pitchFamily="18" charset="0"/>
                  </a:rPr>
                  <a:t> β</a:t>
                </a:r>
                <a:endParaRPr lang="en-US" altLang="ja-JP" sz="3200">
                  <a:latin typeface="Cambria Math" panose="02040503050406030204" pitchFamily="18" charset="0"/>
                </a:endParaRPr>
              </a:p>
              <a:p>
                <a14:m>
                  <m:oMath xmlns:m="http://schemas.openxmlformats.org/officeDocument/2006/math">
                    <m:sSub>
                      <m:sSubPr>
                        <m:ctrlPr>
                          <a:rPr lang="pt-BR" altLang="ja-JP" sz="3200" i="1" u="sng">
                            <a:latin typeface="Cambria Math" panose="02040503050406030204" pitchFamily="18" charset="0"/>
                          </a:rPr>
                        </m:ctrlPr>
                      </m:sSubPr>
                      <m:e>
                        <m:r>
                          <m:rPr>
                            <m:sty m:val="p"/>
                          </m:rPr>
                          <a:rPr lang="en-US" altLang="ja-JP" sz="3200" u="sng">
                            <a:latin typeface="Cambria Math" panose="02040503050406030204" pitchFamily="18" charset="0"/>
                          </a:rPr>
                          <m:t>A</m:t>
                        </m:r>
                      </m:e>
                      <m:sub>
                        <m:r>
                          <a:rPr lang="en-US" altLang="ja-JP" sz="3200" i="1" u="sng">
                            <a:latin typeface="Cambria Math" panose="02040503050406030204" pitchFamily="18" charset="0"/>
                          </a:rPr>
                          <m:t>𝑛</m:t>
                        </m:r>
                        <m:r>
                          <a:rPr lang="en-US" altLang="ja-JP" sz="3200" b="0" i="1" u="sng" smtClean="0">
                            <a:latin typeface="Cambria Math" panose="02040503050406030204" pitchFamily="18" charset="0"/>
                          </a:rPr>
                          <m:t>+1</m:t>
                        </m:r>
                      </m:sub>
                    </m:sSub>
                  </m:oMath>
                </a14:m>
                <a:r>
                  <a:rPr lang="en-US" altLang="ja-JP" sz="3200" u="sng"/>
                  <a:t>+</a:t>
                </a:r>
                <a:r>
                  <a:rPr lang="pt-BR" altLang="ja-JP" sz="3200" u="sng"/>
                  <a:t> </a:t>
                </a:r>
                <a14:m>
                  <m:oMath xmlns:m="http://schemas.openxmlformats.org/officeDocument/2006/math">
                    <m:sSub>
                      <m:sSubPr>
                        <m:ctrlPr>
                          <a:rPr lang="pt-BR" altLang="ja-JP" sz="3200" i="1" u="sng">
                            <a:latin typeface="Cambria Math" panose="02040503050406030204" pitchFamily="18" charset="0"/>
                          </a:rPr>
                        </m:ctrlPr>
                      </m:sSubPr>
                      <m:e>
                        <m:r>
                          <m:rPr>
                            <m:sty m:val="p"/>
                          </m:rPr>
                          <a:rPr lang="en-US" altLang="ja-JP" sz="3200" u="sng">
                            <a:latin typeface="Cambria Math" panose="02040503050406030204" pitchFamily="18" charset="0"/>
                          </a:rPr>
                          <m:t>A</m:t>
                        </m:r>
                      </m:e>
                      <m:sub>
                        <m:r>
                          <m:rPr>
                            <m:sty m:val="p"/>
                          </m:rPr>
                          <a:rPr lang="en-US" altLang="ja-JP" sz="3200" u="sng">
                            <a:latin typeface="Cambria Math" panose="02040503050406030204" pitchFamily="18" charset="0"/>
                          </a:rPr>
                          <m:t>n</m:t>
                        </m:r>
                      </m:sub>
                    </m:sSub>
                  </m:oMath>
                </a14:m>
                <a:r>
                  <a:rPr kumimoji="1" lang="en-US" altLang="ja-JP" sz="3200" u="sng"/>
                  <a:t>=</a:t>
                </a:r>
                <a:r>
                  <a:rPr lang="el-GR" altLang="ja-JP" sz="3200" u="sng">
                    <a:latin typeface="Cambria Math" panose="02040503050406030204" pitchFamily="18" charset="0"/>
                  </a:rPr>
                  <a:t> β</a:t>
                </a:r>
                <a:r>
                  <a:rPr lang="en-US" altLang="ja-JP" sz="3200" u="sng">
                    <a:latin typeface="Cambria Math" panose="02040503050406030204" pitchFamily="18" charset="0"/>
                  </a:rPr>
                  <a:t>?</a:t>
                </a:r>
                <a:endParaRPr kumimoji="1" lang="ja-JP" altLang="en-US" sz="3200" u="sng"/>
              </a:p>
            </p:txBody>
          </p:sp>
        </mc:Choice>
        <mc:Fallback xmlns="">
          <p:sp>
            <p:nvSpPr>
              <p:cNvPr id="197" name="テキスト ボックス 196">
                <a:extLst>
                  <a:ext uri="{FF2B5EF4-FFF2-40B4-BE49-F238E27FC236}">
                    <a16:creationId xmlns:a16="http://schemas.microsoft.com/office/drawing/2014/main" id="{C3C0F527-2C44-FE42-9D2C-139C133F822F}"/>
                  </a:ext>
                </a:extLst>
              </p:cNvPr>
              <p:cNvSpPr txBox="1">
                <a:spLocks noRot="1" noChangeAspect="1" noMove="1" noResize="1" noEditPoints="1" noAdjustHandles="1" noChangeArrowheads="1" noChangeShapeType="1" noTextEdit="1"/>
              </p:cNvSpPr>
              <p:nvPr/>
            </p:nvSpPr>
            <p:spPr>
              <a:xfrm>
                <a:off x="6494076" y="2649147"/>
                <a:ext cx="3147785" cy="1354217"/>
              </a:xfrm>
              <a:prstGeom prst="rect">
                <a:avLst/>
              </a:prstGeom>
              <a:blipFill>
                <a:blip r:embed="rId10"/>
                <a:stretch>
                  <a:fillRect l="-1547" t="-3604" r="-4062" b="-14414"/>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E5A935EF-EB1C-465E-A277-D7F9F6C31596}"/>
              </a:ext>
            </a:extLst>
          </p:cNvPr>
          <p:cNvSpPr>
            <a:spLocks noGrp="1"/>
          </p:cNvSpPr>
          <p:nvPr>
            <p:ph type="sldNum" sz="quarter" idx="12"/>
          </p:nvPr>
        </p:nvSpPr>
        <p:spPr/>
        <p:txBody>
          <a:bodyPr/>
          <a:lstStyle/>
          <a:p>
            <a:fld id="{01A2C2AB-EF2D-4352-BB26-FF176DBDE1A0}" type="slidenum">
              <a:rPr kumimoji="1" lang="ja-JP" altLang="en-US" smtClean="0"/>
              <a:t>22</a:t>
            </a:fld>
            <a:endParaRPr kumimoji="1" lang="ja-JP" altLang="en-US"/>
          </a:p>
        </p:txBody>
      </p:sp>
    </p:spTree>
    <p:extLst>
      <p:ext uri="{BB962C8B-B14F-4D97-AF65-F5344CB8AC3E}">
        <p14:creationId xmlns:p14="http://schemas.microsoft.com/office/powerpoint/2010/main" val="4166562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3078E70-7E4A-4F2D-B6CE-8C24E1451D34}"/>
              </a:ext>
            </a:extLst>
          </p:cNvPr>
          <p:cNvSpPr>
            <a:spLocks noGrp="1" noChangeArrowheads="1"/>
          </p:cNvSpPr>
          <p:nvPr>
            <p:ph type="title"/>
          </p:nvPr>
        </p:nvSpPr>
        <p:spPr>
          <a:xfrm>
            <a:off x="1981200" y="115888"/>
            <a:ext cx="8229600" cy="1371600"/>
          </a:xfrm>
        </p:spPr>
        <p:txBody>
          <a:bodyPr/>
          <a:lstStyle/>
          <a:p>
            <a:pPr eaLnBrk="1" hangingPunct="1"/>
            <a:r>
              <a:rPr lang="en-US" altLang="ja-JP" sz="4000"/>
              <a:t>SAS-L(3)</a:t>
            </a:r>
            <a:r>
              <a:rPr lang="ja-JP" altLang="en-US" sz="4000"/>
              <a:t>へのリプレイアタック</a:t>
            </a:r>
          </a:p>
        </p:txBody>
      </p:sp>
      <p:sp>
        <p:nvSpPr>
          <p:cNvPr id="136329" name="Text Box 137">
            <a:extLst>
              <a:ext uri="{FF2B5EF4-FFF2-40B4-BE49-F238E27FC236}">
                <a16:creationId xmlns:a16="http://schemas.microsoft.com/office/drawing/2014/main" id="{1E274692-7082-4924-A4FB-C8749112A774}"/>
              </a:ext>
            </a:extLst>
          </p:cNvPr>
          <p:cNvSpPr txBox="1">
            <a:spLocks noChangeArrowheads="1"/>
          </p:cNvSpPr>
          <p:nvPr/>
        </p:nvSpPr>
        <p:spPr bwMode="auto">
          <a:xfrm>
            <a:off x="6311900" y="1196976"/>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800"/>
              <a:t>①</a:t>
            </a:r>
          </a:p>
        </p:txBody>
      </p:sp>
      <p:grpSp>
        <p:nvGrpSpPr>
          <p:cNvPr id="6" name="Group 140">
            <a:extLst>
              <a:ext uri="{FF2B5EF4-FFF2-40B4-BE49-F238E27FC236}">
                <a16:creationId xmlns:a16="http://schemas.microsoft.com/office/drawing/2014/main" id="{9637544C-8403-4240-BF24-3C073F1D320B}"/>
              </a:ext>
            </a:extLst>
          </p:cNvPr>
          <p:cNvGrpSpPr>
            <a:grpSpLocks/>
          </p:cNvGrpSpPr>
          <p:nvPr/>
        </p:nvGrpSpPr>
        <p:grpSpPr bwMode="auto">
          <a:xfrm>
            <a:off x="6816726" y="1341439"/>
            <a:ext cx="288925" cy="288925"/>
            <a:chOff x="776" y="1016"/>
            <a:chExt cx="272" cy="272"/>
          </a:xfrm>
        </p:grpSpPr>
        <p:sp>
          <p:nvSpPr>
            <p:cNvPr id="47278" name="Oval 141">
              <a:extLst>
                <a:ext uri="{FF2B5EF4-FFF2-40B4-BE49-F238E27FC236}">
                  <a16:creationId xmlns:a16="http://schemas.microsoft.com/office/drawing/2014/main" id="{A0FA5B77-20BE-4985-976F-F5E90B2E91C9}"/>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9" name="Line 142">
              <a:extLst>
                <a:ext uri="{FF2B5EF4-FFF2-40B4-BE49-F238E27FC236}">
                  <a16:creationId xmlns:a16="http://schemas.microsoft.com/office/drawing/2014/main" id="{6DAC2A38-4577-4170-AAB8-4325027DCC75}"/>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80" name="Line 143">
              <a:extLst>
                <a:ext uri="{FF2B5EF4-FFF2-40B4-BE49-F238E27FC236}">
                  <a16:creationId xmlns:a16="http://schemas.microsoft.com/office/drawing/2014/main" id="{EA5F2595-49CE-484A-9F39-17140C21D989}"/>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grpSp>
        <p:nvGrpSpPr>
          <p:cNvPr id="7" name="Group 153">
            <a:extLst>
              <a:ext uri="{FF2B5EF4-FFF2-40B4-BE49-F238E27FC236}">
                <a16:creationId xmlns:a16="http://schemas.microsoft.com/office/drawing/2014/main" id="{2C62E495-F6ED-43F6-B642-E5C84AC50332}"/>
              </a:ext>
            </a:extLst>
          </p:cNvPr>
          <p:cNvGrpSpPr>
            <a:grpSpLocks/>
          </p:cNvGrpSpPr>
          <p:nvPr/>
        </p:nvGrpSpPr>
        <p:grpSpPr bwMode="auto">
          <a:xfrm>
            <a:off x="7586664" y="1341439"/>
            <a:ext cx="288925" cy="288925"/>
            <a:chOff x="776" y="1016"/>
            <a:chExt cx="272" cy="272"/>
          </a:xfrm>
        </p:grpSpPr>
        <p:sp>
          <p:nvSpPr>
            <p:cNvPr id="47275" name="Oval 154">
              <a:extLst>
                <a:ext uri="{FF2B5EF4-FFF2-40B4-BE49-F238E27FC236}">
                  <a16:creationId xmlns:a16="http://schemas.microsoft.com/office/drawing/2014/main" id="{0046EC79-6619-433C-8C0A-3FD73CCE7672}"/>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7276" name="Line 155">
              <a:extLst>
                <a:ext uri="{FF2B5EF4-FFF2-40B4-BE49-F238E27FC236}">
                  <a16:creationId xmlns:a16="http://schemas.microsoft.com/office/drawing/2014/main" id="{FF1A0ED5-4CD0-4E21-ACD4-547AF4F6B8B8}"/>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277" name="Line 156">
              <a:extLst>
                <a:ext uri="{FF2B5EF4-FFF2-40B4-BE49-F238E27FC236}">
                  <a16:creationId xmlns:a16="http://schemas.microsoft.com/office/drawing/2014/main" id="{79E0DE4C-A3FA-4D92-949A-F7EA648A95EB}"/>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266" name="Text Box 137">
            <a:extLst>
              <a:ext uri="{FF2B5EF4-FFF2-40B4-BE49-F238E27FC236}">
                <a16:creationId xmlns:a16="http://schemas.microsoft.com/office/drawing/2014/main" id="{00B9C49B-D83D-4FA8-AC5C-1B95D0E9C76B}"/>
              </a:ext>
            </a:extLst>
          </p:cNvPr>
          <p:cNvSpPr txBox="1">
            <a:spLocks noChangeArrowheads="1"/>
          </p:cNvSpPr>
          <p:nvPr/>
        </p:nvSpPr>
        <p:spPr bwMode="auto">
          <a:xfrm>
            <a:off x="7064376" y="1223964"/>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③</a:t>
            </a:r>
            <a:endParaRPr lang="en-US" altLang="ja-JP" sz="2800"/>
          </a:p>
        </p:txBody>
      </p:sp>
      <p:sp>
        <p:nvSpPr>
          <p:cNvPr id="267" name="Text Box 137">
            <a:extLst>
              <a:ext uri="{FF2B5EF4-FFF2-40B4-BE49-F238E27FC236}">
                <a16:creationId xmlns:a16="http://schemas.microsoft.com/office/drawing/2014/main" id="{A4D6A183-941A-4D10-892D-3E5ADCFE083F}"/>
              </a:ext>
            </a:extLst>
          </p:cNvPr>
          <p:cNvSpPr txBox="1">
            <a:spLocks noChangeArrowheads="1"/>
          </p:cNvSpPr>
          <p:nvPr/>
        </p:nvSpPr>
        <p:spPr bwMode="auto">
          <a:xfrm>
            <a:off x="7858126" y="122396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⑤</a:t>
            </a:r>
            <a:endParaRPr lang="en-US" altLang="ja-JP" sz="2800"/>
          </a:p>
        </p:txBody>
      </p:sp>
      <p:sp>
        <p:nvSpPr>
          <p:cNvPr id="268" name="Text Box 137">
            <a:extLst>
              <a:ext uri="{FF2B5EF4-FFF2-40B4-BE49-F238E27FC236}">
                <a16:creationId xmlns:a16="http://schemas.microsoft.com/office/drawing/2014/main" id="{510371BA-CAB3-41AB-9440-355DA5324094}"/>
              </a:ext>
            </a:extLst>
          </p:cNvPr>
          <p:cNvSpPr txBox="1">
            <a:spLocks noChangeArrowheads="1"/>
          </p:cNvSpPr>
          <p:nvPr/>
        </p:nvSpPr>
        <p:spPr bwMode="auto">
          <a:xfrm>
            <a:off x="9133049" y="1232384"/>
            <a:ext cx="19796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800"/>
              <a:t>②－④＋⑥</a:t>
            </a:r>
            <a:endParaRPr lang="en-US" altLang="ja-JP" sz="2800"/>
          </a:p>
        </p:txBody>
      </p:sp>
      <p:grpSp>
        <p:nvGrpSpPr>
          <p:cNvPr id="2" name="グループ化 1">
            <a:extLst>
              <a:ext uri="{FF2B5EF4-FFF2-40B4-BE49-F238E27FC236}">
                <a16:creationId xmlns:a16="http://schemas.microsoft.com/office/drawing/2014/main" id="{88D016E3-F405-4CB4-B09E-EE949E059184}"/>
              </a:ext>
            </a:extLst>
          </p:cNvPr>
          <p:cNvGrpSpPr/>
          <p:nvPr/>
        </p:nvGrpSpPr>
        <p:grpSpPr>
          <a:xfrm>
            <a:off x="1520826" y="1268414"/>
            <a:ext cx="4575175" cy="5473700"/>
            <a:chOff x="1520826" y="1268414"/>
            <a:chExt cx="4575175" cy="5473700"/>
          </a:xfrm>
        </p:grpSpPr>
        <p:sp>
          <p:nvSpPr>
            <p:cNvPr id="47110" name="Line 136">
              <a:extLst>
                <a:ext uri="{FF2B5EF4-FFF2-40B4-BE49-F238E27FC236}">
                  <a16:creationId xmlns:a16="http://schemas.microsoft.com/office/drawing/2014/main" id="{12544C1F-6F94-4919-8DBF-C4A351600FEE}"/>
                </a:ext>
              </a:extLst>
            </p:cNvPr>
            <p:cNvSpPr>
              <a:spLocks noChangeShapeType="1"/>
            </p:cNvSpPr>
            <p:nvPr/>
          </p:nvSpPr>
          <p:spPr bwMode="auto">
            <a:xfrm>
              <a:off x="1992314" y="494188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120" name="Line 229">
              <a:extLst>
                <a:ext uri="{FF2B5EF4-FFF2-40B4-BE49-F238E27FC236}">
                  <a16:creationId xmlns:a16="http://schemas.microsoft.com/office/drawing/2014/main" id="{8D7AE2FF-EE38-4086-B99E-32B775535D5B}"/>
                </a:ext>
              </a:extLst>
            </p:cNvPr>
            <p:cNvSpPr>
              <a:spLocks noChangeShapeType="1"/>
            </p:cNvSpPr>
            <p:nvPr/>
          </p:nvSpPr>
          <p:spPr bwMode="auto">
            <a:xfrm>
              <a:off x="1992314" y="306863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139" name="Rectangle 318">
              <a:extLst>
                <a:ext uri="{FF2B5EF4-FFF2-40B4-BE49-F238E27FC236}">
                  <a16:creationId xmlns:a16="http://schemas.microsoft.com/office/drawing/2014/main" id="{9326D69C-31AD-442B-9B0F-47CD74CE14AD}"/>
                </a:ext>
              </a:extLst>
            </p:cNvPr>
            <p:cNvSpPr>
              <a:spLocks noChangeArrowheads="1"/>
            </p:cNvSpPr>
            <p:nvPr/>
          </p:nvSpPr>
          <p:spPr bwMode="auto">
            <a:xfrm rot="16200000">
              <a:off x="840582" y="1951832"/>
              <a:ext cx="1655762"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1</a:t>
              </a:r>
              <a:r>
                <a:rPr lang="ja-JP" altLang="en-US" sz="2000"/>
                <a:t>回目</a:t>
              </a:r>
            </a:p>
          </p:txBody>
        </p:sp>
        <p:sp>
          <p:nvSpPr>
            <p:cNvPr id="47140" name="Rectangle 319">
              <a:extLst>
                <a:ext uri="{FF2B5EF4-FFF2-40B4-BE49-F238E27FC236}">
                  <a16:creationId xmlns:a16="http://schemas.microsoft.com/office/drawing/2014/main" id="{E21AF7E0-C753-4DE7-99EB-EC16090A9B9B}"/>
                </a:ext>
              </a:extLst>
            </p:cNvPr>
            <p:cNvSpPr>
              <a:spLocks noChangeArrowheads="1"/>
            </p:cNvSpPr>
            <p:nvPr/>
          </p:nvSpPr>
          <p:spPr bwMode="auto">
            <a:xfrm rot="16200000">
              <a:off x="837407" y="385842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2</a:t>
              </a:r>
              <a:r>
                <a:rPr lang="ja-JP" altLang="en-US" sz="2000"/>
                <a:t>回目</a:t>
              </a:r>
            </a:p>
          </p:txBody>
        </p:sp>
        <p:sp>
          <p:nvSpPr>
            <p:cNvPr id="47141" name="Rectangle 320">
              <a:extLst>
                <a:ext uri="{FF2B5EF4-FFF2-40B4-BE49-F238E27FC236}">
                  <a16:creationId xmlns:a16="http://schemas.microsoft.com/office/drawing/2014/main" id="{9B0A5D95-2AEB-4AB5-84E9-60917FBE73DC}"/>
                </a:ext>
              </a:extLst>
            </p:cNvPr>
            <p:cNvSpPr>
              <a:spLocks noChangeArrowheads="1"/>
            </p:cNvSpPr>
            <p:nvPr/>
          </p:nvSpPr>
          <p:spPr bwMode="auto">
            <a:xfrm rot="16200000">
              <a:off x="837407" y="576977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000"/>
                <a:t>3</a:t>
              </a:r>
              <a:r>
                <a:rPr lang="ja-JP" altLang="en-US" sz="2000"/>
                <a:t>回目</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1391154-9DA4-5549-A40B-C511E02BA717}"/>
                    </a:ext>
                  </a:extLst>
                </p:cNvPr>
                <p:cNvSpPr txBox="1"/>
                <p:nvPr/>
              </p:nvSpPr>
              <p:spPr>
                <a:xfrm>
                  <a:off x="2233030" y="1456532"/>
                  <a:ext cx="3563796"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α</m:t>
                          </m:r>
                        </m:e>
                        <m:sub>
                          <m:r>
                            <a:rPr lang="en-US" altLang="ja-JP" sz="3200" b="0" i="1" smtClean="0">
                              <a:latin typeface="Cambria Math" panose="02040503050406030204" pitchFamily="18" charset="0"/>
                            </a:rPr>
                            <m:t>1</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①</a:t>
                  </a:r>
                  <a:endParaRPr kumimoji="1" lang="ja-JP" altLang="en-US" sz="3200"/>
                </a:p>
              </p:txBody>
            </p:sp>
          </mc:Choice>
          <mc:Fallback xmlns="">
            <p:sp>
              <p:nvSpPr>
                <p:cNvPr id="3" name="テキスト ボックス 2">
                  <a:extLst>
                    <a:ext uri="{FF2B5EF4-FFF2-40B4-BE49-F238E27FC236}">
                      <a16:creationId xmlns:a16="http://schemas.microsoft.com/office/drawing/2014/main" id="{11391154-9DA4-5549-A40B-C511E02BA717}"/>
                    </a:ext>
                  </a:extLst>
                </p:cNvPr>
                <p:cNvSpPr txBox="1">
                  <a:spLocks noRot="1" noChangeAspect="1" noMove="1" noResize="1" noEditPoints="1" noAdjustHandles="1" noChangeArrowheads="1" noChangeShapeType="1" noTextEdit="1"/>
                </p:cNvSpPr>
                <p:nvPr/>
              </p:nvSpPr>
              <p:spPr>
                <a:xfrm>
                  <a:off x="2233030" y="1456532"/>
                  <a:ext cx="3563796" cy="584775"/>
                </a:xfrm>
                <a:prstGeom prst="rect">
                  <a:avLst/>
                </a:prstGeom>
                <a:blipFill>
                  <a:blip r:embed="rId2"/>
                  <a:stretch>
                    <a:fillRect t="-16667" r="-51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0629E737-3CBE-AE4D-8AA1-BDBC6EC232A9}"/>
                    </a:ext>
                  </a:extLst>
                </p:cNvPr>
                <p:cNvSpPr txBox="1"/>
                <p:nvPr/>
              </p:nvSpPr>
              <p:spPr>
                <a:xfrm>
                  <a:off x="2284380" y="2100769"/>
                  <a:ext cx="3329886" cy="584775"/>
                </a:xfrm>
                <a:prstGeom prst="rect">
                  <a:avLst/>
                </a:prstGeom>
                <a:noFill/>
              </p:spPr>
              <p:txBody>
                <a:bodyPr wrap="none" rtlCol="0">
                  <a:spAutoFit/>
                </a:bodyPr>
                <a:lstStyle/>
                <a:p>
                  <a14:m>
                    <m:oMath xmlns:m="http://schemas.openxmlformats.org/officeDocument/2006/math">
                      <m:sSub>
                        <m:sSubPr>
                          <m:ctrlPr>
                            <a:rPr lang="pt-BR" altLang="ja-JP" sz="3200" i="1">
                              <a:latin typeface="Cambria Math" panose="02040503050406030204" pitchFamily="18" charset="0"/>
                            </a:rPr>
                          </m:ctrlPr>
                        </m:sSubPr>
                        <m:e>
                          <m:r>
                            <m:rPr>
                              <m:nor/>
                            </m:rPr>
                            <a:rPr lang="el-GR" altLang="ja-JP" sz="3200" dirty="0">
                              <a:latin typeface="Cambria Math" panose="02040503050406030204" pitchFamily="18" charset="0"/>
                            </a:rPr>
                            <m:t>β</m:t>
                          </m:r>
                        </m:e>
                        <m:sub>
                          <m:r>
                            <a:rPr lang="en-US" altLang="ja-JP" sz="3200" i="1">
                              <a:latin typeface="Cambria Math" panose="02040503050406030204" pitchFamily="18" charset="0"/>
                            </a:rPr>
                            <m:t>1</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2</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1</m:t>
                          </m:r>
                        </m:sub>
                      </m:sSub>
                    </m:oMath>
                  </a14:m>
                  <a:r>
                    <a:rPr kumimoji="1" lang="en-US" altLang="ja-JP" sz="3200"/>
                    <a:t>…</a:t>
                  </a:r>
                  <a:r>
                    <a:rPr lang="ja-JP" altLang="en-US" sz="3200"/>
                    <a:t>②</a:t>
                  </a:r>
                  <a:endParaRPr kumimoji="1" lang="ja-JP" altLang="en-US" sz="3200"/>
                </a:p>
              </p:txBody>
            </p:sp>
          </mc:Choice>
          <mc:Fallback xmlns="">
            <p:sp>
              <p:nvSpPr>
                <p:cNvPr id="190" name="テキスト ボックス 189">
                  <a:extLst>
                    <a:ext uri="{FF2B5EF4-FFF2-40B4-BE49-F238E27FC236}">
                      <a16:creationId xmlns:a16="http://schemas.microsoft.com/office/drawing/2014/main" id="{0629E737-3CBE-AE4D-8AA1-BDBC6EC232A9}"/>
                    </a:ext>
                  </a:extLst>
                </p:cNvPr>
                <p:cNvSpPr txBox="1">
                  <a:spLocks noRot="1" noChangeAspect="1" noMove="1" noResize="1" noEditPoints="1" noAdjustHandles="1" noChangeArrowheads="1" noChangeShapeType="1" noTextEdit="1"/>
                </p:cNvSpPr>
                <p:nvPr/>
              </p:nvSpPr>
              <p:spPr>
                <a:xfrm>
                  <a:off x="2284380" y="2100769"/>
                  <a:ext cx="3329886" cy="584775"/>
                </a:xfrm>
                <a:prstGeom prst="rect">
                  <a:avLst/>
                </a:prstGeom>
                <a:blipFill>
                  <a:blip r:embed="rId3"/>
                  <a:stretch>
                    <a:fillRect t="-16667" r="-366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テキスト ボックス 190">
                  <a:extLst>
                    <a:ext uri="{FF2B5EF4-FFF2-40B4-BE49-F238E27FC236}">
                      <a16:creationId xmlns:a16="http://schemas.microsoft.com/office/drawing/2014/main" id="{1D1DD510-5FFE-6546-B19B-706216A53A6E}"/>
                    </a:ext>
                  </a:extLst>
                </p:cNvPr>
                <p:cNvSpPr txBox="1"/>
                <p:nvPr/>
              </p:nvSpPr>
              <p:spPr>
                <a:xfrm>
                  <a:off x="2233030" y="3302794"/>
                  <a:ext cx="3573286"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α</m:t>
                          </m:r>
                        </m:e>
                        <m:sub>
                          <m:r>
                            <a:rPr lang="en-US" altLang="ja-JP" sz="3200" b="0" i="1" dirty="0" smtClean="0">
                              <a:latin typeface="Cambria Math" panose="02040503050406030204" pitchFamily="18" charset="0"/>
                            </a:rPr>
                            <m:t>2</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③</a:t>
                  </a:r>
                  <a:endParaRPr kumimoji="1" lang="ja-JP" altLang="en-US" sz="3200"/>
                </a:p>
              </p:txBody>
            </p:sp>
          </mc:Choice>
          <mc:Fallback xmlns="">
            <p:sp>
              <p:nvSpPr>
                <p:cNvPr id="191" name="テキスト ボックス 190">
                  <a:extLst>
                    <a:ext uri="{FF2B5EF4-FFF2-40B4-BE49-F238E27FC236}">
                      <a16:creationId xmlns:a16="http://schemas.microsoft.com/office/drawing/2014/main" id="{1D1DD510-5FFE-6546-B19B-706216A53A6E}"/>
                    </a:ext>
                  </a:extLst>
                </p:cNvPr>
                <p:cNvSpPr txBox="1">
                  <a:spLocks noRot="1" noChangeAspect="1" noMove="1" noResize="1" noEditPoints="1" noAdjustHandles="1" noChangeArrowheads="1" noChangeShapeType="1" noTextEdit="1"/>
                </p:cNvSpPr>
                <p:nvPr/>
              </p:nvSpPr>
              <p:spPr>
                <a:xfrm>
                  <a:off x="2233030" y="3302794"/>
                  <a:ext cx="3573286" cy="584775"/>
                </a:xfrm>
                <a:prstGeom prst="rect">
                  <a:avLst/>
                </a:prstGeom>
                <a:blipFill>
                  <a:blip r:embed="rId4"/>
                  <a:stretch>
                    <a:fillRect t="-16667" r="-85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DC025CCE-007C-6740-8AD3-81C0B72F4AD7}"/>
                    </a:ext>
                  </a:extLst>
                </p:cNvPr>
                <p:cNvSpPr txBox="1"/>
                <p:nvPr/>
              </p:nvSpPr>
              <p:spPr>
                <a:xfrm>
                  <a:off x="2233030" y="4002882"/>
                  <a:ext cx="3451458"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β</m:t>
                          </m:r>
                        </m:e>
                        <m:sub>
                          <m:r>
                            <a:rPr lang="en-US" altLang="ja-JP" sz="3200" b="0" i="1" dirty="0" smtClean="0">
                              <a:latin typeface="Cambria Math" panose="02040503050406030204" pitchFamily="18" charset="0"/>
                            </a:rPr>
                            <m:t>2</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3</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2</m:t>
                          </m:r>
                        </m:sub>
                      </m:sSub>
                    </m:oMath>
                  </a14:m>
                  <a:r>
                    <a:rPr kumimoji="1" lang="en-US" altLang="ja-JP" sz="3200"/>
                    <a:t>…</a:t>
                  </a:r>
                  <a:r>
                    <a:rPr lang="ja-JP" altLang="en-US" sz="3200"/>
                    <a:t>④</a:t>
                  </a:r>
                  <a:endParaRPr kumimoji="1" lang="ja-JP" altLang="en-US" sz="3200"/>
                </a:p>
              </p:txBody>
            </p:sp>
          </mc:Choice>
          <mc:Fallback xmlns="">
            <p:sp>
              <p:nvSpPr>
                <p:cNvPr id="192" name="テキスト ボックス 191">
                  <a:extLst>
                    <a:ext uri="{FF2B5EF4-FFF2-40B4-BE49-F238E27FC236}">
                      <a16:creationId xmlns:a16="http://schemas.microsoft.com/office/drawing/2014/main" id="{DC025CCE-007C-6740-8AD3-81C0B72F4AD7}"/>
                    </a:ext>
                  </a:extLst>
                </p:cNvPr>
                <p:cNvSpPr txBox="1">
                  <a:spLocks noRot="1" noChangeAspect="1" noMove="1" noResize="1" noEditPoints="1" noAdjustHandles="1" noChangeArrowheads="1" noChangeShapeType="1" noTextEdit="1"/>
                </p:cNvSpPr>
                <p:nvPr/>
              </p:nvSpPr>
              <p:spPr>
                <a:xfrm>
                  <a:off x="2233030" y="4002882"/>
                  <a:ext cx="3451458" cy="584775"/>
                </a:xfrm>
                <a:prstGeom prst="rect">
                  <a:avLst/>
                </a:prstGeom>
                <a:blipFill>
                  <a:blip r:embed="rId5"/>
                  <a:stretch>
                    <a:fillRect t="-16667" r="-88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テキスト ボックス 192">
                  <a:extLst>
                    <a:ext uri="{FF2B5EF4-FFF2-40B4-BE49-F238E27FC236}">
                      <a16:creationId xmlns:a16="http://schemas.microsoft.com/office/drawing/2014/main" id="{3566286C-3C5D-A248-A495-3313BA825447}"/>
                    </a:ext>
                  </a:extLst>
                </p:cNvPr>
                <p:cNvSpPr txBox="1"/>
                <p:nvPr/>
              </p:nvSpPr>
              <p:spPr>
                <a:xfrm>
                  <a:off x="2233029" y="5143501"/>
                  <a:ext cx="3573286"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α</m:t>
                          </m:r>
                        </m:e>
                        <m:sub>
                          <m:r>
                            <a:rPr lang="en-US" altLang="ja-JP" sz="3200" b="0" i="1" dirty="0" smtClean="0">
                              <a:latin typeface="Cambria Math" panose="02040503050406030204" pitchFamily="18" charset="0"/>
                            </a:rPr>
                            <m:t>3</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⑤</a:t>
                  </a:r>
                  <a:endParaRPr kumimoji="1" lang="ja-JP" altLang="en-US" sz="3200"/>
                </a:p>
              </p:txBody>
            </p:sp>
          </mc:Choice>
          <mc:Fallback xmlns="">
            <p:sp>
              <p:nvSpPr>
                <p:cNvPr id="193" name="テキスト ボックス 192">
                  <a:extLst>
                    <a:ext uri="{FF2B5EF4-FFF2-40B4-BE49-F238E27FC236}">
                      <a16:creationId xmlns:a16="http://schemas.microsoft.com/office/drawing/2014/main" id="{3566286C-3C5D-A248-A495-3313BA825447}"/>
                    </a:ext>
                  </a:extLst>
                </p:cNvPr>
                <p:cNvSpPr txBox="1">
                  <a:spLocks noRot="1" noChangeAspect="1" noMove="1" noResize="1" noEditPoints="1" noAdjustHandles="1" noChangeArrowheads="1" noChangeShapeType="1" noTextEdit="1"/>
                </p:cNvSpPr>
                <p:nvPr/>
              </p:nvSpPr>
              <p:spPr>
                <a:xfrm>
                  <a:off x="2233029" y="5143501"/>
                  <a:ext cx="3573286" cy="584775"/>
                </a:xfrm>
                <a:prstGeom prst="rect">
                  <a:avLst/>
                </a:prstGeom>
                <a:blipFill>
                  <a:blip r:embed="rId6"/>
                  <a:stretch>
                    <a:fillRect t="-16667" r="-85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テキスト ボックス 193">
                  <a:extLst>
                    <a:ext uri="{FF2B5EF4-FFF2-40B4-BE49-F238E27FC236}">
                      <a16:creationId xmlns:a16="http://schemas.microsoft.com/office/drawing/2014/main" id="{79D5B2EA-A856-1A49-890A-1B3C4661BF0B}"/>
                    </a:ext>
                  </a:extLst>
                </p:cNvPr>
                <p:cNvSpPr txBox="1"/>
                <p:nvPr/>
              </p:nvSpPr>
              <p:spPr>
                <a:xfrm>
                  <a:off x="2233029" y="5760818"/>
                  <a:ext cx="3451458"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β</m:t>
                          </m:r>
                        </m:e>
                        <m:sub>
                          <m:r>
                            <a:rPr lang="en-US" altLang="ja-JP" sz="3200" b="0" i="1" dirty="0" smtClean="0">
                              <a:latin typeface="Cambria Math" panose="02040503050406030204" pitchFamily="18" charset="0"/>
                            </a:rPr>
                            <m:t>3</m:t>
                          </m:r>
                        </m:sub>
                      </m:sSub>
                    </m:oMath>
                  </a14:m>
                  <a:r>
                    <a:rPr lang="el-GR" altLang="ja-JP" sz="3200">
                      <a:latin typeface="Cambria Math" panose="02040503050406030204" pitchFamily="18" charset="0"/>
                    </a:rPr>
                    <a:t> </a:t>
                  </a:r>
                  <a:r>
                    <a:rPr lang="en-US" altLang="ja-JP" sz="3200">
                      <a:latin typeface="Cambria Math" panose="02040503050406030204" pitchFamily="18" charset="0"/>
                    </a:rPr>
                    <a:t>=</a:t>
                  </a:r>
                  <a:r>
                    <a:rPr lang="en-US"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4</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3</m:t>
                          </m:r>
                        </m:sub>
                      </m:sSub>
                    </m:oMath>
                  </a14:m>
                  <a:r>
                    <a:rPr kumimoji="1" lang="en-US" altLang="ja-JP" sz="3200"/>
                    <a:t>…</a:t>
                  </a:r>
                  <a:r>
                    <a:rPr lang="ja-JP" altLang="en-US" sz="3200"/>
                    <a:t>⑥</a:t>
                  </a:r>
                  <a:endParaRPr kumimoji="1" lang="ja-JP" altLang="en-US" sz="3200"/>
                </a:p>
              </p:txBody>
            </p:sp>
          </mc:Choice>
          <mc:Fallback xmlns="">
            <p:sp>
              <p:nvSpPr>
                <p:cNvPr id="194" name="テキスト ボックス 193">
                  <a:extLst>
                    <a:ext uri="{FF2B5EF4-FFF2-40B4-BE49-F238E27FC236}">
                      <a16:creationId xmlns:a16="http://schemas.microsoft.com/office/drawing/2014/main" id="{79D5B2EA-A856-1A49-890A-1B3C4661BF0B}"/>
                    </a:ext>
                  </a:extLst>
                </p:cNvPr>
                <p:cNvSpPr txBox="1">
                  <a:spLocks noRot="1" noChangeAspect="1" noMove="1" noResize="1" noEditPoints="1" noAdjustHandles="1" noChangeArrowheads="1" noChangeShapeType="1" noTextEdit="1"/>
                </p:cNvSpPr>
                <p:nvPr/>
              </p:nvSpPr>
              <p:spPr>
                <a:xfrm>
                  <a:off x="2233029" y="5760818"/>
                  <a:ext cx="3451458" cy="584775"/>
                </a:xfrm>
                <a:prstGeom prst="rect">
                  <a:avLst/>
                </a:prstGeom>
                <a:blipFill>
                  <a:blip r:embed="rId7"/>
                  <a:stretch>
                    <a:fillRect t="-16667" r="-883" b="-343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47EAC8F9-F360-C941-BAD2-AE5E3E2C7EEE}"/>
                  </a:ext>
                </a:extLst>
              </p:cNvPr>
              <p:cNvSpPr txBox="1"/>
              <p:nvPr/>
            </p:nvSpPr>
            <p:spPr>
              <a:xfrm>
                <a:off x="6032259" y="1867914"/>
                <a:ext cx="2764283"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α</m:t>
                        </m:r>
                      </m:e>
                      <m:sub>
                        <m:r>
                          <a:rPr lang="en-US" altLang="ja-JP" sz="3200" b="0" i="1" dirty="0" smtClean="0">
                            <a:latin typeface="Cambria Math" panose="02040503050406030204" pitchFamily="18" charset="0"/>
                          </a:rPr>
                          <m:t>4</m:t>
                        </m:r>
                      </m:sub>
                    </m:sSub>
                    <m:r>
                      <a:rPr lang="en-US" altLang="ja-JP" sz="3200" b="0" i="1" smtClean="0">
                        <a:latin typeface="Cambria Math" panose="02040503050406030204" pitchFamily="18" charset="0"/>
                      </a:rPr>
                      <m:t>=</m:t>
                    </m:r>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5" name="テキスト ボックス 194">
                <a:extLst>
                  <a:ext uri="{FF2B5EF4-FFF2-40B4-BE49-F238E27FC236}">
                    <a16:creationId xmlns:a16="http://schemas.microsoft.com/office/drawing/2014/main" id="{47EAC8F9-F360-C941-BAD2-AE5E3E2C7EEE}"/>
                  </a:ext>
                </a:extLst>
              </p:cNvPr>
              <p:cNvSpPr txBox="1">
                <a:spLocks noRot="1" noChangeAspect="1" noMove="1" noResize="1" noEditPoints="1" noAdjustHandles="1" noChangeArrowheads="1" noChangeShapeType="1" noTextEdit="1"/>
              </p:cNvSpPr>
              <p:nvPr/>
            </p:nvSpPr>
            <p:spPr>
              <a:xfrm>
                <a:off x="6032259" y="1867914"/>
                <a:ext cx="2764283" cy="584775"/>
              </a:xfrm>
              <a:prstGeom prst="rect">
                <a:avLst/>
              </a:prstGeom>
              <a:blipFill>
                <a:blip r:embed="rId8"/>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テキスト ボックス 195">
                <a:extLst>
                  <a:ext uri="{FF2B5EF4-FFF2-40B4-BE49-F238E27FC236}">
                    <a16:creationId xmlns:a16="http://schemas.microsoft.com/office/drawing/2014/main" id="{2F1436A3-8CF1-D544-88D3-2A313BB4CFC6}"/>
                  </a:ext>
                </a:extLst>
              </p:cNvPr>
              <p:cNvSpPr txBox="1"/>
              <p:nvPr/>
            </p:nvSpPr>
            <p:spPr>
              <a:xfrm>
                <a:off x="8949607" y="1867914"/>
                <a:ext cx="2539862" cy="584775"/>
              </a:xfrm>
              <a:prstGeom prst="rect">
                <a:avLst/>
              </a:prstGeom>
              <a:noFill/>
            </p:spPr>
            <p:txBody>
              <a:bodyPr wrap="none" rtlCol="0">
                <a:spAutoFit/>
              </a:bodyPr>
              <a:lstStyle/>
              <a:p>
                <a14:m>
                  <m:oMath xmlns:m="http://schemas.openxmlformats.org/officeDocument/2006/math">
                    <m:sSub>
                      <m:sSubPr>
                        <m:ctrlPr>
                          <a:rPr lang="pt-BR" altLang="ja-JP" sz="3200" i="1" smtClean="0">
                            <a:latin typeface="Cambria Math" panose="02040503050406030204" pitchFamily="18" charset="0"/>
                          </a:rPr>
                        </m:ctrlPr>
                      </m:sSubPr>
                      <m:e>
                        <m:r>
                          <m:rPr>
                            <m:nor/>
                          </m:rPr>
                          <a:rPr lang="el-GR" altLang="ja-JP" sz="3200" dirty="0">
                            <a:latin typeface="Cambria Math" panose="02040503050406030204" pitchFamily="18" charset="0"/>
                          </a:rPr>
                          <m:t>β</m:t>
                        </m:r>
                      </m:e>
                      <m:sub>
                        <m:r>
                          <a:rPr lang="en-US" altLang="ja-JP" sz="3200" b="0" i="1" dirty="0" smtClean="0">
                            <a:latin typeface="Cambria Math" panose="02040503050406030204" pitchFamily="18" charset="0"/>
                          </a:rPr>
                          <m:t>4</m:t>
                        </m:r>
                      </m:sub>
                    </m:sSub>
                    <m:r>
                      <a:rPr lang="en-US" altLang="ja-JP" sz="3200" b="0" i="1" smtClean="0">
                        <a:latin typeface="Cambria Math" panose="02040503050406030204" pitchFamily="18" charset="0"/>
                      </a:rPr>
                      <m:t>=</m:t>
                    </m:r>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1</m:t>
                        </m:r>
                      </m:sub>
                    </m:sSub>
                  </m:oMath>
                </a14:m>
                <a:r>
                  <a:rPr lang="en-US" altLang="ja-JP" sz="3200">
                    <a:latin typeface="Cambria Math" panose="02040503050406030204" pitchFamily="18" charset="0"/>
                  </a:rPr>
                  <a:t> </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0" smtClean="0">
                            <a:latin typeface="Cambria Math" panose="02040503050406030204" pitchFamily="18" charset="0"/>
                          </a:rPr>
                          <m:t>4</m:t>
                        </m:r>
                      </m:sub>
                    </m:sSub>
                  </m:oMath>
                </a14:m>
                <a:endParaRPr kumimoji="1" lang="ja-JP" altLang="en-US" sz="3200"/>
              </a:p>
            </p:txBody>
          </p:sp>
        </mc:Choice>
        <mc:Fallback xmlns="">
          <p:sp>
            <p:nvSpPr>
              <p:cNvPr id="196" name="テキスト ボックス 195">
                <a:extLst>
                  <a:ext uri="{FF2B5EF4-FFF2-40B4-BE49-F238E27FC236}">
                    <a16:creationId xmlns:a16="http://schemas.microsoft.com/office/drawing/2014/main" id="{2F1436A3-8CF1-D544-88D3-2A313BB4CFC6}"/>
                  </a:ext>
                </a:extLst>
              </p:cNvPr>
              <p:cNvSpPr txBox="1">
                <a:spLocks noRot="1" noChangeAspect="1" noMove="1" noResize="1" noEditPoints="1" noAdjustHandles="1" noChangeArrowheads="1" noChangeShapeType="1" noTextEdit="1"/>
              </p:cNvSpPr>
              <p:nvPr/>
            </p:nvSpPr>
            <p:spPr>
              <a:xfrm>
                <a:off x="8949607" y="1867914"/>
                <a:ext cx="2539862" cy="584775"/>
              </a:xfrm>
              <a:prstGeom prst="rect">
                <a:avLst/>
              </a:prstGeom>
              <a:blipFill>
                <a:blip r:embed="rId9"/>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C3C0F527-2C44-FE42-9D2C-139C133F822F}"/>
                  </a:ext>
                </a:extLst>
              </p:cNvPr>
              <p:cNvSpPr txBox="1"/>
              <p:nvPr/>
            </p:nvSpPr>
            <p:spPr>
              <a:xfrm>
                <a:off x="6494076" y="2649147"/>
                <a:ext cx="3147785" cy="1354217"/>
              </a:xfrm>
              <a:prstGeom prst="rect">
                <a:avLst/>
              </a:prstGeom>
              <a:noFill/>
            </p:spPr>
            <p:txBody>
              <a:bodyPr wrap="none" rtlCol="0">
                <a:spAutoFit/>
              </a:bodyPr>
              <a:lstStyle/>
              <a:p>
                <a:r>
                  <a:rPr lang="en-US" altLang="ja-JP">
                    <a:latin typeface="Cambria Math" panose="02040503050406030204" pitchFamily="18" charset="0"/>
                  </a:rPr>
                  <a:t>n</a:t>
                </a:r>
                <a:r>
                  <a:rPr lang="ja-JP" altLang="en-US" b="0" i="0">
                    <a:latin typeface="Cambria Math" panose="02040503050406030204" pitchFamily="18" charset="0"/>
                  </a:rPr>
                  <a:t>回目認証時</a:t>
                </a:r>
                <a:endParaRPr lang="en-US" altLang="ja-JP" b="0" i="0">
                  <a:latin typeface="Cambria Math" panose="02040503050406030204" pitchFamily="18" charset="0"/>
                </a:endParaRPr>
              </a:p>
              <a:p>
                <a14:m>
                  <m:oMath xmlns:m="http://schemas.openxmlformats.org/officeDocument/2006/math">
                    <m:r>
                      <m:rPr>
                        <m:nor/>
                      </m:rPr>
                      <a:rPr lang="en-US" altLang="ja-JP" sz="3200" b="0" i="0" dirty="0" smtClean="0">
                        <a:latin typeface="Cambria Math" panose="02040503050406030204" pitchFamily="18" charset="0"/>
                      </a:rPr>
                      <m:t>(</m:t>
                    </m:r>
                    <m:r>
                      <m:rPr>
                        <m:nor/>
                      </m:rPr>
                      <a:rPr lang="el-GR" altLang="ja-JP" sz="3200" dirty="0" smtClean="0">
                        <a:latin typeface="Cambria Math" panose="02040503050406030204" pitchFamily="18" charset="0"/>
                      </a:rPr>
                      <m:t>α</m:t>
                    </m:r>
                    <m:r>
                      <m:rPr>
                        <m:nor/>
                      </m:rPr>
                      <a:rPr lang="en-US" altLang="ja-JP" sz="3200" dirty="0" smtClean="0"/>
                      <m:t>⊕</m:t>
                    </m:r>
                    <m:sSub>
                      <m:sSubPr>
                        <m:ctrlPr>
                          <a:rPr lang="pt-BR" altLang="ja-JP" sz="3200" i="1" smtClean="0">
                            <a:latin typeface="Cambria Math" panose="02040503050406030204" pitchFamily="18" charset="0"/>
                          </a:rPr>
                        </m:ctrlPr>
                      </m:sSubPr>
                      <m:e>
                        <m:r>
                          <m:rPr>
                            <m:sty m:val="p"/>
                          </m:rPr>
                          <a:rPr lang="en-US" altLang="ja-JP" sz="3200">
                            <a:latin typeface="Cambria Math" panose="02040503050406030204" pitchFamily="18" charset="0"/>
                          </a:rPr>
                          <m:t>A</m:t>
                        </m:r>
                      </m:e>
                      <m:sub>
                        <m:r>
                          <a:rPr lang="en-US" altLang="ja-JP" sz="3200" b="0" i="1" smtClean="0">
                            <a:latin typeface="Cambria Math" panose="02040503050406030204" pitchFamily="18" charset="0"/>
                          </a:rPr>
                          <m:t>𝑛</m:t>
                        </m:r>
                      </m:sub>
                    </m:sSub>
                  </m:oMath>
                </a14:m>
                <a:r>
                  <a:rPr lang="en-US" altLang="ja-JP" sz="3200">
                    <a:latin typeface="Cambria Math" panose="02040503050406030204" pitchFamily="18" charset="0"/>
                  </a:rPr>
                  <a:t>)</a:t>
                </a:r>
                <a:r>
                  <a:rPr lang="en-US" altLang="ja-JP" sz="3200"/>
                  <a:t>+</a:t>
                </a:r>
                <a:r>
                  <a:rPr lang="pt-BR" altLang="ja-JP" sz="3200"/>
                  <a:t> </a:t>
                </a:r>
                <a14:m>
                  <m:oMath xmlns:m="http://schemas.openxmlformats.org/officeDocument/2006/math">
                    <m:sSub>
                      <m:sSubPr>
                        <m:ctrlPr>
                          <a:rPr lang="pt-BR" altLang="ja-JP" sz="3200" i="1">
                            <a:latin typeface="Cambria Math" panose="02040503050406030204" pitchFamily="18" charset="0"/>
                          </a:rPr>
                        </m:ctrlPr>
                      </m:sSubPr>
                      <m:e>
                        <m:r>
                          <m:rPr>
                            <m:sty m:val="p"/>
                          </m:rPr>
                          <a:rPr lang="en-US" altLang="ja-JP" sz="3200">
                            <a:latin typeface="Cambria Math" panose="02040503050406030204" pitchFamily="18" charset="0"/>
                          </a:rPr>
                          <m:t>A</m:t>
                        </m:r>
                      </m:e>
                      <m:sub>
                        <m:r>
                          <m:rPr>
                            <m:sty m:val="p"/>
                          </m:rPr>
                          <a:rPr lang="en-US" altLang="ja-JP" sz="3200" b="0" i="0" smtClean="0">
                            <a:latin typeface="Cambria Math" panose="02040503050406030204" pitchFamily="18" charset="0"/>
                          </a:rPr>
                          <m:t>n</m:t>
                        </m:r>
                      </m:sub>
                    </m:sSub>
                  </m:oMath>
                </a14:m>
                <a:r>
                  <a:rPr kumimoji="1" lang="en-US" altLang="ja-JP" sz="3200"/>
                  <a:t>=</a:t>
                </a:r>
                <a:r>
                  <a:rPr lang="el-GR" altLang="ja-JP" sz="3200">
                    <a:latin typeface="Cambria Math" panose="02040503050406030204" pitchFamily="18" charset="0"/>
                  </a:rPr>
                  <a:t> β</a:t>
                </a:r>
                <a:endParaRPr lang="en-US" altLang="ja-JP" sz="3200">
                  <a:latin typeface="Cambria Math" panose="02040503050406030204" pitchFamily="18" charset="0"/>
                </a:endParaRPr>
              </a:p>
              <a:p>
                <a14:m>
                  <m:oMath xmlns:m="http://schemas.openxmlformats.org/officeDocument/2006/math">
                    <m:sSub>
                      <m:sSubPr>
                        <m:ctrlPr>
                          <a:rPr lang="pt-BR" altLang="ja-JP" sz="3200" i="1" u="sng">
                            <a:latin typeface="Cambria Math" panose="02040503050406030204" pitchFamily="18" charset="0"/>
                          </a:rPr>
                        </m:ctrlPr>
                      </m:sSubPr>
                      <m:e>
                        <m:r>
                          <m:rPr>
                            <m:sty m:val="p"/>
                          </m:rPr>
                          <a:rPr lang="en-US" altLang="ja-JP" sz="3200" u="sng">
                            <a:latin typeface="Cambria Math" panose="02040503050406030204" pitchFamily="18" charset="0"/>
                          </a:rPr>
                          <m:t>A</m:t>
                        </m:r>
                      </m:e>
                      <m:sub>
                        <m:r>
                          <a:rPr lang="en-US" altLang="ja-JP" sz="3200" i="1" u="sng">
                            <a:latin typeface="Cambria Math" panose="02040503050406030204" pitchFamily="18" charset="0"/>
                          </a:rPr>
                          <m:t>𝑛</m:t>
                        </m:r>
                        <m:r>
                          <a:rPr lang="en-US" altLang="ja-JP" sz="3200" b="0" i="1" u="sng" smtClean="0">
                            <a:latin typeface="Cambria Math" panose="02040503050406030204" pitchFamily="18" charset="0"/>
                          </a:rPr>
                          <m:t>+1</m:t>
                        </m:r>
                      </m:sub>
                    </m:sSub>
                  </m:oMath>
                </a14:m>
                <a:r>
                  <a:rPr lang="en-US" altLang="ja-JP" sz="3200" u="sng"/>
                  <a:t>+</a:t>
                </a:r>
                <a:r>
                  <a:rPr lang="pt-BR" altLang="ja-JP" sz="3200" u="sng"/>
                  <a:t> </a:t>
                </a:r>
                <a14:m>
                  <m:oMath xmlns:m="http://schemas.openxmlformats.org/officeDocument/2006/math">
                    <m:sSub>
                      <m:sSubPr>
                        <m:ctrlPr>
                          <a:rPr lang="pt-BR" altLang="ja-JP" sz="3200" i="1" u="sng">
                            <a:latin typeface="Cambria Math" panose="02040503050406030204" pitchFamily="18" charset="0"/>
                          </a:rPr>
                        </m:ctrlPr>
                      </m:sSubPr>
                      <m:e>
                        <m:r>
                          <m:rPr>
                            <m:sty m:val="p"/>
                          </m:rPr>
                          <a:rPr lang="en-US" altLang="ja-JP" sz="3200" u="sng">
                            <a:latin typeface="Cambria Math" panose="02040503050406030204" pitchFamily="18" charset="0"/>
                          </a:rPr>
                          <m:t>A</m:t>
                        </m:r>
                      </m:e>
                      <m:sub>
                        <m:r>
                          <m:rPr>
                            <m:sty m:val="p"/>
                          </m:rPr>
                          <a:rPr lang="en-US" altLang="ja-JP" sz="3200" u="sng">
                            <a:latin typeface="Cambria Math" panose="02040503050406030204" pitchFamily="18" charset="0"/>
                          </a:rPr>
                          <m:t>n</m:t>
                        </m:r>
                      </m:sub>
                    </m:sSub>
                  </m:oMath>
                </a14:m>
                <a:r>
                  <a:rPr kumimoji="1" lang="en-US" altLang="ja-JP" sz="3200" u="sng"/>
                  <a:t>=</a:t>
                </a:r>
                <a:r>
                  <a:rPr lang="el-GR" altLang="ja-JP" sz="3200" u="sng">
                    <a:latin typeface="Cambria Math" panose="02040503050406030204" pitchFamily="18" charset="0"/>
                  </a:rPr>
                  <a:t> β</a:t>
                </a:r>
                <a:r>
                  <a:rPr lang="en-US" altLang="ja-JP" sz="3200" u="sng">
                    <a:latin typeface="Cambria Math" panose="02040503050406030204" pitchFamily="18" charset="0"/>
                  </a:rPr>
                  <a:t>?</a:t>
                </a:r>
                <a:endParaRPr kumimoji="1" lang="ja-JP" altLang="en-US" sz="3200" u="sng"/>
              </a:p>
            </p:txBody>
          </p:sp>
        </mc:Choice>
        <mc:Fallback xmlns="">
          <p:sp>
            <p:nvSpPr>
              <p:cNvPr id="197" name="テキスト ボックス 196">
                <a:extLst>
                  <a:ext uri="{FF2B5EF4-FFF2-40B4-BE49-F238E27FC236}">
                    <a16:creationId xmlns:a16="http://schemas.microsoft.com/office/drawing/2014/main" id="{C3C0F527-2C44-FE42-9D2C-139C133F822F}"/>
                  </a:ext>
                </a:extLst>
              </p:cNvPr>
              <p:cNvSpPr txBox="1">
                <a:spLocks noRot="1" noChangeAspect="1" noMove="1" noResize="1" noEditPoints="1" noAdjustHandles="1" noChangeArrowheads="1" noChangeShapeType="1" noTextEdit="1"/>
              </p:cNvSpPr>
              <p:nvPr/>
            </p:nvSpPr>
            <p:spPr>
              <a:xfrm>
                <a:off x="6494076" y="2649147"/>
                <a:ext cx="3147785" cy="1354217"/>
              </a:xfrm>
              <a:prstGeom prst="rect">
                <a:avLst/>
              </a:prstGeom>
              <a:blipFill>
                <a:blip r:embed="rId10"/>
                <a:stretch>
                  <a:fillRect l="-1547" t="-3604" r="-4062" b="-14414"/>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E5A935EF-EB1C-465E-A277-D7F9F6C31596}"/>
              </a:ext>
            </a:extLst>
          </p:cNvPr>
          <p:cNvSpPr>
            <a:spLocks noGrp="1"/>
          </p:cNvSpPr>
          <p:nvPr>
            <p:ph type="sldNum" sz="quarter" idx="12"/>
          </p:nvPr>
        </p:nvSpPr>
        <p:spPr/>
        <p:txBody>
          <a:bodyPr/>
          <a:lstStyle/>
          <a:p>
            <a:fld id="{01A2C2AB-EF2D-4352-BB26-FF176DBDE1A0}" type="slidenum">
              <a:rPr kumimoji="1" lang="ja-JP" altLang="en-US" smtClean="0"/>
              <a:t>23</a:t>
            </a:fld>
            <a:endParaRPr kumimoji="1" lang="ja-JP" altLang="en-US"/>
          </a:p>
        </p:txBody>
      </p:sp>
    </p:spTree>
    <p:extLst>
      <p:ext uri="{BB962C8B-B14F-4D97-AF65-F5344CB8AC3E}">
        <p14:creationId xmlns:p14="http://schemas.microsoft.com/office/powerpoint/2010/main" val="2075348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B7EFC-A641-4E4A-A30A-E1C65B65454D}"/>
              </a:ext>
            </a:extLst>
          </p:cNvPr>
          <p:cNvSpPr>
            <a:spLocks noGrp="1"/>
          </p:cNvSpPr>
          <p:nvPr>
            <p:ph type="title"/>
          </p:nvPr>
        </p:nvSpPr>
        <p:spPr>
          <a:xfrm>
            <a:off x="838200" y="-34925"/>
            <a:ext cx="10515600" cy="1325563"/>
          </a:xfrm>
        </p:spPr>
        <p:txBody>
          <a:bodyPr/>
          <a:lstStyle/>
          <a:p>
            <a:r>
              <a:rPr lang="en-US" altLang="ja-JP" sz="4400"/>
              <a:t>SAS-L(3)</a:t>
            </a:r>
            <a:r>
              <a:rPr lang="ja-JP" altLang="en-US" sz="4400"/>
              <a:t>へのリプレイアタック</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6531A47-7B6A-40E8-BA0E-33E4085CC318}"/>
                  </a:ext>
                </a:extLst>
              </p:cNvPr>
              <p:cNvSpPr txBox="1"/>
              <p:nvPr/>
            </p:nvSpPr>
            <p:spPr>
              <a:xfrm>
                <a:off x="5687929" y="1151525"/>
                <a:ext cx="6191250" cy="2031325"/>
              </a:xfrm>
              <a:prstGeom prst="rect">
                <a:avLst/>
              </a:prstGeom>
              <a:noFill/>
              <a:ln w="19050">
                <a:solidFill>
                  <a:schemeClr val="tx2"/>
                </a:solidFill>
              </a:ln>
            </p:spPr>
            <p:txBody>
              <a:bodyPr wrap="square" rtlCol="0">
                <a:spAutoFit/>
              </a:bodyPr>
              <a:lstStyle/>
              <a:p>
                <a:r>
                  <a:rPr kumimoji="1" lang="pt-BR" altLang="ja-JP" sz="1800" b="1">
                    <a:solidFill>
                      <a:schemeClr val="tx1"/>
                    </a:solidFill>
                    <a:latin typeface="Cambria Math" panose="02040503050406030204" pitchFamily="18" charset="0"/>
                  </a:rPr>
                  <a:t>4</a:t>
                </a:r>
                <a:r>
                  <a:rPr kumimoji="1" lang="ja-JP" altLang="en-US" sz="1800" b="1">
                    <a:solidFill>
                      <a:schemeClr val="tx1"/>
                    </a:solidFill>
                    <a:latin typeface="Cambria Math" panose="02040503050406030204" pitchFamily="18" charset="0"/>
                  </a:rPr>
                  <a:t>回目の認証時</a:t>
                </a:r>
                <a:r>
                  <a:rPr kumimoji="1" lang="en-US" altLang="ja-JP" sz="1800" b="1">
                    <a:solidFill>
                      <a:schemeClr val="tx1"/>
                    </a:solidFill>
                    <a:latin typeface="Cambria Math" panose="02040503050406030204" pitchFamily="18" charset="0"/>
                  </a:rPr>
                  <a:t>(</a:t>
                </a:r>
                <a:r>
                  <a:rPr kumimoji="1" lang="ja-JP" altLang="en-US" sz="1800" b="1">
                    <a:solidFill>
                      <a:schemeClr val="tx1"/>
                    </a:solidFill>
                    <a:latin typeface="Cambria Math" panose="02040503050406030204" pitchFamily="18" charset="0"/>
                  </a:rPr>
                  <a:t>サーバは認証情報</a:t>
                </a:r>
                <a14:m>
                  <m:oMath xmlns:m="http://schemas.openxmlformats.org/officeDocument/2006/math">
                    <m:sSub>
                      <m:sSubPr>
                        <m:ctrlPr>
                          <a:rPr lang="pt-BR" altLang="ja-JP" i="1" smtClean="0">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ja-JP" altLang="en-US" sz="1800" b="1">
                    <a:solidFill>
                      <a:schemeClr val="tx1"/>
                    </a:solidFill>
                    <a:latin typeface="Cambria Math" panose="02040503050406030204" pitchFamily="18" charset="0"/>
                  </a:rPr>
                  <a:t>保持</a:t>
                </a:r>
                <a:r>
                  <a:rPr kumimoji="1" lang="en-US" altLang="ja-JP" sz="1800" b="1">
                    <a:solidFill>
                      <a:schemeClr val="tx1"/>
                    </a:solidFill>
                    <a:latin typeface="Cambria Math" panose="02040503050406030204" pitchFamily="18" charset="0"/>
                  </a:rPr>
                  <a:t>)</a:t>
                </a:r>
                <a:endParaRPr lang="en-US" altLang="ja-JP" b="1">
                  <a:latin typeface="Cambria Math" panose="02040503050406030204" pitchFamily="18" charset="0"/>
                </a:endParaRPr>
              </a:p>
              <a:p>
                <a:r>
                  <a:rPr kumimoji="1" lang="el-GR" altLang="ja-JP" sz="1800" u="sng">
                    <a:solidFill>
                      <a:schemeClr val="tx1"/>
                    </a:solidFill>
                    <a:latin typeface="Cambria Math" panose="02040503050406030204" pitchFamily="18" charset="0"/>
                  </a:rPr>
                  <a:t>α</a:t>
                </a:r>
                <a:r>
                  <a:rPr lang="ja-JP" altLang="en-US" u="sng">
                    <a:latin typeface="Cambria Math" panose="02040503050406030204" pitchFamily="18" charset="0"/>
                  </a:rPr>
                  <a:t>を送信 </a:t>
                </a:r>
                <a:r>
                  <a:rPr lang="en-US" altLang="ja-JP" u="sng">
                    <a:latin typeface="Cambria Math" panose="02040503050406030204" pitchFamily="18" charset="0"/>
                  </a:rPr>
                  <a:t>(</a:t>
                </a:r>
                <a:r>
                  <a:rPr lang="ja-JP" altLang="en-US" u="sng">
                    <a:latin typeface="Cambria Math" panose="02040503050406030204" pitchFamily="18" charset="0"/>
                  </a:rPr>
                  <a:t>ユーザ側処理</a:t>
                </a:r>
                <a:r>
                  <a:rPr lang="en-US" altLang="ja-JP" u="sng">
                    <a:latin typeface="Cambria Math" panose="02040503050406030204" pitchFamily="18" charset="0"/>
                  </a:rPr>
                  <a:t>)</a:t>
                </a:r>
              </a:p>
              <a:p>
                <a:r>
                  <a:rPr lang="en-US" altLang="ja-JP">
                    <a:latin typeface="Cambria Math" panose="02040503050406030204" pitchFamily="18" charset="0"/>
                  </a:rPr>
                  <a:t>(</a:t>
                </a:r>
                <a:r>
                  <a:rPr kumimoji="1" lang="en-US" altLang="ja-JP" sz="1800">
                    <a:solidFill>
                      <a:schemeClr val="tx1"/>
                    </a:solidFill>
                    <a:latin typeface="Cambria Math" panose="02040503050406030204" pitchFamily="18" charset="0"/>
                  </a:rPr>
                  <a:t>      </a:t>
                </a:r>
                <a:r>
                  <a:rPr kumimoji="1" lang="el-GR" altLang="ja-JP" sz="1800">
                    <a:solidFill>
                      <a:schemeClr val="tx1"/>
                    </a:solidFill>
                    <a:latin typeface="Cambria Math" panose="02040503050406030204" pitchFamily="18" charset="0"/>
                  </a:rPr>
                  <a:t>α</a:t>
                </a:r>
                <a:r>
                  <a:rPr kumimoji="1" lang="en-US" altLang="ja-JP" sz="1800">
                    <a:solidFill>
                      <a:schemeClr val="tx1"/>
                    </a:solidFill>
                    <a:latin typeface="Cambria Math" panose="02040503050406030204" pitchFamily="18" charset="0"/>
                  </a:rPr>
                  <a:t>      </a:t>
                </a:r>
                <a:r>
                  <a:rPr lang="en-US" altLang="ja-JP"/>
                  <a:t>⊕</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smtClean="0">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en-US" altLang="ja-JP" sz="1800">
                    <a:solidFill>
                      <a:schemeClr val="tx1"/>
                    </a:solidFill>
                    <a:latin typeface="Cambria Math" panose="02040503050406030204" pitchFamily="18" charset="0"/>
                  </a:rPr>
                  <a:t>) +</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smtClean="0">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pt-BR" altLang="ja-JP" sz="1800">
                    <a:solidFill>
                      <a:schemeClr val="tx1"/>
                    </a:solidFill>
                    <a:latin typeface="Cambria Math" panose="02040503050406030204" pitchFamily="18" charset="0"/>
                  </a:rPr>
                  <a:t>  =</a:t>
                </a:r>
                <a:r>
                  <a:rPr lang="el-GR" altLang="ja-JP">
                    <a:latin typeface="Cambria Math" panose="02040503050406030204" pitchFamily="18" charset="0"/>
                  </a:rPr>
                  <a:t> </a:t>
                </a:r>
                <a:r>
                  <a:rPr lang="pt-BR" altLang="ja-JP"/>
                  <a:t>(</a:t>
                </a:r>
                <a14:m>
                  <m:oMath xmlns:m="http://schemas.openxmlformats.org/officeDocument/2006/math">
                    <m:sSub>
                      <m:sSubPr>
                        <m:ctrlPr>
                          <a:rPr kumimoji="1" lang="pt-BR" altLang="ja-JP" sz="1800" i="1" smtClean="0">
                            <a:solidFill>
                              <a:schemeClr val="tx1"/>
                            </a:solidFill>
                            <a:latin typeface="Cambria Math" panose="02040503050406030204" pitchFamily="18" charset="0"/>
                          </a:rPr>
                        </m:ctrlPr>
                      </m:sSubPr>
                      <m:e>
                        <m:r>
                          <m:rPr>
                            <m:sty m:val="p"/>
                          </m:rPr>
                          <a:rPr kumimoji="1" lang="en-US" altLang="ja-JP" sz="1800" i="0" smtClean="0">
                            <a:solidFill>
                              <a:schemeClr val="tx1"/>
                            </a:solidFill>
                            <a:latin typeface="Cambria Math" panose="02040503050406030204" pitchFamily="18" charset="0"/>
                          </a:rPr>
                          <m:t>A</m:t>
                        </m:r>
                      </m:e>
                      <m:sub>
                        <m:r>
                          <a:rPr kumimoji="1" lang="en-US" altLang="ja-JP" sz="1800" b="0" i="0" smtClean="0">
                            <a:solidFill>
                              <a:schemeClr val="tx1"/>
                            </a:solidFill>
                            <a:latin typeface="Cambria Math" panose="02040503050406030204" pitchFamily="18" charset="0"/>
                          </a:rPr>
                          <m:t>5</m:t>
                        </m:r>
                      </m:sub>
                    </m:sSub>
                  </m:oMath>
                </a14:m>
                <a:r>
                  <a:rPr kumimoji="1" lang="en-US" altLang="ja-JP"/>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smtClean="0">
                            <a:latin typeface="Cambria Math" panose="02040503050406030204" pitchFamily="18" charset="0"/>
                          </a:rPr>
                          <m:t>A</m:t>
                        </m:r>
                      </m:e>
                      <m:sub>
                        <m:r>
                          <a:rPr lang="en-US" altLang="ja-JP" b="0" i="0" smtClean="0">
                            <a:latin typeface="Cambria Math" panose="02040503050406030204" pitchFamily="18" charset="0"/>
                          </a:rPr>
                          <m:t>4</m:t>
                        </m:r>
                      </m:sub>
                    </m:sSub>
                  </m:oMath>
                </a14:m>
                <a:r>
                  <a:rPr lang="en-US" altLang="ja-JP"/>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smtClean="0">
                            <a:latin typeface="Cambria Math" panose="02040503050406030204" pitchFamily="18" charset="0"/>
                          </a:rPr>
                          <m:t>A</m:t>
                        </m:r>
                      </m:e>
                      <m:sub>
                        <m:r>
                          <a:rPr lang="en-US" altLang="ja-JP" b="0" i="0" smtClean="0">
                            <a:latin typeface="Cambria Math" panose="02040503050406030204" pitchFamily="18" charset="0"/>
                          </a:rPr>
                          <m:t>4</m:t>
                        </m:r>
                      </m:sub>
                    </m:sSub>
                  </m:oMath>
                </a14:m>
                <a:r>
                  <a:rPr lang="en-US" altLang="ja-JP">
                    <a:latin typeface="Cambria Math" panose="02040503050406030204" pitchFamily="18" charset="0"/>
                  </a:rPr>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smtClean="0">
                            <a:latin typeface="Cambria Math" panose="02040503050406030204" pitchFamily="18" charset="0"/>
                          </a:rPr>
                          <m:t>A</m:t>
                        </m:r>
                      </m:e>
                      <m:sub>
                        <m:r>
                          <a:rPr lang="en-US" altLang="ja-JP" b="0" i="0" smtClean="0">
                            <a:latin typeface="Cambria Math" panose="02040503050406030204" pitchFamily="18" charset="0"/>
                          </a:rPr>
                          <m:t>4</m:t>
                        </m:r>
                      </m:sub>
                    </m:sSub>
                  </m:oMath>
                </a14:m>
                <a:r>
                  <a:rPr lang="en-US" altLang="ja-JP">
                    <a:latin typeface="Cambria Math" panose="02040503050406030204" pitchFamily="18" charset="0"/>
                  </a:rPr>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smtClean="0">
                            <a:latin typeface="Cambria Math" panose="02040503050406030204" pitchFamily="18" charset="0"/>
                          </a:rPr>
                          <m:t>A</m:t>
                        </m:r>
                      </m:e>
                      <m:sub>
                        <m:r>
                          <a:rPr lang="en-US" altLang="ja-JP" b="0" i="0" smtClean="0">
                            <a:latin typeface="Cambria Math" panose="02040503050406030204" pitchFamily="18" charset="0"/>
                          </a:rPr>
                          <m:t>5</m:t>
                        </m:r>
                      </m:sub>
                    </m:sSub>
                  </m:oMath>
                </a14:m>
                <a:r>
                  <a:rPr lang="en-US" altLang="ja-JP">
                    <a:latin typeface="Cambria Math" panose="02040503050406030204" pitchFamily="18" charset="0"/>
                  </a:rPr>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smtClean="0">
                            <a:latin typeface="Cambria Math" panose="02040503050406030204" pitchFamily="18" charset="0"/>
                          </a:rPr>
                          <m:t>A</m:t>
                        </m:r>
                      </m:e>
                      <m:sub>
                        <m:r>
                          <a:rPr lang="en-US" altLang="ja-JP" b="0" i="0" smtClean="0">
                            <a:latin typeface="Cambria Math" panose="02040503050406030204" pitchFamily="18" charset="0"/>
                          </a:rPr>
                          <m:t>4</m:t>
                        </m:r>
                      </m:sub>
                    </m:sSub>
                    <m:r>
                      <a:rPr lang="en-US" altLang="ja-JP" b="0" i="1" smtClean="0">
                        <a:latin typeface="Cambria Math" panose="02040503050406030204" pitchFamily="18" charset="0"/>
                      </a:rPr>
                      <m:t>)=</m:t>
                    </m:r>
                  </m:oMath>
                </a14:m>
                <a:r>
                  <a:rPr lang="el-GR" altLang="ja-JP">
                    <a:latin typeface="Cambria Math" panose="02040503050406030204" pitchFamily="18" charset="0"/>
                  </a:rPr>
                  <a:t>β</a:t>
                </a:r>
                <a:endParaRPr lang="en-US" altLang="ja-JP" i="1">
                  <a:latin typeface="Cambria Math" panose="02040503050406030204" pitchFamily="18" charset="0"/>
                </a:endParaRPr>
              </a:p>
              <a:p>
                <a:r>
                  <a:rPr lang="el-GR" altLang="ja-JP" u="sng">
                    <a:latin typeface="Cambria Math" panose="02040503050406030204" pitchFamily="18" charset="0"/>
                  </a:rPr>
                  <a:t>β</a:t>
                </a:r>
                <a:r>
                  <a:rPr lang="ja-JP" altLang="en-US" u="sng">
                    <a:latin typeface="Cambria Math" panose="02040503050406030204" pitchFamily="18" charset="0"/>
                  </a:rPr>
                  <a:t>を送信 </a:t>
                </a:r>
                <a:r>
                  <a:rPr lang="en-US" altLang="ja-JP" u="sng">
                    <a:latin typeface="Cambria Math" panose="02040503050406030204" pitchFamily="18" charset="0"/>
                  </a:rPr>
                  <a:t>(</a:t>
                </a:r>
                <a:r>
                  <a:rPr lang="ja-JP" altLang="en-US" u="sng">
                    <a:latin typeface="Cambria Math" panose="02040503050406030204" pitchFamily="18" charset="0"/>
                  </a:rPr>
                  <a:t>サーバ側処理</a:t>
                </a:r>
                <a:r>
                  <a:rPr lang="en-US" altLang="ja-JP" u="sng">
                    <a:latin typeface="Cambria Math" panose="02040503050406030204" pitchFamily="18" charset="0"/>
                  </a:rPr>
                  <a:t>)</a:t>
                </a:r>
              </a:p>
              <a:p>
                <a14:m>
                  <m:oMath xmlns:m="http://schemas.openxmlformats.org/officeDocument/2006/math">
                    <m:sSub>
                      <m:sSubPr>
                        <m:ctrlPr>
                          <a:rPr lang="pt-BR" altLang="ja-JP" i="1" smtClean="0">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1" smtClean="0">
                            <a:latin typeface="Cambria Math" panose="02040503050406030204" pitchFamily="18" charset="0"/>
                          </a:rPr>
                          <m:t>5</m:t>
                        </m:r>
                      </m:sub>
                    </m:sSub>
                  </m:oMath>
                </a14:m>
                <a:r>
                  <a:rPr kumimoji="1" lang="en-US" altLang="ja-JP" sz="1800">
                    <a:solidFill>
                      <a:schemeClr val="tx1"/>
                    </a:solidFill>
                    <a:latin typeface="Cambria Math" panose="02040503050406030204" pitchFamily="18" charset="0"/>
                  </a:rPr>
                  <a:t> +</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pt-BR" altLang="ja-JP" sz="1800">
                    <a:solidFill>
                      <a:schemeClr val="tx1"/>
                    </a:solidFill>
                    <a:latin typeface="Cambria Math" panose="02040503050406030204" pitchFamily="18" charset="0"/>
                  </a:rPr>
                  <a:t>  =</a:t>
                </a:r>
                <a:r>
                  <a:rPr lang="el-GR" altLang="ja-JP">
                    <a:latin typeface="Cambria Math" panose="02040503050406030204" pitchFamily="18" charset="0"/>
                  </a:rPr>
                  <a:t> β</a:t>
                </a:r>
                <a:endParaRPr lang="en-US" altLang="ja-JP">
                  <a:latin typeface="Cambria Math" panose="02040503050406030204" pitchFamily="18" charset="0"/>
                </a:endParaRPr>
              </a:p>
              <a:p>
                <a14:m>
                  <m:oMath xmlns:m="http://schemas.openxmlformats.org/officeDocument/2006/math">
                    <m:sSub>
                      <m:sSubPr>
                        <m:ctrlPr>
                          <a:rPr lang="pt-BR" altLang="ja-JP" i="1" smtClean="0">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1" smtClean="0">
                            <a:latin typeface="Cambria Math" panose="02040503050406030204" pitchFamily="18" charset="0"/>
                          </a:rPr>
                          <m:t>5</m:t>
                        </m:r>
                      </m:sub>
                    </m:sSub>
                  </m:oMath>
                </a14:m>
                <a:r>
                  <a:rPr kumimoji="1" lang="en-US" altLang="ja-JP" sz="1800">
                    <a:solidFill>
                      <a:schemeClr val="tx1"/>
                    </a:solidFill>
                    <a:latin typeface="Cambria Math" panose="02040503050406030204" pitchFamily="18" charset="0"/>
                  </a:rPr>
                  <a:t> +</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pt-BR" altLang="ja-JP" sz="1800">
                    <a:solidFill>
                      <a:schemeClr val="tx1"/>
                    </a:solidFill>
                    <a:latin typeface="Cambria Math" panose="02040503050406030204" pitchFamily="18" charset="0"/>
                  </a:rPr>
                  <a:t>  =</a:t>
                </a:r>
                <a:r>
                  <a:rPr lang="el-GR" altLang="ja-JP">
                    <a:latin typeface="Cambria Math" panose="02040503050406030204" pitchFamily="18" charset="0"/>
                  </a:rPr>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1" smtClean="0">
                            <a:latin typeface="Cambria Math" panose="02040503050406030204" pitchFamily="18" charset="0"/>
                          </a:rPr>
                          <m:t>5</m:t>
                        </m:r>
                      </m:sub>
                    </m:sSub>
                  </m:oMath>
                </a14:m>
                <a:r>
                  <a:rPr lang="en-US" altLang="ja-JP">
                    <a:latin typeface="Cambria Math" panose="02040503050406030204" pitchFamily="18" charset="0"/>
                  </a:rPr>
                  <a:t> +</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lang="pt-BR" altLang="ja-JP">
                    <a:latin typeface="Cambria Math" panose="02040503050406030204" pitchFamily="18" charset="0"/>
                  </a:rPr>
                  <a:t> </a:t>
                </a:r>
                <a:endParaRPr kumimoji="1" lang="en-US" altLang="ja-JP"/>
              </a:p>
              <a:p>
                <a:r>
                  <a:rPr lang="ja-JP" altLang="en-US"/>
                  <a:t>認証成功→認証情報を</a:t>
                </a:r>
                <a14:m>
                  <m:oMath xmlns:m="http://schemas.openxmlformats.org/officeDocument/2006/math">
                    <m:sSub>
                      <m:sSubPr>
                        <m:ctrlPr>
                          <a:rPr lang="pt-BR" altLang="ja-JP" i="1" smtClean="0">
                            <a:latin typeface="Cambria Math" panose="02040503050406030204" pitchFamily="18" charset="0"/>
                          </a:rPr>
                        </m:ctrlPr>
                      </m:sSubPr>
                      <m:e>
                        <m:r>
                          <m:rPr>
                            <m:sty m:val="p"/>
                          </m:rPr>
                          <a:rPr lang="en-US" altLang="ja-JP" smtClean="0">
                            <a:latin typeface="Cambria Math" panose="02040503050406030204" pitchFamily="18" charset="0"/>
                          </a:rPr>
                          <m:t>A</m:t>
                        </m:r>
                      </m:e>
                      <m:sub>
                        <m:r>
                          <a:rPr lang="en-US" altLang="ja-JP" b="0" i="0" smtClean="0">
                            <a:latin typeface="Cambria Math" panose="02040503050406030204" pitchFamily="18" charset="0"/>
                          </a:rPr>
                          <m:t>5</m:t>
                        </m:r>
                      </m:sub>
                    </m:sSub>
                  </m:oMath>
                </a14:m>
                <a:r>
                  <a:rPr lang="ja-JP" altLang="en-US"/>
                  <a:t>に更新</a:t>
                </a:r>
                <a:endParaRPr lang="en-US" altLang="ja-JP"/>
              </a:p>
            </p:txBody>
          </p:sp>
        </mc:Choice>
        <mc:Fallback xmlns="">
          <p:sp>
            <p:nvSpPr>
              <p:cNvPr id="5" name="テキスト ボックス 4">
                <a:extLst>
                  <a:ext uri="{FF2B5EF4-FFF2-40B4-BE49-F238E27FC236}">
                    <a16:creationId xmlns:a16="http://schemas.microsoft.com/office/drawing/2014/main" id="{66531A47-7B6A-40E8-BA0E-33E4085CC318}"/>
                  </a:ext>
                </a:extLst>
              </p:cNvPr>
              <p:cNvSpPr txBox="1">
                <a:spLocks noRot="1" noChangeAspect="1" noMove="1" noResize="1" noEditPoints="1" noAdjustHandles="1" noChangeArrowheads="1" noChangeShapeType="1" noTextEdit="1"/>
              </p:cNvSpPr>
              <p:nvPr/>
            </p:nvSpPr>
            <p:spPr>
              <a:xfrm>
                <a:off x="5687929" y="1151525"/>
                <a:ext cx="6191250" cy="2031325"/>
              </a:xfrm>
              <a:prstGeom prst="rect">
                <a:avLst/>
              </a:prstGeom>
              <a:blipFill>
                <a:blip r:embed="rId2"/>
                <a:stretch>
                  <a:fillRect l="-687" t="-2083" b="-3571"/>
                </a:stretch>
              </a:blipFill>
              <a:ln w="19050">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3D7316B-B269-4698-9396-5E76F64CA12F}"/>
                  </a:ext>
                </a:extLst>
              </p:cNvPr>
              <p:cNvSpPr txBox="1"/>
              <p:nvPr/>
            </p:nvSpPr>
            <p:spPr>
              <a:xfrm>
                <a:off x="5687929" y="3429000"/>
                <a:ext cx="6046871" cy="2342116"/>
              </a:xfrm>
              <a:prstGeom prst="rect">
                <a:avLst/>
              </a:prstGeom>
              <a:noFill/>
              <a:ln w="19050">
                <a:solidFill>
                  <a:schemeClr val="tx2"/>
                </a:solidFill>
              </a:ln>
            </p:spPr>
            <p:txBody>
              <a:bodyPr wrap="square" rtlCol="0">
                <a:spAutoFit/>
              </a:bodyPr>
              <a:lstStyle/>
              <a:p>
                <a:r>
                  <a:rPr lang="ja-JP" altLang="en-US" b="1">
                    <a:latin typeface="Cambria Math" panose="02040503050406030204" pitchFamily="18" charset="0"/>
                  </a:rPr>
                  <a:t>リプレイアタック</a:t>
                </a:r>
                <a:r>
                  <a:rPr kumimoji="1" lang="en-US" altLang="ja-JP" sz="1800" b="1">
                    <a:solidFill>
                      <a:schemeClr val="tx1"/>
                    </a:solidFill>
                    <a:latin typeface="Cambria Math" panose="02040503050406030204" pitchFamily="18" charset="0"/>
                  </a:rPr>
                  <a:t>(</a:t>
                </a:r>
                <a:r>
                  <a:rPr kumimoji="1" lang="ja-JP" altLang="en-US" sz="1800" b="1">
                    <a:solidFill>
                      <a:schemeClr val="tx1"/>
                    </a:solidFill>
                    <a:latin typeface="Cambria Math" panose="02040503050406030204" pitchFamily="18" charset="0"/>
                  </a:rPr>
                  <a:t>サーバは認証情報</a:t>
                </a:r>
                <a14:m>
                  <m:oMath xmlns:m="http://schemas.openxmlformats.org/officeDocument/2006/math">
                    <m:sSub>
                      <m:sSubPr>
                        <m:ctrlPr>
                          <a:rPr lang="pt-BR" altLang="ja-JP" i="1" smtClean="0">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ja-JP" altLang="en-US" sz="1800" b="1">
                    <a:solidFill>
                      <a:schemeClr val="tx1"/>
                    </a:solidFill>
                    <a:latin typeface="Cambria Math" panose="02040503050406030204" pitchFamily="18" charset="0"/>
                  </a:rPr>
                  <a:t>保持</a:t>
                </a:r>
                <a:r>
                  <a:rPr kumimoji="1" lang="en-US" altLang="ja-JP" sz="1800" b="1">
                    <a:solidFill>
                      <a:schemeClr val="tx1"/>
                    </a:solidFill>
                    <a:latin typeface="Cambria Math" panose="02040503050406030204" pitchFamily="18" charset="0"/>
                  </a:rPr>
                  <a:t>)</a:t>
                </a:r>
                <a:endParaRPr lang="en-US" altLang="ja-JP" b="1">
                  <a:latin typeface="Cambria Math" panose="02040503050406030204" pitchFamily="18" charset="0"/>
                </a:endParaRPr>
              </a:p>
              <a:p>
                <a:r>
                  <a:rPr lang="en-US" altLang="ja-JP">
                    <a:latin typeface="Cambria Math" panose="02040503050406030204" pitchFamily="18" charset="0"/>
                  </a:rPr>
                  <a:t>1~3</a:t>
                </a:r>
                <a:r>
                  <a:rPr lang="ja-JP" altLang="en-US">
                    <a:latin typeface="Cambria Math" panose="02040503050406030204" pitchFamily="18" charset="0"/>
                  </a:rPr>
                  <a:t>回目のデータより</a:t>
                </a:r>
                <a:r>
                  <a:rPr kumimoji="1" lang="el-GR" altLang="ja-JP" sz="1800">
                    <a:solidFill>
                      <a:schemeClr val="tx1"/>
                    </a:solidFill>
                    <a:latin typeface="Cambria Math" panose="02040503050406030204" pitchFamily="18" charset="0"/>
                  </a:rPr>
                  <a:t>α</a:t>
                </a:r>
                <a:r>
                  <a:rPr lang="en-US" altLang="ja-JP">
                    <a:latin typeface="Cambria Math" panose="02040503050406030204" pitchFamily="18" charset="0"/>
                  </a:rPr>
                  <a:t>’</a:t>
                </a:r>
                <a:r>
                  <a:rPr lang="el-GR" altLang="ja-JP">
                    <a:latin typeface="Cambria Math" panose="02040503050406030204" pitchFamily="18" charset="0"/>
                  </a:rPr>
                  <a:t> </a:t>
                </a:r>
                <a:r>
                  <a:rPr lang="en-US" altLang="ja-JP">
                    <a:latin typeface="Cambria Math" panose="02040503050406030204" pitchFamily="18" charset="0"/>
                  </a:rPr>
                  <a:t>,</a:t>
                </a:r>
                <a:r>
                  <a:rPr lang="el-GR" altLang="ja-JP">
                    <a:latin typeface="Cambria Math" panose="02040503050406030204" pitchFamily="18" charset="0"/>
                  </a:rPr>
                  <a:t>β</a:t>
                </a:r>
                <a:r>
                  <a:rPr lang="en-US" altLang="ja-JP">
                    <a:latin typeface="Cambria Math" panose="02040503050406030204" pitchFamily="18" charset="0"/>
                  </a:rPr>
                  <a:t>’</a:t>
                </a:r>
                <a:r>
                  <a:rPr lang="ja-JP" altLang="en-US">
                    <a:latin typeface="Cambria Math" panose="02040503050406030204" pitchFamily="18" charset="0"/>
                  </a:rPr>
                  <a:t>を生成</a:t>
                </a:r>
                <a:endParaRPr lang="en-US" altLang="ja-JP">
                  <a:latin typeface="Cambria Math" panose="02040503050406030204" pitchFamily="18" charset="0"/>
                </a:endParaRPr>
              </a:p>
              <a:p>
                <a:r>
                  <a:rPr kumimoji="1" lang="el-GR" altLang="ja-JP" sz="1800" u="sng">
                    <a:solidFill>
                      <a:schemeClr val="tx1"/>
                    </a:solidFill>
                    <a:latin typeface="Cambria Math" panose="02040503050406030204" pitchFamily="18" charset="0"/>
                  </a:rPr>
                  <a:t>α</a:t>
                </a:r>
                <a:r>
                  <a:rPr lang="en-US" altLang="ja-JP" u="sng">
                    <a:latin typeface="Cambria Math" panose="02040503050406030204" pitchFamily="18" charset="0"/>
                  </a:rPr>
                  <a:t>’</a:t>
                </a:r>
                <a:r>
                  <a:rPr lang="ja-JP" altLang="en-US" u="sng">
                    <a:latin typeface="Cambria Math" panose="02040503050406030204" pitchFamily="18" charset="0"/>
                  </a:rPr>
                  <a:t>を送信 </a:t>
                </a:r>
                <a:r>
                  <a:rPr lang="en-US" altLang="ja-JP" u="sng">
                    <a:latin typeface="Cambria Math" panose="02040503050406030204" pitchFamily="18" charset="0"/>
                  </a:rPr>
                  <a:t>(</a:t>
                </a:r>
                <a:r>
                  <a:rPr lang="ja-JP" altLang="en-US" u="sng">
                    <a:latin typeface="Cambria Math" panose="02040503050406030204" pitchFamily="18" charset="0"/>
                  </a:rPr>
                  <a:t>ユーザ側処理</a:t>
                </a:r>
                <a:r>
                  <a:rPr lang="en-US" altLang="ja-JP" u="sng">
                    <a:latin typeface="Cambria Math" panose="02040503050406030204" pitchFamily="18" charset="0"/>
                  </a:rPr>
                  <a:t>)</a:t>
                </a:r>
                <a:endParaRPr lang="en-US" altLang="ja-JP">
                  <a:latin typeface="Cambria Math" panose="02040503050406030204" pitchFamily="18" charset="0"/>
                </a:endParaRPr>
              </a:p>
              <a:p>
                <a:r>
                  <a:rPr kumimoji="1" lang="en-US" altLang="ja-JP" sz="1800">
                    <a:solidFill>
                      <a:schemeClr val="tx1"/>
                    </a:solidFill>
                    <a:latin typeface="Cambria Math" panose="02040503050406030204" pitchFamily="18" charset="0"/>
                  </a:rPr>
                  <a:t>        </a:t>
                </a:r>
                <a:r>
                  <a:rPr kumimoji="1" lang="el-GR" altLang="ja-JP" sz="1800">
                    <a:solidFill>
                      <a:schemeClr val="tx1"/>
                    </a:solidFill>
                    <a:latin typeface="Cambria Math" panose="02040503050406030204" pitchFamily="18" charset="0"/>
                  </a:rPr>
                  <a:t>α</a:t>
                </a:r>
                <a:r>
                  <a:rPr lang="en-US" altLang="ja-JP">
                    <a:latin typeface="Cambria Math" panose="02040503050406030204" pitchFamily="18" charset="0"/>
                  </a:rPr>
                  <a:t>’</a:t>
                </a:r>
                <a:r>
                  <a:rPr kumimoji="1" lang="en-US" altLang="ja-JP" sz="1800">
                    <a:solidFill>
                      <a:schemeClr val="tx1"/>
                    </a:solidFill>
                    <a:latin typeface="Cambria Math" panose="02040503050406030204" pitchFamily="18" charset="0"/>
                  </a:rPr>
                  <a:t>       </a:t>
                </a:r>
                <a:r>
                  <a:rPr lang="en-US" altLang="ja-JP"/>
                  <a:t>⊕</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en-US" altLang="ja-JP" sz="1800">
                    <a:solidFill>
                      <a:schemeClr val="tx1"/>
                    </a:solidFill>
                    <a:latin typeface="Cambria Math" panose="02040503050406030204" pitchFamily="18" charset="0"/>
                  </a:rPr>
                  <a:t> +</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pt-BR" altLang="ja-JP" sz="1800">
                    <a:solidFill>
                      <a:schemeClr val="tx1"/>
                    </a:solidFill>
                    <a:latin typeface="Cambria Math" panose="02040503050406030204" pitchFamily="18" charset="0"/>
                  </a:rPr>
                  <a:t>  =</a:t>
                </a:r>
                <a:r>
                  <a:rPr lang="pt-BR" altLang="ja-JP"/>
                  <a:t>(</a:t>
                </a:r>
                <a14:m>
                  <m:oMath xmlns:m="http://schemas.openxmlformats.org/officeDocument/2006/math">
                    <m:sSub>
                      <m:sSubPr>
                        <m:ctrlPr>
                          <a:rPr kumimoji="1" lang="pt-BR" altLang="ja-JP" sz="1800" i="1" smtClean="0">
                            <a:solidFill>
                              <a:schemeClr val="tx1"/>
                            </a:solidFill>
                            <a:latin typeface="Cambria Math" panose="02040503050406030204" pitchFamily="18" charset="0"/>
                          </a:rPr>
                        </m:ctrlPr>
                      </m:sSubPr>
                      <m:e>
                        <m:r>
                          <m:rPr>
                            <m:sty m:val="p"/>
                          </m:rPr>
                          <a:rPr kumimoji="1" lang="en-US" altLang="ja-JP" sz="1800" b="0" i="0" smtClean="0">
                            <a:solidFill>
                              <a:schemeClr val="tx1"/>
                            </a:solidFill>
                            <a:latin typeface="Cambria Math" panose="02040503050406030204" pitchFamily="18" charset="0"/>
                          </a:rPr>
                          <m:t>A</m:t>
                        </m:r>
                      </m:e>
                      <m:sub>
                        <m:r>
                          <a:rPr lang="en-US" altLang="ja-JP" sz="1800" b="0" i="0" smtClean="0">
                            <a:solidFill>
                              <a:schemeClr val="tx1"/>
                            </a:solidFill>
                            <a:latin typeface="Cambria Math" panose="02040503050406030204" pitchFamily="18" charset="0"/>
                          </a:rPr>
                          <m:t>1</m:t>
                        </m:r>
                      </m:sub>
                    </m:sSub>
                  </m:oMath>
                </a14:m>
                <a:r>
                  <a:rPr kumimoji="1" lang="en-US" altLang="ja-JP"/>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lang="en-US" altLang="ja-JP"/>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lang="en-US" altLang="ja-JP">
                    <a:latin typeface="Cambria Math" panose="02040503050406030204" pitchFamily="18" charset="0"/>
                  </a:rPr>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lang="en-US" altLang="ja-JP">
                    <a:latin typeface="Cambria Math" panose="02040503050406030204" pitchFamily="18" charset="0"/>
                  </a:rPr>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1</m:t>
                        </m:r>
                      </m:sub>
                    </m:sSub>
                  </m:oMath>
                </a14:m>
                <a:r>
                  <a:rPr lang="en-US" altLang="ja-JP">
                    <a:latin typeface="Cambria Math" panose="02040503050406030204" pitchFamily="18" charset="0"/>
                  </a:rPr>
                  <a:t>+</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r>
                      <a:rPr lang="en-US" altLang="ja-JP" b="0" i="1" smtClean="0">
                        <a:latin typeface="Cambria Math" panose="02040503050406030204" pitchFamily="18" charset="0"/>
                      </a:rPr>
                      <m:t>)</m:t>
                    </m:r>
                  </m:oMath>
                </a14:m>
                <a:r>
                  <a:rPr lang="el-GR" altLang="ja-JP">
                    <a:latin typeface="Cambria Math" panose="02040503050406030204" pitchFamily="18" charset="0"/>
                  </a:rPr>
                  <a:t> </a:t>
                </a:r>
                <a:r>
                  <a:rPr lang="en-US" altLang="ja-JP">
                    <a:latin typeface="Cambria Math" panose="02040503050406030204" pitchFamily="18" charset="0"/>
                  </a:rPr>
                  <a:t>=</a:t>
                </a:r>
                <a:r>
                  <a:rPr lang="el-GR" altLang="ja-JP">
                    <a:latin typeface="Cambria Math" panose="02040503050406030204" pitchFamily="18" charset="0"/>
                  </a:rPr>
                  <a:t>β</a:t>
                </a:r>
                <a:r>
                  <a:rPr lang="en-US" altLang="ja-JP">
                    <a:latin typeface="Cambria Math" panose="02040503050406030204" pitchFamily="18" charset="0"/>
                  </a:rPr>
                  <a:t>’</a:t>
                </a:r>
              </a:p>
              <a:p>
                <a:r>
                  <a:rPr lang="el-GR" altLang="ja-JP" u="sng">
                    <a:latin typeface="Cambria Math" panose="02040503050406030204" pitchFamily="18" charset="0"/>
                  </a:rPr>
                  <a:t>β</a:t>
                </a:r>
                <a:r>
                  <a:rPr lang="en-US" altLang="ja-JP" u="sng">
                    <a:latin typeface="Cambria Math" panose="02040503050406030204" pitchFamily="18" charset="0"/>
                  </a:rPr>
                  <a:t>’</a:t>
                </a:r>
                <a:r>
                  <a:rPr lang="ja-JP" altLang="en-US" u="sng">
                    <a:latin typeface="Cambria Math" panose="02040503050406030204" pitchFamily="18" charset="0"/>
                  </a:rPr>
                  <a:t>を送信 </a:t>
                </a:r>
                <a:r>
                  <a:rPr lang="en-US" altLang="ja-JP" u="sng">
                    <a:latin typeface="Cambria Math" panose="02040503050406030204" pitchFamily="18" charset="0"/>
                  </a:rPr>
                  <a:t>(</a:t>
                </a:r>
                <a:r>
                  <a:rPr lang="ja-JP" altLang="en-US" u="sng">
                    <a:latin typeface="Cambria Math" panose="02040503050406030204" pitchFamily="18" charset="0"/>
                  </a:rPr>
                  <a:t>サーバ側処理</a:t>
                </a:r>
                <a:r>
                  <a:rPr lang="en-US" altLang="ja-JP" u="sng">
                    <a:latin typeface="Cambria Math" panose="02040503050406030204" pitchFamily="18" charset="0"/>
                  </a:rPr>
                  <a:t>)</a:t>
                </a:r>
              </a:p>
              <a:p>
                <a14:m>
                  <m:oMath xmlns:m="http://schemas.openxmlformats.org/officeDocument/2006/math">
                    <m:sSub>
                      <m:sSubPr>
                        <m:ctrlPr>
                          <a:rPr lang="pt-BR" altLang="ja-JP" i="1" smtClean="0">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1" smtClean="0">
                            <a:latin typeface="Cambria Math" panose="02040503050406030204" pitchFamily="18" charset="0"/>
                          </a:rPr>
                          <m:t>5</m:t>
                        </m:r>
                      </m:sub>
                    </m:sSub>
                  </m:oMath>
                </a14:m>
                <a:r>
                  <a:rPr kumimoji="1" lang="en-US" altLang="ja-JP" sz="1800">
                    <a:solidFill>
                      <a:schemeClr val="tx1"/>
                    </a:solidFill>
                    <a:latin typeface="Cambria Math" panose="02040503050406030204" pitchFamily="18" charset="0"/>
                  </a:rPr>
                  <a:t> +</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pt-BR" altLang="ja-JP" sz="1800">
                    <a:solidFill>
                      <a:schemeClr val="tx1"/>
                    </a:solidFill>
                    <a:latin typeface="Cambria Math" panose="02040503050406030204" pitchFamily="18" charset="0"/>
                  </a:rPr>
                  <a:t>  =</a:t>
                </a:r>
                <a:r>
                  <a:rPr lang="el-GR" altLang="ja-JP">
                    <a:latin typeface="Cambria Math" panose="02040503050406030204" pitchFamily="18" charset="0"/>
                  </a:rPr>
                  <a:t> β</a:t>
                </a:r>
                <a:r>
                  <a:rPr lang="en-US" altLang="ja-JP">
                    <a:latin typeface="Cambria Math" panose="02040503050406030204" pitchFamily="18" charset="0"/>
                  </a:rPr>
                  <a:t>’</a:t>
                </a:r>
              </a:p>
              <a:p>
                <a14:m>
                  <m:oMath xmlns:m="http://schemas.openxmlformats.org/officeDocument/2006/math">
                    <m:sSub>
                      <m:sSubPr>
                        <m:ctrlPr>
                          <a:rPr lang="pt-BR" altLang="ja-JP" i="1" smtClean="0">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1" smtClean="0">
                            <a:latin typeface="Cambria Math" panose="02040503050406030204" pitchFamily="18" charset="0"/>
                          </a:rPr>
                          <m:t>5</m:t>
                        </m:r>
                      </m:sub>
                    </m:sSub>
                  </m:oMath>
                </a14:m>
                <a:r>
                  <a:rPr kumimoji="1" lang="en-US" altLang="ja-JP" sz="1800">
                    <a:solidFill>
                      <a:schemeClr val="tx1"/>
                    </a:solidFill>
                    <a:latin typeface="Cambria Math" panose="02040503050406030204" pitchFamily="18" charset="0"/>
                  </a:rPr>
                  <a:t> +</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r>
                  <a:rPr kumimoji="1" lang="pt-BR" altLang="ja-JP" sz="1800">
                    <a:solidFill>
                      <a:schemeClr val="tx1"/>
                    </a:solidFill>
                    <a:latin typeface="Cambria Math" panose="02040503050406030204" pitchFamily="18" charset="0"/>
                  </a:rPr>
                  <a:t> </a:t>
                </a:r>
                <a:r>
                  <a:rPr kumimoji="1" lang="pt-BR" altLang="ja-JP" sz="1800">
                    <a:solidFill>
                      <a:srgbClr val="FF0000"/>
                    </a:solidFill>
                    <a:latin typeface="Cambria Math" panose="02040503050406030204" pitchFamily="18" charset="0"/>
                  </a:rPr>
                  <a:t>≠</a:t>
                </a:r>
                <a14:m>
                  <m:oMath xmlns:m="http://schemas.openxmlformats.org/officeDocument/2006/math">
                    <m:r>
                      <a:rPr lang="ja-JP" altLang="en-US" i="1" dirty="0" smtClean="0">
                        <a:latin typeface="Cambria Math" panose="02040503050406030204" pitchFamily="18" charset="0"/>
                      </a:rPr>
                      <m:t> </m:t>
                    </m:r>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1" smtClean="0">
                            <a:latin typeface="Cambria Math" panose="02040503050406030204" pitchFamily="18" charset="0"/>
                          </a:rPr>
                          <m:t>1</m:t>
                        </m:r>
                      </m:sub>
                    </m:sSub>
                  </m:oMath>
                </a14:m>
                <a:r>
                  <a:rPr lang="en-US" altLang="ja-JP">
                    <a:latin typeface="Cambria Math" panose="02040503050406030204" pitchFamily="18" charset="0"/>
                  </a:rPr>
                  <a:t> +</a:t>
                </a:r>
                <a:r>
                  <a:rPr lang="pt-BR" altLang="ja-JP"/>
                  <a:t> </a:t>
                </a:r>
                <a14:m>
                  <m:oMath xmlns:m="http://schemas.openxmlformats.org/officeDocument/2006/math">
                    <m:sSub>
                      <m:sSubPr>
                        <m:ctrlPr>
                          <a:rPr lang="pt-BR" altLang="ja-JP" i="1">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0" smtClean="0">
                            <a:latin typeface="Cambria Math" panose="02040503050406030204" pitchFamily="18" charset="0"/>
                          </a:rPr>
                          <m:t>4</m:t>
                        </m:r>
                      </m:sub>
                    </m:sSub>
                  </m:oMath>
                </a14:m>
                <a:endParaRPr kumimoji="1" lang="en-US" altLang="ja-JP"/>
              </a:p>
              <a:p>
                <a:r>
                  <a:rPr lang="ja-JP" altLang="en-US" b="1">
                    <a:solidFill>
                      <a:srgbClr val="0070C0"/>
                    </a:solidFill>
                  </a:rPr>
                  <a:t>認証不成立</a:t>
                </a:r>
                <a:endParaRPr kumimoji="1" lang="en-US" altLang="ja-JP" b="1"/>
              </a:p>
            </p:txBody>
          </p:sp>
        </mc:Choice>
        <mc:Fallback xmlns="">
          <p:sp>
            <p:nvSpPr>
              <p:cNvPr id="6" name="テキスト ボックス 5">
                <a:extLst>
                  <a:ext uri="{FF2B5EF4-FFF2-40B4-BE49-F238E27FC236}">
                    <a16:creationId xmlns:a16="http://schemas.microsoft.com/office/drawing/2014/main" id="{03D7316B-B269-4698-9396-5E76F64CA12F}"/>
                  </a:ext>
                </a:extLst>
              </p:cNvPr>
              <p:cNvSpPr txBox="1">
                <a:spLocks noRot="1" noChangeAspect="1" noMove="1" noResize="1" noEditPoints="1" noAdjustHandles="1" noChangeArrowheads="1" noChangeShapeType="1" noTextEdit="1"/>
              </p:cNvSpPr>
              <p:nvPr/>
            </p:nvSpPr>
            <p:spPr>
              <a:xfrm>
                <a:off x="5687929" y="3429000"/>
                <a:ext cx="6046871" cy="2342116"/>
              </a:xfrm>
              <a:prstGeom prst="rect">
                <a:avLst/>
              </a:prstGeom>
              <a:blipFill>
                <a:blip r:embed="rId3"/>
                <a:stretch>
                  <a:fillRect l="-704" t="-1809" b="-1034"/>
                </a:stretch>
              </a:blipFill>
              <a:ln w="19050">
                <a:solidFill>
                  <a:schemeClr val="tx2"/>
                </a:solidFill>
              </a:ln>
            </p:spPr>
            <p:txBody>
              <a:bodyPr/>
              <a:lstStyle/>
              <a:p>
                <a:r>
                  <a:rPr lang="en-US">
                    <a:noFill/>
                  </a:rPr>
                  <a:t> </a:t>
                </a:r>
              </a:p>
            </p:txBody>
          </p:sp>
        </mc:Fallback>
      </mc:AlternateContent>
      <p:pic>
        <p:nvPicPr>
          <p:cNvPr id="8" name="図 7" descr="ダイアグラム&#10;&#10;自動的に生成された説明">
            <a:extLst>
              <a:ext uri="{FF2B5EF4-FFF2-40B4-BE49-F238E27FC236}">
                <a16:creationId xmlns:a16="http://schemas.microsoft.com/office/drawing/2014/main" id="{D4204D47-14F1-4303-88D0-0BADC47C7B60}"/>
              </a:ext>
            </a:extLst>
          </p:cNvPr>
          <p:cNvPicPr>
            <a:picLocks noChangeAspect="1"/>
          </p:cNvPicPr>
          <p:nvPr/>
        </p:nvPicPr>
        <p:blipFill>
          <a:blip r:embed="rId4"/>
          <a:stretch>
            <a:fillRect/>
          </a:stretch>
        </p:blipFill>
        <p:spPr>
          <a:xfrm>
            <a:off x="145993" y="1151525"/>
            <a:ext cx="5163425" cy="5507653"/>
          </a:xfrm>
          <a:prstGeom prst="rect">
            <a:avLst/>
          </a:prstGeom>
        </p:spPr>
      </p:pic>
      <p:sp>
        <p:nvSpPr>
          <p:cNvPr id="3" name="スライド番号プレースホルダー 2">
            <a:extLst>
              <a:ext uri="{FF2B5EF4-FFF2-40B4-BE49-F238E27FC236}">
                <a16:creationId xmlns:a16="http://schemas.microsoft.com/office/drawing/2014/main" id="{8B0DC526-45A7-4340-8F41-C03A17422026}"/>
              </a:ext>
            </a:extLst>
          </p:cNvPr>
          <p:cNvSpPr>
            <a:spLocks noGrp="1"/>
          </p:cNvSpPr>
          <p:nvPr>
            <p:ph type="sldNum" sz="quarter" idx="12"/>
          </p:nvPr>
        </p:nvSpPr>
        <p:spPr/>
        <p:txBody>
          <a:bodyPr/>
          <a:lstStyle/>
          <a:p>
            <a:fld id="{01A2C2AB-EF2D-4352-BB26-FF176DBDE1A0}" type="slidenum">
              <a:rPr kumimoji="1" lang="ja-JP" altLang="en-US" smtClean="0"/>
              <a:t>24</a:t>
            </a:fld>
            <a:endParaRPr kumimoji="1" lang="ja-JP" altLang="en-US"/>
          </a:p>
        </p:txBody>
      </p:sp>
    </p:spTree>
    <p:extLst>
      <p:ext uri="{BB962C8B-B14F-4D97-AF65-F5344CB8AC3E}">
        <p14:creationId xmlns:p14="http://schemas.microsoft.com/office/powerpoint/2010/main" val="248744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FB399B-C607-4058-A03A-51CFD4C1927F}"/>
              </a:ext>
            </a:extLst>
          </p:cNvPr>
          <p:cNvSpPr>
            <a:spLocks noGrp="1"/>
          </p:cNvSpPr>
          <p:nvPr>
            <p:ph type="title"/>
          </p:nvPr>
        </p:nvSpPr>
        <p:spPr>
          <a:xfrm>
            <a:off x="5918" y="-91558"/>
            <a:ext cx="9357865" cy="1041901"/>
          </a:xfrm>
        </p:spPr>
        <p:txBody>
          <a:bodyPr vert="horz" lIns="91440" tIns="45720" rIns="91440" bIns="45720" rtlCol="0" anchor="ctr">
            <a:normAutofit/>
          </a:bodyPr>
          <a:lstStyle/>
          <a:p>
            <a:r>
              <a:rPr lang="en-US" altLang="ja-JP" sz="4000"/>
              <a:t>SAS-L(4)</a:t>
            </a:r>
            <a:r>
              <a:rPr lang="ja-JP" altLang="en-US" sz="4000"/>
              <a:t>のアルゴリズム</a:t>
            </a:r>
            <a:endParaRPr kumimoji="1" lang="ja-JP" altLang="en-US" sz="4000" kern="1200">
              <a:solidFill>
                <a:schemeClr val="tx1"/>
              </a:solidFill>
              <a:latin typeface="+mj-lt"/>
              <a:ea typeface="+mj-ea"/>
              <a:cs typeface="+mj-cs"/>
            </a:endParaRPr>
          </a:p>
        </p:txBody>
      </p:sp>
      <p:sp>
        <p:nvSpPr>
          <p:cNvPr id="14" name="正方形/長方形 13">
            <a:extLst>
              <a:ext uri="{FF2B5EF4-FFF2-40B4-BE49-F238E27FC236}">
                <a16:creationId xmlns:a16="http://schemas.microsoft.com/office/drawing/2014/main" id="{033C91E7-FEB4-489C-84A2-CB733B2C568C}"/>
              </a:ext>
            </a:extLst>
          </p:cNvPr>
          <p:cNvSpPr/>
          <p:nvPr/>
        </p:nvSpPr>
        <p:spPr>
          <a:xfrm>
            <a:off x="6468927" y="654111"/>
            <a:ext cx="2866934" cy="605094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D2703342-7E8E-4340-9E0A-5CDCF98AC934}"/>
              </a:ext>
            </a:extLst>
          </p:cNvPr>
          <p:cNvSpPr/>
          <p:nvPr/>
        </p:nvSpPr>
        <p:spPr>
          <a:xfrm>
            <a:off x="2727593" y="654111"/>
            <a:ext cx="3084014" cy="605094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6EC2D08F-B435-49E9-BC25-18EB85348F72}"/>
              </a:ext>
            </a:extLst>
          </p:cNvPr>
          <p:cNvSpPr txBox="1"/>
          <p:nvPr/>
        </p:nvSpPr>
        <p:spPr>
          <a:xfrm>
            <a:off x="7351423" y="654111"/>
            <a:ext cx="1101942" cy="369692"/>
          </a:xfrm>
          <a:prstGeom prst="rect">
            <a:avLst/>
          </a:prstGeom>
          <a:noFill/>
        </p:spPr>
        <p:txBody>
          <a:bodyPr wrap="square" rtlCol="0">
            <a:spAutoFit/>
          </a:bodyPr>
          <a:lstStyle/>
          <a:p>
            <a:r>
              <a:rPr kumimoji="1" lang="ja-JP" altLang="en-US" b="1"/>
              <a:t>被認証側</a:t>
            </a:r>
          </a:p>
        </p:txBody>
      </p:sp>
      <p:sp>
        <p:nvSpPr>
          <p:cNvPr id="17" name="テキスト ボックス 16">
            <a:extLst>
              <a:ext uri="{FF2B5EF4-FFF2-40B4-BE49-F238E27FC236}">
                <a16:creationId xmlns:a16="http://schemas.microsoft.com/office/drawing/2014/main" id="{D22F2C78-A9DD-4E47-982A-9017136FF198}"/>
              </a:ext>
            </a:extLst>
          </p:cNvPr>
          <p:cNvSpPr txBox="1"/>
          <p:nvPr/>
        </p:nvSpPr>
        <p:spPr>
          <a:xfrm>
            <a:off x="3833415" y="654111"/>
            <a:ext cx="872370" cy="369692"/>
          </a:xfrm>
          <a:prstGeom prst="rect">
            <a:avLst/>
          </a:prstGeom>
          <a:noFill/>
        </p:spPr>
        <p:txBody>
          <a:bodyPr wrap="square" rtlCol="0">
            <a:spAutoFit/>
          </a:bodyPr>
          <a:lstStyle/>
          <a:p>
            <a:r>
              <a:rPr kumimoji="1" lang="ja-JP" altLang="en-US" b="1"/>
              <a:t>認証側</a:t>
            </a:r>
          </a:p>
        </p:txBody>
      </p:sp>
      <p:cxnSp>
        <p:nvCxnSpPr>
          <p:cNvPr id="18" name="直線矢印コネクタ 17">
            <a:extLst>
              <a:ext uri="{FF2B5EF4-FFF2-40B4-BE49-F238E27FC236}">
                <a16:creationId xmlns:a16="http://schemas.microsoft.com/office/drawing/2014/main" id="{897EE44D-CDB6-47C9-ADE9-0591DA6A2304}"/>
              </a:ext>
            </a:extLst>
          </p:cNvPr>
          <p:cNvCxnSpPr>
            <a:cxnSpLocks/>
            <a:stCxn id="24" idx="2"/>
          </p:cNvCxnSpPr>
          <p:nvPr/>
        </p:nvCxnSpPr>
        <p:spPr>
          <a:xfrm flipH="1">
            <a:off x="3515583" y="1699490"/>
            <a:ext cx="1" cy="150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6558DDEE-6F53-46D6-96CA-5D615423AFE3}"/>
                  </a:ext>
                </a:extLst>
              </p:cNvPr>
              <p:cNvSpPr/>
              <p:nvPr/>
            </p:nvSpPr>
            <p:spPr>
              <a:xfrm>
                <a:off x="7072335" y="101339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認証情報</a:t>
                </a:r>
                <a14:m>
                  <m:oMath xmlns:m="http://schemas.openxmlformats.org/officeDocument/2006/math">
                    <m:sSub>
                      <m:sSubPr>
                        <m:ctrlPr>
                          <a:rPr kumimoji="1" lang="en-US" altLang="ja-JP" sz="1400" i="1" dirty="0">
                            <a:solidFill>
                              <a:schemeClr val="tx1"/>
                            </a:solidFill>
                            <a:latin typeface="Cambria Math" panose="02040503050406030204" pitchFamily="18" charset="0"/>
                          </a:rPr>
                        </m:ctrlPr>
                      </m:sSubPr>
                      <m:e>
                        <m:r>
                          <a:rPr kumimoji="1" lang="en-US" altLang="ja-JP" sz="1400" i="1" dirty="0">
                            <a:solidFill>
                              <a:schemeClr val="tx1"/>
                            </a:solidFill>
                            <a:latin typeface="Cambria Math" panose="02040503050406030204" pitchFamily="18" charset="0"/>
                          </a:rPr>
                          <m:t>𝐴</m:t>
                        </m:r>
                      </m:e>
                      <m:sub>
                        <m:r>
                          <a:rPr kumimoji="1" lang="en-US" altLang="ja-JP" sz="1400" i="1" dirty="0">
                            <a:solidFill>
                              <a:schemeClr val="tx1"/>
                            </a:solidFill>
                            <a:latin typeface="Cambria Math" panose="02040503050406030204" pitchFamily="18" charset="0"/>
                          </a:rPr>
                          <m:t>𝑖</m:t>
                        </m:r>
                      </m:sub>
                    </m:sSub>
                  </m:oMath>
                </a14:m>
                <a:r>
                  <a:rPr lang="en-US" altLang="ja-JP" sz="1400">
                    <a:solidFill>
                      <a:schemeClr val="tx1"/>
                    </a:solidFill>
                  </a:rPr>
                  <a:t>, </a:t>
                </a:r>
                <a14:m>
                  <m:oMath xmlns:m="http://schemas.openxmlformats.org/officeDocument/2006/math">
                    <m:sSub>
                      <m:sSubPr>
                        <m:ctrlPr>
                          <a:rPr lang="en-US" altLang="ja-JP" sz="1400" i="1" dirty="0">
                            <a:solidFill>
                              <a:schemeClr val="tx1"/>
                            </a:solidFill>
                            <a:latin typeface="Cambria Math" panose="02040503050406030204" pitchFamily="18" charset="0"/>
                          </a:rPr>
                        </m:ctrlPr>
                      </m:sSubPr>
                      <m:e>
                        <m:r>
                          <a:rPr lang="en-US" altLang="ja-JP" sz="1400" b="0" i="1" dirty="0" smtClean="0">
                            <a:solidFill>
                              <a:schemeClr val="tx1"/>
                            </a:solidFill>
                            <a:latin typeface="Cambria Math" panose="02040503050406030204" pitchFamily="18" charset="0"/>
                          </a:rPr>
                          <m:t>𝑀</m:t>
                        </m:r>
                      </m:e>
                      <m:sub>
                        <m:r>
                          <a:rPr lang="en-US" altLang="ja-JP" sz="1400" i="1" dirty="0">
                            <a:solidFill>
                              <a:schemeClr val="tx1"/>
                            </a:solidFill>
                            <a:latin typeface="Cambria Math" panose="02040503050406030204" pitchFamily="18" charset="0"/>
                          </a:rPr>
                          <m:t>𝑖</m:t>
                        </m:r>
                      </m:sub>
                    </m:sSub>
                  </m:oMath>
                </a14:m>
                <a:endParaRPr kumimoji="1" lang="en-US" altLang="ja-JP" sz="1400">
                  <a:solidFill>
                    <a:schemeClr val="tx1"/>
                  </a:solidFill>
                </a:endParaRPr>
              </a:p>
            </p:txBody>
          </p:sp>
        </mc:Choice>
        <mc:Fallback xmlns="">
          <p:sp>
            <p:nvSpPr>
              <p:cNvPr id="19" name="正方形/長方形 18">
                <a:extLst>
                  <a:ext uri="{FF2B5EF4-FFF2-40B4-BE49-F238E27FC236}">
                    <a16:creationId xmlns:a16="http://schemas.microsoft.com/office/drawing/2014/main" id="{6558DDEE-6F53-46D6-96CA-5D615423AFE3}"/>
                  </a:ext>
                </a:extLst>
              </p:cNvPr>
              <p:cNvSpPr>
                <a:spLocks noRot="1" noChangeAspect="1" noMove="1" noResize="1" noEditPoints="1" noAdjustHandles="1" noChangeArrowheads="1" noChangeShapeType="1" noTextEdit="1"/>
              </p:cNvSpPr>
              <p:nvPr/>
            </p:nvSpPr>
            <p:spPr>
              <a:xfrm>
                <a:off x="7072335" y="1013397"/>
                <a:ext cx="1716075" cy="359675"/>
              </a:xfrm>
              <a:prstGeom prst="rect">
                <a:avLst/>
              </a:prstGeom>
              <a:blipFill>
                <a:blip r:embed="rId3"/>
                <a:stretch>
                  <a:fillRect b="-8197"/>
                </a:stretch>
              </a:blipFill>
              <a:ln>
                <a:solidFill>
                  <a:schemeClr val="tx1"/>
                </a:solidFill>
              </a:ln>
            </p:spPr>
            <p:txBody>
              <a:bodyPr/>
              <a:lstStyle/>
              <a:p>
                <a:r>
                  <a:rPr lang="en-US">
                    <a:noFill/>
                  </a:rPr>
                  <a:t> </a:t>
                </a:r>
              </a:p>
            </p:txBody>
          </p:sp>
        </mc:Fallback>
      </mc:AlternateContent>
      <p:sp>
        <p:nvSpPr>
          <p:cNvPr id="20" name="テキスト ボックス 19">
            <a:extLst>
              <a:ext uri="{FF2B5EF4-FFF2-40B4-BE49-F238E27FC236}">
                <a16:creationId xmlns:a16="http://schemas.microsoft.com/office/drawing/2014/main" id="{781258D7-43B9-4A85-AE69-AB38D18D087E}"/>
              </a:ext>
            </a:extLst>
          </p:cNvPr>
          <p:cNvSpPr txBox="1"/>
          <p:nvPr/>
        </p:nvSpPr>
        <p:spPr>
          <a:xfrm>
            <a:off x="5869883" y="919551"/>
            <a:ext cx="540768" cy="308077"/>
          </a:xfrm>
          <a:prstGeom prst="rect">
            <a:avLst/>
          </a:prstGeom>
          <a:noFill/>
        </p:spPr>
        <p:txBody>
          <a:bodyPr wrap="square" rtlCol="0">
            <a:spAutoFit/>
          </a:bodyPr>
          <a:lstStyle/>
          <a:p>
            <a:r>
              <a:rPr kumimoji="1" lang="ja-JP" altLang="en-US" sz="1400"/>
              <a:t>共有</a:t>
            </a:r>
          </a:p>
        </p:txBody>
      </p:sp>
      <p:cxnSp>
        <p:nvCxnSpPr>
          <p:cNvPr id="21" name="直線矢印コネクタ 20">
            <a:extLst>
              <a:ext uri="{FF2B5EF4-FFF2-40B4-BE49-F238E27FC236}">
                <a16:creationId xmlns:a16="http://schemas.microsoft.com/office/drawing/2014/main" id="{72408475-EDA7-4156-9A13-4E46DA6C1A69}"/>
              </a:ext>
            </a:extLst>
          </p:cNvPr>
          <p:cNvCxnSpPr>
            <a:cxnSpLocks/>
            <a:stCxn id="27" idx="2"/>
            <a:endCxn id="28" idx="0"/>
          </p:cNvCxnSpPr>
          <p:nvPr/>
        </p:nvCxnSpPr>
        <p:spPr>
          <a:xfrm flipH="1">
            <a:off x="4190687" y="2211080"/>
            <a:ext cx="1" cy="184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102D6C5-24B5-4E1E-90BE-B4C7A7411ECB}"/>
              </a:ext>
            </a:extLst>
          </p:cNvPr>
          <p:cNvCxnSpPr>
            <a:cxnSpLocks/>
            <a:stCxn id="23" idx="3"/>
            <a:endCxn id="19" idx="1"/>
          </p:cNvCxnSpPr>
          <p:nvPr/>
        </p:nvCxnSpPr>
        <p:spPr>
          <a:xfrm>
            <a:off x="5063807" y="1184811"/>
            <a:ext cx="2008528" cy="84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DF9E712-E3A4-45E8-A005-9FE35335FA69}"/>
                  </a:ext>
                </a:extLst>
              </p:cNvPr>
              <p:cNvSpPr/>
              <p:nvPr/>
            </p:nvSpPr>
            <p:spPr>
              <a:xfrm>
                <a:off x="3347732" y="1004973"/>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認証情報</a:t>
                </a:r>
                <a14:m>
                  <m:oMath xmlns:m="http://schemas.openxmlformats.org/officeDocument/2006/math">
                    <m:sSub>
                      <m:sSubPr>
                        <m:ctrlPr>
                          <a:rPr kumimoji="1" lang="en-US" altLang="ja-JP" sz="1400" i="1">
                            <a:solidFill>
                              <a:schemeClr val="tx1"/>
                            </a:solidFill>
                            <a:latin typeface="Cambria Math" panose="02040503050406030204" pitchFamily="18" charset="0"/>
                          </a:rPr>
                        </m:ctrlPr>
                      </m:sSubPr>
                      <m:e>
                        <m:r>
                          <a:rPr kumimoji="1" lang="en-US" altLang="ja-JP" sz="1400" i="1">
                            <a:solidFill>
                              <a:schemeClr val="tx1"/>
                            </a:solidFill>
                            <a:latin typeface="Cambria Math" panose="02040503050406030204" pitchFamily="18" charset="0"/>
                          </a:rPr>
                          <m:t>𝐴</m:t>
                        </m:r>
                      </m:e>
                      <m:sub>
                        <m:r>
                          <a:rPr kumimoji="1" lang="en-US" altLang="ja-JP" sz="1400" i="1">
                            <a:solidFill>
                              <a:schemeClr val="tx1"/>
                            </a:solidFill>
                            <a:latin typeface="Cambria Math" panose="02040503050406030204" pitchFamily="18" charset="0"/>
                          </a:rPr>
                          <m:t>𝑖</m:t>
                        </m:r>
                      </m:sub>
                    </m:sSub>
                    <m:r>
                      <a:rPr kumimoji="1" lang="en-US" altLang="ja-JP" sz="1400" b="0" i="1" smtClean="0">
                        <a:solidFill>
                          <a:schemeClr val="tx1"/>
                        </a:solidFill>
                        <a:latin typeface="Cambria Math" panose="02040503050406030204" pitchFamily="18" charset="0"/>
                      </a:rPr>
                      <m:t>,</m:t>
                    </m:r>
                    <m:sSub>
                      <m:sSubPr>
                        <m:ctrlPr>
                          <a:rPr kumimoji="1" lang="en-US" altLang="ja-JP" sz="1400" i="1">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𝑀</m:t>
                        </m:r>
                      </m:e>
                      <m:sub>
                        <m:r>
                          <a:rPr kumimoji="1" lang="en-US" altLang="ja-JP" sz="1400" i="1">
                            <a:solidFill>
                              <a:schemeClr val="tx1"/>
                            </a:solidFill>
                            <a:latin typeface="Cambria Math" panose="02040503050406030204" pitchFamily="18" charset="0"/>
                          </a:rPr>
                          <m:t>𝑖</m:t>
                        </m:r>
                      </m:sub>
                    </m:sSub>
                  </m:oMath>
                </a14:m>
                <a:endParaRPr kumimoji="1" lang="ja-JP" altLang="en-US" sz="1400">
                  <a:solidFill>
                    <a:schemeClr val="tx1"/>
                  </a:solidFill>
                </a:endParaRPr>
              </a:p>
            </p:txBody>
          </p:sp>
        </mc:Choice>
        <mc:Fallback xmlns="">
          <p:sp>
            <p:nvSpPr>
              <p:cNvPr id="23" name="正方形/長方形 22">
                <a:extLst>
                  <a:ext uri="{FF2B5EF4-FFF2-40B4-BE49-F238E27FC236}">
                    <a16:creationId xmlns:a16="http://schemas.microsoft.com/office/drawing/2014/main" id="{1DF9E712-E3A4-45E8-A005-9FE35335FA69}"/>
                  </a:ext>
                </a:extLst>
              </p:cNvPr>
              <p:cNvSpPr>
                <a:spLocks noRot="1" noChangeAspect="1" noMove="1" noResize="1" noEditPoints="1" noAdjustHandles="1" noChangeArrowheads="1" noChangeShapeType="1" noTextEdit="1"/>
              </p:cNvSpPr>
              <p:nvPr/>
            </p:nvSpPr>
            <p:spPr>
              <a:xfrm>
                <a:off x="3347732" y="1004973"/>
                <a:ext cx="1716075" cy="359675"/>
              </a:xfrm>
              <a:prstGeom prst="rect">
                <a:avLst/>
              </a:prstGeom>
              <a:blipFill>
                <a:blip r:embed="rId4"/>
                <a:stretch>
                  <a:fillRect b="-81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266AE475-C7FE-4585-8370-6531083B4A10}"/>
                  </a:ext>
                </a:extLst>
              </p:cNvPr>
              <p:cNvSpPr/>
              <p:nvPr/>
            </p:nvSpPr>
            <p:spPr>
              <a:xfrm>
                <a:off x="3010963" y="1435322"/>
                <a:ext cx="1009241"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1100" i="1" smtClean="0">
                          <a:solidFill>
                            <a:schemeClr val="tx1"/>
                          </a:solidFill>
                          <a:latin typeface="Cambria Math" panose="02040503050406030204" pitchFamily="18" charset="0"/>
                        </a:rPr>
                        <m:t>識別子</m:t>
                      </m:r>
                      <m:r>
                        <a:rPr kumimoji="1" lang="en-US" altLang="ja-JP" sz="1100" i="1">
                          <a:solidFill>
                            <a:schemeClr val="tx1"/>
                          </a:solidFill>
                          <a:latin typeface="Cambria Math" panose="02040503050406030204" pitchFamily="18" charset="0"/>
                        </a:rPr>
                        <m:t>𝑆</m:t>
                      </m:r>
                    </m:oMath>
                  </m:oMathPara>
                </a14:m>
                <a:endParaRPr kumimoji="1" lang="ja-JP" altLang="en-US" sz="1100">
                  <a:solidFill>
                    <a:schemeClr val="tx1"/>
                  </a:solidFill>
                </a:endParaRPr>
              </a:p>
            </p:txBody>
          </p:sp>
        </mc:Choice>
        <mc:Fallback xmlns="">
          <p:sp>
            <p:nvSpPr>
              <p:cNvPr id="24" name="正方形/長方形 23">
                <a:extLst>
                  <a:ext uri="{FF2B5EF4-FFF2-40B4-BE49-F238E27FC236}">
                    <a16:creationId xmlns:a16="http://schemas.microsoft.com/office/drawing/2014/main" id="{266AE475-C7FE-4585-8370-6531083B4A10}"/>
                  </a:ext>
                </a:extLst>
              </p:cNvPr>
              <p:cNvSpPr>
                <a:spLocks noRot="1" noChangeAspect="1" noMove="1" noResize="1" noEditPoints="1" noAdjustHandles="1" noChangeArrowheads="1" noChangeShapeType="1" noTextEdit="1"/>
              </p:cNvSpPr>
              <p:nvPr/>
            </p:nvSpPr>
            <p:spPr>
              <a:xfrm>
                <a:off x="3010963" y="1435322"/>
                <a:ext cx="1009241" cy="264168"/>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903A3954-81C0-4B4C-BFC7-DD12DCCEA16B}"/>
                  </a:ext>
                </a:extLst>
              </p:cNvPr>
              <p:cNvSpPr/>
              <p:nvPr/>
            </p:nvSpPr>
            <p:spPr>
              <a:xfrm>
                <a:off x="4296509" y="1436823"/>
                <a:ext cx="1009241"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乱数</a:t>
                </a:r>
                <a14:m>
                  <m:oMath xmlns:m="http://schemas.openxmlformats.org/officeDocument/2006/math">
                    <m:sSub>
                      <m:sSubPr>
                        <m:ctrlPr>
                          <a:rPr kumimoji="1" lang="en-US" altLang="ja-JP" sz="1100" i="1">
                            <a:solidFill>
                              <a:schemeClr val="tx1"/>
                            </a:solidFill>
                            <a:latin typeface="Cambria Math" panose="02040503050406030204" pitchFamily="18" charset="0"/>
                          </a:rPr>
                        </m:ctrlPr>
                      </m:sSubPr>
                      <m:e>
                        <m:r>
                          <a:rPr kumimoji="1" lang="en-US" altLang="ja-JP" sz="1100" i="1">
                            <a:solidFill>
                              <a:schemeClr val="tx1"/>
                            </a:solidFill>
                            <a:latin typeface="Cambria Math" panose="02040503050406030204" pitchFamily="18" charset="0"/>
                          </a:rPr>
                          <m:t>𝑁</m:t>
                        </m:r>
                      </m:e>
                      <m:sub>
                        <m:r>
                          <a:rPr kumimoji="1" lang="en-US" altLang="ja-JP" sz="1100" i="1" smtClean="0">
                            <a:solidFill>
                              <a:schemeClr val="tx1"/>
                            </a:solidFill>
                            <a:latin typeface="Cambria Math" panose="02040503050406030204" pitchFamily="18" charset="0"/>
                          </a:rPr>
                          <m:t>𝑖</m:t>
                        </m:r>
                        <m:r>
                          <a:rPr kumimoji="1" lang="en-US" altLang="ja-JP" sz="1100" b="0" i="1" smtClean="0">
                            <a:solidFill>
                              <a:schemeClr val="tx1"/>
                            </a:solidFill>
                            <a:latin typeface="Cambria Math" panose="02040503050406030204" pitchFamily="18" charset="0"/>
                          </a:rPr>
                          <m:t>+1</m:t>
                        </m:r>
                      </m:sub>
                    </m:sSub>
                  </m:oMath>
                </a14:m>
                <a:endParaRPr kumimoji="1" lang="ja-JP" altLang="en-US" sz="1100">
                  <a:solidFill>
                    <a:schemeClr val="tx1"/>
                  </a:solidFill>
                </a:endParaRPr>
              </a:p>
            </p:txBody>
          </p:sp>
        </mc:Choice>
        <mc:Fallback xmlns="">
          <p:sp>
            <p:nvSpPr>
              <p:cNvPr id="25" name="正方形/長方形 24">
                <a:extLst>
                  <a:ext uri="{FF2B5EF4-FFF2-40B4-BE49-F238E27FC236}">
                    <a16:creationId xmlns:a16="http://schemas.microsoft.com/office/drawing/2014/main" id="{903A3954-81C0-4B4C-BFC7-DD12DCCEA16B}"/>
                  </a:ext>
                </a:extLst>
              </p:cNvPr>
              <p:cNvSpPr>
                <a:spLocks noRot="1" noChangeAspect="1" noMove="1" noResize="1" noEditPoints="1" noAdjustHandles="1" noChangeArrowheads="1" noChangeShapeType="1" noTextEdit="1"/>
              </p:cNvSpPr>
              <p:nvPr/>
            </p:nvSpPr>
            <p:spPr>
              <a:xfrm>
                <a:off x="4296509" y="1436823"/>
                <a:ext cx="1009241" cy="264168"/>
              </a:xfrm>
              <a:prstGeom prst="rect">
                <a:avLst/>
              </a:prstGeom>
              <a:blipFill>
                <a:blip r:embed="rId6"/>
                <a:stretch>
                  <a:fillRect b="-13333"/>
                </a:stretch>
              </a:blipFill>
              <a:ln>
                <a:solidFill>
                  <a:schemeClr val="tx1"/>
                </a:solidFill>
              </a:ln>
            </p:spPr>
            <p:txBody>
              <a:bodyPr/>
              <a:lstStyle/>
              <a:p>
                <a:r>
                  <a:rPr lang="en-US">
                    <a:noFill/>
                  </a:rPr>
                  <a:t> </a:t>
                </a:r>
              </a:p>
            </p:txBody>
          </p:sp>
        </mc:Fallback>
      </mc:AlternateContent>
      <p:cxnSp>
        <p:nvCxnSpPr>
          <p:cNvPr id="26" name="直線矢印コネクタ 25">
            <a:extLst>
              <a:ext uri="{FF2B5EF4-FFF2-40B4-BE49-F238E27FC236}">
                <a16:creationId xmlns:a16="http://schemas.microsoft.com/office/drawing/2014/main" id="{E16D3760-3707-4385-BD40-5A0CD0B96E30}"/>
              </a:ext>
            </a:extLst>
          </p:cNvPr>
          <p:cNvCxnSpPr>
            <a:cxnSpLocks/>
            <a:stCxn id="25" idx="2"/>
          </p:cNvCxnSpPr>
          <p:nvPr/>
        </p:nvCxnSpPr>
        <p:spPr>
          <a:xfrm flipH="1">
            <a:off x="4801129" y="1700991"/>
            <a:ext cx="1" cy="148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F7859A3-ABEA-4A10-855D-D79B90B15BD4}"/>
                  </a:ext>
                </a:extLst>
              </p:cNvPr>
              <p:cNvSpPr/>
              <p:nvPr/>
            </p:nvSpPr>
            <p:spPr>
              <a:xfrm>
                <a:off x="3109093" y="1851405"/>
                <a:ext cx="2163189"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次回認証情報</a:t>
                </a:r>
                <a14:m>
                  <m:oMath xmlns:m="http://schemas.openxmlformats.org/officeDocument/2006/math">
                    <m:sSub>
                      <m:sSubPr>
                        <m:ctrlPr>
                          <a:rPr kumimoji="1" lang="en-US" altLang="ja-JP" sz="1400" i="1">
                            <a:solidFill>
                              <a:schemeClr val="tx1"/>
                            </a:solidFill>
                            <a:latin typeface="Cambria Math" panose="02040503050406030204" pitchFamily="18" charset="0"/>
                          </a:rPr>
                        </m:ctrlPr>
                      </m:sSubPr>
                      <m:e>
                        <m:r>
                          <a:rPr kumimoji="1" lang="en-US" altLang="ja-JP" sz="1400" i="1">
                            <a:solidFill>
                              <a:schemeClr val="tx1"/>
                            </a:solidFill>
                            <a:latin typeface="Cambria Math" panose="02040503050406030204" pitchFamily="18" charset="0"/>
                          </a:rPr>
                          <m:t>𝐴</m:t>
                        </m:r>
                      </m:e>
                      <m:sub>
                        <m:r>
                          <a:rPr kumimoji="1" lang="en-US" altLang="ja-JP" sz="1400" i="1">
                            <a:solidFill>
                              <a:schemeClr val="tx1"/>
                            </a:solidFill>
                            <a:latin typeface="Cambria Math" panose="02040503050406030204" pitchFamily="18" charset="0"/>
                          </a:rPr>
                          <m:t>𝑖</m:t>
                        </m:r>
                        <m:r>
                          <a:rPr kumimoji="1" lang="en-US" altLang="ja-JP" sz="1400" i="1">
                            <a:solidFill>
                              <a:schemeClr val="tx1"/>
                            </a:solidFill>
                            <a:latin typeface="Cambria Math" panose="02040503050406030204" pitchFamily="18" charset="0"/>
                          </a:rPr>
                          <m:t>+1</m:t>
                        </m:r>
                      </m:sub>
                    </m:sSub>
                  </m:oMath>
                </a14:m>
                <a:r>
                  <a:rPr kumimoji="1" lang="ja-JP" altLang="en-US" sz="1400">
                    <a:solidFill>
                      <a:schemeClr val="tx1"/>
                    </a:solidFill>
                  </a:rPr>
                  <a:t>を作成</a:t>
                </a:r>
              </a:p>
            </p:txBody>
          </p:sp>
        </mc:Choice>
        <mc:Fallback xmlns="">
          <p:sp>
            <p:nvSpPr>
              <p:cNvPr id="27" name="正方形/長方形 26">
                <a:extLst>
                  <a:ext uri="{FF2B5EF4-FFF2-40B4-BE49-F238E27FC236}">
                    <a16:creationId xmlns:a16="http://schemas.microsoft.com/office/drawing/2014/main" id="{BF7859A3-ABEA-4A10-855D-D79B90B15BD4}"/>
                  </a:ext>
                </a:extLst>
              </p:cNvPr>
              <p:cNvSpPr>
                <a:spLocks noRot="1" noChangeAspect="1" noMove="1" noResize="1" noEditPoints="1" noAdjustHandles="1" noChangeArrowheads="1" noChangeShapeType="1" noTextEdit="1"/>
              </p:cNvSpPr>
              <p:nvPr/>
            </p:nvSpPr>
            <p:spPr>
              <a:xfrm>
                <a:off x="3109093" y="1851405"/>
                <a:ext cx="2163189" cy="359675"/>
              </a:xfrm>
              <a:prstGeom prst="rect">
                <a:avLst/>
              </a:prstGeom>
              <a:blipFill>
                <a:blip r:embed="rId7"/>
                <a:stretch>
                  <a:fillRect b="-81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16AA524B-A4F8-4114-B7BC-70062ED0A798}"/>
                  </a:ext>
                </a:extLst>
              </p:cNvPr>
              <p:cNvSpPr/>
              <p:nvPr/>
            </p:nvSpPr>
            <p:spPr>
              <a:xfrm>
                <a:off x="3225629" y="2395780"/>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送信データ</a:t>
                </a:r>
                <a:r>
                  <a:rPr kumimoji="1" lang="en-US" altLang="ja-JP" sz="1400">
                    <a:solidFill>
                      <a:schemeClr val="tx1"/>
                    </a:solidFill>
                  </a:rPr>
                  <a:t>α</a:t>
                </a:r>
                <a:r>
                  <a:rPr kumimoji="1" lang="ja-JP" altLang="en-US" sz="1400">
                    <a:solidFill>
                      <a:schemeClr val="tx1"/>
                    </a:solidFill>
                  </a:rPr>
                  <a:t>作成</a:t>
                </a:r>
                <a:endParaRPr kumimoji="1" lang="en-US" altLang="ja-JP" sz="1400">
                  <a:solidFill>
                    <a:schemeClr val="tx1"/>
                  </a:solidFill>
                </a:endParaRPr>
              </a:p>
              <a:p>
                <a:pPr algn="ctr"/>
                <a:r>
                  <a:rPr kumimoji="1" lang="en-US" altLang="ja-JP" sz="1050">
                    <a:solidFill>
                      <a:schemeClr val="tx1"/>
                    </a:solidFill>
                  </a:rPr>
                  <a:t>α</a:t>
                </a:r>
                <a:r>
                  <a:rPr kumimoji="1" lang="ja-JP" altLang="en-US" sz="1050">
                    <a:solidFill>
                      <a:schemeClr val="tx1"/>
                    </a:solidFill>
                  </a:rPr>
                  <a:t>←</a:t>
                </a:r>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r>
                          <a:rPr kumimoji="1" lang="en-US" altLang="ja-JP" sz="1050" i="1">
                            <a:solidFill>
                              <a:schemeClr val="tx1"/>
                            </a:solidFill>
                            <a:latin typeface="Cambria Math" panose="02040503050406030204" pitchFamily="18" charset="0"/>
                          </a:rPr>
                          <m:t>+1</m:t>
                        </m:r>
                      </m:sub>
                    </m:sSub>
                  </m:oMath>
                </a14:m>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sub>
                    </m:sSub>
                  </m:oMath>
                </a14:m>
                <a:r>
                  <a:rPr lang="en-US" altLang="ja-JP" sz="1050">
                    <a:solidFill>
                      <a:schemeClr val="tx1"/>
                    </a:solidFill>
                  </a:rPr>
                  <a:t> ⊕ </a:t>
                </a:r>
                <a14:m>
                  <m:oMath xmlns:m="http://schemas.openxmlformats.org/officeDocument/2006/math">
                    <m:sSub>
                      <m:sSubPr>
                        <m:ctrlPr>
                          <a:rPr lang="en-US" altLang="ja-JP" sz="1050" i="1">
                            <a:solidFill>
                              <a:schemeClr val="tx1"/>
                            </a:solidFill>
                            <a:latin typeface="Cambria Math" panose="02040503050406030204" pitchFamily="18" charset="0"/>
                          </a:rPr>
                        </m:ctrlPr>
                      </m:sSubPr>
                      <m:e>
                        <m:r>
                          <a:rPr lang="en-US" altLang="ja-JP" sz="1050" b="0" i="1" smtClean="0">
                            <a:solidFill>
                              <a:schemeClr val="tx1"/>
                            </a:solidFill>
                            <a:latin typeface="Cambria Math" panose="02040503050406030204" pitchFamily="18" charset="0"/>
                          </a:rPr>
                          <m:t>𝑀</m:t>
                        </m:r>
                      </m:e>
                      <m:sub>
                        <m:r>
                          <a:rPr lang="en-US" altLang="ja-JP" sz="1050" i="1">
                            <a:solidFill>
                              <a:schemeClr val="tx1"/>
                            </a:solidFill>
                            <a:latin typeface="Cambria Math" panose="02040503050406030204" pitchFamily="18" charset="0"/>
                          </a:rPr>
                          <m:t>𝑖</m:t>
                        </m:r>
                      </m:sub>
                    </m:sSub>
                  </m:oMath>
                </a14:m>
                <a:endParaRPr kumimoji="1" lang="ja-JP" altLang="en-US" sz="1050">
                  <a:solidFill>
                    <a:schemeClr val="tx1"/>
                  </a:solidFill>
                </a:endParaRPr>
              </a:p>
            </p:txBody>
          </p:sp>
        </mc:Choice>
        <mc:Fallback xmlns="">
          <p:sp>
            <p:nvSpPr>
              <p:cNvPr id="28" name="正方形/長方形 27">
                <a:extLst>
                  <a:ext uri="{FF2B5EF4-FFF2-40B4-BE49-F238E27FC236}">
                    <a16:creationId xmlns:a16="http://schemas.microsoft.com/office/drawing/2014/main" id="{16AA524B-A4F8-4114-B7BC-70062ED0A798}"/>
                  </a:ext>
                </a:extLst>
              </p:cNvPr>
              <p:cNvSpPr>
                <a:spLocks noRot="1" noChangeAspect="1" noMove="1" noResize="1" noEditPoints="1" noAdjustHandles="1" noChangeArrowheads="1" noChangeShapeType="1" noTextEdit="1"/>
              </p:cNvSpPr>
              <p:nvPr/>
            </p:nvSpPr>
            <p:spPr>
              <a:xfrm>
                <a:off x="3225629" y="2395780"/>
                <a:ext cx="1930116" cy="359675"/>
              </a:xfrm>
              <a:prstGeom prst="rect">
                <a:avLst/>
              </a:prstGeom>
              <a:blipFill>
                <a:blip r:embed="rId8"/>
                <a:stretch>
                  <a:fillRect t="-14754" b="-21311"/>
                </a:stretch>
              </a:blipFill>
              <a:ln>
                <a:solidFill>
                  <a:schemeClr val="tx1"/>
                </a:solidFill>
              </a:ln>
            </p:spPr>
            <p:txBody>
              <a:bodyPr/>
              <a:lstStyle/>
              <a:p>
                <a:r>
                  <a:rPr lang="en-US">
                    <a:noFill/>
                  </a:rPr>
                  <a:t> </a:t>
                </a:r>
              </a:p>
            </p:txBody>
          </p:sp>
        </mc:Fallback>
      </mc:AlternateContent>
      <p:sp>
        <p:nvSpPr>
          <p:cNvPr id="31" name="正方形/長方形 30">
            <a:extLst>
              <a:ext uri="{FF2B5EF4-FFF2-40B4-BE49-F238E27FC236}">
                <a16:creationId xmlns:a16="http://schemas.microsoft.com/office/drawing/2014/main" id="{40EFD063-A1DD-4679-B62A-D9B44CA6AB33}"/>
              </a:ext>
            </a:extLst>
          </p:cNvPr>
          <p:cNvSpPr/>
          <p:nvPr/>
        </p:nvSpPr>
        <p:spPr>
          <a:xfrm>
            <a:off x="6878100" y="4063469"/>
            <a:ext cx="2060829"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rPr>
              <a:t>β</a:t>
            </a:r>
            <a:r>
              <a:rPr kumimoji="1" lang="ja-JP" altLang="en-US" sz="1400">
                <a:solidFill>
                  <a:schemeClr val="tx1"/>
                </a:solidFill>
              </a:rPr>
              <a:t>作成</a:t>
            </a:r>
            <a:endParaRPr kumimoji="1" lang="en-US" altLang="ja-JP" sz="1400">
              <a:solidFill>
                <a:schemeClr val="tx1"/>
              </a:solidFill>
            </a:endParaRPr>
          </a:p>
          <a:p>
            <a:pPr algn="ctr"/>
            <a:r>
              <a:rPr kumimoji="1" lang="el-GR" altLang="ja-JP" sz="1050">
                <a:solidFill>
                  <a:schemeClr val="tx1"/>
                </a:solidFill>
              </a:rPr>
              <a:t>β </a:t>
            </a:r>
            <a:r>
              <a:rPr kumimoji="1" lang="ja-JP" altLang="en-US" sz="1050">
                <a:solidFill>
                  <a:schemeClr val="tx1"/>
                </a:solidFill>
              </a:rPr>
              <a:t>←</a:t>
            </a:r>
            <a:r>
              <a:rPr kumimoji="1" lang="en-US" altLang="ja-JP" sz="1050">
                <a:solidFill>
                  <a:schemeClr val="tx1"/>
                </a:solidFill>
              </a:rPr>
              <a:t> (α ⊕X ⊕Y)+X</a:t>
            </a:r>
            <a:endParaRPr kumimoji="1" lang="ja-JP" altLang="en-US" sz="1050">
              <a:solidFill>
                <a:schemeClr val="tx1"/>
              </a:solidFill>
            </a:endParaRPr>
          </a:p>
        </p:txBody>
      </p:sp>
      <mc:AlternateContent xmlns:mc="http://schemas.openxmlformats.org/markup-compatibility/2006" xmlns:a14="http://schemas.microsoft.com/office/drawing/2010/main">
        <mc:Choice Requires="a14">
          <p:sp>
            <p:nvSpPr>
              <p:cNvPr id="32" name="フローチャート: 判断 31">
                <a:extLst>
                  <a:ext uri="{FF2B5EF4-FFF2-40B4-BE49-F238E27FC236}">
                    <a16:creationId xmlns:a16="http://schemas.microsoft.com/office/drawing/2014/main" id="{7926EF29-37F0-42B5-B8EB-645903EF91D9}"/>
                  </a:ext>
                </a:extLst>
              </p:cNvPr>
              <p:cNvSpPr/>
              <p:nvPr/>
            </p:nvSpPr>
            <p:spPr>
              <a:xfrm>
                <a:off x="3189480" y="4723227"/>
                <a:ext cx="2002413" cy="65961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20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𝐴</m:t>
                        </m:r>
                      </m:e>
                      <m:sub>
                        <m:r>
                          <a:rPr kumimoji="1" lang="en-US" altLang="ja-JP" sz="1200" i="1">
                            <a:solidFill>
                              <a:schemeClr val="tx1"/>
                            </a:solidFill>
                            <a:latin typeface="Cambria Math" panose="02040503050406030204" pitchFamily="18" charset="0"/>
                          </a:rPr>
                          <m:t>𝑖</m:t>
                        </m:r>
                        <m:r>
                          <a:rPr kumimoji="1" lang="en-US" altLang="ja-JP" sz="1200" b="0" i="1" smtClean="0">
                            <a:solidFill>
                              <a:schemeClr val="tx1"/>
                            </a:solidFill>
                            <a:latin typeface="Cambria Math" panose="02040503050406030204" pitchFamily="18" charset="0"/>
                          </a:rPr>
                          <m:t>+1</m:t>
                        </m:r>
                      </m:sub>
                    </m:sSub>
                    <m:r>
                      <a:rPr kumimoji="1" lang="en-US" altLang="ja-JP" sz="1200" b="0" i="1" smtClean="0">
                        <a:solidFill>
                          <a:schemeClr val="tx1"/>
                        </a:solidFill>
                        <a:latin typeface="Cambria Math" panose="02040503050406030204" pitchFamily="18" charset="0"/>
                      </a:rPr>
                      <m:t>+</m:t>
                    </m:r>
                  </m:oMath>
                </a14:m>
                <a:r>
                  <a:rPr kumimoji="1" lang="en-US" altLang="ja-JP" sz="1200">
                    <a:solidFill>
                      <a:schemeClr val="tx1"/>
                    </a:solidFill>
                  </a:rPr>
                  <a:t> </a:t>
                </a:r>
                <a14:m>
                  <m:oMath xmlns:m="http://schemas.openxmlformats.org/officeDocument/2006/math">
                    <m:sSub>
                      <m:sSubPr>
                        <m:ctrlPr>
                          <a:rPr kumimoji="1" lang="en-US" altLang="ja-JP" sz="1200" i="1">
                            <a:solidFill>
                              <a:schemeClr val="tx1"/>
                            </a:solidFill>
                            <a:latin typeface="Cambria Math" panose="02040503050406030204" pitchFamily="18" charset="0"/>
                          </a:rPr>
                        </m:ctrlPr>
                      </m:sSubPr>
                      <m:e>
                        <m:r>
                          <a:rPr kumimoji="1" lang="en-US" altLang="ja-JP" sz="1200" i="1">
                            <a:solidFill>
                              <a:schemeClr val="tx1"/>
                            </a:solidFill>
                            <a:latin typeface="Cambria Math" panose="02040503050406030204" pitchFamily="18" charset="0"/>
                          </a:rPr>
                          <m:t>𝐴</m:t>
                        </m:r>
                      </m:e>
                      <m:sub>
                        <m:r>
                          <a:rPr kumimoji="1" lang="en-US" altLang="ja-JP" sz="1200" i="1">
                            <a:solidFill>
                              <a:schemeClr val="tx1"/>
                            </a:solidFill>
                            <a:latin typeface="Cambria Math" panose="02040503050406030204" pitchFamily="18" charset="0"/>
                          </a:rPr>
                          <m:t>𝑖</m:t>
                        </m:r>
                      </m:sub>
                    </m:sSub>
                    <m:r>
                      <a:rPr kumimoji="1" lang="en-US" altLang="ja-JP" sz="1200" i="1">
                        <a:solidFill>
                          <a:schemeClr val="tx1"/>
                        </a:solidFill>
                        <a:latin typeface="Cambria Math" panose="02040503050406030204" pitchFamily="18" charset="0"/>
                      </a:rPr>
                      <m:t> </m:t>
                    </m:r>
                  </m:oMath>
                </a14:m>
                <a:r>
                  <a:rPr kumimoji="1" lang="en-US" altLang="ja-JP" sz="1200">
                    <a:solidFill>
                      <a:schemeClr val="tx1"/>
                    </a:solidFill>
                  </a:rPr>
                  <a:t>=</a:t>
                </a:r>
                <a:r>
                  <a:rPr kumimoji="1" lang="el-GR" altLang="ja-JP" sz="1200">
                    <a:solidFill>
                      <a:schemeClr val="tx1"/>
                    </a:solidFill>
                  </a:rPr>
                  <a:t> β</a:t>
                </a:r>
                <a:r>
                  <a:rPr kumimoji="1" lang="en-US" altLang="ja-JP" sz="1200">
                    <a:solidFill>
                      <a:schemeClr val="tx1"/>
                    </a:solidFill>
                  </a:rPr>
                  <a:t>?</a:t>
                </a:r>
                <a:endParaRPr kumimoji="1" lang="ja-JP" altLang="en-US" sz="1200">
                  <a:solidFill>
                    <a:schemeClr val="tx1"/>
                  </a:solidFill>
                </a:endParaRPr>
              </a:p>
            </p:txBody>
          </p:sp>
        </mc:Choice>
        <mc:Fallback xmlns="">
          <p:sp>
            <p:nvSpPr>
              <p:cNvPr id="32" name="フローチャート: 判断 31">
                <a:extLst>
                  <a:ext uri="{FF2B5EF4-FFF2-40B4-BE49-F238E27FC236}">
                    <a16:creationId xmlns:a16="http://schemas.microsoft.com/office/drawing/2014/main" id="{7926EF29-37F0-42B5-B8EB-645903EF91D9}"/>
                  </a:ext>
                </a:extLst>
              </p:cNvPr>
              <p:cNvSpPr>
                <a:spLocks noRot="1" noChangeAspect="1" noMove="1" noResize="1" noEditPoints="1" noAdjustHandles="1" noChangeArrowheads="1" noChangeShapeType="1" noTextEdit="1"/>
              </p:cNvSpPr>
              <p:nvPr/>
            </p:nvSpPr>
            <p:spPr>
              <a:xfrm>
                <a:off x="3189480" y="4723227"/>
                <a:ext cx="2002413" cy="659619"/>
              </a:xfrm>
              <a:prstGeom prst="flowChartDecision">
                <a:avLst/>
              </a:prstGeom>
              <a:blipFill>
                <a:blip r:embed="rId9"/>
                <a:stretch>
                  <a:fillRect/>
                </a:stretch>
              </a:blipFill>
              <a:ln>
                <a:solidFill>
                  <a:schemeClr val="tx1"/>
                </a:solidFill>
              </a:ln>
            </p:spPr>
            <p:txBody>
              <a:bodyPr/>
              <a:lstStyle/>
              <a:p>
                <a:r>
                  <a:rPr lang="en-US">
                    <a:noFill/>
                  </a:rPr>
                  <a:t> </a:t>
                </a:r>
              </a:p>
            </p:txBody>
          </p:sp>
        </mc:Fallback>
      </mc:AlternateContent>
      <p:sp>
        <p:nvSpPr>
          <p:cNvPr id="33" name="テキスト ボックス 32">
            <a:extLst>
              <a:ext uri="{FF2B5EF4-FFF2-40B4-BE49-F238E27FC236}">
                <a16:creationId xmlns:a16="http://schemas.microsoft.com/office/drawing/2014/main" id="{D85276C1-54B5-4154-8D9B-E0B4A3505690}"/>
              </a:ext>
            </a:extLst>
          </p:cNvPr>
          <p:cNvSpPr txBox="1"/>
          <p:nvPr/>
        </p:nvSpPr>
        <p:spPr>
          <a:xfrm>
            <a:off x="3468276" y="5331528"/>
            <a:ext cx="437143" cy="308077"/>
          </a:xfrm>
          <a:prstGeom prst="rect">
            <a:avLst/>
          </a:prstGeom>
          <a:noFill/>
        </p:spPr>
        <p:txBody>
          <a:bodyPr wrap="square" rtlCol="0">
            <a:spAutoFit/>
          </a:bodyPr>
          <a:lstStyle/>
          <a:p>
            <a:r>
              <a:rPr kumimoji="1" lang="en-US" altLang="ja-JP" sz="1400"/>
              <a:t>OK</a:t>
            </a:r>
            <a:endParaRPr kumimoji="1" lang="ja-JP" altLang="en-US" sz="1400"/>
          </a:p>
        </p:txBody>
      </p:sp>
      <p:sp>
        <p:nvSpPr>
          <p:cNvPr id="34" name="テキスト ボックス 33">
            <a:extLst>
              <a:ext uri="{FF2B5EF4-FFF2-40B4-BE49-F238E27FC236}">
                <a16:creationId xmlns:a16="http://schemas.microsoft.com/office/drawing/2014/main" id="{3ABCD295-CB0D-49E6-A834-083A6DD7FE5A}"/>
              </a:ext>
            </a:extLst>
          </p:cNvPr>
          <p:cNvSpPr txBox="1"/>
          <p:nvPr/>
        </p:nvSpPr>
        <p:spPr>
          <a:xfrm>
            <a:off x="2769841" y="4771190"/>
            <a:ext cx="446708" cy="308077"/>
          </a:xfrm>
          <a:prstGeom prst="rect">
            <a:avLst/>
          </a:prstGeom>
          <a:noFill/>
        </p:spPr>
        <p:txBody>
          <a:bodyPr wrap="square" rtlCol="0">
            <a:spAutoFit/>
          </a:bodyPr>
          <a:lstStyle/>
          <a:p>
            <a:r>
              <a:rPr kumimoji="1" lang="en-US" altLang="ja-JP" sz="1400"/>
              <a:t>NG</a:t>
            </a:r>
            <a:endParaRPr kumimoji="1" lang="ja-JP" altLang="en-US" sz="1400"/>
          </a:p>
        </p:txBody>
      </p:sp>
      <p:sp>
        <p:nvSpPr>
          <p:cNvPr id="35" name="テキスト ボックス 34">
            <a:extLst>
              <a:ext uri="{FF2B5EF4-FFF2-40B4-BE49-F238E27FC236}">
                <a16:creationId xmlns:a16="http://schemas.microsoft.com/office/drawing/2014/main" id="{74C8C834-BFB7-40E8-89BD-A13BFCA0C0CB}"/>
              </a:ext>
            </a:extLst>
          </p:cNvPr>
          <p:cNvSpPr txBox="1"/>
          <p:nvPr/>
        </p:nvSpPr>
        <p:spPr>
          <a:xfrm>
            <a:off x="5755348" y="2283691"/>
            <a:ext cx="724203" cy="307777"/>
          </a:xfrm>
          <a:prstGeom prst="rect">
            <a:avLst/>
          </a:prstGeom>
          <a:noFill/>
        </p:spPr>
        <p:txBody>
          <a:bodyPr wrap="square" rtlCol="0">
            <a:spAutoFit/>
          </a:bodyPr>
          <a:lstStyle/>
          <a:p>
            <a:r>
              <a:rPr lang="en-US" altLang="ja-JP" sz="1400"/>
              <a:t>α</a:t>
            </a:r>
            <a:r>
              <a:rPr kumimoji="1" lang="en-US" altLang="ja-JP" sz="1400"/>
              <a:t>,flag</a:t>
            </a:r>
            <a:endParaRPr kumimoji="1" lang="ja-JP" altLang="en-US" sz="1400"/>
          </a:p>
        </p:txBody>
      </p:sp>
      <p:cxnSp>
        <p:nvCxnSpPr>
          <p:cNvPr id="36" name="直線矢印コネクタ 35">
            <a:extLst>
              <a:ext uri="{FF2B5EF4-FFF2-40B4-BE49-F238E27FC236}">
                <a16:creationId xmlns:a16="http://schemas.microsoft.com/office/drawing/2014/main" id="{6CD72716-996E-43C1-9EFC-E2B871AC9786}"/>
              </a:ext>
            </a:extLst>
          </p:cNvPr>
          <p:cNvCxnSpPr>
            <a:cxnSpLocks/>
            <a:stCxn id="51" idx="2"/>
            <a:endCxn id="32" idx="0"/>
          </p:cNvCxnSpPr>
          <p:nvPr/>
        </p:nvCxnSpPr>
        <p:spPr>
          <a:xfrm>
            <a:off x="4190686" y="3503999"/>
            <a:ext cx="1" cy="1219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6DFB857-929C-4126-ABD1-2D9721882618}"/>
              </a:ext>
            </a:extLst>
          </p:cNvPr>
          <p:cNvCxnSpPr>
            <a:cxnSpLocks/>
          </p:cNvCxnSpPr>
          <p:nvPr/>
        </p:nvCxnSpPr>
        <p:spPr>
          <a:xfrm flipH="1" flipV="1">
            <a:off x="4205769" y="4516341"/>
            <a:ext cx="370864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4A946C2-DF3D-418B-9065-E82674BEE864}"/>
                  </a:ext>
                </a:extLst>
              </p:cNvPr>
              <p:cNvSpPr txBox="1"/>
              <p:nvPr/>
            </p:nvSpPr>
            <p:spPr>
              <a:xfrm>
                <a:off x="5889386" y="4198818"/>
                <a:ext cx="413228" cy="3070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1400" dirty="0" smtClean="0">
                          <a:solidFill>
                            <a:schemeClr val="tx1"/>
                          </a:solidFill>
                        </a:rPr>
                        <m:t>β</m:t>
                      </m:r>
                    </m:oMath>
                  </m:oMathPara>
                </a14:m>
                <a:endParaRPr kumimoji="1" lang="ja-JP" altLang="en-US" sz="1400">
                  <a:solidFill>
                    <a:schemeClr val="tx1"/>
                  </a:solidFill>
                </a:endParaRPr>
              </a:p>
            </p:txBody>
          </p:sp>
        </mc:Choice>
        <mc:Fallback xmlns="">
          <p:sp>
            <p:nvSpPr>
              <p:cNvPr id="38" name="テキスト ボックス 37">
                <a:extLst>
                  <a:ext uri="{FF2B5EF4-FFF2-40B4-BE49-F238E27FC236}">
                    <a16:creationId xmlns:a16="http://schemas.microsoft.com/office/drawing/2014/main" id="{24A946C2-DF3D-418B-9065-E82674BEE864}"/>
                  </a:ext>
                </a:extLst>
              </p:cNvPr>
              <p:cNvSpPr txBox="1">
                <a:spLocks noRot="1" noChangeAspect="1" noMove="1" noResize="1" noEditPoints="1" noAdjustHandles="1" noChangeArrowheads="1" noChangeShapeType="1" noTextEdit="1"/>
              </p:cNvSpPr>
              <p:nvPr/>
            </p:nvSpPr>
            <p:spPr>
              <a:xfrm>
                <a:off x="5889386" y="4198818"/>
                <a:ext cx="413228" cy="307072"/>
              </a:xfrm>
              <a:prstGeom prst="rect">
                <a:avLst/>
              </a:prstGeom>
              <a:blipFill>
                <a:blip r:embed="rId10"/>
                <a:stretch>
                  <a:fillRect b="-6000"/>
                </a:stretch>
              </a:blipFill>
            </p:spPr>
            <p:txBody>
              <a:bodyPr/>
              <a:lstStyle/>
              <a:p>
                <a:r>
                  <a:rPr lang="en-US">
                    <a:noFill/>
                  </a:rPr>
                  <a:t> </a:t>
                </a:r>
              </a:p>
            </p:txBody>
          </p:sp>
        </mc:Fallback>
      </mc:AlternateContent>
      <p:cxnSp>
        <p:nvCxnSpPr>
          <p:cNvPr id="39" name="直線矢印コネクタ 38">
            <a:extLst>
              <a:ext uri="{FF2B5EF4-FFF2-40B4-BE49-F238E27FC236}">
                <a16:creationId xmlns:a16="http://schemas.microsoft.com/office/drawing/2014/main" id="{3D2581E0-A618-4692-8651-2697C72C1DBD}"/>
              </a:ext>
            </a:extLst>
          </p:cNvPr>
          <p:cNvCxnSpPr>
            <a:cxnSpLocks/>
            <a:stCxn id="19" idx="2"/>
            <a:endCxn id="43" idx="0"/>
          </p:cNvCxnSpPr>
          <p:nvPr/>
        </p:nvCxnSpPr>
        <p:spPr>
          <a:xfrm flipH="1">
            <a:off x="7919710" y="1373072"/>
            <a:ext cx="10663" cy="1363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正方形/長方形 40">
                <a:extLst>
                  <a:ext uri="{FF2B5EF4-FFF2-40B4-BE49-F238E27FC236}">
                    <a16:creationId xmlns:a16="http://schemas.microsoft.com/office/drawing/2014/main" id="{684FDA9D-796A-4A41-8F1F-901623994714}"/>
                  </a:ext>
                </a:extLst>
              </p:cNvPr>
              <p:cNvSpPr/>
              <p:nvPr/>
            </p:nvSpPr>
            <p:spPr>
              <a:xfrm>
                <a:off x="3905419" y="5708650"/>
                <a:ext cx="1849929" cy="839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認証情報</a:t>
                </a:r>
                <a14:m>
                  <m:oMath xmlns:m="http://schemas.openxmlformats.org/officeDocument/2006/math">
                    <m:sSub>
                      <m:sSubPr>
                        <m:ctrlPr>
                          <a:rPr kumimoji="1" lang="en-US" altLang="ja-JP" sz="1400" i="1">
                            <a:solidFill>
                              <a:schemeClr val="tx1"/>
                            </a:solidFill>
                            <a:latin typeface="Cambria Math" panose="02040503050406030204" pitchFamily="18" charset="0"/>
                          </a:rPr>
                        </m:ctrlPr>
                      </m:sSubPr>
                      <m:e>
                        <m:r>
                          <a:rPr kumimoji="1" lang="en-US" altLang="ja-JP" sz="1400" i="1">
                            <a:solidFill>
                              <a:schemeClr val="tx1"/>
                            </a:solidFill>
                            <a:latin typeface="Cambria Math" panose="02040503050406030204" pitchFamily="18" charset="0"/>
                          </a:rPr>
                          <m:t>𝐴</m:t>
                        </m:r>
                      </m:e>
                      <m:sub>
                        <m:r>
                          <a:rPr kumimoji="1" lang="en-US" altLang="ja-JP" sz="1400" i="1">
                            <a:solidFill>
                              <a:schemeClr val="tx1"/>
                            </a:solidFill>
                            <a:latin typeface="Cambria Math" panose="02040503050406030204" pitchFamily="18" charset="0"/>
                          </a:rPr>
                          <m:t>𝑖</m:t>
                        </m:r>
                        <m:r>
                          <a:rPr kumimoji="1" lang="en-US" altLang="ja-JP" sz="1400" i="1">
                            <a:solidFill>
                              <a:schemeClr val="tx1"/>
                            </a:solidFill>
                            <a:latin typeface="Cambria Math" panose="02040503050406030204" pitchFamily="18" charset="0"/>
                          </a:rPr>
                          <m:t>+1</m:t>
                        </m:r>
                      </m:sub>
                    </m:sSub>
                  </m:oMath>
                </a14:m>
                <a:r>
                  <a:rPr kumimoji="1" lang="ja-JP" altLang="en-US" sz="1400">
                    <a:solidFill>
                      <a:schemeClr val="tx1"/>
                    </a:solidFill>
                  </a:rPr>
                  <a:t>を</a:t>
                </a:r>
                <a:r>
                  <a:rPr lang="ja-JP" altLang="en-US" sz="1400">
                    <a:solidFill>
                      <a:schemeClr val="tx1"/>
                    </a:solidFill>
                  </a:rPr>
                  <a:t>保存</a:t>
                </a:r>
                <a:endParaRPr lang="en-US" altLang="ja-JP" sz="1400">
                  <a:solidFill>
                    <a:schemeClr val="tx1"/>
                  </a:solidFill>
                </a:endParaRPr>
              </a:p>
              <a:p>
                <a:pPr algn="ctr"/>
                <a14:m>
                  <m:oMath xmlns:m="http://schemas.openxmlformats.org/officeDocument/2006/math">
                    <m:sSub>
                      <m:sSubPr>
                        <m:ctrlPr>
                          <a:rPr lang="en-US" altLang="ja-JP" sz="140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𝑁</m:t>
                        </m:r>
                      </m:e>
                      <m:sub>
                        <m:r>
                          <a:rPr lang="en-US" altLang="ja-JP" sz="1400" i="1">
                            <a:solidFill>
                              <a:schemeClr val="tx1"/>
                            </a:solidFill>
                            <a:latin typeface="Cambria Math" panose="02040503050406030204" pitchFamily="18" charset="0"/>
                          </a:rPr>
                          <m:t>𝑖</m:t>
                        </m:r>
                        <m:r>
                          <a:rPr lang="en-US" altLang="ja-JP" sz="1400" b="0" i="1" smtClean="0">
                            <a:solidFill>
                              <a:schemeClr val="tx1"/>
                            </a:solidFill>
                            <a:latin typeface="Cambria Math" panose="02040503050406030204" pitchFamily="18" charset="0"/>
                          </a:rPr>
                          <m:t>+1</m:t>
                        </m:r>
                      </m:sub>
                    </m:sSub>
                  </m:oMath>
                </a14:m>
                <a:r>
                  <a:rPr lang="ja-JP" altLang="en-US" sz="1400">
                    <a:solidFill>
                      <a:schemeClr val="tx1"/>
                    </a:solidFill>
                  </a:rPr>
                  <a:t>を保存</a:t>
                </a:r>
                <a:endParaRPr lang="en-US" altLang="ja-JP" sz="1400">
                  <a:solidFill>
                    <a:schemeClr val="tx1"/>
                  </a:solidFill>
                </a:endParaRPr>
              </a:p>
              <a:p>
                <a:pPr algn="ctr"/>
                <a14:m>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𝑀</m:t>
                        </m:r>
                      </m:e>
                      <m:sub>
                        <m:r>
                          <a:rPr kumimoji="1" lang="en-US" altLang="ja-JP" sz="1400" i="1">
                            <a:solidFill>
                              <a:schemeClr val="tx1"/>
                            </a:solidFill>
                            <a:latin typeface="Cambria Math" panose="02040503050406030204" pitchFamily="18" charset="0"/>
                          </a:rPr>
                          <m:t>𝑖</m:t>
                        </m:r>
                        <m:r>
                          <a:rPr kumimoji="1" lang="en-US" altLang="ja-JP" sz="1400" i="1">
                            <a:solidFill>
                              <a:schemeClr val="tx1"/>
                            </a:solidFill>
                            <a:latin typeface="Cambria Math" panose="02040503050406030204" pitchFamily="18" charset="0"/>
                          </a:rPr>
                          <m:t>+1</m:t>
                        </m:r>
                      </m:sub>
                    </m:sSub>
                  </m:oMath>
                </a14:m>
                <a:r>
                  <a:rPr kumimoji="1" lang="ja-JP" altLang="en-US" sz="1400">
                    <a:solidFill>
                      <a:schemeClr val="tx1"/>
                    </a:solidFill>
                  </a:rPr>
                  <a:t>←</a:t>
                </a:r>
                <a:r>
                  <a:rPr lang="en-US" altLang="ja-JP" sz="1400">
                    <a:solidFill>
                      <a:schemeClr val="tx1"/>
                    </a:solidFill>
                  </a:rPr>
                  <a:t>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𝑖</m:t>
                        </m:r>
                      </m:sub>
                    </m:sSub>
                  </m:oMath>
                </a14:m>
                <a:r>
                  <a:rPr kumimoji="1" lang="en-US" altLang="ja-JP" sz="1400">
                    <a:solidFill>
                      <a:schemeClr val="tx1"/>
                    </a:solidFill>
                  </a:rPr>
                  <a:t>+</a:t>
                </a:r>
                <a:r>
                  <a:rPr lang="en-US" altLang="ja-JP" sz="1400">
                    <a:solidFill>
                      <a:schemeClr val="tx1"/>
                    </a:solidFill>
                  </a:rPr>
                  <a:t>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𝑀</m:t>
                        </m:r>
                      </m:e>
                      <m:sub>
                        <m:r>
                          <a:rPr lang="en-US" altLang="ja-JP" sz="1400" i="1">
                            <a:solidFill>
                              <a:schemeClr val="tx1"/>
                            </a:solidFill>
                            <a:latin typeface="Cambria Math" panose="02040503050406030204" pitchFamily="18" charset="0"/>
                          </a:rPr>
                          <m:t>𝑖</m:t>
                        </m:r>
                      </m:sub>
                    </m:sSub>
                  </m:oMath>
                </a14:m>
                <a:endParaRPr kumimoji="1" lang="en-US" altLang="ja-JP" sz="1400">
                  <a:solidFill>
                    <a:schemeClr val="tx1"/>
                  </a:solidFill>
                </a:endParaRPr>
              </a:p>
              <a:p>
                <a:pPr algn="ctr"/>
                <a:r>
                  <a:rPr lang="en-US" altLang="ja-JP" sz="1400">
                    <a:solidFill>
                      <a:schemeClr val="tx1"/>
                    </a:solidFill>
                  </a:rPr>
                  <a:t>flag</a:t>
                </a:r>
                <a:r>
                  <a:rPr lang="ja-JP" altLang="en-US" sz="1400">
                    <a:solidFill>
                      <a:schemeClr val="tx1"/>
                    </a:solidFill>
                  </a:rPr>
                  <a:t>←</a:t>
                </a:r>
                <a:r>
                  <a:rPr lang="en-US" altLang="ja-JP" sz="1400">
                    <a:solidFill>
                      <a:schemeClr val="tx1"/>
                    </a:solidFill>
                  </a:rPr>
                  <a:t>1</a:t>
                </a:r>
                <a:endParaRPr kumimoji="1" lang="ja-JP" altLang="en-US" sz="1400">
                  <a:solidFill>
                    <a:schemeClr val="tx1"/>
                  </a:solidFill>
                </a:endParaRPr>
              </a:p>
            </p:txBody>
          </p:sp>
        </mc:Choice>
        <mc:Fallback xmlns="">
          <p:sp>
            <p:nvSpPr>
              <p:cNvPr id="41" name="正方形/長方形 40">
                <a:extLst>
                  <a:ext uri="{FF2B5EF4-FFF2-40B4-BE49-F238E27FC236}">
                    <a16:creationId xmlns:a16="http://schemas.microsoft.com/office/drawing/2014/main" id="{684FDA9D-796A-4A41-8F1F-901623994714}"/>
                  </a:ext>
                </a:extLst>
              </p:cNvPr>
              <p:cNvSpPr>
                <a:spLocks noRot="1" noChangeAspect="1" noMove="1" noResize="1" noEditPoints="1" noAdjustHandles="1" noChangeArrowheads="1" noChangeShapeType="1" noTextEdit="1"/>
              </p:cNvSpPr>
              <p:nvPr/>
            </p:nvSpPr>
            <p:spPr>
              <a:xfrm>
                <a:off x="3905419" y="5708650"/>
                <a:ext cx="1849929" cy="839118"/>
              </a:xfrm>
              <a:prstGeom prst="rect">
                <a:avLst/>
              </a:prstGeom>
              <a:blipFill>
                <a:blip r:embed="rId11"/>
                <a:stretch>
                  <a:fillRect t="-6429" b="-1285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ED40AF24-DC50-4442-B117-C0FBDB887189}"/>
                  </a:ext>
                </a:extLst>
              </p:cNvPr>
              <p:cNvSpPr/>
              <p:nvPr/>
            </p:nvSpPr>
            <p:spPr>
              <a:xfrm>
                <a:off x="7585549" y="5442116"/>
                <a:ext cx="1701408" cy="1179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認証情報</a:t>
                </a:r>
                <a14:m>
                  <m:oMath xmlns:m="http://schemas.openxmlformats.org/officeDocument/2006/math">
                    <m:sSub>
                      <m:sSubPr>
                        <m:ctrlPr>
                          <a:rPr kumimoji="1" lang="en-US" altLang="ja-JP" sz="1200" i="1">
                            <a:solidFill>
                              <a:schemeClr val="tx1"/>
                            </a:solidFill>
                            <a:latin typeface="Cambria Math" panose="02040503050406030204" pitchFamily="18" charset="0"/>
                          </a:rPr>
                        </m:ctrlPr>
                      </m:sSubPr>
                      <m:e>
                        <m:r>
                          <a:rPr kumimoji="1" lang="en-US" altLang="ja-JP" sz="1200" i="1">
                            <a:solidFill>
                              <a:schemeClr val="tx1"/>
                            </a:solidFill>
                            <a:latin typeface="Cambria Math" panose="02040503050406030204" pitchFamily="18" charset="0"/>
                          </a:rPr>
                          <m:t>𝐴</m:t>
                        </m:r>
                      </m:e>
                      <m:sub>
                        <m:r>
                          <a:rPr kumimoji="1" lang="en-US" altLang="ja-JP" sz="1200" i="1">
                            <a:solidFill>
                              <a:schemeClr val="tx1"/>
                            </a:solidFill>
                            <a:latin typeface="Cambria Math" panose="02040503050406030204" pitchFamily="18" charset="0"/>
                          </a:rPr>
                          <m:t>𝑖</m:t>
                        </m:r>
                        <m:r>
                          <a:rPr kumimoji="1" lang="en-US" altLang="ja-JP" sz="1200" i="1">
                            <a:solidFill>
                              <a:schemeClr val="tx1"/>
                            </a:solidFill>
                            <a:latin typeface="Cambria Math" panose="02040503050406030204" pitchFamily="18" charset="0"/>
                          </a:rPr>
                          <m:t>+1</m:t>
                        </m:r>
                      </m:sub>
                    </m:sSub>
                  </m:oMath>
                </a14:m>
                <a:r>
                  <a:rPr kumimoji="1" lang="ja-JP" altLang="en-US" sz="1200">
                    <a:solidFill>
                      <a:schemeClr val="tx1"/>
                    </a:solidFill>
                  </a:rPr>
                  <a:t>を</a:t>
                </a:r>
                <a:r>
                  <a:rPr lang="ja-JP" altLang="en-US" sz="1200">
                    <a:solidFill>
                      <a:schemeClr val="tx1"/>
                    </a:solidFill>
                  </a:rPr>
                  <a:t>保存</a:t>
                </a:r>
                <a:endParaRPr lang="en-US" altLang="ja-JP" sz="1200">
                  <a:solidFill>
                    <a:schemeClr val="tx1"/>
                  </a:solidFill>
                </a:endParaRPr>
              </a:p>
              <a:p>
                <a:pPr algn="ct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𝐴</m:t>
                        </m:r>
                      </m:e>
                      <m:sub>
                        <m:r>
                          <a:rPr lang="en-US" altLang="ja-JP" sz="1200" i="1">
                            <a:solidFill>
                              <a:schemeClr val="tx1"/>
                            </a:solidFill>
                            <a:latin typeface="Cambria Math" panose="02040503050406030204" pitchFamily="18" charset="0"/>
                          </a:rPr>
                          <m:t>𝑖</m:t>
                        </m:r>
                      </m:sub>
                    </m:sSub>
                  </m:oMath>
                </a14:m>
                <a:r>
                  <a:rPr lang="ja-JP" altLang="en-US" sz="1200">
                    <a:solidFill>
                      <a:schemeClr val="tx1"/>
                    </a:solidFill>
                  </a:rPr>
                  <a:t>←</a:t>
                </a:r>
                <a:r>
                  <a:rPr lang="en-US" altLang="ja-JP" sz="1200">
                    <a:solidFill>
                      <a:schemeClr val="tx1"/>
                    </a:solidFill>
                  </a:rPr>
                  <a:t>X</a:t>
                </a:r>
                <a:r>
                  <a:rPr lang="ja-JP" altLang="en-US" sz="1200">
                    <a:solidFill>
                      <a:schemeClr val="tx1"/>
                    </a:solidFill>
                  </a:rPr>
                  <a:t>はそのまま保存</a:t>
                </a:r>
                <a:endParaRPr lang="en-US" altLang="ja-JP" sz="1200">
                  <a:solidFill>
                    <a:schemeClr val="tx1"/>
                  </a:solidFill>
                </a:endParaRPr>
              </a:p>
              <a:p>
                <a:pPr algn="ct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𝑀</m:t>
                        </m:r>
                      </m:e>
                      <m:sub>
                        <m:r>
                          <a:rPr lang="en-US" altLang="ja-JP" sz="1200" i="1">
                            <a:solidFill>
                              <a:schemeClr val="tx1"/>
                            </a:solidFill>
                            <a:latin typeface="Cambria Math" panose="02040503050406030204" pitchFamily="18" charset="0"/>
                          </a:rPr>
                          <m:t>𝑖</m:t>
                        </m:r>
                      </m:sub>
                    </m:sSub>
                  </m:oMath>
                </a14:m>
                <a:r>
                  <a:rPr kumimoji="1" lang="ja-JP" altLang="en-US" sz="1200">
                    <a:solidFill>
                      <a:schemeClr val="tx1"/>
                    </a:solidFill>
                  </a:rPr>
                  <a:t>←</a:t>
                </a:r>
                <a:r>
                  <a:rPr kumimoji="1" lang="en-US" altLang="ja-JP" sz="1200">
                    <a:solidFill>
                      <a:schemeClr val="tx1"/>
                    </a:solidFill>
                  </a:rPr>
                  <a:t>Y</a:t>
                </a:r>
                <a:r>
                  <a:rPr kumimoji="1" lang="ja-JP" altLang="en-US" sz="1200">
                    <a:solidFill>
                      <a:schemeClr val="tx1"/>
                    </a:solidFill>
                  </a:rPr>
                  <a:t>はそのまま保存</a:t>
                </a:r>
                <a:endParaRPr kumimoji="1" lang="en-US" altLang="ja-JP" sz="1200">
                  <a:solidFill>
                    <a:schemeClr val="tx1"/>
                  </a:solidFill>
                </a:endParaRPr>
              </a:p>
              <a:p>
                <a:pPr algn="ctr"/>
                <a14:m>
                  <m:oMath xmlns:m="http://schemas.openxmlformats.org/officeDocument/2006/math">
                    <m:sSub>
                      <m:sSubPr>
                        <m:ctrlPr>
                          <a:rPr kumimoji="1" lang="en-US" altLang="ja-JP" sz="120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𝑀</m:t>
                        </m:r>
                      </m:e>
                      <m:sub>
                        <m:r>
                          <a:rPr kumimoji="1" lang="en-US" altLang="ja-JP" sz="1200" i="1">
                            <a:solidFill>
                              <a:schemeClr val="tx1"/>
                            </a:solidFill>
                            <a:latin typeface="Cambria Math" panose="02040503050406030204" pitchFamily="18" charset="0"/>
                          </a:rPr>
                          <m:t>𝑖</m:t>
                        </m:r>
                        <m:r>
                          <a:rPr kumimoji="1" lang="en-US" altLang="ja-JP" sz="1200" i="1">
                            <a:solidFill>
                              <a:schemeClr val="tx1"/>
                            </a:solidFill>
                            <a:latin typeface="Cambria Math" panose="02040503050406030204" pitchFamily="18" charset="0"/>
                          </a:rPr>
                          <m:t>+1</m:t>
                        </m:r>
                      </m:sub>
                    </m:sSub>
                  </m:oMath>
                </a14:m>
                <a:r>
                  <a:rPr kumimoji="1" lang="ja-JP" altLang="en-US" sz="1200">
                    <a:solidFill>
                      <a:schemeClr val="tx1"/>
                    </a:solidFill>
                  </a:rPr>
                  <a:t>←</a:t>
                </a:r>
                <a:r>
                  <a:rPr lang="en-US" altLang="ja-JP" sz="1200">
                    <a:solidFill>
                      <a:schemeClr val="tx1"/>
                    </a:solidFill>
                  </a:rPr>
                  <a:t> </a:t>
                </a: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𝐴</m:t>
                        </m:r>
                      </m:e>
                      <m:sub>
                        <m:r>
                          <a:rPr lang="en-US" altLang="ja-JP" sz="1200" i="1">
                            <a:solidFill>
                              <a:schemeClr val="tx1"/>
                            </a:solidFill>
                            <a:latin typeface="Cambria Math" panose="02040503050406030204" pitchFamily="18" charset="0"/>
                          </a:rPr>
                          <m:t>𝑖</m:t>
                        </m:r>
                      </m:sub>
                    </m:sSub>
                  </m:oMath>
                </a14:m>
                <a:r>
                  <a:rPr kumimoji="1" lang="en-US" altLang="ja-JP" sz="1200">
                    <a:solidFill>
                      <a:schemeClr val="tx1"/>
                    </a:solidFill>
                  </a:rPr>
                  <a:t>+</a:t>
                </a: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𝑀</m:t>
                        </m:r>
                      </m:e>
                      <m:sub>
                        <m:r>
                          <a:rPr lang="en-US" altLang="ja-JP" sz="1200" i="1">
                            <a:solidFill>
                              <a:schemeClr val="tx1"/>
                            </a:solidFill>
                            <a:latin typeface="Cambria Math" panose="02040503050406030204" pitchFamily="18" charset="0"/>
                          </a:rPr>
                          <m:t>𝑖</m:t>
                        </m:r>
                      </m:sub>
                    </m:sSub>
                  </m:oMath>
                </a14:m>
                <a:endParaRPr lang="en-US" altLang="ja-JP" sz="1200" i="1">
                  <a:solidFill>
                    <a:schemeClr val="tx1"/>
                  </a:solidFill>
                  <a:latin typeface="Cambria Math" panose="02040503050406030204" pitchFamily="18" charset="0"/>
                </a:endParaRPr>
              </a:p>
              <a:p>
                <a:pPr algn="ct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𝑀</m:t>
                        </m:r>
                      </m:e>
                      <m:sub>
                        <m:r>
                          <a:rPr lang="en-US" altLang="ja-JP" sz="1200" i="1">
                            <a:solidFill>
                              <a:schemeClr val="tx1"/>
                            </a:solidFill>
                            <a:latin typeface="Cambria Math" panose="02040503050406030204" pitchFamily="18" charset="0"/>
                          </a:rPr>
                          <m:t>𝑖</m:t>
                        </m:r>
                        <m:r>
                          <a:rPr lang="en-US" altLang="ja-JP" sz="1200" b="0" i="1" smtClean="0">
                            <a:solidFill>
                              <a:schemeClr val="tx1"/>
                            </a:solidFill>
                            <a:latin typeface="Cambria Math" panose="02040503050406030204" pitchFamily="18" charset="0"/>
                          </a:rPr>
                          <m:t>+1</m:t>
                        </m:r>
                      </m:sub>
                    </m:sSub>
                    <m:r>
                      <a:rPr lang="ja-JP" altLang="en-US" sz="1200" i="1">
                        <a:solidFill>
                          <a:schemeClr val="tx1"/>
                        </a:solidFill>
                        <a:latin typeface="Cambria Math" panose="02040503050406030204" pitchFamily="18" charset="0"/>
                      </a:rPr>
                      <m:t>を新たに</m:t>
                    </m:r>
                  </m:oMath>
                </a14:m>
                <a:r>
                  <a:rPr lang="ja-JP" altLang="en-US" sz="1200">
                    <a:solidFill>
                      <a:schemeClr val="tx1"/>
                    </a:solidFill>
                  </a:rPr>
                  <a:t>保存</a:t>
                </a:r>
                <a:endParaRPr lang="en-US" altLang="ja-JP" sz="1200">
                  <a:solidFill>
                    <a:schemeClr val="tx1"/>
                  </a:solidFill>
                </a:endParaRPr>
              </a:p>
            </p:txBody>
          </p:sp>
        </mc:Choice>
        <mc:Fallback xmlns="">
          <p:sp>
            <p:nvSpPr>
              <p:cNvPr id="42" name="正方形/長方形 41">
                <a:extLst>
                  <a:ext uri="{FF2B5EF4-FFF2-40B4-BE49-F238E27FC236}">
                    <a16:creationId xmlns:a16="http://schemas.microsoft.com/office/drawing/2014/main" id="{ED40AF24-DC50-4442-B117-C0FBDB887189}"/>
                  </a:ext>
                </a:extLst>
              </p:cNvPr>
              <p:cNvSpPr>
                <a:spLocks noRot="1" noChangeAspect="1" noMove="1" noResize="1" noEditPoints="1" noAdjustHandles="1" noChangeArrowheads="1" noChangeShapeType="1" noTextEdit="1"/>
              </p:cNvSpPr>
              <p:nvPr/>
            </p:nvSpPr>
            <p:spPr>
              <a:xfrm>
                <a:off x="7585549" y="5442116"/>
                <a:ext cx="1701408" cy="1179624"/>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 name="カギ線コネクタ 3">
            <a:extLst>
              <a:ext uri="{FF2B5EF4-FFF2-40B4-BE49-F238E27FC236}">
                <a16:creationId xmlns:a16="http://schemas.microsoft.com/office/drawing/2014/main" id="{42ADE0E8-922B-944D-82D8-762929246451}"/>
              </a:ext>
            </a:extLst>
          </p:cNvPr>
          <p:cNvCxnSpPr>
            <a:cxnSpLocks/>
            <a:stCxn id="43" idx="1"/>
          </p:cNvCxnSpPr>
          <p:nvPr/>
        </p:nvCxnSpPr>
        <p:spPr>
          <a:xfrm rot="10800000" flipV="1">
            <a:off x="6751473" y="3014824"/>
            <a:ext cx="380360" cy="4658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E53AC567-87FF-0848-9DB4-FA3645E3D64F}"/>
              </a:ext>
            </a:extLst>
          </p:cNvPr>
          <p:cNvCxnSpPr>
            <a:cxnSpLocks/>
            <a:stCxn id="28" idx="3"/>
          </p:cNvCxnSpPr>
          <p:nvPr/>
        </p:nvCxnSpPr>
        <p:spPr>
          <a:xfrm flipV="1">
            <a:off x="5155745" y="2575617"/>
            <a:ext cx="27466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フローチャート: 判断 42">
                <a:extLst>
                  <a:ext uri="{FF2B5EF4-FFF2-40B4-BE49-F238E27FC236}">
                    <a16:creationId xmlns:a16="http://schemas.microsoft.com/office/drawing/2014/main" id="{D719C3C6-DCAA-B040-8BC0-549CC7EED6DB}"/>
                  </a:ext>
                </a:extLst>
              </p:cNvPr>
              <p:cNvSpPr/>
              <p:nvPr/>
            </p:nvSpPr>
            <p:spPr>
              <a:xfrm>
                <a:off x="7131833" y="2736417"/>
                <a:ext cx="1575753" cy="556816"/>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flag</a:t>
                </a:r>
                <a14:m>
                  <m:oMath xmlns:m="http://schemas.openxmlformats.org/officeDocument/2006/math">
                    <m:r>
                      <a:rPr kumimoji="1" lang="en-US" altLang="ja-JP" sz="1200" i="1" smtClean="0">
                        <a:solidFill>
                          <a:schemeClr val="tx1"/>
                        </a:solidFill>
                        <a:latin typeface="Cambria Math" panose="02040503050406030204" pitchFamily="18" charset="0"/>
                        <a:ea typeface="Cambria Math" panose="02040503050406030204" pitchFamily="18" charset="0"/>
                      </a:rPr>
                      <m:t>≠</m:t>
                    </m:r>
                  </m:oMath>
                </a14:m>
                <a:r>
                  <a:rPr kumimoji="1" lang="en-US" altLang="ja-JP" sz="1200">
                    <a:solidFill>
                      <a:schemeClr val="tx1"/>
                    </a:solidFill>
                  </a:rPr>
                  <a:t>0</a:t>
                </a:r>
                <a:r>
                  <a:rPr kumimoji="1" lang="el-GR" altLang="ja-JP" sz="1200">
                    <a:solidFill>
                      <a:schemeClr val="tx1"/>
                    </a:solidFill>
                  </a:rPr>
                  <a:t> </a:t>
                </a:r>
                <a:r>
                  <a:rPr kumimoji="1" lang="en-US" altLang="ja-JP" sz="1200">
                    <a:solidFill>
                      <a:schemeClr val="tx1"/>
                    </a:solidFill>
                  </a:rPr>
                  <a:t>?</a:t>
                </a:r>
                <a:endParaRPr kumimoji="1" lang="ja-JP" altLang="en-US" sz="1200">
                  <a:solidFill>
                    <a:schemeClr val="tx1"/>
                  </a:solidFill>
                </a:endParaRPr>
              </a:p>
            </p:txBody>
          </p:sp>
        </mc:Choice>
        <mc:Fallback xmlns="">
          <p:sp>
            <p:nvSpPr>
              <p:cNvPr id="43" name="フローチャート: 判断 42">
                <a:extLst>
                  <a:ext uri="{FF2B5EF4-FFF2-40B4-BE49-F238E27FC236}">
                    <a16:creationId xmlns:a16="http://schemas.microsoft.com/office/drawing/2014/main" id="{D719C3C6-DCAA-B040-8BC0-549CC7EED6DB}"/>
                  </a:ext>
                </a:extLst>
              </p:cNvPr>
              <p:cNvSpPr>
                <a:spLocks noRot="1" noChangeAspect="1" noMove="1" noResize="1" noEditPoints="1" noAdjustHandles="1" noChangeArrowheads="1" noChangeShapeType="1" noTextEdit="1"/>
              </p:cNvSpPr>
              <p:nvPr/>
            </p:nvSpPr>
            <p:spPr>
              <a:xfrm>
                <a:off x="7131833" y="2736417"/>
                <a:ext cx="1575753" cy="556816"/>
              </a:xfrm>
              <a:prstGeom prst="flowChartDecision">
                <a:avLst/>
              </a:prstGeom>
              <a:blipFill>
                <a:blip r:embed="rId13"/>
                <a:stretch>
                  <a:fillRect/>
                </a:stretch>
              </a:blipFill>
              <a:ln>
                <a:solidFill>
                  <a:schemeClr val="tx1"/>
                </a:solidFill>
              </a:ln>
            </p:spPr>
            <p:txBody>
              <a:bodyPr/>
              <a:lstStyle/>
              <a:p>
                <a:r>
                  <a:rPr lang="en-US">
                    <a:noFill/>
                  </a:rPr>
                  <a:t> </a:t>
                </a:r>
              </a:p>
            </p:txBody>
          </p:sp>
        </mc:Fallback>
      </mc:AlternateContent>
      <p:cxnSp>
        <p:nvCxnSpPr>
          <p:cNvPr id="44" name="直線矢印コネクタ 43">
            <a:extLst>
              <a:ext uri="{FF2B5EF4-FFF2-40B4-BE49-F238E27FC236}">
                <a16:creationId xmlns:a16="http://schemas.microsoft.com/office/drawing/2014/main" id="{0160CB15-6D80-8648-833A-077806DDB526}"/>
              </a:ext>
            </a:extLst>
          </p:cNvPr>
          <p:cNvCxnSpPr>
            <a:cxnSpLocks/>
            <a:stCxn id="32" idx="2"/>
          </p:cNvCxnSpPr>
          <p:nvPr/>
        </p:nvCxnSpPr>
        <p:spPr>
          <a:xfrm>
            <a:off x="4190687" y="5382846"/>
            <a:ext cx="0" cy="3258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FE09A781-CB52-B64A-8F8B-7FA5F2D7A69A}"/>
                  </a:ext>
                </a:extLst>
              </p:cNvPr>
              <p:cNvSpPr/>
              <p:nvPr/>
            </p:nvSpPr>
            <p:spPr>
              <a:xfrm>
                <a:off x="6546736" y="3515630"/>
                <a:ext cx="923890"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X</a:t>
                </a:r>
                <a:r>
                  <a:rPr kumimoji="1" lang="ja-JP" altLang="en-US" sz="1200">
                    <a:solidFill>
                      <a:schemeClr val="tx1"/>
                    </a:solidFill>
                  </a:rPr>
                  <a:t>←</a:t>
                </a:r>
                <a:r>
                  <a:rPr lang="en-US" altLang="ja-JP" sz="1200">
                    <a:solidFill>
                      <a:schemeClr val="tx1"/>
                    </a:solidFill>
                  </a:rPr>
                  <a:t> </a:t>
                </a: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𝐴</m:t>
                        </m:r>
                      </m:e>
                      <m:sub>
                        <m:r>
                          <a:rPr lang="en-US" altLang="ja-JP" sz="1200" i="1">
                            <a:solidFill>
                              <a:schemeClr val="tx1"/>
                            </a:solidFill>
                            <a:latin typeface="Cambria Math" panose="02040503050406030204" pitchFamily="18" charset="0"/>
                          </a:rPr>
                          <m:t>𝑖</m:t>
                        </m:r>
                        <m:r>
                          <a:rPr lang="en-US" altLang="ja-JP" sz="1200" b="0" i="1" smtClean="0">
                            <a:solidFill>
                              <a:schemeClr val="tx1"/>
                            </a:solidFill>
                            <a:latin typeface="Cambria Math" panose="02040503050406030204" pitchFamily="18" charset="0"/>
                          </a:rPr>
                          <m:t>−</m:t>
                        </m:r>
                        <m:r>
                          <a:rPr lang="en-US" altLang="ja-JP" sz="1200" i="1">
                            <a:solidFill>
                              <a:schemeClr val="tx1"/>
                            </a:solidFill>
                            <a:latin typeface="Cambria Math" panose="02040503050406030204" pitchFamily="18" charset="0"/>
                          </a:rPr>
                          <m:t>1</m:t>
                        </m:r>
                      </m:sub>
                    </m:sSub>
                  </m:oMath>
                </a14:m>
                <a:endParaRPr kumimoji="1" lang="en-US" altLang="ja-JP" sz="1200">
                  <a:solidFill>
                    <a:schemeClr val="tx1"/>
                  </a:solidFill>
                </a:endParaRPr>
              </a:p>
              <a:p>
                <a:pPr algn="ctr"/>
                <a:r>
                  <a:rPr lang="en-US" altLang="ja-JP" sz="1200">
                    <a:solidFill>
                      <a:schemeClr val="tx1"/>
                    </a:solidFill>
                  </a:rPr>
                  <a:t>Y</a:t>
                </a:r>
                <a:r>
                  <a:rPr kumimoji="1" lang="ja-JP" altLang="en-US" sz="1200">
                    <a:solidFill>
                      <a:schemeClr val="tx1"/>
                    </a:solidFill>
                  </a:rPr>
                  <a:t>←</a:t>
                </a:r>
                <a:r>
                  <a:rPr lang="en-US" altLang="ja-JP" sz="1200">
                    <a:solidFill>
                      <a:schemeClr val="tx1"/>
                    </a:solidFill>
                  </a:rPr>
                  <a:t> </a:t>
                </a: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𝑀</m:t>
                        </m:r>
                      </m:e>
                      <m:sub>
                        <m:r>
                          <a:rPr lang="en-US" altLang="ja-JP" sz="1200" i="1">
                            <a:solidFill>
                              <a:schemeClr val="tx1"/>
                            </a:solidFill>
                            <a:latin typeface="Cambria Math" panose="02040503050406030204" pitchFamily="18" charset="0"/>
                          </a:rPr>
                          <m:t>𝑖</m:t>
                        </m:r>
                        <m:r>
                          <a:rPr lang="en-US" altLang="ja-JP" sz="1200" b="0" i="1" smtClean="0">
                            <a:solidFill>
                              <a:schemeClr val="tx1"/>
                            </a:solidFill>
                            <a:latin typeface="Cambria Math" panose="02040503050406030204" pitchFamily="18" charset="0"/>
                          </a:rPr>
                          <m:t>−</m:t>
                        </m:r>
                        <m:r>
                          <a:rPr lang="en-US" altLang="ja-JP" sz="1200" i="1">
                            <a:solidFill>
                              <a:schemeClr val="tx1"/>
                            </a:solidFill>
                            <a:latin typeface="Cambria Math" panose="02040503050406030204" pitchFamily="18" charset="0"/>
                          </a:rPr>
                          <m:t>1</m:t>
                        </m:r>
                      </m:sub>
                    </m:sSub>
                  </m:oMath>
                </a14:m>
                <a:endParaRPr kumimoji="1" lang="en-US" altLang="ja-JP" sz="1200">
                  <a:solidFill>
                    <a:schemeClr val="tx1"/>
                  </a:solidFill>
                </a:endParaRPr>
              </a:p>
            </p:txBody>
          </p:sp>
        </mc:Choice>
        <mc:Fallback xmlns="">
          <p:sp>
            <p:nvSpPr>
              <p:cNvPr id="45" name="正方形/長方形 44">
                <a:extLst>
                  <a:ext uri="{FF2B5EF4-FFF2-40B4-BE49-F238E27FC236}">
                    <a16:creationId xmlns:a16="http://schemas.microsoft.com/office/drawing/2014/main" id="{FE09A781-CB52-B64A-8F8B-7FA5F2D7A69A}"/>
                  </a:ext>
                </a:extLst>
              </p:cNvPr>
              <p:cNvSpPr>
                <a:spLocks noRot="1" noChangeAspect="1" noMove="1" noResize="1" noEditPoints="1" noAdjustHandles="1" noChangeArrowheads="1" noChangeShapeType="1" noTextEdit="1"/>
              </p:cNvSpPr>
              <p:nvPr/>
            </p:nvSpPr>
            <p:spPr>
              <a:xfrm>
                <a:off x="6546736" y="3515630"/>
                <a:ext cx="923890" cy="359675"/>
              </a:xfrm>
              <a:prstGeom prst="rect">
                <a:avLst/>
              </a:prstGeom>
              <a:blipFill>
                <a:blip r:embed="rId14"/>
                <a:stretch>
                  <a:fillRect t="-13115" b="-245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4E7E066D-3B65-2449-A3CC-1F6011FD98F0}"/>
                  </a:ext>
                </a:extLst>
              </p:cNvPr>
              <p:cNvSpPr/>
              <p:nvPr/>
            </p:nvSpPr>
            <p:spPr>
              <a:xfrm>
                <a:off x="7783643" y="3507037"/>
                <a:ext cx="923890"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X</a:t>
                </a:r>
                <a:r>
                  <a:rPr kumimoji="1" lang="ja-JP" altLang="en-US" sz="1200">
                    <a:solidFill>
                      <a:schemeClr val="tx1"/>
                    </a:solidFill>
                  </a:rPr>
                  <a:t>←</a:t>
                </a:r>
                <a:r>
                  <a:rPr lang="en-US" altLang="ja-JP" sz="1200">
                    <a:solidFill>
                      <a:schemeClr val="tx1"/>
                    </a:solidFill>
                  </a:rPr>
                  <a:t> </a:t>
                </a: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𝐴</m:t>
                        </m:r>
                      </m:e>
                      <m:sub>
                        <m:r>
                          <a:rPr lang="en-US" altLang="ja-JP" sz="1200" i="1">
                            <a:solidFill>
                              <a:schemeClr val="tx1"/>
                            </a:solidFill>
                            <a:latin typeface="Cambria Math" panose="02040503050406030204" pitchFamily="18" charset="0"/>
                          </a:rPr>
                          <m:t>𝑖</m:t>
                        </m:r>
                      </m:sub>
                    </m:sSub>
                  </m:oMath>
                </a14:m>
                <a:endParaRPr lang="en-US" altLang="ja-JP" sz="1200">
                  <a:solidFill>
                    <a:schemeClr val="tx1"/>
                  </a:solidFill>
                </a:endParaRPr>
              </a:p>
              <a:p>
                <a:pPr algn="ctr"/>
                <a:r>
                  <a:rPr lang="en-US" altLang="ja-JP" sz="1200">
                    <a:solidFill>
                      <a:schemeClr val="tx1"/>
                    </a:solidFill>
                  </a:rPr>
                  <a:t>Y</a:t>
                </a:r>
                <a:r>
                  <a:rPr kumimoji="1" lang="ja-JP" altLang="en-US" sz="1200">
                    <a:solidFill>
                      <a:schemeClr val="tx1"/>
                    </a:solidFill>
                  </a:rPr>
                  <a:t>←</a:t>
                </a:r>
                <a:r>
                  <a:rPr lang="en-US" altLang="ja-JP" sz="1200">
                    <a:solidFill>
                      <a:schemeClr val="tx1"/>
                    </a:solidFill>
                  </a:rPr>
                  <a:t> </a:t>
                </a: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𝑀</m:t>
                        </m:r>
                      </m:e>
                      <m:sub>
                        <m:r>
                          <a:rPr lang="en-US" altLang="ja-JP" sz="1200" i="1">
                            <a:solidFill>
                              <a:schemeClr val="tx1"/>
                            </a:solidFill>
                            <a:latin typeface="Cambria Math" panose="02040503050406030204" pitchFamily="18" charset="0"/>
                          </a:rPr>
                          <m:t>𝑖</m:t>
                        </m:r>
                      </m:sub>
                    </m:sSub>
                  </m:oMath>
                </a14:m>
                <a:endParaRPr kumimoji="1" lang="en-US" altLang="ja-JP" sz="1200">
                  <a:solidFill>
                    <a:schemeClr val="tx1"/>
                  </a:solidFill>
                </a:endParaRPr>
              </a:p>
            </p:txBody>
          </p:sp>
        </mc:Choice>
        <mc:Fallback xmlns="">
          <p:sp>
            <p:nvSpPr>
              <p:cNvPr id="46" name="正方形/長方形 45">
                <a:extLst>
                  <a:ext uri="{FF2B5EF4-FFF2-40B4-BE49-F238E27FC236}">
                    <a16:creationId xmlns:a16="http://schemas.microsoft.com/office/drawing/2014/main" id="{4E7E066D-3B65-2449-A3CC-1F6011FD98F0}"/>
                  </a:ext>
                </a:extLst>
              </p:cNvPr>
              <p:cNvSpPr>
                <a:spLocks noRot="1" noChangeAspect="1" noMove="1" noResize="1" noEditPoints="1" noAdjustHandles="1" noChangeArrowheads="1" noChangeShapeType="1" noTextEdit="1"/>
              </p:cNvSpPr>
              <p:nvPr/>
            </p:nvSpPr>
            <p:spPr>
              <a:xfrm>
                <a:off x="7783643" y="3507037"/>
                <a:ext cx="923890" cy="359675"/>
              </a:xfrm>
              <a:prstGeom prst="rect">
                <a:avLst/>
              </a:prstGeom>
              <a:blipFill>
                <a:blip r:embed="rId15"/>
                <a:stretch>
                  <a:fillRect t="-11475" b="-24590"/>
                </a:stretch>
              </a:blipFill>
              <a:ln>
                <a:solidFill>
                  <a:schemeClr val="tx1"/>
                </a:solidFill>
              </a:ln>
            </p:spPr>
            <p:txBody>
              <a:bodyPr/>
              <a:lstStyle/>
              <a:p>
                <a:r>
                  <a:rPr lang="en-US">
                    <a:noFill/>
                  </a:rPr>
                  <a:t> </a:t>
                </a:r>
              </a:p>
            </p:txBody>
          </p:sp>
        </mc:Fallback>
      </mc:AlternateContent>
      <p:cxnSp>
        <p:nvCxnSpPr>
          <p:cNvPr id="47" name="直線矢印コネクタ 46">
            <a:extLst>
              <a:ext uri="{FF2B5EF4-FFF2-40B4-BE49-F238E27FC236}">
                <a16:creationId xmlns:a16="http://schemas.microsoft.com/office/drawing/2014/main" id="{5FCD0442-F5E2-814F-98E9-AD3F6EB38FE7}"/>
              </a:ext>
            </a:extLst>
          </p:cNvPr>
          <p:cNvCxnSpPr>
            <a:cxnSpLocks/>
            <a:stCxn id="43" idx="2"/>
          </p:cNvCxnSpPr>
          <p:nvPr/>
        </p:nvCxnSpPr>
        <p:spPr>
          <a:xfrm flipH="1">
            <a:off x="7914411" y="3293233"/>
            <a:ext cx="5299" cy="208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0FD4AD94-1D41-E948-B20E-AE7AED573CD7}"/>
              </a:ext>
            </a:extLst>
          </p:cNvPr>
          <p:cNvSpPr txBox="1"/>
          <p:nvPr/>
        </p:nvSpPr>
        <p:spPr>
          <a:xfrm>
            <a:off x="8081498" y="3221390"/>
            <a:ext cx="437143" cy="308077"/>
          </a:xfrm>
          <a:prstGeom prst="rect">
            <a:avLst/>
          </a:prstGeom>
          <a:noFill/>
        </p:spPr>
        <p:txBody>
          <a:bodyPr wrap="square" rtlCol="0">
            <a:spAutoFit/>
          </a:bodyPr>
          <a:lstStyle/>
          <a:p>
            <a:r>
              <a:rPr kumimoji="1" lang="en-US" altLang="ja-JP" sz="1400"/>
              <a:t>OK</a:t>
            </a:r>
            <a:endParaRPr kumimoji="1" lang="ja-JP" altLang="en-US" sz="1400"/>
          </a:p>
        </p:txBody>
      </p:sp>
      <p:sp>
        <p:nvSpPr>
          <p:cNvPr id="49" name="テキスト ボックス 48">
            <a:extLst>
              <a:ext uri="{FF2B5EF4-FFF2-40B4-BE49-F238E27FC236}">
                <a16:creationId xmlns:a16="http://schemas.microsoft.com/office/drawing/2014/main" id="{E4ACECF6-9314-FA49-9CB5-AB13E21A4087}"/>
              </a:ext>
            </a:extLst>
          </p:cNvPr>
          <p:cNvSpPr txBox="1"/>
          <p:nvPr/>
        </p:nvSpPr>
        <p:spPr>
          <a:xfrm>
            <a:off x="6685125" y="2603761"/>
            <a:ext cx="446708" cy="308077"/>
          </a:xfrm>
          <a:prstGeom prst="rect">
            <a:avLst/>
          </a:prstGeom>
          <a:noFill/>
        </p:spPr>
        <p:txBody>
          <a:bodyPr wrap="square" rtlCol="0">
            <a:spAutoFit/>
          </a:bodyPr>
          <a:lstStyle/>
          <a:p>
            <a:r>
              <a:rPr kumimoji="1" lang="en-US" altLang="ja-JP" sz="1400"/>
              <a:t>NO</a:t>
            </a:r>
            <a:endParaRPr kumimoji="1" lang="ja-JP" altLang="en-US" sz="1400"/>
          </a:p>
        </p:txBody>
      </p:sp>
      <p:cxnSp>
        <p:nvCxnSpPr>
          <p:cNvPr id="63" name="直線矢印コネクタ 62">
            <a:extLst>
              <a:ext uri="{FF2B5EF4-FFF2-40B4-BE49-F238E27FC236}">
                <a16:creationId xmlns:a16="http://schemas.microsoft.com/office/drawing/2014/main" id="{66138783-37E7-044F-88D9-C76CD14BC649}"/>
              </a:ext>
            </a:extLst>
          </p:cNvPr>
          <p:cNvCxnSpPr>
            <a:cxnSpLocks/>
            <a:stCxn id="31" idx="2"/>
          </p:cNvCxnSpPr>
          <p:nvPr/>
        </p:nvCxnSpPr>
        <p:spPr>
          <a:xfrm>
            <a:off x="7908515" y="4423144"/>
            <a:ext cx="5896" cy="10189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FD59028C-8B84-46C7-97A1-61FBDBD3B91D}"/>
              </a:ext>
            </a:extLst>
          </p:cNvPr>
          <p:cNvSpPr/>
          <p:nvPr/>
        </p:nvSpPr>
        <p:spPr>
          <a:xfrm>
            <a:off x="3728741" y="3144324"/>
            <a:ext cx="923890"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flag=0</a:t>
            </a:r>
            <a:endParaRPr kumimoji="1" lang="en-US" altLang="ja-JP" sz="1400">
              <a:solidFill>
                <a:schemeClr val="tx1"/>
              </a:solidFill>
            </a:endParaRPr>
          </a:p>
        </p:txBody>
      </p:sp>
      <p:cxnSp>
        <p:nvCxnSpPr>
          <p:cNvPr id="57" name="直線矢印コネクタ 56">
            <a:extLst>
              <a:ext uri="{FF2B5EF4-FFF2-40B4-BE49-F238E27FC236}">
                <a16:creationId xmlns:a16="http://schemas.microsoft.com/office/drawing/2014/main" id="{C69BAAA0-B3DF-4971-8351-DA72EA6F38F0}"/>
              </a:ext>
            </a:extLst>
          </p:cNvPr>
          <p:cNvCxnSpPr>
            <a:cxnSpLocks/>
            <a:stCxn id="28" idx="2"/>
            <a:endCxn id="51" idx="0"/>
          </p:cNvCxnSpPr>
          <p:nvPr/>
        </p:nvCxnSpPr>
        <p:spPr>
          <a:xfrm flipH="1">
            <a:off x="4190686" y="2755455"/>
            <a:ext cx="1" cy="388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0" name="表 8">
                <a:extLst>
                  <a:ext uri="{FF2B5EF4-FFF2-40B4-BE49-F238E27FC236}">
                    <a16:creationId xmlns:a16="http://schemas.microsoft.com/office/drawing/2014/main" id="{23E7EF7B-9A76-4D47-B7AD-E578FC9B9A96}"/>
                  </a:ext>
                </a:extLst>
              </p:cNvPr>
              <p:cNvGraphicFramePr>
                <a:graphicFrameLocks noGrp="1"/>
              </p:cNvGraphicFramePr>
              <p:nvPr>
                <p:extLst>
                  <p:ext uri="{D42A27DB-BD31-4B8C-83A1-F6EECF244321}">
                    <p14:modId xmlns:p14="http://schemas.microsoft.com/office/powerpoint/2010/main" val="1157696581"/>
                  </p:ext>
                </p:extLst>
              </p:nvPr>
            </p:nvGraphicFramePr>
            <p:xfrm>
              <a:off x="84417" y="1219435"/>
              <a:ext cx="2542051" cy="2804160"/>
            </p:xfrm>
            <a:graphic>
              <a:graphicData uri="http://schemas.openxmlformats.org/drawingml/2006/table">
                <a:tbl>
                  <a:tblPr firstRow="1" bandRow="1">
                    <a:tableStyleId>{5C22544A-7EE6-4342-B048-85BDC9FD1C3A}</a:tableStyleId>
                  </a:tblPr>
                  <a:tblGrid>
                    <a:gridCol w="499671">
                      <a:extLst>
                        <a:ext uri="{9D8B030D-6E8A-4147-A177-3AD203B41FA5}">
                          <a16:colId xmlns:a16="http://schemas.microsoft.com/office/drawing/2014/main" val="1923172572"/>
                        </a:ext>
                      </a:extLst>
                    </a:gridCol>
                    <a:gridCol w="369223">
                      <a:extLst>
                        <a:ext uri="{9D8B030D-6E8A-4147-A177-3AD203B41FA5}">
                          <a16:colId xmlns:a16="http://schemas.microsoft.com/office/drawing/2014/main" val="872506362"/>
                        </a:ext>
                      </a:extLst>
                    </a:gridCol>
                    <a:gridCol w="630119">
                      <a:extLst>
                        <a:ext uri="{9D8B030D-6E8A-4147-A177-3AD203B41FA5}">
                          <a16:colId xmlns:a16="http://schemas.microsoft.com/office/drawing/2014/main" val="1223895305"/>
                        </a:ext>
                      </a:extLst>
                    </a:gridCol>
                    <a:gridCol w="576110">
                      <a:extLst>
                        <a:ext uri="{9D8B030D-6E8A-4147-A177-3AD203B41FA5}">
                          <a16:colId xmlns:a16="http://schemas.microsoft.com/office/drawing/2014/main" val="112154622"/>
                        </a:ext>
                      </a:extLst>
                    </a:gridCol>
                    <a:gridCol w="466928">
                      <a:extLst>
                        <a:ext uri="{9D8B030D-6E8A-4147-A177-3AD203B41FA5}">
                          <a16:colId xmlns:a16="http://schemas.microsoft.com/office/drawing/2014/main" val="1398704766"/>
                        </a:ext>
                      </a:extLst>
                    </a:gridCol>
                  </a:tblGrid>
                  <a:tr h="370840">
                    <a:tc>
                      <a:txBody>
                        <a:bodyPr/>
                        <a:lstStyle/>
                        <a:p>
                          <a:r>
                            <a:rPr kumimoji="1" lang="en-US" altLang="ja-JP" sz="1600" err="1"/>
                            <a:t>i</a:t>
                          </a:r>
                          <a:endParaRPr kumimoji="1" lang="ja-JP" altLang="en-US" sz="160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600" b="1" i="1" smtClean="0">
                                    <a:solidFill>
                                      <a:schemeClr val="tx1"/>
                                    </a:solidFill>
                                    <a:latin typeface="Cambria Math" panose="02040503050406030204" pitchFamily="18" charset="0"/>
                                  </a:rPr>
                                  <m:t>𝒇</m:t>
                                </m:r>
                              </m:oMath>
                            </m:oMathPara>
                          </a14:m>
                          <a:endParaRPr kumimoji="1" lang="ja-JP" altLang="en-US" sz="160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𝐴</m:t>
                                    </m:r>
                                  </m:e>
                                  <m:sub>
                                    <m:r>
                                      <a:rPr kumimoji="1" lang="en-US" altLang="ja-JP" sz="1600" i="1">
                                        <a:solidFill>
                                          <a:schemeClr val="tx1"/>
                                        </a:solidFill>
                                        <a:latin typeface="Cambria Math" panose="02040503050406030204" pitchFamily="18" charset="0"/>
                                      </a:rPr>
                                      <m:t>𝑖</m:t>
                                    </m:r>
                                  </m:sub>
                                </m:sSub>
                              </m:oMath>
                            </m:oMathPara>
                          </a14:m>
                          <a:endParaRPr kumimoji="1" lang="ja-JP" altLang="en-US" sz="160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𝐴</m:t>
                                    </m:r>
                                  </m:e>
                                  <m:sub>
                                    <m:r>
                                      <a:rPr kumimoji="1" lang="en-US" altLang="ja-JP" sz="1600" i="1">
                                        <a:solidFill>
                                          <a:schemeClr val="tx1"/>
                                        </a:solidFill>
                                        <a:latin typeface="Cambria Math" panose="02040503050406030204" pitchFamily="18" charset="0"/>
                                      </a:rPr>
                                      <m:t>𝑖</m:t>
                                    </m:r>
                                    <m:r>
                                      <a:rPr kumimoji="1" lang="en-US" altLang="ja-JP" sz="1600" b="1" i="1" smtClean="0">
                                        <a:solidFill>
                                          <a:schemeClr val="tx1"/>
                                        </a:solidFill>
                                        <a:latin typeface="Cambria Math" panose="02040503050406030204" pitchFamily="18" charset="0"/>
                                      </a:rPr>
                                      <m:t>+</m:t>
                                    </m:r>
                                    <m:r>
                                      <a:rPr kumimoji="1" lang="en-US" altLang="ja-JP" sz="1600" b="1" i="1" smtClean="0">
                                        <a:solidFill>
                                          <a:schemeClr val="tx1"/>
                                        </a:solidFill>
                                        <a:latin typeface="Cambria Math" panose="02040503050406030204" pitchFamily="18" charset="0"/>
                                      </a:rPr>
                                      <m:t>𝟏</m:t>
                                    </m:r>
                                  </m:sub>
                                </m:sSub>
                              </m:oMath>
                            </m:oMathPara>
                          </a14:m>
                          <a:endParaRPr kumimoji="1" lang="ja-JP" altLang="en-US" sz="1600"/>
                        </a:p>
                      </a:txBody>
                      <a:tcPr/>
                    </a:tc>
                    <a:tc>
                      <a:txBody>
                        <a:bodyPr/>
                        <a:lstStyle/>
                        <a:p>
                          <a:r>
                            <a:rPr kumimoji="1" lang="ja-JP" altLang="en-US" sz="1600"/>
                            <a:t>可否</a:t>
                          </a:r>
                        </a:p>
                      </a:txBody>
                      <a:tcPr/>
                    </a:tc>
                    <a:extLst>
                      <a:ext uri="{0D108BD9-81ED-4DB2-BD59-A6C34878D82A}">
                        <a16:rowId xmlns:a16="http://schemas.microsoft.com/office/drawing/2014/main" val="3779483468"/>
                      </a:ext>
                    </a:extLst>
                  </a:tr>
                  <a:tr h="370840">
                    <a:tc>
                      <a:txBody>
                        <a:bodyPr/>
                        <a:lstStyle/>
                        <a:p>
                          <a:r>
                            <a:rPr kumimoji="1" lang="en-US" altLang="ja-JP" sz="1600"/>
                            <a:t>3</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A3</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ja-JP" altLang="en-US" sz="1600"/>
                            <a:t>〇</a:t>
                          </a:r>
                        </a:p>
                      </a:txBody>
                      <a:tcPr/>
                    </a:tc>
                    <a:extLst>
                      <a:ext uri="{0D108BD9-81ED-4DB2-BD59-A6C34878D82A}">
                        <a16:rowId xmlns:a16="http://schemas.microsoft.com/office/drawing/2014/main" val="2944431636"/>
                      </a:ext>
                    </a:extLst>
                  </a:tr>
                  <a:tr h="370840">
                    <a:tc>
                      <a:txBody>
                        <a:bodyPr/>
                        <a:lstStyle/>
                        <a:p>
                          <a:r>
                            <a:rPr kumimoji="1" lang="en-US" altLang="ja-JP" sz="1600"/>
                            <a:t>4</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t>
                          </a:r>
                          <a:endParaRPr kumimoji="1" lang="ja-JP" altLang="en-US" sz="1600"/>
                        </a:p>
                      </a:txBody>
                      <a:tcPr/>
                    </a:tc>
                    <a:extLst>
                      <a:ext uri="{0D108BD9-81ED-4DB2-BD59-A6C34878D82A}">
                        <a16:rowId xmlns:a16="http://schemas.microsoft.com/office/drawing/2014/main" val="4003419065"/>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t>
                          </a:r>
                          <a:endParaRPr kumimoji="1" lang="ja-JP" altLang="en-US" sz="1600"/>
                        </a:p>
                      </a:txBody>
                      <a:tcPr/>
                    </a:tc>
                    <a:extLst>
                      <a:ext uri="{0D108BD9-81ED-4DB2-BD59-A6C34878D82A}">
                        <a16:rowId xmlns:a16="http://schemas.microsoft.com/office/drawing/2014/main" val="256797122"/>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ja-JP" altLang="en-US" sz="1600"/>
                            <a:t>〇</a:t>
                          </a:r>
                        </a:p>
                      </a:txBody>
                      <a:tcPr/>
                    </a:tc>
                    <a:extLst>
                      <a:ext uri="{0D108BD9-81ED-4DB2-BD59-A6C34878D82A}">
                        <a16:rowId xmlns:a16="http://schemas.microsoft.com/office/drawing/2014/main" val="1462684895"/>
                      </a:ext>
                    </a:extLst>
                  </a:tr>
                  <a:tr h="370840">
                    <a:tc>
                      <a:txBody>
                        <a:bodyPr/>
                        <a:lstStyle/>
                        <a:p>
                          <a:r>
                            <a:rPr kumimoji="1" lang="en-US" altLang="ja-JP" sz="1600"/>
                            <a:t>5</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A6</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057148329"/>
                      </a:ext>
                    </a:extLst>
                  </a:tr>
                  <a:tr h="370840">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8575183"/>
                      </a:ext>
                    </a:extLst>
                  </a:tr>
                </a:tbl>
              </a:graphicData>
            </a:graphic>
          </p:graphicFrame>
        </mc:Choice>
        <mc:Fallback xmlns="">
          <p:graphicFrame>
            <p:nvGraphicFramePr>
              <p:cNvPr id="50" name="表 8">
                <a:extLst>
                  <a:ext uri="{FF2B5EF4-FFF2-40B4-BE49-F238E27FC236}">
                    <a16:creationId xmlns:a16="http://schemas.microsoft.com/office/drawing/2014/main" id="{23E7EF7B-9A76-4D47-B7AD-E578FC9B9A96}"/>
                  </a:ext>
                </a:extLst>
              </p:cNvPr>
              <p:cNvGraphicFramePr>
                <a:graphicFrameLocks noGrp="1"/>
              </p:cNvGraphicFramePr>
              <p:nvPr>
                <p:extLst>
                  <p:ext uri="{D42A27DB-BD31-4B8C-83A1-F6EECF244321}">
                    <p14:modId xmlns:p14="http://schemas.microsoft.com/office/powerpoint/2010/main" val="1157696581"/>
                  </p:ext>
                </p:extLst>
              </p:nvPr>
            </p:nvGraphicFramePr>
            <p:xfrm>
              <a:off x="84417" y="1219435"/>
              <a:ext cx="2542051" cy="2804160"/>
            </p:xfrm>
            <a:graphic>
              <a:graphicData uri="http://schemas.openxmlformats.org/drawingml/2006/table">
                <a:tbl>
                  <a:tblPr firstRow="1" bandRow="1">
                    <a:tableStyleId>{5C22544A-7EE6-4342-B048-85BDC9FD1C3A}</a:tableStyleId>
                  </a:tblPr>
                  <a:tblGrid>
                    <a:gridCol w="499671">
                      <a:extLst>
                        <a:ext uri="{9D8B030D-6E8A-4147-A177-3AD203B41FA5}">
                          <a16:colId xmlns:a16="http://schemas.microsoft.com/office/drawing/2014/main" val="1923172572"/>
                        </a:ext>
                      </a:extLst>
                    </a:gridCol>
                    <a:gridCol w="369223">
                      <a:extLst>
                        <a:ext uri="{9D8B030D-6E8A-4147-A177-3AD203B41FA5}">
                          <a16:colId xmlns:a16="http://schemas.microsoft.com/office/drawing/2014/main" val="872506362"/>
                        </a:ext>
                      </a:extLst>
                    </a:gridCol>
                    <a:gridCol w="630119">
                      <a:extLst>
                        <a:ext uri="{9D8B030D-6E8A-4147-A177-3AD203B41FA5}">
                          <a16:colId xmlns:a16="http://schemas.microsoft.com/office/drawing/2014/main" val="1223895305"/>
                        </a:ext>
                      </a:extLst>
                    </a:gridCol>
                    <a:gridCol w="576110">
                      <a:extLst>
                        <a:ext uri="{9D8B030D-6E8A-4147-A177-3AD203B41FA5}">
                          <a16:colId xmlns:a16="http://schemas.microsoft.com/office/drawing/2014/main" val="112154622"/>
                        </a:ext>
                      </a:extLst>
                    </a:gridCol>
                    <a:gridCol w="466928">
                      <a:extLst>
                        <a:ext uri="{9D8B030D-6E8A-4147-A177-3AD203B41FA5}">
                          <a16:colId xmlns:a16="http://schemas.microsoft.com/office/drawing/2014/main" val="1398704766"/>
                        </a:ext>
                      </a:extLst>
                    </a:gridCol>
                  </a:tblGrid>
                  <a:tr h="579120">
                    <a:tc>
                      <a:txBody>
                        <a:bodyPr/>
                        <a:lstStyle/>
                        <a:p>
                          <a:r>
                            <a:rPr kumimoji="1" lang="en-US" altLang="ja-JP" sz="1600" err="1"/>
                            <a:t>i</a:t>
                          </a:r>
                          <a:endParaRPr kumimoji="1" lang="ja-JP" altLang="en-US" sz="1600"/>
                        </a:p>
                      </a:txBody>
                      <a:tcPr/>
                    </a:tc>
                    <a:tc>
                      <a:txBody>
                        <a:bodyPr/>
                        <a:lstStyle/>
                        <a:p>
                          <a:endParaRPr lang="en-US"/>
                        </a:p>
                      </a:txBody>
                      <a:tcPr>
                        <a:blipFill>
                          <a:blip r:embed="rId16"/>
                          <a:stretch>
                            <a:fillRect l="-136066" t="-3158" r="-459016" b="-387368"/>
                          </a:stretch>
                        </a:blipFill>
                      </a:tcPr>
                    </a:tc>
                    <a:tc>
                      <a:txBody>
                        <a:bodyPr/>
                        <a:lstStyle/>
                        <a:p>
                          <a:endParaRPr lang="en-US"/>
                        </a:p>
                      </a:txBody>
                      <a:tcPr>
                        <a:blipFill>
                          <a:blip r:embed="rId16"/>
                          <a:stretch>
                            <a:fillRect l="-139806" t="-3158" r="-171845" b="-387368"/>
                          </a:stretch>
                        </a:blipFill>
                      </a:tcPr>
                    </a:tc>
                    <a:tc>
                      <a:txBody>
                        <a:bodyPr/>
                        <a:lstStyle/>
                        <a:p>
                          <a:endParaRPr lang="en-US"/>
                        </a:p>
                      </a:txBody>
                      <a:tcPr>
                        <a:blipFill>
                          <a:blip r:embed="rId16"/>
                          <a:stretch>
                            <a:fillRect l="-260000" t="-3158" r="-86316" b="-387368"/>
                          </a:stretch>
                        </a:blipFill>
                      </a:tcPr>
                    </a:tc>
                    <a:tc>
                      <a:txBody>
                        <a:bodyPr/>
                        <a:lstStyle/>
                        <a:p>
                          <a:r>
                            <a:rPr kumimoji="1" lang="ja-JP" altLang="en-US" sz="1600"/>
                            <a:t>可否</a:t>
                          </a:r>
                        </a:p>
                      </a:txBody>
                      <a:tcPr/>
                    </a:tc>
                    <a:extLst>
                      <a:ext uri="{0D108BD9-81ED-4DB2-BD59-A6C34878D82A}">
                        <a16:rowId xmlns:a16="http://schemas.microsoft.com/office/drawing/2014/main" val="3779483468"/>
                      </a:ext>
                    </a:extLst>
                  </a:tr>
                  <a:tr h="370840">
                    <a:tc>
                      <a:txBody>
                        <a:bodyPr/>
                        <a:lstStyle/>
                        <a:p>
                          <a:r>
                            <a:rPr kumimoji="1" lang="en-US" altLang="ja-JP" sz="1600"/>
                            <a:t>3</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A3</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ja-JP" altLang="en-US" sz="1600"/>
                            <a:t>〇</a:t>
                          </a:r>
                        </a:p>
                      </a:txBody>
                      <a:tcPr/>
                    </a:tc>
                    <a:extLst>
                      <a:ext uri="{0D108BD9-81ED-4DB2-BD59-A6C34878D82A}">
                        <a16:rowId xmlns:a16="http://schemas.microsoft.com/office/drawing/2014/main" val="2944431636"/>
                      </a:ext>
                    </a:extLst>
                  </a:tr>
                  <a:tr h="370840">
                    <a:tc>
                      <a:txBody>
                        <a:bodyPr/>
                        <a:lstStyle/>
                        <a:p>
                          <a:r>
                            <a:rPr kumimoji="1" lang="en-US" altLang="ja-JP" sz="1600"/>
                            <a:t>4</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t>
                          </a:r>
                          <a:endParaRPr kumimoji="1" lang="ja-JP" altLang="en-US" sz="1600"/>
                        </a:p>
                      </a:txBody>
                      <a:tcPr/>
                    </a:tc>
                    <a:extLst>
                      <a:ext uri="{0D108BD9-81ED-4DB2-BD59-A6C34878D82A}">
                        <a16:rowId xmlns:a16="http://schemas.microsoft.com/office/drawing/2014/main" val="4003419065"/>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t>
                          </a:r>
                          <a:endParaRPr kumimoji="1" lang="ja-JP" altLang="en-US" sz="1600"/>
                        </a:p>
                      </a:txBody>
                      <a:tcPr/>
                    </a:tc>
                    <a:extLst>
                      <a:ext uri="{0D108BD9-81ED-4DB2-BD59-A6C34878D82A}">
                        <a16:rowId xmlns:a16="http://schemas.microsoft.com/office/drawing/2014/main" val="256797122"/>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ja-JP" altLang="en-US" sz="1600"/>
                            <a:t>〇</a:t>
                          </a:r>
                        </a:p>
                      </a:txBody>
                      <a:tcPr/>
                    </a:tc>
                    <a:extLst>
                      <a:ext uri="{0D108BD9-81ED-4DB2-BD59-A6C34878D82A}">
                        <a16:rowId xmlns:a16="http://schemas.microsoft.com/office/drawing/2014/main" val="1462684895"/>
                      </a:ext>
                    </a:extLst>
                  </a:tr>
                  <a:tr h="370840">
                    <a:tc>
                      <a:txBody>
                        <a:bodyPr/>
                        <a:lstStyle/>
                        <a:p>
                          <a:r>
                            <a:rPr kumimoji="1" lang="en-US" altLang="ja-JP" sz="1600"/>
                            <a:t>5</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A6</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057148329"/>
                      </a:ext>
                    </a:extLst>
                  </a:tr>
                  <a:tr h="370840">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857518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2" name="表 8">
                <a:extLst>
                  <a:ext uri="{FF2B5EF4-FFF2-40B4-BE49-F238E27FC236}">
                    <a16:creationId xmlns:a16="http://schemas.microsoft.com/office/drawing/2014/main" id="{D814805B-DE06-4956-BA22-D306DA0529E4}"/>
                  </a:ext>
                </a:extLst>
              </p:cNvPr>
              <p:cNvGraphicFramePr>
                <a:graphicFrameLocks noGrp="1"/>
              </p:cNvGraphicFramePr>
              <p:nvPr>
                <p:extLst>
                  <p:ext uri="{D42A27DB-BD31-4B8C-83A1-F6EECF244321}">
                    <p14:modId xmlns:p14="http://schemas.microsoft.com/office/powerpoint/2010/main" val="2155215825"/>
                  </p:ext>
                </p:extLst>
              </p:nvPr>
            </p:nvGraphicFramePr>
            <p:xfrm>
              <a:off x="9624590" y="1173537"/>
              <a:ext cx="2272338" cy="2595880"/>
            </p:xfrm>
            <a:graphic>
              <a:graphicData uri="http://schemas.openxmlformats.org/drawingml/2006/table">
                <a:tbl>
                  <a:tblPr firstRow="1" bandRow="1">
                    <a:tableStyleId>{5C22544A-7EE6-4342-B048-85BDC9FD1C3A}</a:tableStyleId>
                  </a:tblPr>
                  <a:tblGrid>
                    <a:gridCol w="492441">
                      <a:extLst>
                        <a:ext uri="{9D8B030D-6E8A-4147-A177-3AD203B41FA5}">
                          <a16:colId xmlns:a16="http://schemas.microsoft.com/office/drawing/2014/main" val="1923172572"/>
                        </a:ext>
                      </a:extLst>
                    </a:gridCol>
                    <a:gridCol w="492441">
                      <a:extLst>
                        <a:ext uri="{9D8B030D-6E8A-4147-A177-3AD203B41FA5}">
                          <a16:colId xmlns:a16="http://schemas.microsoft.com/office/drawing/2014/main" val="872506362"/>
                        </a:ext>
                      </a:extLst>
                    </a:gridCol>
                    <a:gridCol w="664885">
                      <a:extLst>
                        <a:ext uri="{9D8B030D-6E8A-4147-A177-3AD203B41FA5}">
                          <a16:colId xmlns:a16="http://schemas.microsoft.com/office/drawing/2014/main" val="1223895305"/>
                        </a:ext>
                      </a:extLst>
                    </a:gridCol>
                    <a:gridCol w="622571">
                      <a:extLst>
                        <a:ext uri="{9D8B030D-6E8A-4147-A177-3AD203B41FA5}">
                          <a16:colId xmlns:a16="http://schemas.microsoft.com/office/drawing/2014/main" val="112154622"/>
                        </a:ext>
                      </a:extLst>
                    </a:gridCol>
                  </a:tblGrid>
                  <a:tr h="370840">
                    <a:tc>
                      <a:txBody>
                        <a:bodyPr/>
                        <a:lstStyle/>
                        <a:p>
                          <a:r>
                            <a:rPr kumimoji="1" lang="en-US" altLang="ja-JP" sz="1600" err="1"/>
                            <a:t>i</a:t>
                          </a:r>
                          <a:endParaRPr kumimoji="1" lang="ja-JP" altLang="en-US" sz="1600"/>
                        </a:p>
                      </a:txBody>
                      <a:tcPr/>
                    </a:tc>
                    <a:tc>
                      <a:txBody>
                        <a:bodyPr/>
                        <a:lstStyle/>
                        <a:p>
                          <a:r>
                            <a:rPr kumimoji="1" lang="en-US" altLang="ja-JP" sz="1600">
                              <a:solidFill>
                                <a:schemeClr val="tx1"/>
                              </a:solidFill>
                            </a:rPr>
                            <a:t>f</a:t>
                          </a:r>
                          <a:endParaRPr kumimoji="1" lang="ja-JP" altLang="en-US" sz="160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𝐴</m:t>
                                    </m:r>
                                  </m:e>
                                  <m:sub>
                                    <m:r>
                                      <a:rPr kumimoji="1" lang="en-US" altLang="ja-JP" sz="1600" i="1">
                                        <a:solidFill>
                                          <a:schemeClr val="tx1"/>
                                        </a:solidFill>
                                        <a:latin typeface="Cambria Math" panose="02040503050406030204" pitchFamily="18" charset="0"/>
                                      </a:rPr>
                                      <m:t>𝑖</m:t>
                                    </m:r>
                                  </m:sub>
                                </m:sSub>
                              </m:oMath>
                            </m:oMathPara>
                          </a14:m>
                          <a:endParaRPr kumimoji="1" lang="ja-JP" altLang="en-US" sz="160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𝐴</m:t>
                                    </m:r>
                                  </m:e>
                                  <m:sub>
                                    <m:r>
                                      <a:rPr kumimoji="1" lang="en-US" altLang="ja-JP" sz="1600" i="1">
                                        <a:solidFill>
                                          <a:schemeClr val="tx1"/>
                                        </a:solidFill>
                                        <a:latin typeface="Cambria Math" panose="02040503050406030204" pitchFamily="18" charset="0"/>
                                      </a:rPr>
                                      <m:t>𝑖</m:t>
                                    </m:r>
                                    <m:r>
                                      <a:rPr kumimoji="1" lang="en-US" altLang="ja-JP" sz="1600" b="1" i="1" smtClean="0">
                                        <a:solidFill>
                                          <a:schemeClr val="tx1"/>
                                        </a:solidFill>
                                        <a:latin typeface="Cambria Math" panose="02040503050406030204" pitchFamily="18" charset="0"/>
                                      </a:rPr>
                                      <m:t>+</m:t>
                                    </m:r>
                                    <m:r>
                                      <a:rPr kumimoji="1" lang="en-US" altLang="ja-JP" sz="1600" b="1" i="1" smtClean="0">
                                        <a:solidFill>
                                          <a:schemeClr val="tx1"/>
                                        </a:solidFill>
                                        <a:latin typeface="Cambria Math" panose="02040503050406030204" pitchFamily="18" charset="0"/>
                                      </a:rPr>
                                      <m:t>𝟏</m:t>
                                    </m:r>
                                  </m:sub>
                                </m:sSub>
                              </m:oMath>
                            </m:oMathPara>
                          </a14:m>
                          <a:endParaRPr kumimoji="1" lang="ja-JP" altLang="en-US" sz="1600"/>
                        </a:p>
                      </a:txBody>
                      <a:tcPr/>
                    </a:tc>
                    <a:extLst>
                      <a:ext uri="{0D108BD9-81ED-4DB2-BD59-A6C34878D82A}">
                        <a16:rowId xmlns:a16="http://schemas.microsoft.com/office/drawing/2014/main" val="3779483468"/>
                      </a:ext>
                    </a:extLst>
                  </a:tr>
                  <a:tr h="370840">
                    <a:tc>
                      <a:txBody>
                        <a:bodyPr/>
                        <a:lstStyle/>
                        <a:p>
                          <a:r>
                            <a:rPr kumimoji="1" lang="en-US" altLang="ja-JP" sz="1600"/>
                            <a:t>3</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A3</a:t>
                          </a:r>
                          <a:endParaRPr kumimoji="1" lang="ja-JP" altLang="en-US" sz="1600"/>
                        </a:p>
                      </a:txBody>
                      <a:tcPr/>
                    </a:tc>
                    <a:tc>
                      <a:txBody>
                        <a:bodyPr/>
                        <a:lstStyle/>
                        <a:p>
                          <a:r>
                            <a:rPr kumimoji="1" lang="en-US" altLang="ja-JP" sz="1600"/>
                            <a:t>A4</a:t>
                          </a:r>
                          <a:endParaRPr kumimoji="1" lang="ja-JP" altLang="en-US" sz="1600"/>
                        </a:p>
                      </a:txBody>
                      <a:tcPr/>
                    </a:tc>
                    <a:extLst>
                      <a:ext uri="{0D108BD9-81ED-4DB2-BD59-A6C34878D82A}">
                        <a16:rowId xmlns:a16="http://schemas.microsoft.com/office/drawing/2014/main" val="2944431636"/>
                      </a:ext>
                    </a:extLst>
                  </a:tr>
                  <a:tr h="370840">
                    <a:tc>
                      <a:txBody>
                        <a:bodyPr/>
                        <a:lstStyle/>
                        <a:p>
                          <a:r>
                            <a:rPr kumimoji="1" lang="en-US" altLang="ja-JP" sz="1600"/>
                            <a:t>4</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4003419065"/>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256797122"/>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1462684895"/>
                      </a:ext>
                    </a:extLst>
                  </a:tr>
                  <a:tr h="370840">
                    <a:tc>
                      <a:txBody>
                        <a:bodyPr/>
                        <a:lstStyle/>
                        <a:p>
                          <a:r>
                            <a:rPr kumimoji="1" lang="en-US" altLang="ja-JP" sz="1600"/>
                            <a:t>5</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A6</a:t>
                          </a:r>
                          <a:endParaRPr kumimoji="1" lang="ja-JP" altLang="en-US" sz="1600"/>
                        </a:p>
                      </a:txBody>
                      <a:tcPr/>
                    </a:tc>
                    <a:extLst>
                      <a:ext uri="{0D108BD9-81ED-4DB2-BD59-A6C34878D82A}">
                        <a16:rowId xmlns:a16="http://schemas.microsoft.com/office/drawing/2014/main" val="1057148329"/>
                      </a:ext>
                    </a:extLst>
                  </a:tr>
                  <a:tr h="370840">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8575183"/>
                      </a:ext>
                    </a:extLst>
                  </a:tr>
                </a:tbl>
              </a:graphicData>
            </a:graphic>
          </p:graphicFrame>
        </mc:Choice>
        <mc:Fallback xmlns="">
          <p:graphicFrame>
            <p:nvGraphicFramePr>
              <p:cNvPr id="52" name="表 8">
                <a:extLst>
                  <a:ext uri="{FF2B5EF4-FFF2-40B4-BE49-F238E27FC236}">
                    <a16:creationId xmlns:a16="http://schemas.microsoft.com/office/drawing/2014/main" id="{D814805B-DE06-4956-BA22-D306DA0529E4}"/>
                  </a:ext>
                </a:extLst>
              </p:cNvPr>
              <p:cNvGraphicFramePr>
                <a:graphicFrameLocks noGrp="1"/>
              </p:cNvGraphicFramePr>
              <p:nvPr>
                <p:extLst>
                  <p:ext uri="{D42A27DB-BD31-4B8C-83A1-F6EECF244321}">
                    <p14:modId xmlns:p14="http://schemas.microsoft.com/office/powerpoint/2010/main" val="2155215825"/>
                  </p:ext>
                </p:extLst>
              </p:nvPr>
            </p:nvGraphicFramePr>
            <p:xfrm>
              <a:off x="9624590" y="1173537"/>
              <a:ext cx="2272338" cy="2595880"/>
            </p:xfrm>
            <a:graphic>
              <a:graphicData uri="http://schemas.openxmlformats.org/drawingml/2006/table">
                <a:tbl>
                  <a:tblPr firstRow="1" bandRow="1">
                    <a:tableStyleId>{5C22544A-7EE6-4342-B048-85BDC9FD1C3A}</a:tableStyleId>
                  </a:tblPr>
                  <a:tblGrid>
                    <a:gridCol w="492441">
                      <a:extLst>
                        <a:ext uri="{9D8B030D-6E8A-4147-A177-3AD203B41FA5}">
                          <a16:colId xmlns:a16="http://schemas.microsoft.com/office/drawing/2014/main" val="1923172572"/>
                        </a:ext>
                      </a:extLst>
                    </a:gridCol>
                    <a:gridCol w="492441">
                      <a:extLst>
                        <a:ext uri="{9D8B030D-6E8A-4147-A177-3AD203B41FA5}">
                          <a16:colId xmlns:a16="http://schemas.microsoft.com/office/drawing/2014/main" val="872506362"/>
                        </a:ext>
                      </a:extLst>
                    </a:gridCol>
                    <a:gridCol w="664885">
                      <a:extLst>
                        <a:ext uri="{9D8B030D-6E8A-4147-A177-3AD203B41FA5}">
                          <a16:colId xmlns:a16="http://schemas.microsoft.com/office/drawing/2014/main" val="1223895305"/>
                        </a:ext>
                      </a:extLst>
                    </a:gridCol>
                    <a:gridCol w="622571">
                      <a:extLst>
                        <a:ext uri="{9D8B030D-6E8A-4147-A177-3AD203B41FA5}">
                          <a16:colId xmlns:a16="http://schemas.microsoft.com/office/drawing/2014/main" val="112154622"/>
                        </a:ext>
                      </a:extLst>
                    </a:gridCol>
                  </a:tblGrid>
                  <a:tr h="370840">
                    <a:tc>
                      <a:txBody>
                        <a:bodyPr/>
                        <a:lstStyle/>
                        <a:p>
                          <a:r>
                            <a:rPr kumimoji="1" lang="en-US" altLang="ja-JP" sz="1600" err="1"/>
                            <a:t>i</a:t>
                          </a:r>
                          <a:endParaRPr kumimoji="1" lang="ja-JP" altLang="en-US" sz="1600"/>
                        </a:p>
                      </a:txBody>
                      <a:tcPr/>
                    </a:tc>
                    <a:tc>
                      <a:txBody>
                        <a:bodyPr/>
                        <a:lstStyle/>
                        <a:p>
                          <a:r>
                            <a:rPr kumimoji="1" lang="en-US" altLang="ja-JP" sz="1600">
                              <a:solidFill>
                                <a:schemeClr val="tx1"/>
                              </a:solidFill>
                            </a:rPr>
                            <a:t>f</a:t>
                          </a:r>
                          <a:endParaRPr kumimoji="1" lang="ja-JP" altLang="en-US" sz="1600">
                            <a:solidFill>
                              <a:schemeClr val="tx1"/>
                            </a:solidFill>
                          </a:endParaRPr>
                        </a:p>
                      </a:txBody>
                      <a:tcPr/>
                    </a:tc>
                    <a:tc>
                      <a:txBody>
                        <a:bodyPr/>
                        <a:lstStyle/>
                        <a:p>
                          <a:endParaRPr lang="en-US"/>
                        </a:p>
                      </a:txBody>
                      <a:tcPr>
                        <a:blipFill>
                          <a:blip r:embed="rId17"/>
                          <a:stretch>
                            <a:fillRect l="-148182" t="-3279" r="-96364" b="-603279"/>
                          </a:stretch>
                        </a:blipFill>
                      </a:tcPr>
                    </a:tc>
                    <a:tc>
                      <a:txBody>
                        <a:bodyPr/>
                        <a:lstStyle/>
                        <a:p>
                          <a:endParaRPr lang="en-US"/>
                        </a:p>
                      </a:txBody>
                      <a:tcPr>
                        <a:blipFill>
                          <a:blip r:embed="rId17"/>
                          <a:stretch>
                            <a:fillRect l="-267647" t="-3279" r="-3922" b="-603279"/>
                          </a:stretch>
                        </a:blipFill>
                      </a:tcPr>
                    </a:tc>
                    <a:extLst>
                      <a:ext uri="{0D108BD9-81ED-4DB2-BD59-A6C34878D82A}">
                        <a16:rowId xmlns:a16="http://schemas.microsoft.com/office/drawing/2014/main" val="3779483468"/>
                      </a:ext>
                    </a:extLst>
                  </a:tr>
                  <a:tr h="370840">
                    <a:tc>
                      <a:txBody>
                        <a:bodyPr/>
                        <a:lstStyle/>
                        <a:p>
                          <a:r>
                            <a:rPr kumimoji="1" lang="en-US" altLang="ja-JP" sz="1600"/>
                            <a:t>3</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A3</a:t>
                          </a:r>
                          <a:endParaRPr kumimoji="1" lang="ja-JP" altLang="en-US" sz="1600"/>
                        </a:p>
                      </a:txBody>
                      <a:tcPr/>
                    </a:tc>
                    <a:tc>
                      <a:txBody>
                        <a:bodyPr/>
                        <a:lstStyle/>
                        <a:p>
                          <a:r>
                            <a:rPr kumimoji="1" lang="en-US" altLang="ja-JP" sz="1600"/>
                            <a:t>A4</a:t>
                          </a:r>
                          <a:endParaRPr kumimoji="1" lang="ja-JP" altLang="en-US" sz="1600"/>
                        </a:p>
                      </a:txBody>
                      <a:tcPr/>
                    </a:tc>
                    <a:extLst>
                      <a:ext uri="{0D108BD9-81ED-4DB2-BD59-A6C34878D82A}">
                        <a16:rowId xmlns:a16="http://schemas.microsoft.com/office/drawing/2014/main" val="2944431636"/>
                      </a:ext>
                    </a:extLst>
                  </a:tr>
                  <a:tr h="370840">
                    <a:tc>
                      <a:txBody>
                        <a:bodyPr/>
                        <a:lstStyle/>
                        <a:p>
                          <a:r>
                            <a:rPr kumimoji="1" lang="en-US" altLang="ja-JP" sz="1600"/>
                            <a:t>4</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4003419065"/>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256797122"/>
                      </a:ext>
                    </a:extLst>
                  </a:tr>
                  <a:tr h="370840">
                    <a:tc>
                      <a:txBody>
                        <a:bodyPr/>
                        <a:lstStyle/>
                        <a:p>
                          <a:r>
                            <a:rPr kumimoji="1" lang="en-US" altLang="ja-JP" sz="1600"/>
                            <a:t>4</a:t>
                          </a:r>
                          <a:endParaRPr kumimoji="1" lang="ja-JP" altLang="en-US" sz="1600"/>
                        </a:p>
                      </a:txBody>
                      <a:tcPr/>
                    </a:tc>
                    <a:tc>
                      <a:txBody>
                        <a:bodyPr/>
                        <a:lstStyle/>
                        <a:p>
                          <a:r>
                            <a:rPr kumimoji="1" lang="en-US" altLang="ja-JP" sz="1600"/>
                            <a:t>0</a:t>
                          </a:r>
                          <a:endParaRPr kumimoji="1" lang="ja-JP" altLang="en-US" sz="1600"/>
                        </a:p>
                      </a:txBody>
                      <a:tcPr/>
                    </a:tc>
                    <a:tc>
                      <a:txBody>
                        <a:bodyPr/>
                        <a:lstStyle/>
                        <a:p>
                          <a:r>
                            <a:rPr kumimoji="1" lang="en-US" altLang="ja-JP" sz="1600"/>
                            <a:t>A4</a:t>
                          </a:r>
                          <a:endParaRPr kumimoji="1" lang="ja-JP" altLang="en-US" sz="1600"/>
                        </a:p>
                      </a:txBody>
                      <a:tcPr/>
                    </a:tc>
                    <a:tc>
                      <a:txBody>
                        <a:bodyPr/>
                        <a:lstStyle/>
                        <a:p>
                          <a:r>
                            <a:rPr kumimoji="1" lang="en-US" altLang="ja-JP" sz="1600"/>
                            <a:t>A5”</a:t>
                          </a:r>
                          <a:endParaRPr kumimoji="1" lang="ja-JP" altLang="en-US" sz="1600"/>
                        </a:p>
                      </a:txBody>
                      <a:tcPr/>
                    </a:tc>
                    <a:extLst>
                      <a:ext uri="{0D108BD9-81ED-4DB2-BD59-A6C34878D82A}">
                        <a16:rowId xmlns:a16="http://schemas.microsoft.com/office/drawing/2014/main" val="1462684895"/>
                      </a:ext>
                    </a:extLst>
                  </a:tr>
                  <a:tr h="370840">
                    <a:tc>
                      <a:txBody>
                        <a:bodyPr/>
                        <a:lstStyle/>
                        <a:p>
                          <a:r>
                            <a:rPr kumimoji="1" lang="en-US" altLang="ja-JP" sz="1600"/>
                            <a:t>5</a:t>
                          </a:r>
                          <a:endParaRPr kumimoji="1" lang="ja-JP" altLang="en-US" sz="1600"/>
                        </a:p>
                      </a:txBody>
                      <a:tcPr/>
                    </a:tc>
                    <a:tc>
                      <a:txBody>
                        <a:bodyPr/>
                        <a:lstStyle/>
                        <a:p>
                          <a:r>
                            <a:rPr kumimoji="1" lang="en-US" altLang="ja-JP" sz="1600"/>
                            <a:t>1</a:t>
                          </a:r>
                          <a:endParaRPr kumimoji="1" lang="ja-JP" altLang="en-US" sz="1600"/>
                        </a:p>
                      </a:txBody>
                      <a:tcPr/>
                    </a:tc>
                    <a:tc>
                      <a:txBody>
                        <a:bodyPr/>
                        <a:lstStyle/>
                        <a:p>
                          <a:r>
                            <a:rPr kumimoji="1" lang="en-US" altLang="ja-JP" sz="1600"/>
                            <a:t>A5”</a:t>
                          </a:r>
                          <a:endParaRPr kumimoji="1" lang="ja-JP" altLang="en-US" sz="1600"/>
                        </a:p>
                      </a:txBody>
                      <a:tcPr/>
                    </a:tc>
                    <a:tc>
                      <a:txBody>
                        <a:bodyPr/>
                        <a:lstStyle/>
                        <a:p>
                          <a:r>
                            <a:rPr kumimoji="1" lang="en-US" altLang="ja-JP" sz="1600"/>
                            <a:t>A6</a:t>
                          </a:r>
                          <a:endParaRPr kumimoji="1" lang="ja-JP" altLang="en-US" sz="1600"/>
                        </a:p>
                      </a:txBody>
                      <a:tcPr/>
                    </a:tc>
                    <a:extLst>
                      <a:ext uri="{0D108BD9-81ED-4DB2-BD59-A6C34878D82A}">
                        <a16:rowId xmlns:a16="http://schemas.microsoft.com/office/drawing/2014/main" val="1057148329"/>
                      </a:ext>
                    </a:extLst>
                  </a:tr>
                  <a:tr h="370840">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8575183"/>
                      </a:ext>
                    </a:extLst>
                  </a:tr>
                </a:tbl>
              </a:graphicData>
            </a:graphic>
          </p:graphicFrame>
        </mc:Fallback>
      </mc:AlternateContent>
    </p:spTree>
    <p:extLst>
      <p:ext uri="{BB962C8B-B14F-4D97-AF65-F5344CB8AC3E}">
        <p14:creationId xmlns:p14="http://schemas.microsoft.com/office/powerpoint/2010/main" val="1567451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FFEDF-BFF1-450B-9EF5-F2008D13BC74}"/>
              </a:ext>
            </a:extLst>
          </p:cNvPr>
          <p:cNvSpPr>
            <a:spLocks noGrp="1"/>
          </p:cNvSpPr>
          <p:nvPr>
            <p:ph type="title"/>
          </p:nvPr>
        </p:nvSpPr>
        <p:spPr>
          <a:xfrm>
            <a:off x="838200" y="12700"/>
            <a:ext cx="10515600" cy="1325563"/>
          </a:xfrm>
        </p:spPr>
        <p:txBody>
          <a:bodyPr/>
          <a:lstStyle/>
          <a:p>
            <a:r>
              <a:rPr lang="en-US" altLang="ja-JP"/>
              <a:t>SAS-L(1)</a:t>
            </a:r>
            <a:r>
              <a:rPr lang="ja-JP" altLang="en-US"/>
              <a:t>の概要</a:t>
            </a:r>
            <a:endParaRPr kumimoji="1" lang="ja-JP" altLang="en-US"/>
          </a:p>
        </p:txBody>
      </p:sp>
      <p:sp>
        <p:nvSpPr>
          <p:cNvPr id="3" name="コンテンツ プレースホルダー 2">
            <a:extLst>
              <a:ext uri="{FF2B5EF4-FFF2-40B4-BE49-F238E27FC236}">
                <a16:creationId xmlns:a16="http://schemas.microsoft.com/office/drawing/2014/main" id="{2395A59A-934E-4EC5-A540-897313C819D6}"/>
              </a:ext>
            </a:extLst>
          </p:cNvPr>
          <p:cNvSpPr>
            <a:spLocks noGrp="1"/>
          </p:cNvSpPr>
          <p:nvPr>
            <p:ph idx="1"/>
          </p:nvPr>
        </p:nvSpPr>
        <p:spPr/>
        <p:txBody>
          <a:bodyPr/>
          <a:lstStyle/>
          <a:p>
            <a:endParaRPr lang="en-US" altLang="ja-JP"/>
          </a:p>
          <a:p>
            <a:endParaRPr kumimoji="1" lang="ja-JP" altLang="en-US"/>
          </a:p>
        </p:txBody>
      </p:sp>
      <p:pic>
        <p:nvPicPr>
          <p:cNvPr id="9" name="図 8" descr="ダイアグラム&#10;&#10;自動的に生成された説明">
            <a:extLst>
              <a:ext uri="{FF2B5EF4-FFF2-40B4-BE49-F238E27FC236}">
                <a16:creationId xmlns:a16="http://schemas.microsoft.com/office/drawing/2014/main" id="{2B5D6358-A85A-9948-B7A9-5A98BFE0B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80706"/>
            <a:ext cx="5388429" cy="5388429"/>
          </a:xfrm>
          <a:prstGeom prst="rect">
            <a:avLst/>
          </a:prstGeom>
        </p:spPr>
      </p:pic>
      <p:pic>
        <p:nvPicPr>
          <p:cNvPr id="11" name="図 10" descr="グラフ, ダイアグラム, 箱ひげ図&#10;&#10;自動的に生成された説明">
            <a:extLst>
              <a:ext uri="{FF2B5EF4-FFF2-40B4-BE49-F238E27FC236}">
                <a16:creationId xmlns:a16="http://schemas.microsoft.com/office/drawing/2014/main" id="{E7B427F0-06D4-FA44-9F2A-F96652C34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15" y="1705277"/>
            <a:ext cx="4592033" cy="4592033"/>
          </a:xfrm>
          <a:prstGeom prst="rect">
            <a:avLst/>
          </a:prstGeom>
        </p:spPr>
      </p:pic>
      <p:sp>
        <p:nvSpPr>
          <p:cNvPr id="7" name="テキスト ボックス 6">
            <a:extLst>
              <a:ext uri="{FF2B5EF4-FFF2-40B4-BE49-F238E27FC236}">
                <a16:creationId xmlns:a16="http://schemas.microsoft.com/office/drawing/2014/main" id="{A88B82B9-61E2-4393-9C7D-40156324FA8D}"/>
              </a:ext>
            </a:extLst>
          </p:cNvPr>
          <p:cNvSpPr txBox="1"/>
          <p:nvPr/>
        </p:nvSpPr>
        <p:spPr>
          <a:xfrm>
            <a:off x="7940454" y="566534"/>
            <a:ext cx="1338828" cy="369332"/>
          </a:xfrm>
          <a:prstGeom prst="rect">
            <a:avLst/>
          </a:prstGeom>
          <a:noFill/>
        </p:spPr>
        <p:txBody>
          <a:bodyPr wrap="none" rtlCol="0">
            <a:spAutoFit/>
          </a:bodyPr>
          <a:lstStyle/>
          <a:p>
            <a:r>
              <a:rPr lang="ja-JP" altLang="en-US"/>
              <a:t>ｎ回認証時</a:t>
            </a:r>
            <a:endParaRPr kumimoji="1" lang="ja-JP" altLang="en-US"/>
          </a:p>
        </p:txBody>
      </p:sp>
      <p:sp>
        <p:nvSpPr>
          <p:cNvPr id="4" name="スライド番号プレースホルダー 3">
            <a:extLst>
              <a:ext uri="{FF2B5EF4-FFF2-40B4-BE49-F238E27FC236}">
                <a16:creationId xmlns:a16="http://schemas.microsoft.com/office/drawing/2014/main" id="{051AC893-7E2E-463B-AB25-A3B407AC28E0}"/>
              </a:ext>
            </a:extLst>
          </p:cNvPr>
          <p:cNvSpPr>
            <a:spLocks noGrp="1"/>
          </p:cNvSpPr>
          <p:nvPr>
            <p:ph type="sldNum" sz="quarter" idx="12"/>
          </p:nvPr>
        </p:nvSpPr>
        <p:spPr/>
        <p:txBody>
          <a:bodyPr/>
          <a:lstStyle/>
          <a:p>
            <a:fld id="{01A2C2AB-EF2D-4352-BB26-FF176DBDE1A0}" type="slidenum">
              <a:rPr kumimoji="1" lang="ja-JP" altLang="en-US" smtClean="0"/>
              <a:t>26</a:t>
            </a:fld>
            <a:endParaRPr kumimoji="1" lang="ja-JP" altLang="en-US"/>
          </a:p>
        </p:txBody>
      </p:sp>
    </p:spTree>
    <p:extLst>
      <p:ext uri="{BB962C8B-B14F-4D97-AF65-F5344CB8AC3E}">
        <p14:creationId xmlns:p14="http://schemas.microsoft.com/office/powerpoint/2010/main" val="2444018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0C02590B-3366-4795-8B6C-715AB0C4369F}"/>
              </a:ext>
            </a:extLst>
          </p:cNvPr>
          <p:cNvSpPr>
            <a:spLocks noGrp="1" noChangeArrowheads="1"/>
          </p:cNvSpPr>
          <p:nvPr>
            <p:ph type="title"/>
          </p:nvPr>
        </p:nvSpPr>
        <p:spPr>
          <a:xfrm>
            <a:off x="1981200" y="115888"/>
            <a:ext cx="8229600" cy="1371600"/>
          </a:xfrm>
        </p:spPr>
        <p:txBody>
          <a:bodyPr/>
          <a:lstStyle/>
          <a:p>
            <a:pPr eaLnBrk="1" hangingPunct="1"/>
            <a:r>
              <a:rPr lang="en-US" altLang="ja-JP" sz="4000" b="1"/>
              <a:t>SAS</a:t>
            </a:r>
            <a:r>
              <a:rPr lang="ja-JP" altLang="en-US" sz="4000" b="1"/>
              <a:t>で用いる演算</a:t>
            </a:r>
          </a:p>
        </p:txBody>
      </p:sp>
      <p:sp>
        <p:nvSpPr>
          <p:cNvPr id="87043" name="Rectangle 3">
            <a:extLst>
              <a:ext uri="{FF2B5EF4-FFF2-40B4-BE49-F238E27FC236}">
                <a16:creationId xmlns:a16="http://schemas.microsoft.com/office/drawing/2014/main" id="{A81BCF92-7FAA-48E7-8250-BDD064CA401C}"/>
              </a:ext>
            </a:extLst>
          </p:cNvPr>
          <p:cNvSpPr>
            <a:spLocks noGrp="1" noChangeArrowheads="1"/>
          </p:cNvSpPr>
          <p:nvPr>
            <p:ph idx="1"/>
          </p:nvPr>
        </p:nvSpPr>
        <p:spPr>
          <a:xfrm>
            <a:off x="1981200" y="1268414"/>
            <a:ext cx="8229600" cy="5329237"/>
          </a:xfrm>
        </p:spPr>
        <p:txBody>
          <a:bodyPr/>
          <a:lstStyle/>
          <a:p>
            <a:pPr eaLnBrk="1" hangingPunct="1"/>
            <a:r>
              <a:rPr lang="ja-JP" altLang="en-US"/>
              <a:t>排他的論理和</a:t>
            </a:r>
            <a:endParaRPr lang="en-US" altLang="ja-JP"/>
          </a:p>
          <a:p>
            <a:pPr lvl="1" eaLnBrk="1" hangingPunct="1"/>
            <a:r>
              <a:rPr lang="ja-JP" altLang="en-US"/>
              <a:t>記号：</a:t>
            </a:r>
            <a:endParaRPr lang="en-US" altLang="ja-JP"/>
          </a:p>
          <a:p>
            <a:pPr lvl="1" eaLnBrk="1" hangingPunct="1"/>
            <a:endParaRPr lang="en-US" altLang="ja-JP" sz="1000"/>
          </a:p>
          <a:p>
            <a:pPr lvl="1" eaLnBrk="1" hangingPunct="1"/>
            <a:r>
              <a:rPr lang="ja-JP" altLang="en-US"/>
              <a:t>同じデータを</a:t>
            </a:r>
            <a:r>
              <a:rPr lang="en-US" altLang="ja-JP"/>
              <a:t> 2 </a:t>
            </a:r>
            <a:r>
              <a:rPr lang="ja-JP" altLang="en-US"/>
              <a:t>度加えると元のデータに戻る</a:t>
            </a:r>
            <a:endParaRPr lang="en-US" altLang="ja-JP"/>
          </a:p>
          <a:p>
            <a:pPr eaLnBrk="1" hangingPunct="1"/>
            <a:endParaRPr lang="en-US" altLang="ja-JP"/>
          </a:p>
          <a:p>
            <a:pPr eaLnBrk="1" hangingPunct="1"/>
            <a:endParaRPr lang="en-US" altLang="ja-JP" sz="1000"/>
          </a:p>
          <a:p>
            <a:pPr eaLnBrk="1" hangingPunct="1"/>
            <a:r>
              <a:rPr lang="ja-JP" altLang="en-US"/>
              <a:t>一方向性関数</a:t>
            </a:r>
            <a:endParaRPr lang="en-US" altLang="ja-JP"/>
          </a:p>
          <a:p>
            <a:pPr lvl="1" eaLnBrk="1" hangingPunct="1"/>
            <a:r>
              <a:rPr lang="en-US" altLang="ja-JP"/>
              <a:t> x </a:t>
            </a:r>
            <a:r>
              <a:rPr lang="ja-JP" altLang="en-US"/>
              <a:t>に一方向性関数を適用したもの：</a:t>
            </a:r>
            <a:endParaRPr lang="en-US" altLang="ja-JP"/>
          </a:p>
          <a:p>
            <a:pPr lvl="1" eaLnBrk="1" hangingPunct="1"/>
            <a:endParaRPr lang="en-US" altLang="ja-JP"/>
          </a:p>
          <a:p>
            <a:pPr lvl="1" eaLnBrk="1" hangingPunct="1"/>
            <a:endParaRPr lang="ja-JP" altLang="en-US"/>
          </a:p>
        </p:txBody>
      </p:sp>
      <p:sp>
        <p:nvSpPr>
          <p:cNvPr id="87059" name="Rectangle 19">
            <a:extLst>
              <a:ext uri="{FF2B5EF4-FFF2-40B4-BE49-F238E27FC236}">
                <a16:creationId xmlns:a16="http://schemas.microsoft.com/office/drawing/2014/main" id="{D4312CE2-DBEB-4C9C-BFC2-3B460409FD09}"/>
              </a:ext>
            </a:extLst>
          </p:cNvPr>
          <p:cNvSpPr>
            <a:spLocks noChangeArrowheads="1"/>
          </p:cNvSpPr>
          <p:nvPr/>
        </p:nvSpPr>
        <p:spPr bwMode="auto">
          <a:xfrm>
            <a:off x="6434138" y="3141664"/>
            <a:ext cx="1299844"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en-US" altLang="ja-JP"/>
              <a:t>   → A</a:t>
            </a:r>
          </a:p>
        </p:txBody>
      </p:sp>
      <p:grpSp>
        <p:nvGrpSpPr>
          <p:cNvPr id="2" name="Group 4">
            <a:extLst>
              <a:ext uri="{FF2B5EF4-FFF2-40B4-BE49-F238E27FC236}">
                <a16:creationId xmlns:a16="http://schemas.microsoft.com/office/drawing/2014/main" id="{DAEF9C96-E06A-4271-BA64-B146F3DB5FFF}"/>
              </a:ext>
            </a:extLst>
          </p:cNvPr>
          <p:cNvGrpSpPr>
            <a:grpSpLocks/>
          </p:cNvGrpSpPr>
          <p:nvPr/>
        </p:nvGrpSpPr>
        <p:grpSpPr bwMode="auto">
          <a:xfrm>
            <a:off x="3670300" y="1688604"/>
            <a:ext cx="533400" cy="508001"/>
            <a:chOff x="776" y="1016"/>
            <a:chExt cx="272" cy="272"/>
          </a:xfrm>
        </p:grpSpPr>
        <p:sp>
          <p:nvSpPr>
            <p:cNvPr id="19482" name="Oval 5">
              <a:extLst>
                <a:ext uri="{FF2B5EF4-FFF2-40B4-BE49-F238E27FC236}">
                  <a16:creationId xmlns:a16="http://schemas.microsoft.com/office/drawing/2014/main" id="{CA66E680-1D06-433D-8F12-2D92D7EB298D}"/>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19483" name="Line 6">
              <a:extLst>
                <a:ext uri="{FF2B5EF4-FFF2-40B4-BE49-F238E27FC236}">
                  <a16:creationId xmlns:a16="http://schemas.microsoft.com/office/drawing/2014/main" id="{39EA16C1-83B8-44F6-BB0B-E6828A1D7F2A}"/>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9484" name="Line 7">
              <a:extLst>
                <a:ext uri="{FF2B5EF4-FFF2-40B4-BE49-F238E27FC236}">
                  <a16:creationId xmlns:a16="http://schemas.microsoft.com/office/drawing/2014/main" id="{974836D5-C1BA-4F10-A910-376B5FE3FCB9}"/>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87048" name="Rectangle 8">
            <a:extLst>
              <a:ext uri="{FF2B5EF4-FFF2-40B4-BE49-F238E27FC236}">
                <a16:creationId xmlns:a16="http://schemas.microsoft.com/office/drawing/2014/main" id="{3CB2BFC3-6A81-4301-A096-6D2A391E5DBD}"/>
              </a:ext>
            </a:extLst>
          </p:cNvPr>
          <p:cNvSpPr>
            <a:spLocks noChangeArrowheads="1"/>
          </p:cNvSpPr>
          <p:nvPr/>
        </p:nvSpPr>
        <p:spPr bwMode="auto">
          <a:xfrm>
            <a:off x="4511675" y="3140076"/>
            <a:ext cx="13912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en-US" altLang="ja-JP"/>
              <a:t>A      B</a:t>
            </a:r>
          </a:p>
        </p:txBody>
      </p:sp>
      <p:grpSp>
        <p:nvGrpSpPr>
          <p:cNvPr id="3" name="Group 9">
            <a:extLst>
              <a:ext uri="{FF2B5EF4-FFF2-40B4-BE49-F238E27FC236}">
                <a16:creationId xmlns:a16="http://schemas.microsoft.com/office/drawing/2014/main" id="{F652DB7C-E7B7-4B38-BD2E-60DE4BD93D6E}"/>
              </a:ext>
            </a:extLst>
          </p:cNvPr>
          <p:cNvGrpSpPr>
            <a:grpSpLocks/>
          </p:cNvGrpSpPr>
          <p:nvPr/>
        </p:nvGrpSpPr>
        <p:grpSpPr bwMode="auto">
          <a:xfrm>
            <a:off x="4994275" y="3228975"/>
            <a:ext cx="431800" cy="431800"/>
            <a:chOff x="1208" y="1544"/>
            <a:chExt cx="272" cy="272"/>
          </a:xfrm>
        </p:grpSpPr>
        <p:sp>
          <p:nvSpPr>
            <p:cNvPr id="19479" name="Oval 10">
              <a:extLst>
                <a:ext uri="{FF2B5EF4-FFF2-40B4-BE49-F238E27FC236}">
                  <a16:creationId xmlns:a16="http://schemas.microsoft.com/office/drawing/2014/main" id="{7F8DD39C-B90C-44A4-B460-694E76A2F176}"/>
                </a:ext>
              </a:extLst>
            </p:cNvPr>
            <p:cNvSpPr>
              <a:spLocks noChangeArrowheads="1"/>
            </p:cNvSpPr>
            <p:nvPr/>
          </p:nvSpPr>
          <p:spPr bwMode="auto">
            <a:xfrm>
              <a:off x="1208" y="1544"/>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19480" name="Line 11">
              <a:extLst>
                <a:ext uri="{FF2B5EF4-FFF2-40B4-BE49-F238E27FC236}">
                  <a16:creationId xmlns:a16="http://schemas.microsoft.com/office/drawing/2014/main" id="{32345EBF-833B-4092-86B2-9CDB7EC456EE}"/>
                </a:ext>
              </a:extLst>
            </p:cNvPr>
            <p:cNvSpPr>
              <a:spLocks noChangeShapeType="1"/>
            </p:cNvSpPr>
            <p:nvPr/>
          </p:nvSpPr>
          <p:spPr bwMode="auto">
            <a:xfrm>
              <a:off x="1208" y="1680"/>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9481" name="Line 12">
              <a:extLst>
                <a:ext uri="{FF2B5EF4-FFF2-40B4-BE49-F238E27FC236}">
                  <a16:creationId xmlns:a16="http://schemas.microsoft.com/office/drawing/2014/main" id="{B0EB91EB-33CD-4E3E-924B-07CEB8B7C2E7}"/>
                </a:ext>
              </a:extLst>
            </p:cNvPr>
            <p:cNvSpPr>
              <a:spLocks noChangeShapeType="1"/>
            </p:cNvSpPr>
            <p:nvPr/>
          </p:nvSpPr>
          <p:spPr bwMode="auto">
            <a:xfrm>
              <a:off x="1344" y="154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87053" name="Rectangle 13">
            <a:extLst>
              <a:ext uri="{FF2B5EF4-FFF2-40B4-BE49-F238E27FC236}">
                <a16:creationId xmlns:a16="http://schemas.microsoft.com/office/drawing/2014/main" id="{AAA28BF3-C716-49D4-BF5E-F3BDCF952184}"/>
              </a:ext>
            </a:extLst>
          </p:cNvPr>
          <p:cNvSpPr>
            <a:spLocks noChangeArrowheads="1"/>
          </p:cNvSpPr>
          <p:nvPr/>
        </p:nvSpPr>
        <p:spPr bwMode="auto">
          <a:xfrm>
            <a:off x="6430964" y="3140076"/>
            <a:ext cx="456857"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en-US" altLang="ja-JP"/>
              <a:t>B</a:t>
            </a:r>
          </a:p>
        </p:txBody>
      </p:sp>
      <p:grpSp>
        <p:nvGrpSpPr>
          <p:cNvPr id="4" name="Group 14">
            <a:extLst>
              <a:ext uri="{FF2B5EF4-FFF2-40B4-BE49-F238E27FC236}">
                <a16:creationId xmlns:a16="http://schemas.microsoft.com/office/drawing/2014/main" id="{6D3BD3F6-0744-411A-AC25-89A18F759177}"/>
              </a:ext>
            </a:extLst>
          </p:cNvPr>
          <p:cNvGrpSpPr>
            <a:grpSpLocks/>
          </p:cNvGrpSpPr>
          <p:nvPr/>
        </p:nvGrpSpPr>
        <p:grpSpPr bwMode="auto">
          <a:xfrm>
            <a:off x="5959475" y="3216275"/>
            <a:ext cx="431800" cy="431800"/>
            <a:chOff x="1208" y="1544"/>
            <a:chExt cx="272" cy="272"/>
          </a:xfrm>
        </p:grpSpPr>
        <p:sp>
          <p:nvSpPr>
            <p:cNvPr id="19476" name="Oval 15">
              <a:extLst>
                <a:ext uri="{FF2B5EF4-FFF2-40B4-BE49-F238E27FC236}">
                  <a16:creationId xmlns:a16="http://schemas.microsoft.com/office/drawing/2014/main" id="{F202489A-108D-4FC9-9B51-FAFBBDE2E531}"/>
                </a:ext>
              </a:extLst>
            </p:cNvPr>
            <p:cNvSpPr>
              <a:spLocks noChangeArrowheads="1"/>
            </p:cNvSpPr>
            <p:nvPr/>
          </p:nvSpPr>
          <p:spPr bwMode="auto">
            <a:xfrm>
              <a:off x="1208" y="1544"/>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19477" name="Line 16">
              <a:extLst>
                <a:ext uri="{FF2B5EF4-FFF2-40B4-BE49-F238E27FC236}">
                  <a16:creationId xmlns:a16="http://schemas.microsoft.com/office/drawing/2014/main" id="{228F39FC-AC4F-4CB9-9BD6-B1A69A96172E}"/>
                </a:ext>
              </a:extLst>
            </p:cNvPr>
            <p:cNvSpPr>
              <a:spLocks noChangeShapeType="1"/>
            </p:cNvSpPr>
            <p:nvPr/>
          </p:nvSpPr>
          <p:spPr bwMode="auto">
            <a:xfrm>
              <a:off x="1208" y="1680"/>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9478" name="Line 17">
              <a:extLst>
                <a:ext uri="{FF2B5EF4-FFF2-40B4-BE49-F238E27FC236}">
                  <a16:creationId xmlns:a16="http://schemas.microsoft.com/office/drawing/2014/main" id="{F5F3292C-F3B8-4BF6-A332-0D42B61F38DB}"/>
                </a:ext>
              </a:extLst>
            </p:cNvPr>
            <p:cNvSpPr>
              <a:spLocks noChangeShapeType="1"/>
            </p:cNvSpPr>
            <p:nvPr/>
          </p:nvSpPr>
          <p:spPr bwMode="auto">
            <a:xfrm>
              <a:off x="1344" y="154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87061" name="Line 21">
            <a:extLst>
              <a:ext uri="{FF2B5EF4-FFF2-40B4-BE49-F238E27FC236}">
                <a16:creationId xmlns:a16="http://schemas.microsoft.com/office/drawing/2014/main" id="{CE4506BE-43BC-41D0-9FF4-17D359E5F40B}"/>
              </a:ext>
            </a:extLst>
          </p:cNvPr>
          <p:cNvSpPr>
            <a:spLocks noChangeShapeType="1"/>
          </p:cNvSpPr>
          <p:nvPr/>
        </p:nvSpPr>
        <p:spPr bwMode="auto">
          <a:xfrm flipH="1" flipV="1">
            <a:off x="5591175" y="3141664"/>
            <a:ext cx="1225550" cy="5746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ja-JP" altLang="en-US"/>
          </a:p>
        </p:txBody>
      </p:sp>
      <p:sp>
        <p:nvSpPr>
          <p:cNvPr id="87064" name="Line 24">
            <a:extLst>
              <a:ext uri="{FF2B5EF4-FFF2-40B4-BE49-F238E27FC236}">
                <a16:creationId xmlns:a16="http://schemas.microsoft.com/office/drawing/2014/main" id="{86F34BEB-914E-4C79-8C34-5CE9557553A0}"/>
              </a:ext>
            </a:extLst>
          </p:cNvPr>
          <p:cNvSpPr>
            <a:spLocks noChangeShapeType="1"/>
          </p:cNvSpPr>
          <p:nvPr/>
        </p:nvSpPr>
        <p:spPr bwMode="auto">
          <a:xfrm>
            <a:off x="4657725" y="5589588"/>
            <a:ext cx="1728788"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ja-JP" altLang="en-US"/>
          </a:p>
        </p:txBody>
      </p:sp>
      <p:sp>
        <p:nvSpPr>
          <p:cNvPr id="87067" name="Line 27">
            <a:extLst>
              <a:ext uri="{FF2B5EF4-FFF2-40B4-BE49-F238E27FC236}">
                <a16:creationId xmlns:a16="http://schemas.microsoft.com/office/drawing/2014/main" id="{DEAC03DF-5D23-410B-BDFA-5EA29F26DBC9}"/>
              </a:ext>
            </a:extLst>
          </p:cNvPr>
          <p:cNvSpPr>
            <a:spLocks noChangeShapeType="1"/>
          </p:cNvSpPr>
          <p:nvPr/>
        </p:nvSpPr>
        <p:spPr bwMode="auto">
          <a:xfrm flipH="1">
            <a:off x="4656138" y="6021388"/>
            <a:ext cx="172720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ja-JP" altLang="en-US"/>
          </a:p>
        </p:txBody>
      </p:sp>
      <p:sp>
        <p:nvSpPr>
          <p:cNvPr id="87068" name="Text Box 28">
            <a:extLst>
              <a:ext uri="{FF2B5EF4-FFF2-40B4-BE49-F238E27FC236}">
                <a16:creationId xmlns:a16="http://schemas.microsoft.com/office/drawing/2014/main" id="{7A6DC47F-B0D1-406B-9446-A3CE54E47593}"/>
              </a:ext>
            </a:extLst>
          </p:cNvPr>
          <p:cNvSpPr txBox="1">
            <a:spLocks noChangeArrowheads="1"/>
          </p:cNvSpPr>
          <p:nvPr/>
        </p:nvSpPr>
        <p:spPr bwMode="auto">
          <a:xfrm>
            <a:off x="5087938" y="51323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400">
                <a:solidFill>
                  <a:srgbClr val="FF3300"/>
                </a:solidFill>
              </a:rPr>
              <a:t>容易</a:t>
            </a:r>
          </a:p>
        </p:txBody>
      </p:sp>
      <p:sp>
        <p:nvSpPr>
          <p:cNvPr id="87069" name="Text Box 29">
            <a:extLst>
              <a:ext uri="{FF2B5EF4-FFF2-40B4-BE49-F238E27FC236}">
                <a16:creationId xmlns:a16="http://schemas.microsoft.com/office/drawing/2014/main" id="{C946DC50-CE4B-4F49-A235-686A80C38EE7}"/>
              </a:ext>
            </a:extLst>
          </p:cNvPr>
          <p:cNvSpPr txBox="1">
            <a:spLocks noChangeArrowheads="1"/>
          </p:cNvSpPr>
          <p:nvPr/>
        </p:nvSpPr>
        <p:spPr bwMode="auto">
          <a:xfrm>
            <a:off x="5091113" y="59959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2400">
                <a:solidFill>
                  <a:srgbClr val="FF3300"/>
                </a:solidFill>
              </a:rPr>
              <a:t>困難</a:t>
            </a:r>
          </a:p>
        </p:txBody>
      </p:sp>
      <p:sp>
        <p:nvSpPr>
          <p:cNvPr id="29" name="楕円 28">
            <a:extLst>
              <a:ext uri="{FF2B5EF4-FFF2-40B4-BE49-F238E27FC236}">
                <a16:creationId xmlns:a16="http://schemas.microsoft.com/office/drawing/2014/main" id="{6E01FEED-8B9E-4FC5-9368-EFEBC1C25AC4}"/>
              </a:ext>
            </a:extLst>
          </p:cNvPr>
          <p:cNvSpPr/>
          <p:nvPr/>
        </p:nvSpPr>
        <p:spPr>
          <a:xfrm>
            <a:off x="7733982" y="3868337"/>
            <a:ext cx="1085349" cy="579520"/>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rPr>
              <a:t>Ｘ</a:t>
            </a:r>
            <a:endParaRPr kumimoji="1" lang="en-US" altLang="ja-JP" sz="1400" b="1">
              <a:solidFill>
                <a:schemeClr val="tx1"/>
              </a:solidFill>
            </a:endParaRPr>
          </a:p>
        </p:txBody>
      </p:sp>
      <p:sp>
        <p:nvSpPr>
          <p:cNvPr id="30" name="楕円 29">
            <a:extLst>
              <a:ext uri="{FF2B5EF4-FFF2-40B4-BE49-F238E27FC236}">
                <a16:creationId xmlns:a16="http://schemas.microsoft.com/office/drawing/2014/main" id="{79B03900-2617-4A75-AFC6-BA682FD860C8}"/>
              </a:ext>
            </a:extLst>
          </p:cNvPr>
          <p:cNvSpPr/>
          <p:nvPr/>
        </p:nvSpPr>
        <p:spPr>
          <a:xfrm>
            <a:off x="6887821" y="5547478"/>
            <a:ext cx="1085349" cy="579520"/>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rPr>
              <a:t>Ｘ</a:t>
            </a:r>
            <a:endParaRPr kumimoji="1" lang="en-US" altLang="ja-JP" sz="1400" b="1">
              <a:solidFill>
                <a:schemeClr val="tx1"/>
              </a:solidFill>
            </a:endParaRPr>
          </a:p>
        </p:txBody>
      </p:sp>
      <p:sp>
        <p:nvSpPr>
          <p:cNvPr id="7" name="テキスト ボックス 6">
            <a:extLst>
              <a:ext uri="{FF2B5EF4-FFF2-40B4-BE49-F238E27FC236}">
                <a16:creationId xmlns:a16="http://schemas.microsoft.com/office/drawing/2014/main" id="{FB60B819-D3CC-41A0-A893-0431E2668A98}"/>
              </a:ext>
            </a:extLst>
          </p:cNvPr>
          <p:cNvSpPr txBox="1"/>
          <p:nvPr/>
        </p:nvSpPr>
        <p:spPr>
          <a:xfrm>
            <a:off x="4019013" y="5630918"/>
            <a:ext cx="415498" cy="369332"/>
          </a:xfrm>
          <a:prstGeom prst="rect">
            <a:avLst/>
          </a:prstGeom>
          <a:noFill/>
        </p:spPr>
        <p:txBody>
          <a:bodyPr wrap="none" rtlCol="0">
            <a:spAutoFit/>
          </a:bodyPr>
          <a:lstStyle/>
          <a:p>
            <a:r>
              <a:rPr lang="ja-JP" altLang="en-US" sz="1800" b="1">
                <a:solidFill>
                  <a:schemeClr val="tx1"/>
                </a:solidFill>
              </a:rPr>
              <a:t>Ｘ</a:t>
            </a:r>
            <a:endParaRPr kumimoji="1" lang="ja-JP" altLang="en-US"/>
          </a:p>
        </p:txBody>
      </p:sp>
      <p:sp>
        <p:nvSpPr>
          <p:cNvPr id="5" name="スライド番号プレースホルダー 4">
            <a:extLst>
              <a:ext uri="{FF2B5EF4-FFF2-40B4-BE49-F238E27FC236}">
                <a16:creationId xmlns:a16="http://schemas.microsoft.com/office/drawing/2014/main" id="{4AE0F287-D343-4ECB-9A90-19DFFFB84E4B}"/>
              </a:ext>
            </a:extLst>
          </p:cNvPr>
          <p:cNvSpPr>
            <a:spLocks noGrp="1"/>
          </p:cNvSpPr>
          <p:nvPr>
            <p:ph type="sldNum" sz="quarter" idx="12"/>
          </p:nvPr>
        </p:nvSpPr>
        <p:spPr/>
        <p:txBody>
          <a:bodyPr/>
          <a:lstStyle/>
          <a:p>
            <a:fld id="{01A2C2AB-EF2D-4352-BB26-FF176DBDE1A0}" type="slidenum">
              <a:rPr kumimoji="1" lang="ja-JP" altLang="en-US" smtClean="0"/>
              <a:t>27</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87053"/>
                                        </p:tgtEl>
                                        <p:attrNameLst>
                                          <p:attrName>style.visibility</p:attrName>
                                        </p:attrNameLst>
                                      </p:cBhvr>
                                      <p:to>
                                        <p:strVal val="visible"/>
                                      </p:to>
                                    </p:set>
                                    <p:animEffect transition="in" filter="checkerboard(across)">
                                      <p:cBhvr>
                                        <p:cTn id="28" dur="500"/>
                                        <p:tgtEl>
                                          <p:spTgt spid="8705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87061"/>
                                        </p:tgtEl>
                                        <p:attrNameLst>
                                          <p:attrName>style.visibility</p:attrName>
                                        </p:attrNameLst>
                                      </p:cBhvr>
                                      <p:to>
                                        <p:strVal val="visible"/>
                                      </p:to>
                                    </p:set>
                                    <p:animEffect transition="in" filter="checkerboard(across)">
                                      <p:cBhvr>
                                        <p:cTn id="33" dur="500"/>
                                        <p:tgtEl>
                                          <p:spTgt spid="8706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7059"/>
                                        </p:tgtEl>
                                        <p:attrNameLst>
                                          <p:attrName>style.visibility</p:attrName>
                                        </p:attrNameLst>
                                      </p:cBhvr>
                                      <p:to>
                                        <p:strVal val="visible"/>
                                      </p:to>
                                    </p:set>
                                    <p:animEffect transition="in" filter="checkerboard(across)">
                                      <p:cBhvr>
                                        <p:cTn id="38" dur="500"/>
                                        <p:tgtEl>
                                          <p:spTgt spid="870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87043">
                                            <p:txEl>
                                              <p:pRg st="6" end="6"/>
                                            </p:txEl>
                                          </p:spTgt>
                                        </p:tgtEl>
                                        <p:attrNameLst>
                                          <p:attrName>style.visibility</p:attrName>
                                        </p:attrNameLst>
                                      </p:cBhvr>
                                      <p:to>
                                        <p:strVal val="visible"/>
                                      </p:to>
                                    </p:set>
                                    <p:animEffect transition="in" filter="checkerboard(across)">
                                      <p:cBhvr>
                                        <p:cTn id="43" dur="500"/>
                                        <p:tgtEl>
                                          <p:spTgt spid="87043">
                                            <p:txEl>
                                              <p:pRg st="6" end="6"/>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87043">
                                            <p:txEl>
                                              <p:pRg st="7" end="7"/>
                                            </p:txEl>
                                          </p:spTgt>
                                        </p:tgtEl>
                                        <p:attrNameLst>
                                          <p:attrName>style.visibility</p:attrName>
                                        </p:attrNameLst>
                                      </p:cBhvr>
                                      <p:to>
                                        <p:strVal val="visible"/>
                                      </p:to>
                                    </p:set>
                                    <p:animEffect transition="in" filter="checkerboard(across)">
                                      <p:cBhvr>
                                        <p:cTn id="46" dur="500"/>
                                        <p:tgtEl>
                                          <p:spTgt spid="87043">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87068"/>
                                        </p:tgtEl>
                                        <p:attrNameLst>
                                          <p:attrName>style.visibility</p:attrName>
                                        </p:attrNameLst>
                                      </p:cBhvr>
                                      <p:to>
                                        <p:strVal val="visible"/>
                                      </p:to>
                                    </p:set>
                                    <p:animEffect transition="in" filter="checkerboard(across)">
                                      <p:cBhvr>
                                        <p:cTn id="51" dur="500"/>
                                        <p:tgtEl>
                                          <p:spTgt spid="87068"/>
                                        </p:tgtEl>
                                      </p:cBhvr>
                                    </p:animEffect>
                                  </p:childTnLst>
                                </p:cTn>
                              </p:par>
                              <p:par>
                                <p:cTn id="52" presetID="5" presetClass="entr" presetSubtype="10" fill="hold" nodeType="withEffect">
                                  <p:stCondLst>
                                    <p:cond delay="0"/>
                                  </p:stCondLst>
                                  <p:childTnLst>
                                    <p:set>
                                      <p:cBhvr>
                                        <p:cTn id="53" dur="1" fill="hold">
                                          <p:stCondLst>
                                            <p:cond delay="0"/>
                                          </p:stCondLst>
                                        </p:cTn>
                                        <p:tgtEl>
                                          <p:spTgt spid="87064"/>
                                        </p:tgtEl>
                                        <p:attrNameLst>
                                          <p:attrName>style.visibility</p:attrName>
                                        </p:attrNameLst>
                                      </p:cBhvr>
                                      <p:to>
                                        <p:strVal val="visible"/>
                                      </p:to>
                                    </p:set>
                                    <p:animEffect transition="in" filter="checkerboard(across)">
                                      <p:cBhvr>
                                        <p:cTn id="54" dur="500"/>
                                        <p:tgtEl>
                                          <p:spTgt spid="8706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nodeType="clickEffect">
                                  <p:stCondLst>
                                    <p:cond delay="0"/>
                                  </p:stCondLst>
                                  <p:childTnLst>
                                    <p:set>
                                      <p:cBhvr>
                                        <p:cTn id="58" dur="1" fill="hold">
                                          <p:stCondLst>
                                            <p:cond delay="0"/>
                                          </p:stCondLst>
                                        </p:cTn>
                                        <p:tgtEl>
                                          <p:spTgt spid="87067"/>
                                        </p:tgtEl>
                                        <p:attrNameLst>
                                          <p:attrName>style.visibility</p:attrName>
                                        </p:attrNameLst>
                                      </p:cBhvr>
                                      <p:to>
                                        <p:strVal val="visible"/>
                                      </p:to>
                                    </p:set>
                                    <p:animEffect transition="in" filter="checkerboard(across)">
                                      <p:cBhvr>
                                        <p:cTn id="59" dur="500"/>
                                        <p:tgtEl>
                                          <p:spTgt spid="87067"/>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87069"/>
                                        </p:tgtEl>
                                        <p:attrNameLst>
                                          <p:attrName>style.visibility</p:attrName>
                                        </p:attrNameLst>
                                      </p:cBhvr>
                                      <p:to>
                                        <p:strVal val="visible"/>
                                      </p:to>
                                    </p:set>
                                    <p:animEffect transition="in" filter="checkerboard(across)">
                                      <p:cBhvr>
                                        <p:cTn id="62" dur="500"/>
                                        <p:tgtEl>
                                          <p:spTgt spid="87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9" grpId="0"/>
      <p:bldP spid="87048" grpId="0"/>
      <p:bldP spid="87053" grpId="0"/>
      <p:bldP spid="87068" grpId="0"/>
      <p:bldP spid="87069"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タイトル 1">
            <a:extLst>
              <a:ext uri="{FF2B5EF4-FFF2-40B4-BE49-F238E27FC236}">
                <a16:creationId xmlns:a16="http://schemas.microsoft.com/office/drawing/2014/main" id="{6A951CEC-0B53-4516-B941-D6A354EE30D8}"/>
              </a:ext>
            </a:extLst>
          </p:cNvPr>
          <p:cNvSpPr>
            <a:spLocks noGrp="1" noChangeArrowheads="1"/>
          </p:cNvSpPr>
          <p:nvPr>
            <p:ph type="title"/>
          </p:nvPr>
        </p:nvSpPr>
        <p:spPr>
          <a:xfrm>
            <a:off x="1981200" y="457201"/>
            <a:ext cx="8229600" cy="739775"/>
          </a:xfrm>
        </p:spPr>
        <p:txBody>
          <a:bodyPr>
            <a:normAutofit fontScale="90000"/>
          </a:bodyPr>
          <a:lstStyle/>
          <a:p>
            <a:r>
              <a:rPr lang="en-US" altLang="ja-JP" sz="4000"/>
              <a:t>SAS-L(1)</a:t>
            </a:r>
            <a:r>
              <a:rPr lang="ja-JP" altLang="en-US" sz="4000"/>
              <a:t>リプレイアタックへの対策</a:t>
            </a:r>
          </a:p>
        </p:txBody>
      </p:sp>
      <p:grpSp>
        <p:nvGrpSpPr>
          <p:cNvPr id="48131" name="Group 15">
            <a:extLst>
              <a:ext uri="{FF2B5EF4-FFF2-40B4-BE49-F238E27FC236}">
                <a16:creationId xmlns:a16="http://schemas.microsoft.com/office/drawing/2014/main" id="{56D4EB7F-5F2C-43D2-8F59-B7307D23D9F8}"/>
              </a:ext>
            </a:extLst>
          </p:cNvPr>
          <p:cNvGrpSpPr>
            <a:grpSpLocks/>
          </p:cNvGrpSpPr>
          <p:nvPr/>
        </p:nvGrpSpPr>
        <p:grpSpPr bwMode="auto">
          <a:xfrm>
            <a:off x="5105400" y="1773238"/>
            <a:ext cx="431800" cy="431800"/>
            <a:chOff x="776" y="1016"/>
            <a:chExt cx="272" cy="272"/>
          </a:xfrm>
        </p:grpSpPr>
        <p:sp>
          <p:nvSpPr>
            <p:cNvPr id="48173" name="Oval 16">
              <a:extLst>
                <a:ext uri="{FF2B5EF4-FFF2-40B4-BE49-F238E27FC236}">
                  <a16:creationId xmlns:a16="http://schemas.microsoft.com/office/drawing/2014/main" id="{EB5CF7B2-3711-457F-9C3B-D6CF394194FF}"/>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8174" name="Line 17">
              <a:extLst>
                <a:ext uri="{FF2B5EF4-FFF2-40B4-BE49-F238E27FC236}">
                  <a16:creationId xmlns:a16="http://schemas.microsoft.com/office/drawing/2014/main" id="{4CDF3A5A-1A6F-4B08-AAD6-2FF72B02737E}"/>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8175" name="Line 18">
              <a:extLst>
                <a:ext uri="{FF2B5EF4-FFF2-40B4-BE49-F238E27FC236}">
                  <a16:creationId xmlns:a16="http://schemas.microsoft.com/office/drawing/2014/main" id="{F00ED919-1347-4EBF-83AE-808321EDBCA9}"/>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grpSp>
        <p:nvGrpSpPr>
          <p:cNvPr id="48132" name="Group 198">
            <a:extLst>
              <a:ext uri="{FF2B5EF4-FFF2-40B4-BE49-F238E27FC236}">
                <a16:creationId xmlns:a16="http://schemas.microsoft.com/office/drawing/2014/main" id="{4335084B-EB1C-4EE6-9F2E-5A73BD9CD062}"/>
              </a:ext>
            </a:extLst>
          </p:cNvPr>
          <p:cNvGrpSpPr>
            <a:grpSpLocks/>
          </p:cNvGrpSpPr>
          <p:nvPr/>
        </p:nvGrpSpPr>
        <p:grpSpPr bwMode="auto">
          <a:xfrm>
            <a:off x="5667375" y="1628776"/>
            <a:ext cx="1436688" cy="720725"/>
            <a:chOff x="1791" y="890"/>
            <a:chExt cx="681" cy="363"/>
          </a:xfrm>
        </p:grpSpPr>
        <p:sp>
          <p:nvSpPr>
            <p:cNvPr id="48166" name="Oval 20">
              <a:extLst>
                <a:ext uri="{FF2B5EF4-FFF2-40B4-BE49-F238E27FC236}">
                  <a16:creationId xmlns:a16="http://schemas.microsoft.com/office/drawing/2014/main" id="{DD4DA1EB-6C84-4260-BAE3-6498D7D5E9C6}"/>
                </a:ext>
              </a:extLst>
            </p:cNvPr>
            <p:cNvSpPr>
              <a:spLocks noChangeArrowheads="1"/>
            </p:cNvSpPr>
            <p:nvPr/>
          </p:nvSpPr>
          <p:spPr bwMode="auto">
            <a:xfrm>
              <a:off x="1791" y="890"/>
              <a:ext cx="681" cy="363"/>
            </a:xfrm>
            <a:prstGeom prst="ellipse">
              <a:avLst/>
            </a:prstGeom>
            <a:solidFill>
              <a:srgbClr val="FFFFCC"/>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endParaRPr lang="ja-JP" altLang="en-US" sz="4000"/>
            </a:p>
          </p:txBody>
        </p:sp>
        <p:grpSp>
          <p:nvGrpSpPr>
            <p:cNvPr id="48167" name="Group 21">
              <a:extLst>
                <a:ext uri="{FF2B5EF4-FFF2-40B4-BE49-F238E27FC236}">
                  <a16:creationId xmlns:a16="http://schemas.microsoft.com/office/drawing/2014/main" id="{83F74521-3C04-4755-ACA0-62118C671ACB}"/>
                </a:ext>
              </a:extLst>
            </p:cNvPr>
            <p:cNvGrpSpPr>
              <a:grpSpLocks/>
            </p:cNvGrpSpPr>
            <p:nvPr/>
          </p:nvGrpSpPr>
          <p:grpSpPr bwMode="auto">
            <a:xfrm>
              <a:off x="1835" y="963"/>
              <a:ext cx="599" cy="233"/>
              <a:chOff x="3448" y="1705"/>
              <a:chExt cx="599" cy="233"/>
            </a:xfrm>
          </p:grpSpPr>
          <p:grpSp>
            <p:nvGrpSpPr>
              <p:cNvPr id="48168" name="Group 22">
                <a:extLst>
                  <a:ext uri="{FF2B5EF4-FFF2-40B4-BE49-F238E27FC236}">
                    <a16:creationId xmlns:a16="http://schemas.microsoft.com/office/drawing/2014/main" id="{46D597AD-FE42-43A3-8E5A-937C3A6AA0A0}"/>
                  </a:ext>
                </a:extLst>
              </p:cNvPr>
              <p:cNvGrpSpPr>
                <a:grpSpLocks/>
              </p:cNvGrpSpPr>
              <p:nvPr/>
            </p:nvGrpSpPr>
            <p:grpSpPr bwMode="auto">
              <a:xfrm>
                <a:off x="3679" y="1724"/>
                <a:ext cx="182" cy="181"/>
                <a:chOff x="776" y="1016"/>
                <a:chExt cx="272" cy="272"/>
              </a:xfrm>
            </p:grpSpPr>
            <p:sp>
              <p:nvSpPr>
                <p:cNvPr id="48170" name="Oval 23">
                  <a:extLst>
                    <a:ext uri="{FF2B5EF4-FFF2-40B4-BE49-F238E27FC236}">
                      <a16:creationId xmlns:a16="http://schemas.microsoft.com/office/drawing/2014/main" id="{BDA837E8-F7F3-4449-861A-EF99C8F1A132}"/>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8171" name="Line 24">
                  <a:extLst>
                    <a:ext uri="{FF2B5EF4-FFF2-40B4-BE49-F238E27FC236}">
                      <a16:creationId xmlns:a16="http://schemas.microsoft.com/office/drawing/2014/main" id="{9144795E-BFD0-4DB4-9B0E-37FEADEF59AC}"/>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8172" name="Line 25">
                  <a:extLst>
                    <a:ext uri="{FF2B5EF4-FFF2-40B4-BE49-F238E27FC236}">
                      <a16:creationId xmlns:a16="http://schemas.microsoft.com/office/drawing/2014/main" id="{1312A9F1-92F9-4426-B5DE-0B2601D39F85}"/>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48169" name="Text Box 26">
                <a:extLst>
                  <a:ext uri="{FF2B5EF4-FFF2-40B4-BE49-F238E27FC236}">
                    <a16:creationId xmlns:a16="http://schemas.microsoft.com/office/drawing/2014/main" id="{664DF011-9A77-4D00-9F7C-9F723D3328DE}"/>
                  </a:ext>
                </a:extLst>
              </p:cNvPr>
              <p:cNvSpPr txBox="1">
                <a:spLocks noChangeArrowheads="1"/>
              </p:cNvSpPr>
              <p:nvPr/>
            </p:nvSpPr>
            <p:spPr bwMode="auto">
              <a:xfrm>
                <a:off x="3448" y="1705"/>
                <a:ext cx="5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400" b="1"/>
                  <a:t>N</a:t>
                </a:r>
                <a:r>
                  <a:rPr lang="en-US" altLang="ja-JP" sz="2400" b="1" baseline="-25000"/>
                  <a:t>i</a:t>
                </a:r>
                <a:r>
                  <a:rPr lang="en-US" altLang="ja-JP" sz="2400" b="1"/>
                  <a:t>       S</a:t>
                </a:r>
              </a:p>
            </p:txBody>
          </p:sp>
        </p:grpSp>
      </p:grpSp>
      <p:grpSp>
        <p:nvGrpSpPr>
          <p:cNvPr id="48133" name="Group 199">
            <a:extLst>
              <a:ext uri="{FF2B5EF4-FFF2-40B4-BE49-F238E27FC236}">
                <a16:creationId xmlns:a16="http://schemas.microsoft.com/office/drawing/2014/main" id="{36165900-135F-4CC1-B341-20AF4A4977E5}"/>
              </a:ext>
            </a:extLst>
          </p:cNvPr>
          <p:cNvGrpSpPr>
            <a:grpSpLocks/>
          </p:cNvGrpSpPr>
          <p:nvPr/>
        </p:nvGrpSpPr>
        <p:grpSpPr bwMode="auto">
          <a:xfrm>
            <a:off x="1979994" y="1628776"/>
            <a:ext cx="1437311" cy="720725"/>
            <a:chOff x="1765" y="890"/>
            <a:chExt cx="707" cy="363"/>
          </a:xfrm>
        </p:grpSpPr>
        <p:sp>
          <p:nvSpPr>
            <p:cNvPr id="48159" name="Oval 200">
              <a:extLst>
                <a:ext uri="{FF2B5EF4-FFF2-40B4-BE49-F238E27FC236}">
                  <a16:creationId xmlns:a16="http://schemas.microsoft.com/office/drawing/2014/main" id="{B6B1F112-C16C-40F0-97E3-E1B392126094}"/>
                </a:ext>
              </a:extLst>
            </p:cNvPr>
            <p:cNvSpPr>
              <a:spLocks noChangeArrowheads="1"/>
            </p:cNvSpPr>
            <p:nvPr/>
          </p:nvSpPr>
          <p:spPr bwMode="auto">
            <a:xfrm>
              <a:off x="1791" y="890"/>
              <a:ext cx="681" cy="363"/>
            </a:xfrm>
            <a:prstGeom prst="ellipse">
              <a:avLst/>
            </a:prstGeom>
            <a:solidFill>
              <a:srgbClr val="FFFFCC"/>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endParaRPr lang="ja-JP" altLang="en-US" sz="4000"/>
            </a:p>
          </p:txBody>
        </p:sp>
        <p:grpSp>
          <p:nvGrpSpPr>
            <p:cNvPr id="48160" name="Group 201">
              <a:extLst>
                <a:ext uri="{FF2B5EF4-FFF2-40B4-BE49-F238E27FC236}">
                  <a16:creationId xmlns:a16="http://schemas.microsoft.com/office/drawing/2014/main" id="{8A95598D-CC0E-4729-9F06-FA8C2ACC9F28}"/>
                </a:ext>
              </a:extLst>
            </p:cNvPr>
            <p:cNvGrpSpPr>
              <a:grpSpLocks/>
            </p:cNvGrpSpPr>
            <p:nvPr/>
          </p:nvGrpSpPr>
          <p:grpSpPr bwMode="auto">
            <a:xfrm>
              <a:off x="1765" y="962"/>
              <a:ext cx="654" cy="233"/>
              <a:chOff x="3378" y="1704"/>
              <a:chExt cx="654" cy="233"/>
            </a:xfrm>
          </p:grpSpPr>
          <p:grpSp>
            <p:nvGrpSpPr>
              <p:cNvPr id="48161" name="Group 202">
                <a:extLst>
                  <a:ext uri="{FF2B5EF4-FFF2-40B4-BE49-F238E27FC236}">
                    <a16:creationId xmlns:a16="http://schemas.microsoft.com/office/drawing/2014/main" id="{414AF4EF-4835-4BFD-8A37-A100E8010252}"/>
                  </a:ext>
                </a:extLst>
              </p:cNvPr>
              <p:cNvGrpSpPr>
                <a:grpSpLocks/>
              </p:cNvGrpSpPr>
              <p:nvPr/>
            </p:nvGrpSpPr>
            <p:grpSpPr bwMode="auto">
              <a:xfrm>
                <a:off x="3679" y="1724"/>
                <a:ext cx="182" cy="181"/>
                <a:chOff x="776" y="1016"/>
                <a:chExt cx="272" cy="272"/>
              </a:xfrm>
            </p:grpSpPr>
            <p:sp>
              <p:nvSpPr>
                <p:cNvPr id="48163" name="Oval 203">
                  <a:extLst>
                    <a:ext uri="{FF2B5EF4-FFF2-40B4-BE49-F238E27FC236}">
                      <a16:creationId xmlns:a16="http://schemas.microsoft.com/office/drawing/2014/main" id="{A9CBC494-9FC3-45C3-AAFF-FC633961875B}"/>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8164" name="Line 204">
                  <a:extLst>
                    <a:ext uri="{FF2B5EF4-FFF2-40B4-BE49-F238E27FC236}">
                      <a16:creationId xmlns:a16="http://schemas.microsoft.com/office/drawing/2014/main" id="{66F89C65-CABF-4C9B-94AB-926E955E5C2C}"/>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8165" name="Line 205">
                  <a:extLst>
                    <a:ext uri="{FF2B5EF4-FFF2-40B4-BE49-F238E27FC236}">
                      <a16:creationId xmlns:a16="http://schemas.microsoft.com/office/drawing/2014/main" id="{6872A92A-16D9-4DCD-B38F-FF126D9E8D3B}"/>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48162" name="Text Box 206">
                <a:extLst>
                  <a:ext uri="{FF2B5EF4-FFF2-40B4-BE49-F238E27FC236}">
                    <a16:creationId xmlns:a16="http://schemas.microsoft.com/office/drawing/2014/main" id="{4E30B158-A3B6-45E9-ABBD-3EC65726F97F}"/>
                  </a:ext>
                </a:extLst>
              </p:cNvPr>
              <p:cNvSpPr txBox="1">
                <a:spLocks noChangeArrowheads="1"/>
              </p:cNvSpPr>
              <p:nvPr/>
            </p:nvSpPr>
            <p:spPr bwMode="auto">
              <a:xfrm>
                <a:off x="3378" y="1704"/>
                <a:ext cx="6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400" b="1"/>
                  <a:t>N</a:t>
                </a:r>
                <a:r>
                  <a:rPr lang="en-US" altLang="ja-JP" sz="2400" b="1" baseline="-25000"/>
                  <a:t>i+1</a:t>
                </a:r>
                <a:r>
                  <a:rPr lang="en-US" altLang="ja-JP" sz="2400" b="1"/>
                  <a:t>     S</a:t>
                </a:r>
              </a:p>
            </p:txBody>
          </p:sp>
        </p:grpSp>
      </p:grpSp>
      <p:sp>
        <p:nvSpPr>
          <p:cNvPr id="48134" name="Line 17">
            <a:extLst>
              <a:ext uri="{FF2B5EF4-FFF2-40B4-BE49-F238E27FC236}">
                <a16:creationId xmlns:a16="http://schemas.microsoft.com/office/drawing/2014/main" id="{D1F9C7A4-42D5-457E-8CA2-44578CD44F11}"/>
              </a:ext>
            </a:extLst>
          </p:cNvPr>
          <p:cNvSpPr>
            <a:spLocks noChangeShapeType="1"/>
          </p:cNvSpPr>
          <p:nvPr/>
        </p:nvSpPr>
        <p:spPr bwMode="auto">
          <a:xfrm>
            <a:off x="3665538" y="2995613"/>
            <a:ext cx="431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8135" name="Line 18">
            <a:extLst>
              <a:ext uri="{FF2B5EF4-FFF2-40B4-BE49-F238E27FC236}">
                <a16:creationId xmlns:a16="http://schemas.microsoft.com/office/drawing/2014/main" id="{D626AF91-691C-474A-B542-C60AA2BD87DD}"/>
              </a:ext>
            </a:extLst>
          </p:cNvPr>
          <p:cNvSpPr>
            <a:spLocks noChangeShapeType="1"/>
          </p:cNvSpPr>
          <p:nvPr/>
        </p:nvSpPr>
        <p:spPr bwMode="auto">
          <a:xfrm>
            <a:off x="3881438" y="2779713"/>
            <a:ext cx="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nvGrpSpPr>
          <p:cNvPr id="48136" name="Group 198">
            <a:extLst>
              <a:ext uri="{FF2B5EF4-FFF2-40B4-BE49-F238E27FC236}">
                <a16:creationId xmlns:a16="http://schemas.microsoft.com/office/drawing/2014/main" id="{CC76452D-A07E-43BB-818B-FEFF8D9499EC}"/>
              </a:ext>
            </a:extLst>
          </p:cNvPr>
          <p:cNvGrpSpPr>
            <a:grpSpLocks/>
          </p:cNvGrpSpPr>
          <p:nvPr/>
        </p:nvGrpSpPr>
        <p:grpSpPr bwMode="auto">
          <a:xfrm>
            <a:off x="4225926" y="2636839"/>
            <a:ext cx="1438275" cy="720725"/>
            <a:chOff x="1791" y="890"/>
            <a:chExt cx="681" cy="363"/>
          </a:xfrm>
        </p:grpSpPr>
        <p:sp>
          <p:nvSpPr>
            <p:cNvPr id="48152" name="Oval 20">
              <a:extLst>
                <a:ext uri="{FF2B5EF4-FFF2-40B4-BE49-F238E27FC236}">
                  <a16:creationId xmlns:a16="http://schemas.microsoft.com/office/drawing/2014/main" id="{823FE639-8437-4C4C-9A34-6A2F5F8C7D9A}"/>
                </a:ext>
              </a:extLst>
            </p:cNvPr>
            <p:cNvSpPr>
              <a:spLocks noChangeArrowheads="1"/>
            </p:cNvSpPr>
            <p:nvPr/>
          </p:nvSpPr>
          <p:spPr bwMode="auto">
            <a:xfrm>
              <a:off x="1791" y="890"/>
              <a:ext cx="681" cy="363"/>
            </a:xfrm>
            <a:prstGeom prst="ellipse">
              <a:avLst/>
            </a:prstGeom>
            <a:solidFill>
              <a:srgbClr val="FFFFCC"/>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endParaRPr lang="ja-JP" altLang="en-US" sz="4000"/>
            </a:p>
          </p:txBody>
        </p:sp>
        <p:grpSp>
          <p:nvGrpSpPr>
            <p:cNvPr id="48153" name="Group 21">
              <a:extLst>
                <a:ext uri="{FF2B5EF4-FFF2-40B4-BE49-F238E27FC236}">
                  <a16:creationId xmlns:a16="http://schemas.microsoft.com/office/drawing/2014/main" id="{1275DEBA-40D3-4108-97DA-5FE16A6640B0}"/>
                </a:ext>
              </a:extLst>
            </p:cNvPr>
            <p:cNvGrpSpPr>
              <a:grpSpLocks/>
            </p:cNvGrpSpPr>
            <p:nvPr/>
          </p:nvGrpSpPr>
          <p:grpSpPr bwMode="auto">
            <a:xfrm>
              <a:off x="1835" y="963"/>
              <a:ext cx="599" cy="233"/>
              <a:chOff x="3448" y="1705"/>
              <a:chExt cx="599" cy="233"/>
            </a:xfrm>
          </p:grpSpPr>
          <p:grpSp>
            <p:nvGrpSpPr>
              <p:cNvPr id="48154" name="Group 22">
                <a:extLst>
                  <a:ext uri="{FF2B5EF4-FFF2-40B4-BE49-F238E27FC236}">
                    <a16:creationId xmlns:a16="http://schemas.microsoft.com/office/drawing/2014/main" id="{B2C1625C-6A83-449E-BEED-88639DA7165F}"/>
                  </a:ext>
                </a:extLst>
              </p:cNvPr>
              <p:cNvGrpSpPr>
                <a:grpSpLocks/>
              </p:cNvGrpSpPr>
              <p:nvPr/>
            </p:nvGrpSpPr>
            <p:grpSpPr bwMode="auto">
              <a:xfrm>
                <a:off x="3679" y="1724"/>
                <a:ext cx="182" cy="181"/>
                <a:chOff x="776" y="1016"/>
                <a:chExt cx="272" cy="272"/>
              </a:xfrm>
            </p:grpSpPr>
            <p:sp>
              <p:nvSpPr>
                <p:cNvPr id="48156" name="Oval 23">
                  <a:extLst>
                    <a:ext uri="{FF2B5EF4-FFF2-40B4-BE49-F238E27FC236}">
                      <a16:creationId xmlns:a16="http://schemas.microsoft.com/office/drawing/2014/main" id="{8CE187B7-938D-43B1-AC7E-9A280228D33B}"/>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8157" name="Line 24">
                  <a:extLst>
                    <a:ext uri="{FF2B5EF4-FFF2-40B4-BE49-F238E27FC236}">
                      <a16:creationId xmlns:a16="http://schemas.microsoft.com/office/drawing/2014/main" id="{C190DDC8-0BB4-42EB-86F1-F3859AF6FB5B}"/>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8158" name="Line 25">
                  <a:extLst>
                    <a:ext uri="{FF2B5EF4-FFF2-40B4-BE49-F238E27FC236}">
                      <a16:creationId xmlns:a16="http://schemas.microsoft.com/office/drawing/2014/main" id="{1D81C663-DDDA-44AC-AFF6-0F3439B5321A}"/>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48155" name="Text Box 26">
                <a:extLst>
                  <a:ext uri="{FF2B5EF4-FFF2-40B4-BE49-F238E27FC236}">
                    <a16:creationId xmlns:a16="http://schemas.microsoft.com/office/drawing/2014/main" id="{A3CD538E-1618-4B11-810F-45BD0C35C92D}"/>
                  </a:ext>
                </a:extLst>
              </p:cNvPr>
              <p:cNvSpPr txBox="1">
                <a:spLocks noChangeArrowheads="1"/>
              </p:cNvSpPr>
              <p:nvPr/>
            </p:nvSpPr>
            <p:spPr bwMode="auto">
              <a:xfrm>
                <a:off x="3448" y="1705"/>
                <a:ext cx="5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400" b="1"/>
                  <a:t>N</a:t>
                </a:r>
                <a:r>
                  <a:rPr lang="en-US" altLang="ja-JP" sz="2400" b="1" baseline="-25000"/>
                  <a:t>i</a:t>
                </a:r>
                <a:r>
                  <a:rPr lang="en-US" altLang="ja-JP" sz="2400" b="1"/>
                  <a:t>       S</a:t>
                </a:r>
              </a:p>
            </p:txBody>
          </p:sp>
        </p:grpSp>
      </p:grpSp>
      <p:grpSp>
        <p:nvGrpSpPr>
          <p:cNvPr id="48137" name="Group 199">
            <a:extLst>
              <a:ext uri="{FF2B5EF4-FFF2-40B4-BE49-F238E27FC236}">
                <a16:creationId xmlns:a16="http://schemas.microsoft.com/office/drawing/2014/main" id="{8CC4CAC5-3DAE-4758-BDF9-B8D7E4BADFC4}"/>
              </a:ext>
            </a:extLst>
          </p:cNvPr>
          <p:cNvGrpSpPr>
            <a:grpSpLocks/>
          </p:cNvGrpSpPr>
          <p:nvPr/>
        </p:nvGrpSpPr>
        <p:grpSpPr bwMode="auto">
          <a:xfrm>
            <a:off x="1996000" y="2636839"/>
            <a:ext cx="1438743" cy="720725"/>
            <a:chOff x="1765" y="890"/>
            <a:chExt cx="707" cy="363"/>
          </a:xfrm>
        </p:grpSpPr>
        <p:sp>
          <p:nvSpPr>
            <p:cNvPr id="48145" name="Oval 200">
              <a:extLst>
                <a:ext uri="{FF2B5EF4-FFF2-40B4-BE49-F238E27FC236}">
                  <a16:creationId xmlns:a16="http://schemas.microsoft.com/office/drawing/2014/main" id="{1EFEE8F7-1877-4F6A-8F96-C4D43FACA6C5}"/>
                </a:ext>
              </a:extLst>
            </p:cNvPr>
            <p:cNvSpPr>
              <a:spLocks noChangeArrowheads="1"/>
            </p:cNvSpPr>
            <p:nvPr/>
          </p:nvSpPr>
          <p:spPr bwMode="auto">
            <a:xfrm>
              <a:off x="1791" y="890"/>
              <a:ext cx="681" cy="363"/>
            </a:xfrm>
            <a:prstGeom prst="ellipse">
              <a:avLst/>
            </a:prstGeom>
            <a:solidFill>
              <a:srgbClr val="FFFFCC"/>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endParaRPr lang="ja-JP" altLang="en-US" sz="4000"/>
            </a:p>
          </p:txBody>
        </p:sp>
        <p:grpSp>
          <p:nvGrpSpPr>
            <p:cNvPr id="48146" name="Group 201">
              <a:extLst>
                <a:ext uri="{FF2B5EF4-FFF2-40B4-BE49-F238E27FC236}">
                  <a16:creationId xmlns:a16="http://schemas.microsoft.com/office/drawing/2014/main" id="{7DD79AF9-5554-4628-8C3C-AA48FE82B9B2}"/>
                </a:ext>
              </a:extLst>
            </p:cNvPr>
            <p:cNvGrpSpPr>
              <a:grpSpLocks/>
            </p:cNvGrpSpPr>
            <p:nvPr/>
          </p:nvGrpSpPr>
          <p:grpSpPr bwMode="auto">
            <a:xfrm>
              <a:off x="1765" y="962"/>
              <a:ext cx="653" cy="233"/>
              <a:chOff x="3378" y="1704"/>
              <a:chExt cx="653" cy="233"/>
            </a:xfrm>
          </p:grpSpPr>
          <p:grpSp>
            <p:nvGrpSpPr>
              <p:cNvPr id="48147" name="Group 202">
                <a:extLst>
                  <a:ext uri="{FF2B5EF4-FFF2-40B4-BE49-F238E27FC236}">
                    <a16:creationId xmlns:a16="http://schemas.microsoft.com/office/drawing/2014/main" id="{B833C3CB-FAE9-4C7A-A28E-836C755B5B55}"/>
                  </a:ext>
                </a:extLst>
              </p:cNvPr>
              <p:cNvGrpSpPr>
                <a:grpSpLocks/>
              </p:cNvGrpSpPr>
              <p:nvPr/>
            </p:nvGrpSpPr>
            <p:grpSpPr bwMode="auto">
              <a:xfrm>
                <a:off x="3679" y="1724"/>
                <a:ext cx="182" cy="181"/>
                <a:chOff x="776" y="1016"/>
                <a:chExt cx="272" cy="272"/>
              </a:xfrm>
            </p:grpSpPr>
            <p:sp>
              <p:nvSpPr>
                <p:cNvPr id="48149" name="Oval 203">
                  <a:extLst>
                    <a:ext uri="{FF2B5EF4-FFF2-40B4-BE49-F238E27FC236}">
                      <a16:creationId xmlns:a16="http://schemas.microsoft.com/office/drawing/2014/main" id="{11C544DB-8FC8-4491-B125-57407A0F3302}"/>
                    </a:ext>
                  </a:extLst>
                </p:cNvPr>
                <p:cNvSpPr>
                  <a:spLocks noChangeArrowheads="1"/>
                </p:cNvSpPr>
                <p:nvPr/>
              </p:nvSpPr>
              <p:spPr bwMode="auto">
                <a:xfrm>
                  <a:off x="776" y="1016"/>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endParaRPr kumimoji="0" lang="ja-JP" altLang="en-US" sz="1800"/>
                </a:p>
              </p:txBody>
            </p:sp>
            <p:sp>
              <p:nvSpPr>
                <p:cNvPr id="48150" name="Line 204">
                  <a:extLst>
                    <a:ext uri="{FF2B5EF4-FFF2-40B4-BE49-F238E27FC236}">
                      <a16:creationId xmlns:a16="http://schemas.microsoft.com/office/drawing/2014/main" id="{486D8BBD-FEAC-4678-AB93-63FEE2E7425F}"/>
                    </a:ext>
                  </a:extLst>
                </p:cNvPr>
                <p:cNvSpPr>
                  <a:spLocks noChangeShapeType="1"/>
                </p:cNvSpPr>
                <p:nvPr/>
              </p:nvSpPr>
              <p:spPr bwMode="auto">
                <a:xfrm>
                  <a:off x="776" y="115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8151" name="Line 205">
                  <a:extLst>
                    <a:ext uri="{FF2B5EF4-FFF2-40B4-BE49-F238E27FC236}">
                      <a16:creationId xmlns:a16="http://schemas.microsoft.com/office/drawing/2014/main" id="{064611A3-AD89-4D67-9675-B004D44EDD8B}"/>
                    </a:ext>
                  </a:extLst>
                </p:cNvPr>
                <p:cNvSpPr>
                  <a:spLocks noChangeShapeType="1"/>
                </p:cNvSpPr>
                <p:nvPr/>
              </p:nvSpPr>
              <p:spPr bwMode="auto">
                <a:xfrm>
                  <a:off x="912" y="1016"/>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48148" name="Text Box 206">
                <a:extLst>
                  <a:ext uri="{FF2B5EF4-FFF2-40B4-BE49-F238E27FC236}">
                    <a16:creationId xmlns:a16="http://schemas.microsoft.com/office/drawing/2014/main" id="{1C646D66-DF1C-48AB-85A4-E89DC0CB467A}"/>
                  </a:ext>
                </a:extLst>
              </p:cNvPr>
              <p:cNvSpPr txBox="1">
                <a:spLocks noChangeArrowheads="1"/>
              </p:cNvSpPr>
              <p:nvPr/>
            </p:nvSpPr>
            <p:spPr bwMode="auto">
              <a:xfrm>
                <a:off x="3378" y="1704"/>
                <a:ext cx="6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2400" b="1"/>
                  <a:t>N</a:t>
                </a:r>
                <a:r>
                  <a:rPr lang="en-US" altLang="ja-JP" sz="2400" b="1" baseline="-25000"/>
                  <a:t>i+1</a:t>
                </a:r>
                <a:r>
                  <a:rPr lang="en-US" altLang="ja-JP" sz="2400" b="1"/>
                  <a:t>     S</a:t>
                </a:r>
              </a:p>
            </p:txBody>
          </p:sp>
        </p:grpSp>
      </p:grpSp>
      <p:sp>
        <p:nvSpPr>
          <p:cNvPr id="48138" name="Line 17">
            <a:extLst>
              <a:ext uri="{FF2B5EF4-FFF2-40B4-BE49-F238E27FC236}">
                <a16:creationId xmlns:a16="http://schemas.microsoft.com/office/drawing/2014/main" id="{F769A541-3D1D-40BF-8110-4FC2C0D619C3}"/>
              </a:ext>
            </a:extLst>
          </p:cNvPr>
          <p:cNvSpPr>
            <a:spLocks noChangeShapeType="1"/>
          </p:cNvSpPr>
          <p:nvPr/>
        </p:nvSpPr>
        <p:spPr bwMode="auto">
          <a:xfrm>
            <a:off x="3503613" y="1989138"/>
            <a:ext cx="4318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8139" name="Line 18">
            <a:extLst>
              <a:ext uri="{FF2B5EF4-FFF2-40B4-BE49-F238E27FC236}">
                <a16:creationId xmlns:a16="http://schemas.microsoft.com/office/drawing/2014/main" id="{633C1316-E0A5-4B7D-9102-A3667777ECE5}"/>
              </a:ext>
            </a:extLst>
          </p:cNvPr>
          <p:cNvSpPr>
            <a:spLocks noChangeShapeType="1"/>
          </p:cNvSpPr>
          <p:nvPr/>
        </p:nvSpPr>
        <p:spPr bwMode="auto">
          <a:xfrm>
            <a:off x="3719513" y="1773238"/>
            <a:ext cx="0" cy="431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8140" name="テキスト ボックス 65">
            <a:extLst>
              <a:ext uri="{FF2B5EF4-FFF2-40B4-BE49-F238E27FC236}">
                <a16:creationId xmlns:a16="http://schemas.microsoft.com/office/drawing/2014/main" id="{AB2BBBD5-D6F4-40FA-8544-44478D72ED30}"/>
              </a:ext>
            </a:extLst>
          </p:cNvPr>
          <p:cNvSpPr txBox="1">
            <a:spLocks noChangeArrowheads="1"/>
          </p:cNvSpPr>
          <p:nvPr/>
        </p:nvSpPr>
        <p:spPr bwMode="auto">
          <a:xfrm>
            <a:off x="3956050" y="1708150"/>
            <a:ext cx="952500" cy="5222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en-US" altLang="ja-JP" sz="2800">
                <a:solidFill>
                  <a:srgbClr val="FF0000"/>
                </a:solidFill>
              </a:rPr>
              <a:t>N</a:t>
            </a:r>
            <a:r>
              <a:rPr lang="en-US" altLang="ja-JP" sz="2800" baseline="-25000">
                <a:solidFill>
                  <a:srgbClr val="FF0000"/>
                </a:solidFill>
              </a:rPr>
              <a:t>i+1</a:t>
            </a:r>
            <a:endParaRPr lang="ja-JP" altLang="en-US" sz="2800" baseline="-25000">
              <a:solidFill>
                <a:srgbClr val="FF0000"/>
              </a:solidFill>
            </a:endParaRPr>
          </a:p>
        </p:txBody>
      </p:sp>
      <p:sp>
        <p:nvSpPr>
          <p:cNvPr id="48141" name="テキスト ボックス 66">
            <a:extLst>
              <a:ext uri="{FF2B5EF4-FFF2-40B4-BE49-F238E27FC236}">
                <a16:creationId xmlns:a16="http://schemas.microsoft.com/office/drawing/2014/main" id="{6B8E7171-5021-4A06-B616-232F6B5A58A1}"/>
              </a:ext>
            </a:extLst>
          </p:cNvPr>
          <p:cNvSpPr txBox="1">
            <a:spLocks noChangeArrowheads="1"/>
          </p:cNvSpPr>
          <p:nvPr/>
        </p:nvSpPr>
        <p:spPr bwMode="auto">
          <a:xfrm>
            <a:off x="1684339" y="1628776"/>
            <a:ext cx="43195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en-US" altLang="ja-JP" sz="3600">
                <a:solidFill>
                  <a:srgbClr val="FF0000"/>
                </a:solidFill>
              </a:rPr>
              <a:t>(                      )</a:t>
            </a:r>
            <a:endParaRPr lang="ja-JP" altLang="en-US" sz="3600">
              <a:solidFill>
                <a:srgbClr val="FF0000"/>
              </a:solidFill>
            </a:endParaRPr>
          </a:p>
        </p:txBody>
      </p:sp>
      <p:sp>
        <p:nvSpPr>
          <p:cNvPr id="48142" name="テキスト ボックス 67">
            <a:extLst>
              <a:ext uri="{FF2B5EF4-FFF2-40B4-BE49-F238E27FC236}">
                <a16:creationId xmlns:a16="http://schemas.microsoft.com/office/drawing/2014/main" id="{987C6F33-4C98-425D-B85B-2E29A98C8E19}"/>
              </a:ext>
            </a:extLst>
          </p:cNvPr>
          <p:cNvSpPr txBox="1">
            <a:spLocks noChangeArrowheads="1"/>
          </p:cNvSpPr>
          <p:nvPr/>
        </p:nvSpPr>
        <p:spPr bwMode="auto">
          <a:xfrm>
            <a:off x="1981200" y="4581526"/>
            <a:ext cx="800258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ja-JP" altLang="en-US" sz="2800"/>
              <a:t>上記，赤字で示すように，１式第１項に，定数例えば</a:t>
            </a:r>
            <a:r>
              <a:rPr lang="en-US" altLang="ja-JP" sz="2800"/>
              <a:t>N</a:t>
            </a:r>
            <a:r>
              <a:rPr lang="en-US" altLang="ja-JP" sz="2800" baseline="-25000"/>
              <a:t>i+1</a:t>
            </a:r>
            <a:r>
              <a:rPr lang="ja-JP" altLang="en-US" sz="2800"/>
              <a:t>を加算する</a:t>
            </a:r>
            <a:endParaRPr lang="en-US" altLang="ja-JP" sz="2800"/>
          </a:p>
          <a:p>
            <a:pPr>
              <a:spcBef>
                <a:spcPct val="0"/>
              </a:spcBef>
              <a:buClrTx/>
              <a:buSzTx/>
              <a:buFontTx/>
              <a:buNone/>
            </a:pPr>
            <a:r>
              <a:rPr lang="en-US" altLang="ja-JP" sz="2800"/>
              <a:t>N</a:t>
            </a:r>
            <a:r>
              <a:rPr lang="en-US" altLang="ja-JP" sz="2800" baseline="-25000"/>
              <a:t>i+1</a:t>
            </a:r>
            <a:r>
              <a:rPr lang="ja-JP" altLang="en-US" sz="2800"/>
              <a:t>は，上記１式および</a:t>
            </a:r>
            <a:r>
              <a:rPr lang="en-US" altLang="ja-JP" sz="2800"/>
              <a:t>2</a:t>
            </a:r>
            <a:r>
              <a:rPr lang="ja-JP" altLang="en-US" sz="2800"/>
              <a:t>式の算出に使用されるとともに，あわせてクライアントからサーバへ送付され認証手順に組み込まれる</a:t>
            </a:r>
          </a:p>
        </p:txBody>
      </p:sp>
      <p:sp>
        <p:nvSpPr>
          <p:cNvPr id="48143" name="正方形/長方形 69">
            <a:extLst>
              <a:ext uri="{FF2B5EF4-FFF2-40B4-BE49-F238E27FC236}">
                <a16:creationId xmlns:a16="http://schemas.microsoft.com/office/drawing/2014/main" id="{EDE89AB2-0A5F-4D55-9190-358910B0C317}"/>
              </a:ext>
            </a:extLst>
          </p:cNvPr>
          <p:cNvSpPr>
            <a:spLocks noChangeArrowheads="1"/>
          </p:cNvSpPr>
          <p:nvPr/>
        </p:nvSpPr>
        <p:spPr bwMode="auto">
          <a:xfrm>
            <a:off x="5972175" y="3244850"/>
            <a:ext cx="1131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en-US" altLang="ja-JP" sz="1800">
                <a:solidFill>
                  <a:srgbClr val="FF0000"/>
                </a:solidFill>
              </a:rPr>
              <a:t> </a:t>
            </a:r>
            <a:endParaRPr kumimoji="0" lang="ja-JP" altLang="en-US" sz="1800"/>
          </a:p>
        </p:txBody>
      </p:sp>
      <p:sp>
        <p:nvSpPr>
          <p:cNvPr id="48144" name="正方形/長方形 70">
            <a:extLst>
              <a:ext uri="{FF2B5EF4-FFF2-40B4-BE49-F238E27FC236}">
                <a16:creationId xmlns:a16="http://schemas.microsoft.com/office/drawing/2014/main" id="{ECA637EC-4CC1-4C56-B167-79C7C8BDE45B}"/>
              </a:ext>
            </a:extLst>
          </p:cNvPr>
          <p:cNvSpPr>
            <a:spLocks noChangeArrowheads="1"/>
          </p:cNvSpPr>
          <p:nvPr/>
        </p:nvSpPr>
        <p:spPr bwMode="auto">
          <a:xfrm>
            <a:off x="2424114" y="3748089"/>
            <a:ext cx="833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r>
              <a:rPr lang="en-US" altLang="ja-JP" sz="1800">
                <a:solidFill>
                  <a:srgbClr val="FF0000"/>
                </a:solidFill>
              </a:rPr>
              <a:t> </a:t>
            </a:r>
            <a:r>
              <a:rPr lang="en-US" altLang="ja-JP" sz="2800">
                <a:solidFill>
                  <a:srgbClr val="FF0000"/>
                </a:solidFill>
              </a:rPr>
              <a:t>N</a:t>
            </a:r>
            <a:r>
              <a:rPr lang="en-US" altLang="ja-JP" sz="2800" baseline="-25000">
                <a:solidFill>
                  <a:srgbClr val="FF0000"/>
                </a:solidFill>
              </a:rPr>
              <a:t>i+1</a:t>
            </a:r>
            <a:endParaRPr kumimoji="0" lang="ja-JP" altLang="en-US" sz="2800" baseline="-2500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2D9F4F1-9F91-405A-8E12-08395225FC5E}"/>
                  </a:ext>
                </a:extLst>
              </p:cNvPr>
              <p:cNvSpPr txBox="1"/>
              <p:nvPr/>
            </p:nvSpPr>
            <p:spPr>
              <a:xfrm>
                <a:off x="2044946" y="1222760"/>
                <a:ext cx="13210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altLang="ja-JP" i="1" smtClean="0">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Sub>
                    </m:oMath>
                  </m:oMathPara>
                </a14:m>
                <a:endParaRPr lang="ja-JP" altLang="en-US"/>
              </a:p>
            </p:txBody>
          </p:sp>
        </mc:Choice>
        <mc:Fallback xmlns="">
          <p:sp>
            <p:nvSpPr>
              <p:cNvPr id="49" name="テキスト ボックス 48">
                <a:extLst>
                  <a:ext uri="{FF2B5EF4-FFF2-40B4-BE49-F238E27FC236}">
                    <a16:creationId xmlns:a16="http://schemas.microsoft.com/office/drawing/2014/main" id="{52D9F4F1-9F91-405A-8E12-08395225FC5E}"/>
                  </a:ext>
                </a:extLst>
              </p:cNvPr>
              <p:cNvSpPr txBox="1">
                <a:spLocks noRot="1" noChangeAspect="1" noMove="1" noResize="1" noEditPoints="1" noAdjustHandles="1" noChangeArrowheads="1" noChangeShapeType="1" noTextEdit="1"/>
              </p:cNvSpPr>
              <p:nvPr/>
            </p:nvSpPr>
            <p:spPr>
              <a:xfrm>
                <a:off x="2044946" y="1222760"/>
                <a:ext cx="1321082"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FD17D69-61B2-4204-80BD-FD8F7E08486A}"/>
                  </a:ext>
                </a:extLst>
              </p:cNvPr>
              <p:cNvSpPr txBox="1"/>
              <p:nvPr/>
            </p:nvSpPr>
            <p:spPr>
              <a:xfrm>
                <a:off x="5760201" y="1219522"/>
                <a:ext cx="13210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altLang="ja-JP" i="1" smtClean="0">
                              <a:latin typeface="Cambria Math" panose="02040503050406030204" pitchFamily="18" charset="0"/>
                            </a:rPr>
                          </m:ctrlPr>
                        </m:sSubPr>
                        <m:e>
                          <m:r>
                            <m:rPr>
                              <m:sty m:val="p"/>
                            </m:rPr>
                            <a:rPr lang="en-US" altLang="ja-JP">
                              <a:latin typeface="Cambria Math" panose="02040503050406030204" pitchFamily="18" charset="0"/>
                            </a:rPr>
                            <m:t>A</m:t>
                          </m:r>
                        </m:e>
                        <m:sub>
                          <m:r>
                            <a:rPr lang="en-US" altLang="ja-JP" b="0" i="1" smtClean="0">
                              <a:latin typeface="Cambria Math" panose="02040503050406030204" pitchFamily="18" charset="0"/>
                            </a:rPr>
                            <m:t>𝑛</m:t>
                          </m:r>
                        </m:sub>
                      </m:sSub>
                    </m:oMath>
                  </m:oMathPara>
                </a14:m>
                <a:endParaRPr lang="ja-JP" altLang="en-US"/>
              </a:p>
            </p:txBody>
          </p:sp>
        </mc:Choice>
        <mc:Fallback xmlns="">
          <p:sp>
            <p:nvSpPr>
              <p:cNvPr id="50" name="テキスト ボックス 49">
                <a:extLst>
                  <a:ext uri="{FF2B5EF4-FFF2-40B4-BE49-F238E27FC236}">
                    <a16:creationId xmlns:a16="http://schemas.microsoft.com/office/drawing/2014/main" id="{8FD17D69-61B2-4204-80BD-FD8F7E08486A}"/>
                  </a:ext>
                </a:extLst>
              </p:cNvPr>
              <p:cNvSpPr txBox="1">
                <a:spLocks noRot="1" noChangeAspect="1" noMove="1" noResize="1" noEditPoints="1" noAdjustHandles="1" noChangeArrowheads="1" noChangeShapeType="1" noTextEdit="1"/>
              </p:cNvSpPr>
              <p:nvPr/>
            </p:nvSpPr>
            <p:spPr>
              <a:xfrm>
                <a:off x="5760201" y="1219522"/>
                <a:ext cx="1321082" cy="369332"/>
              </a:xfrm>
              <a:prstGeom prst="rect">
                <a:avLst/>
              </a:prstGeom>
              <a:blipFill>
                <a:blip r:embed="rId3"/>
                <a:stretch>
                  <a:fillRect/>
                </a:stretch>
              </a:blipFill>
            </p:spPr>
            <p:txBody>
              <a:bodyPr/>
              <a:lstStyle/>
              <a:p>
                <a:r>
                  <a:rPr lang="en-US">
                    <a:noFill/>
                  </a:rPr>
                  <a:t> </a:t>
                </a:r>
              </a:p>
            </p:txBody>
          </p:sp>
        </mc:Fallback>
      </mc:AlternateContent>
      <p:sp>
        <p:nvSpPr>
          <p:cNvPr id="2" name="スライド番号プレースホルダー 1">
            <a:extLst>
              <a:ext uri="{FF2B5EF4-FFF2-40B4-BE49-F238E27FC236}">
                <a16:creationId xmlns:a16="http://schemas.microsoft.com/office/drawing/2014/main" id="{38BAD424-5213-4FFC-915F-0F6ED2D212BB}"/>
              </a:ext>
            </a:extLst>
          </p:cNvPr>
          <p:cNvSpPr>
            <a:spLocks noGrp="1"/>
          </p:cNvSpPr>
          <p:nvPr>
            <p:ph type="sldNum" sz="quarter" idx="12"/>
          </p:nvPr>
        </p:nvSpPr>
        <p:spPr/>
        <p:txBody>
          <a:bodyPr/>
          <a:lstStyle/>
          <a:p>
            <a:fld id="{01A2C2AB-EF2D-4352-BB26-FF176DBDE1A0}" type="slidenum">
              <a:rPr kumimoji="1" lang="ja-JP" altLang="en-US" smtClean="0"/>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667AA-22E1-4974-949A-485CE90ACAA7}"/>
              </a:ext>
            </a:extLst>
          </p:cNvPr>
          <p:cNvSpPr>
            <a:spLocks noGrp="1"/>
          </p:cNvSpPr>
          <p:nvPr>
            <p:ph type="title"/>
          </p:nvPr>
        </p:nvSpPr>
        <p:spPr>
          <a:xfrm>
            <a:off x="762000" y="289543"/>
            <a:ext cx="10515600" cy="1325563"/>
          </a:xfrm>
        </p:spPr>
        <p:txBody>
          <a:bodyPr/>
          <a:lstStyle/>
          <a:p>
            <a:r>
              <a:rPr kumimoji="1" lang="en-US" altLang="ja-JP"/>
              <a:t>SAS-L(3)</a:t>
            </a:r>
            <a:r>
              <a:rPr lang="ja-JP" altLang="en-US"/>
              <a:t>の</a:t>
            </a:r>
            <a:r>
              <a:rPr kumimoji="1" lang="ja-JP" altLang="en-US"/>
              <a:t>アルゴリズム</a:t>
            </a:r>
          </a:p>
        </p:txBody>
      </p:sp>
      <p:sp>
        <p:nvSpPr>
          <p:cNvPr id="4" name="スライド番号プレースホルダー 3">
            <a:extLst>
              <a:ext uri="{FF2B5EF4-FFF2-40B4-BE49-F238E27FC236}">
                <a16:creationId xmlns:a16="http://schemas.microsoft.com/office/drawing/2014/main" id="{05946B81-71B4-4C4F-85EB-CBB21F83078D}"/>
              </a:ext>
            </a:extLst>
          </p:cNvPr>
          <p:cNvSpPr>
            <a:spLocks noGrp="1"/>
          </p:cNvSpPr>
          <p:nvPr>
            <p:ph type="sldNum" sz="quarter" idx="12"/>
          </p:nvPr>
        </p:nvSpPr>
        <p:spPr/>
        <p:txBody>
          <a:bodyPr/>
          <a:lstStyle/>
          <a:p>
            <a:fld id="{1B8B94E9-83E2-43EF-87B3-01B55DECAE73}" type="slidenum">
              <a:rPr kumimoji="1" lang="ja-JP" altLang="en-US" smtClean="0"/>
              <a:pPr/>
              <a:t>29</a:t>
            </a:fld>
            <a:endParaRPr kumimoji="1" lang="ja-JP" altLang="en-US"/>
          </a:p>
        </p:txBody>
      </p:sp>
      <p:sp>
        <p:nvSpPr>
          <p:cNvPr id="5" name="正方形/長方形 4">
            <a:extLst>
              <a:ext uri="{FF2B5EF4-FFF2-40B4-BE49-F238E27FC236}">
                <a16:creationId xmlns:a16="http://schemas.microsoft.com/office/drawing/2014/main" id="{635331B3-9DB8-4301-A53C-9397CE1E5C15}"/>
              </a:ext>
            </a:extLst>
          </p:cNvPr>
          <p:cNvSpPr/>
          <p:nvPr/>
        </p:nvSpPr>
        <p:spPr>
          <a:xfrm>
            <a:off x="2981297" y="1472337"/>
            <a:ext cx="2882685" cy="518972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3488B80-5861-4CF9-B371-C20D395A83D2}"/>
              </a:ext>
            </a:extLst>
          </p:cNvPr>
          <p:cNvSpPr/>
          <p:nvPr/>
        </p:nvSpPr>
        <p:spPr>
          <a:xfrm>
            <a:off x="6338508" y="1472337"/>
            <a:ext cx="2882685" cy="518972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6734B80-C1CA-4778-83F0-88778CBC4139}"/>
              </a:ext>
            </a:extLst>
          </p:cNvPr>
          <p:cNvSpPr txBox="1"/>
          <p:nvPr/>
        </p:nvSpPr>
        <p:spPr>
          <a:xfrm>
            <a:off x="3917216" y="1472338"/>
            <a:ext cx="1107996" cy="369332"/>
          </a:xfrm>
          <a:prstGeom prst="rect">
            <a:avLst/>
          </a:prstGeom>
          <a:noFill/>
        </p:spPr>
        <p:txBody>
          <a:bodyPr wrap="none" rtlCol="0">
            <a:spAutoFit/>
          </a:bodyPr>
          <a:lstStyle/>
          <a:p>
            <a:r>
              <a:rPr kumimoji="1" lang="ja-JP" altLang="en-US" b="1"/>
              <a:t>被認証側</a:t>
            </a:r>
          </a:p>
        </p:txBody>
      </p:sp>
      <p:sp>
        <p:nvSpPr>
          <p:cNvPr id="8" name="テキスト ボックス 7">
            <a:extLst>
              <a:ext uri="{FF2B5EF4-FFF2-40B4-BE49-F238E27FC236}">
                <a16:creationId xmlns:a16="http://schemas.microsoft.com/office/drawing/2014/main" id="{211CDA52-8804-4453-8D1B-DBD7BC43E800}"/>
              </a:ext>
            </a:extLst>
          </p:cNvPr>
          <p:cNvSpPr txBox="1"/>
          <p:nvPr/>
        </p:nvSpPr>
        <p:spPr>
          <a:xfrm>
            <a:off x="7341268" y="1472337"/>
            <a:ext cx="877163" cy="369332"/>
          </a:xfrm>
          <a:prstGeom prst="rect">
            <a:avLst/>
          </a:prstGeom>
          <a:noFill/>
        </p:spPr>
        <p:txBody>
          <a:bodyPr wrap="none" rtlCol="0">
            <a:spAutoFit/>
          </a:bodyPr>
          <a:lstStyle/>
          <a:p>
            <a:r>
              <a:rPr kumimoji="1" lang="ja-JP" altLang="en-US" b="1"/>
              <a:t>認証側</a:t>
            </a:r>
          </a:p>
        </p:txBody>
      </p:sp>
      <p:cxnSp>
        <p:nvCxnSpPr>
          <p:cNvPr id="10" name="直線矢印コネクタ 9">
            <a:extLst>
              <a:ext uri="{FF2B5EF4-FFF2-40B4-BE49-F238E27FC236}">
                <a16:creationId xmlns:a16="http://schemas.microsoft.com/office/drawing/2014/main" id="{EE8E6EFE-9748-4A4A-8210-2DF734BBBF30}"/>
              </a:ext>
            </a:extLst>
          </p:cNvPr>
          <p:cNvCxnSpPr>
            <a:cxnSpLocks/>
          </p:cNvCxnSpPr>
          <p:nvPr/>
        </p:nvCxnSpPr>
        <p:spPr>
          <a:xfrm>
            <a:off x="7365308" y="2787966"/>
            <a:ext cx="0" cy="465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79B888B8-EAF1-40BC-ACCA-20C7B07BEB34}"/>
                  </a:ext>
                </a:extLst>
              </p:cNvPr>
              <p:cNvSpPr/>
              <p:nvPr/>
            </p:nvSpPr>
            <p:spPr>
              <a:xfrm>
                <a:off x="3559887" y="1879204"/>
                <a:ext cx="1725503"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認証情報</a:t>
                </a:r>
                <a14:m>
                  <m:oMath xmlns:m="http://schemas.openxmlformats.org/officeDocument/2006/math">
                    <m:sSub>
                      <m:sSubPr>
                        <m:ctrlPr>
                          <a:rPr kumimoji="1" lang="en-US" altLang="ja-JP" sz="1400" i="1" dirty="0">
                            <a:solidFill>
                              <a:schemeClr val="tx1"/>
                            </a:solidFill>
                            <a:latin typeface="Cambria Math" panose="02040503050406030204" pitchFamily="18" charset="0"/>
                          </a:rPr>
                        </m:ctrlPr>
                      </m:sSubPr>
                      <m:e>
                        <m:r>
                          <a:rPr kumimoji="1" lang="en-US" altLang="ja-JP" sz="1400" i="1" dirty="0">
                            <a:solidFill>
                              <a:schemeClr val="tx1"/>
                            </a:solidFill>
                            <a:latin typeface="Cambria Math" panose="02040503050406030204" pitchFamily="18" charset="0"/>
                          </a:rPr>
                          <m:t>𝐴</m:t>
                        </m:r>
                      </m:e>
                      <m:sub>
                        <m:r>
                          <a:rPr kumimoji="1" lang="en-US" altLang="ja-JP" sz="1400" i="1" dirty="0">
                            <a:solidFill>
                              <a:schemeClr val="tx1"/>
                            </a:solidFill>
                            <a:latin typeface="Cambria Math" panose="02040503050406030204" pitchFamily="18" charset="0"/>
                          </a:rPr>
                          <m:t>𝑖</m:t>
                        </m:r>
                      </m:sub>
                    </m:sSub>
                  </m:oMath>
                </a14:m>
                <a:endParaRPr kumimoji="1" lang="en-US" altLang="ja-JP" sz="1400">
                  <a:solidFill>
                    <a:schemeClr val="tx1"/>
                  </a:solidFill>
                </a:endParaRPr>
              </a:p>
            </p:txBody>
          </p:sp>
        </mc:Choice>
        <mc:Fallback xmlns="">
          <p:sp>
            <p:nvSpPr>
              <p:cNvPr id="12" name="正方形/長方形 11">
                <a:extLst>
                  <a:ext uri="{FF2B5EF4-FFF2-40B4-BE49-F238E27FC236}">
                    <a16:creationId xmlns:a16="http://schemas.microsoft.com/office/drawing/2014/main" id="{79B888B8-EAF1-40BC-ACCA-20C7B07BEB34}"/>
                  </a:ext>
                </a:extLst>
              </p:cNvPr>
              <p:cNvSpPr>
                <a:spLocks noRot="1" noChangeAspect="1" noMove="1" noResize="1" noEditPoints="1" noAdjustHandles="1" noChangeArrowheads="1" noChangeShapeType="1" noTextEdit="1"/>
              </p:cNvSpPr>
              <p:nvPr/>
            </p:nvSpPr>
            <p:spPr>
              <a:xfrm>
                <a:off x="3559887" y="1879204"/>
                <a:ext cx="1725503" cy="434148"/>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9" name="テキスト ボックス 18">
            <a:extLst>
              <a:ext uri="{FF2B5EF4-FFF2-40B4-BE49-F238E27FC236}">
                <a16:creationId xmlns:a16="http://schemas.microsoft.com/office/drawing/2014/main" id="{B8FC71C4-5013-4F81-9767-CEE8DA2AED06}"/>
              </a:ext>
            </a:extLst>
          </p:cNvPr>
          <p:cNvSpPr txBox="1"/>
          <p:nvPr/>
        </p:nvSpPr>
        <p:spPr>
          <a:xfrm>
            <a:off x="5821574" y="1836206"/>
            <a:ext cx="543739" cy="307777"/>
          </a:xfrm>
          <a:prstGeom prst="rect">
            <a:avLst/>
          </a:prstGeom>
          <a:noFill/>
        </p:spPr>
        <p:txBody>
          <a:bodyPr wrap="none" rtlCol="0">
            <a:spAutoFit/>
          </a:bodyPr>
          <a:lstStyle/>
          <a:p>
            <a:r>
              <a:rPr kumimoji="1" lang="ja-JP" altLang="en-US" sz="1400"/>
              <a:t>共有</a:t>
            </a:r>
          </a:p>
        </p:txBody>
      </p:sp>
      <p:cxnSp>
        <p:nvCxnSpPr>
          <p:cNvPr id="20" name="直線矢印コネクタ 19">
            <a:extLst>
              <a:ext uri="{FF2B5EF4-FFF2-40B4-BE49-F238E27FC236}">
                <a16:creationId xmlns:a16="http://schemas.microsoft.com/office/drawing/2014/main" id="{D8DDEEE3-772A-47FD-AA71-7B59CA5146BC}"/>
              </a:ext>
            </a:extLst>
          </p:cNvPr>
          <p:cNvCxnSpPr>
            <a:cxnSpLocks/>
          </p:cNvCxnSpPr>
          <p:nvPr/>
        </p:nvCxnSpPr>
        <p:spPr>
          <a:xfrm>
            <a:off x="7828130" y="3721929"/>
            <a:ext cx="0" cy="34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C069DD5-CF11-4F20-92A5-10917259D5B9}"/>
              </a:ext>
            </a:extLst>
          </p:cNvPr>
          <p:cNvCxnSpPr>
            <a:cxnSpLocks/>
          </p:cNvCxnSpPr>
          <p:nvPr/>
        </p:nvCxnSpPr>
        <p:spPr>
          <a:xfrm>
            <a:off x="5285389" y="2113695"/>
            <a:ext cx="172466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10EB2EDA-91B0-453E-BC21-D96796493170}"/>
                  </a:ext>
                </a:extLst>
              </p:cNvPr>
              <p:cNvSpPr/>
              <p:nvPr/>
            </p:nvSpPr>
            <p:spPr>
              <a:xfrm>
                <a:off x="7018016" y="1879204"/>
                <a:ext cx="1725503"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認証情報</a:t>
                </a:r>
                <a14:m>
                  <m:oMath xmlns:m="http://schemas.openxmlformats.org/officeDocument/2006/math">
                    <m:sSub>
                      <m:sSubPr>
                        <m:ctrlPr>
                          <a:rPr kumimoji="1" lang="en-US" altLang="ja-JP" sz="1400" i="1">
                            <a:solidFill>
                              <a:schemeClr val="tx1"/>
                            </a:solidFill>
                            <a:latin typeface="Cambria Math" panose="02040503050406030204" pitchFamily="18" charset="0"/>
                          </a:rPr>
                        </m:ctrlPr>
                      </m:sSubPr>
                      <m:e>
                        <m:r>
                          <a:rPr kumimoji="1" lang="en-US" altLang="ja-JP" sz="1400" i="1">
                            <a:solidFill>
                              <a:schemeClr val="tx1"/>
                            </a:solidFill>
                            <a:latin typeface="Cambria Math" panose="02040503050406030204" pitchFamily="18" charset="0"/>
                          </a:rPr>
                          <m:t>𝐴</m:t>
                        </m:r>
                      </m:e>
                      <m:sub>
                        <m:r>
                          <a:rPr kumimoji="1" lang="en-US" altLang="ja-JP" sz="1400" i="1">
                            <a:solidFill>
                              <a:schemeClr val="tx1"/>
                            </a:solidFill>
                            <a:latin typeface="Cambria Math" panose="02040503050406030204" pitchFamily="18" charset="0"/>
                          </a:rPr>
                          <m:t>𝑖</m:t>
                        </m:r>
                      </m:sub>
                    </m:sSub>
                    <m:r>
                      <a:rPr kumimoji="1" lang="ja-JP" altLang="en-US" sz="1400" i="1">
                        <a:solidFill>
                          <a:schemeClr val="tx1"/>
                        </a:solidFill>
                        <a:latin typeface="Cambria Math" panose="02040503050406030204" pitchFamily="18" charset="0"/>
                      </a:rPr>
                      <m:t>を登録</m:t>
                    </m:r>
                  </m:oMath>
                </a14:m>
                <a:endParaRPr kumimoji="1" lang="ja-JP" altLang="en-US" sz="1400">
                  <a:solidFill>
                    <a:schemeClr val="tx1"/>
                  </a:solidFill>
                </a:endParaRPr>
              </a:p>
            </p:txBody>
          </p:sp>
        </mc:Choice>
        <mc:Fallback xmlns="">
          <p:sp>
            <p:nvSpPr>
              <p:cNvPr id="25" name="正方形/長方形 24">
                <a:extLst>
                  <a:ext uri="{FF2B5EF4-FFF2-40B4-BE49-F238E27FC236}">
                    <a16:creationId xmlns:a16="http://schemas.microsoft.com/office/drawing/2014/main" id="{10EB2EDA-91B0-453E-BC21-D96796493170}"/>
                  </a:ext>
                </a:extLst>
              </p:cNvPr>
              <p:cNvSpPr>
                <a:spLocks noRot="1" noChangeAspect="1" noMove="1" noResize="1" noEditPoints="1" noAdjustHandles="1" noChangeArrowheads="1" noChangeShapeType="1" noTextEdit="1"/>
              </p:cNvSpPr>
              <p:nvPr/>
            </p:nvSpPr>
            <p:spPr>
              <a:xfrm>
                <a:off x="7018016" y="1879204"/>
                <a:ext cx="1725503" cy="434148"/>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7C3D700-19B4-4779-B0BB-A3F9949BFCA9}"/>
                  </a:ext>
                </a:extLst>
              </p:cNvPr>
              <p:cNvSpPr/>
              <p:nvPr/>
            </p:nvSpPr>
            <p:spPr>
              <a:xfrm>
                <a:off x="6685349" y="2467061"/>
                <a:ext cx="1014785" cy="318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1100" i="1">
                          <a:solidFill>
                            <a:schemeClr val="tx1"/>
                          </a:solidFill>
                          <a:latin typeface="Cambria Math" panose="02040503050406030204" pitchFamily="18" charset="0"/>
                        </a:rPr>
                        <m:t>識別子</m:t>
                      </m:r>
                      <m:r>
                        <a:rPr kumimoji="1" lang="en-US" altLang="ja-JP" sz="1100" i="1">
                          <a:solidFill>
                            <a:schemeClr val="tx1"/>
                          </a:solidFill>
                          <a:latin typeface="Cambria Math" panose="02040503050406030204" pitchFamily="18" charset="0"/>
                        </a:rPr>
                        <m:t>𝑆</m:t>
                      </m:r>
                    </m:oMath>
                  </m:oMathPara>
                </a14:m>
                <a:endParaRPr kumimoji="1" lang="ja-JP" altLang="en-US" sz="1100">
                  <a:solidFill>
                    <a:schemeClr val="tx1"/>
                  </a:solidFill>
                </a:endParaRPr>
              </a:p>
            </p:txBody>
          </p:sp>
        </mc:Choice>
        <mc:Fallback xmlns="">
          <p:sp>
            <p:nvSpPr>
              <p:cNvPr id="26" name="正方形/長方形 25">
                <a:extLst>
                  <a:ext uri="{FF2B5EF4-FFF2-40B4-BE49-F238E27FC236}">
                    <a16:creationId xmlns:a16="http://schemas.microsoft.com/office/drawing/2014/main" id="{67C3D700-19B4-4779-B0BB-A3F9949BFCA9}"/>
                  </a:ext>
                </a:extLst>
              </p:cNvPr>
              <p:cNvSpPr>
                <a:spLocks noRot="1" noChangeAspect="1" noMove="1" noResize="1" noEditPoints="1" noAdjustHandles="1" noChangeArrowheads="1" noChangeShapeType="1" noTextEdit="1"/>
              </p:cNvSpPr>
              <p:nvPr/>
            </p:nvSpPr>
            <p:spPr>
              <a:xfrm>
                <a:off x="6685349" y="2467061"/>
                <a:ext cx="1014785" cy="318866"/>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30D161FF-EF68-491E-B032-4EB39CF1E221}"/>
                  </a:ext>
                </a:extLst>
              </p:cNvPr>
              <p:cNvSpPr/>
              <p:nvPr/>
            </p:nvSpPr>
            <p:spPr>
              <a:xfrm>
                <a:off x="7905875" y="2467061"/>
                <a:ext cx="1014785" cy="318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乱数</a:t>
                </a:r>
                <a14:m>
                  <m:oMath xmlns:m="http://schemas.openxmlformats.org/officeDocument/2006/math">
                    <m:sSub>
                      <m:sSubPr>
                        <m:ctrlPr>
                          <a:rPr kumimoji="1" lang="en-US" altLang="ja-JP" sz="1100" i="1">
                            <a:solidFill>
                              <a:schemeClr val="tx1"/>
                            </a:solidFill>
                            <a:latin typeface="Cambria Math" panose="02040503050406030204" pitchFamily="18" charset="0"/>
                          </a:rPr>
                        </m:ctrlPr>
                      </m:sSubPr>
                      <m:e>
                        <m:r>
                          <a:rPr kumimoji="1" lang="en-US" altLang="ja-JP" sz="1100" i="1">
                            <a:solidFill>
                              <a:schemeClr val="tx1"/>
                            </a:solidFill>
                            <a:latin typeface="Cambria Math" panose="02040503050406030204" pitchFamily="18" charset="0"/>
                          </a:rPr>
                          <m:t>𝑁</m:t>
                        </m:r>
                      </m:e>
                      <m:sub>
                        <m:r>
                          <a:rPr kumimoji="1" lang="en-US" altLang="ja-JP" sz="1100" i="1" smtClean="0">
                            <a:solidFill>
                              <a:schemeClr val="tx1"/>
                            </a:solidFill>
                            <a:latin typeface="Cambria Math" panose="02040503050406030204" pitchFamily="18" charset="0"/>
                          </a:rPr>
                          <m:t>𝑖</m:t>
                        </m:r>
                        <m:r>
                          <a:rPr kumimoji="1" lang="en-US" altLang="ja-JP" sz="1100" b="0" i="1" smtClean="0">
                            <a:solidFill>
                              <a:schemeClr val="tx1"/>
                            </a:solidFill>
                            <a:latin typeface="Cambria Math" panose="02040503050406030204" pitchFamily="18" charset="0"/>
                          </a:rPr>
                          <m:t>+1</m:t>
                        </m:r>
                      </m:sub>
                    </m:sSub>
                  </m:oMath>
                </a14:m>
                <a:endParaRPr kumimoji="1" lang="ja-JP" altLang="en-US" sz="1100">
                  <a:solidFill>
                    <a:schemeClr val="tx1"/>
                  </a:solidFill>
                </a:endParaRPr>
              </a:p>
            </p:txBody>
          </p:sp>
        </mc:Choice>
        <mc:Fallback xmlns="">
          <p:sp>
            <p:nvSpPr>
              <p:cNvPr id="27" name="正方形/長方形 26">
                <a:extLst>
                  <a:ext uri="{FF2B5EF4-FFF2-40B4-BE49-F238E27FC236}">
                    <a16:creationId xmlns:a16="http://schemas.microsoft.com/office/drawing/2014/main" id="{30D161FF-EF68-491E-B032-4EB39CF1E221}"/>
                  </a:ext>
                </a:extLst>
              </p:cNvPr>
              <p:cNvSpPr>
                <a:spLocks noRot="1" noChangeAspect="1" noMove="1" noResize="1" noEditPoints="1" noAdjustHandles="1" noChangeArrowheads="1" noChangeShapeType="1" noTextEdit="1"/>
              </p:cNvSpPr>
              <p:nvPr/>
            </p:nvSpPr>
            <p:spPr>
              <a:xfrm>
                <a:off x="7905875" y="2467061"/>
                <a:ext cx="1014785" cy="318866"/>
              </a:xfrm>
              <a:prstGeom prst="rect">
                <a:avLst/>
              </a:prstGeom>
              <a:blipFill>
                <a:blip r:embed="rId6"/>
                <a:stretch>
                  <a:fillRect b="-3704"/>
                </a:stretch>
              </a:blipFill>
              <a:ln>
                <a:solidFill>
                  <a:schemeClr val="tx1"/>
                </a:solidFill>
              </a:ln>
            </p:spPr>
            <p:txBody>
              <a:bodyPr/>
              <a:lstStyle/>
              <a:p>
                <a:r>
                  <a:rPr lang="en-US">
                    <a:noFill/>
                  </a:rPr>
                  <a:t> </a:t>
                </a:r>
              </a:p>
            </p:txBody>
          </p:sp>
        </mc:Fallback>
      </mc:AlternateContent>
      <p:cxnSp>
        <p:nvCxnSpPr>
          <p:cNvPr id="28" name="直線矢印コネクタ 27">
            <a:extLst>
              <a:ext uri="{FF2B5EF4-FFF2-40B4-BE49-F238E27FC236}">
                <a16:creationId xmlns:a16="http://schemas.microsoft.com/office/drawing/2014/main" id="{1776C7CC-4527-4312-8BD0-6034A02CA413}"/>
              </a:ext>
            </a:extLst>
          </p:cNvPr>
          <p:cNvCxnSpPr>
            <a:cxnSpLocks/>
          </p:cNvCxnSpPr>
          <p:nvPr/>
        </p:nvCxnSpPr>
        <p:spPr>
          <a:xfrm>
            <a:off x="8301480" y="2795547"/>
            <a:ext cx="0" cy="465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A2663381-BB32-457B-8E5E-C8D6FA412CFB}"/>
                  </a:ext>
                </a:extLst>
              </p:cNvPr>
              <p:cNvSpPr/>
              <p:nvPr/>
            </p:nvSpPr>
            <p:spPr>
              <a:xfrm>
                <a:off x="6745585" y="3287781"/>
                <a:ext cx="2175074"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次回認証情報</a:t>
                </a:r>
                <a14:m>
                  <m:oMath xmlns:m="http://schemas.openxmlformats.org/officeDocument/2006/math">
                    <m:sSub>
                      <m:sSubPr>
                        <m:ctrlPr>
                          <a:rPr kumimoji="1" lang="en-US" altLang="ja-JP" sz="1400" i="1">
                            <a:solidFill>
                              <a:schemeClr val="tx1"/>
                            </a:solidFill>
                            <a:latin typeface="Cambria Math" panose="02040503050406030204" pitchFamily="18" charset="0"/>
                          </a:rPr>
                        </m:ctrlPr>
                      </m:sSubPr>
                      <m:e>
                        <m:r>
                          <a:rPr kumimoji="1" lang="en-US" altLang="ja-JP" sz="1400" i="1">
                            <a:solidFill>
                              <a:schemeClr val="tx1"/>
                            </a:solidFill>
                            <a:latin typeface="Cambria Math" panose="02040503050406030204" pitchFamily="18" charset="0"/>
                          </a:rPr>
                          <m:t>𝐴</m:t>
                        </m:r>
                      </m:e>
                      <m:sub>
                        <m:r>
                          <a:rPr kumimoji="1" lang="en-US" altLang="ja-JP" sz="1400" i="1">
                            <a:solidFill>
                              <a:schemeClr val="tx1"/>
                            </a:solidFill>
                            <a:latin typeface="Cambria Math" panose="02040503050406030204" pitchFamily="18" charset="0"/>
                          </a:rPr>
                          <m:t>𝑖</m:t>
                        </m:r>
                        <m:r>
                          <a:rPr kumimoji="1" lang="en-US" altLang="ja-JP" sz="1400" i="1">
                            <a:solidFill>
                              <a:schemeClr val="tx1"/>
                            </a:solidFill>
                            <a:latin typeface="Cambria Math" panose="02040503050406030204" pitchFamily="18" charset="0"/>
                          </a:rPr>
                          <m:t>+1</m:t>
                        </m:r>
                      </m:sub>
                    </m:sSub>
                  </m:oMath>
                </a14:m>
                <a:r>
                  <a:rPr kumimoji="1" lang="ja-JP" altLang="en-US" sz="1400">
                    <a:solidFill>
                      <a:schemeClr val="tx1"/>
                    </a:solidFill>
                  </a:rPr>
                  <a:t>を作成</a:t>
                </a:r>
              </a:p>
            </p:txBody>
          </p:sp>
        </mc:Choice>
        <mc:Fallback xmlns="">
          <p:sp>
            <p:nvSpPr>
              <p:cNvPr id="29" name="正方形/長方形 28">
                <a:extLst>
                  <a:ext uri="{FF2B5EF4-FFF2-40B4-BE49-F238E27FC236}">
                    <a16:creationId xmlns:a16="http://schemas.microsoft.com/office/drawing/2014/main" id="{A2663381-BB32-457B-8E5E-C8D6FA412CFB}"/>
                  </a:ext>
                </a:extLst>
              </p:cNvPr>
              <p:cNvSpPr>
                <a:spLocks noRot="1" noChangeAspect="1" noMove="1" noResize="1" noEditPoints="1" noAdjustHandles="1" noChangeArrowheads="1" noChangeShapeType="1" noTextEdit="1"/>
              </p:cNvSpPr>
              <p:nvPr/>
            </p:nvSpPr>
            <p:spPr>
              <a:xfrm>
                <a:off x="6745585" y="3287781"/>
                <a:ext cx="2175074" cy="434148"/>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2174FD10-2823-428E-9834-B46C69D82A80}"/>
                  </a:ext>
                </a:extLst>
              </p:cNvPr>
              <p:cNvSpPr/>
              <p:nvPr/>
            </p:nvSpPr>
            <p:spPr>
              <a:xfrm>
                <a:off x="6857770" y="4084320"/>
                <a:ext cx="1940721"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送信データ</a:t>
                </a:r>
                <a:r>
                  <a:rPr kumimoji="1" lang="en-US" altLang="ja-JP" sz="1400">
                    <a:solidFill>
                      <a:schemeClr val="tx1"/>
                    </a:solidFill>
                  </a:rPr>
                  <a:t>α</a:t>
                </a:r>
                <a:r>
                  <a:rPr kumimoji="1" lang="ja-JP" altLang="en-US" sz="1400">
                    <a:solidFill>
                      <a:schemeClr val="tx1"/>
                    </a:solidFill>
                  </a:rPr>
                  <a:t>作成</a:t>
                </a:r>
                <a:endParaRPr kumimoji="1" lang="en-US" altLang="ja-JP" sz="1400">
                  <a:solidFill>
                    <a:schemeClr val="tx1"/>
                  </a:solidFill>
                </a:endParaRPr>
              </a:p>
              <a:p>
                <a:pPr algn="ctr"/>
                <a:r>
                  <a:rPr kumimoji="1" lang="en-US" altLang="ja-JP" sz="1050">
                    <a:solidFill>
                      <a:schemeClr val="tx1"/>
                    </a:solidFill>
                  </a:rPr>
                  <a:t>α</a:t>
                </a:r>
                <a:r>
                  <a:rPr kumimoji="1" lang="ja-JP" altLang="en-US" sz="1050">
                    <a:solidFill>
                      <a:schemeClr val="tx1"/>
                    </a:solidFill>
                  </a:rPr>
                  <a:t>←</a:t>
                </a:r>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r>
                          <a:rPr kumimoji="1" lang="en-US" altLang="ja-JP" sz="1050" i="1">
                            <a:solidFill>
                              <a:schemeClr val="tx1"/>
                            </a:solidFill>
                            <a:latin typeface="Cambria Math" panose="02040503050406030204" pitchFamily="18" charset="0"/>
                          </a:rPr>
                          <m:t>+1</m:t>
                        </m:r>
                      </m:sub>
                    </m:sSub>
                  </m:oMath>
                </a14:m>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sub>
                    </m:sSub>
                  </m:oMath>
                </a14:m>
                <a:endParaRPr kumimoji="1" lang="ja-JP" altLang="en-US" sz="1050">
                  <a:solidFill>
                    <a:schemeClr val="tx1"/>
                  </a:solidFill>
                </a:endParaRPr>
              </a:p>
            </p:txBody>
          </p:sp>
        </mc:Choice>
        <mc:Fallback xmlns="">
          <p:sp>
            <p:nvSpPr>
              <p:cNvPr id="31" name="正方形/長方形 30">
                <a:extLst>
                  <a:ext uri="{FF2B5EF4-FFF2-40B4-BE49-F238E27FC236}">
                    <a16:creationId xmlns:a16="http://schemas.microsoft.com/office/drawing/2014/main" id="{2174FD10-2823-428E-9834-B46C69D82A80}"/>
                  </a:ext>
                </a:extLst>
              </p:cNvPr>
              <p:cNvSpPr>
                <a:spLocks noRot="1" noChangeAspect="1" noMove="1" noResize="1" noEditPoints="1" noAdjustHandles="1" noChangeArrowheads="1" noChangeShapeType="1" noTextEdit="1"/>
              </p:cNvSpPr>
              <p:nvPr/>
            </p:nvSpPr>
            <p:spPr>
              <a:xfrm>
                <a:off x="6857770" y="4084320"/>
                <a:ext cx="1940721" cy="434148"/>
              </a:xfrm>
              <a:prstGeom prst="rect">
                <a:avLst/>
              </a:prstGeom>
              <a:blipFill>
                <a:blip r:embed="rId8"/>
                <a:stretch>
                  <a:fillRect t="-4110" b="-9589"/>
                </a:stretch>
              </a:blipFill>
              <a:ln>
                <a:solidFill>
                  <a:schemeClr val="tx1"/>
                </a:solidFill>
              </a:ln>
            </p:spPr>
            <p:txBody>
              <a:bodyPr/>
              <a:lstStyle/>
              <a:p>
                <a:r>
                  <a:rPr lang="en-US">
                    <a:noFill/>
                  </a:rPr>
                  <a:t> </a:t>
                </a:r>
              </a:p>
            </p:txBody>
          </p:sp>
        </mc:Fallback>
      </mc:AlternateContent>
      <p:cxnSp>
        <p:nvCxnSpPr>
          <p:cNvPr id="33" name="直線コネクタ 32">
            <a:extLst>
              <a:ext uri="{FF2B5EF4-FFF2-40B4-BE49-F238E27FC236}">
                <a16:creationId xmlns:a16="http://schemas.microsoft.com/office/drawing/2014/main" id="{88F59A9C-AF7B-4110-8314-DE1914427DFF}"/>
              </a:ext>
            </a:extLst>
          </p:cNvPr>
          <p:cNvCxnSpPr>
            <a:cxnSpLocks/>
          </p:cNvCxnSpPr>
          <p:nvPr/>
        </p:nvCxnSpPr>
        <p:spPr>
          <a:xfrm>
            <a:off x="4806979" y="4284733"/>
            <a:ext cx="202918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1C2CF5F-B059-40B2-84FE-E5A077160CEB}"/>
              </a:ext>
            </a:extLst>
          </p:cNvPr>
          <p:cNvCxnSpPr>
            <a:cxnSpLocks/>
          </p:cNvCxnSpPr>
          <p:nvPr/>
        </p:nvCxnSpPr>
        <p:spPr>
          <a:xfrm>
            <a:off x="4806978" y="4284732"/>
            <a:ext cx="0" cy="34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945E37D9-6970-4C65-9327-A4EE240695DE}"/>
                  </a:ext>
                </a:extLst>
              </p:cNvPr>
              <p:cNvSpPr/>
              <p:nvPr/>
            </p:nvSpPr>
            <p:spPr>
              <a:xfrm>
                <a:off x="3506542" y="4630462"/>
                <a:ext cx="1940721" cy="434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rPr>
                  <a:t>β</a:t>
                </a:r>
                <a:r>
                  <a:rPr kumimoji="1" lang="ja-JP" altLang="en-US" sz="1400">
                    <a:solidFill>
                      <a:schemeClr val="tx1"/>
                    </a:solidFill>
                  </a:rPr>
                  <a:t>作成</a:t>
                </a:r>
                <a:endParaRPr kumimoji="1" lang="en-US" altLang="ja-JP" sz="1400">
                  <a:solidFill>
                    <a:schemeClr val="tx1"/>
                  </a:solidFill>
                </a:endParaRPr>
              </a:p>
              <a:p>
                <a:pPr algn="ctr"/>
                <a:r>
                  <a:rPr kumimoji="1" lang="el-GR" altLang="ja-JP" sz="1050">
                    <a:solidFill>
                      <a:schemeClr val="tx1"/>
                    </a:solidFill>
                  </a:rPr>
                  <a:t>β </a:t>
                </a:r>
                <a:r>
                  <a:rPr kumimoji="1" lang="ja-JP" altLang="en-US" sz="1050">
                    <a:solidFill>
                      <a:schemeClr val="tx1"/>
                    </a:solidFill>
                  </a:rPr>
                  <a:t>←</a:t>
                </a:r>
                <a:r>
                  <a:rPr kumimoji="1" lang="en-US" altLang="ja-JP" sz="1050">
                    <a:solidFill>
                      <a:schemeClr val="tx1"/>
                    </a:solidFill>
                  </a:rPr>
                  <a:t> (α ⊕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sub>
                    </m:sSub>
                  </m:oMath>
                </a14:m>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sub>
                    </m:sSub>
                  </m:oMath>
                </a14:m>
                <a:endParaRPr kumimoji="1" lang="ja-JP" altLang="en-US" sz="1050">
                  <a:solidFill>
                    <a:schemeClr val="tx1"/>
                  </a:solidFill>
                </a:endParaRPr>
              </a:p>
            </p:txBody>
          </p:sp>
        </mc:Choice>
        <mc:Fallback xmlns="">
          <p:sp>
            <p:nvSpPr>
              <p:cNvPr id="39" name="正方形/長方形 38">
                <a:extLst>
                  <a:ext uri="{FF2B5EF4-FFF2-40B4-BE49-F238E27FC236}">
                    <a16:creationId xmlns:a16="http://schemas.microsoft.com/office/drawing/2014/main" id="{945E37D9-6970-4C65-9327-A4EE240695DE}"/>
                  </a:ext>
                </a:extLst>
              </p:cNvPr>
              <p:cNvSpPr>
                <a:spLocks noRot="1" noChangeAspect="1" noMove="1" noResize="1" noEditPoints="1" noAdjustHandles="1" noChangeArrowheads="1" noChangeShapeType="1" noTextEdit="1"/>
              </p:cNvSpPr>
              <p:nvPr/>
            </p:nvSpPr>
            <p:spPr>
              <a:xfrm>
                <a:off x="3506542" y="4630462"/>
                <a:ext cx="1940721" cy="434148"/>
              </a:xfrm>
              <a:prstGeom prst="rect">
                <a:avLst/>
              </a:prstGeom>
              <a:blipFill>
                <a:blip r:embed="rId9"/>
                <a:stretch>
                  <a:fillRect t="-5479" b="-958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フローチャート: 判断 40">
                <a:extLst>
                  <a:ext uri="{FF2B5EF4-FFF2-40B4-BE49-F238E27FC236}">
                    <a16:creationId xmlns:a16="http://schemas.microsoft.com/office/drawing/2014/main" id="{1D1B3ECA-FC9D-478D-8458-B4CA9093250E}"/>
                  </a:ext>
                </a:extLst>
              </p:cNvPr>
              <p:cNvSpPr/>
              <p:nvPr/>
            </p:nvSpPr>
            <p:spPr>
              <a:xfrm>
                <a:off x="6832143" y="5394399"/>
                <a:ext cx="2013414" cy="796196"/>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20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𝐴</m:t>
                        </m:r>
                      </m:e>
                      <m:sub>
                        <m:r>
                          <a:rPr kumimoji="1" lang="en-US" altLang="ja-JP" sz="1200" i="1">
                            <a:solidFill>
                              <a:schemeClr val="tx1"/>
                            </a:solidFill>
                            <a:latin typeface="Cambria Math" panose="02040503050406030204" pitchFamily="18" charset="0"/>
                          </a:rPr>
                          <m:t>𝑖</m:t>
                        </m:r>
                        <m:r>
                          <a:rPr kumimoji="1" lang="en-US" altLang="ja-JP" sz="1200" b="0" i="1" smtClean="0">
                            <a:solidFill>
                              <a:schemeClr val="tx1"/>
                            </a:solidFill>
                            <a:latin typeface="Cambria Math" panose="02040503050406030204" pitchFamily="18" charset="0"/>
                          </a:rPr>
                          <m:t>+1</m:t>
                        </m:r>
                      </m:sub>
                    </m:sSub>
                    <m:r>
                      <a:rPr kumimoji="1" lang="en-US" altLang="ja-JP" sz="1200" b="0" i="1" smtClean="0">
                        <a:solidFill>
                          <a:schemeClr val="tx1"/>
                        </a:solidFill>
                        <a:latin typeface="Cambria Math" panose="02040503050406030204" pitchFamily="18" charset="0"/>
                      </a:rPr>
                      <m:t>+</m:t>
                    </m:r>
                  </m:oMath>
                </a14:m>
                <a:r>
                  <a:rPr kumimoji="1" lang="en-US" altLang="ja-JP" sz="1200">
                    <a:solidFill>
                      <a:schemeClr val="tx1"/>
                    </a:solidFill>
                  </a:rPr>
                  <a:t> </a:t>
                </a:r>
                <a14:m>
                  <m:oMath xmlns:m="http://schemas.openxmlformats.org/officeDocument/2006/math">
                    <m:sSub>
                      <m:sSubPr>
                        <m:ctrlPr>
                          <a:rPr kumimoji="1" lang="en-US" altLang="ja-JP" sz="1200" i="1">
                            <a:solidFill>
                              <a:schemeClr val="tx1"/>
                            </a:solidFill>
                            <a:latin typeface="Cambria Math" panose="02040503050406030204" pitchFamily="18" charset="0"/>
                          </a:rPr>
                        </m:ctrlPr>
                      </m:sSubPr>
                      <m:e>
                        <m:r>
                          <a:rPr kumimoji="1" lang="en-US" altLang="ja-JP" sz="1200" i="1">
                            <a:solidFill>
                              <a:schemeClr val="tx1"/>
                            </a:solidFill>
                            <a:latin typeface="Cambria Math" panose="02040503050406030204" pitchFamily="18" charset="0"/>
                          </a:rPr>
                          <m:t>𝐴</m:t>
                        </m:r>
                      </m:e>
                      <m:sub>
                        <m:r>
                          <a:rPr kumimoji="1" lang="en-US" altLang="ja-JP" sz="1200" i="1">
                            <a:solidFill>
                              <a:schemeClr val="tx1"/>
                            </a:solidFill>
                            <a:latin typeface="Cambria Math" panose="02040503050406030204" pitchFamily="18" charset="0"/>
                          </a:rPr>
                          <m:t>𝑖</m:t>
                        </m:r>
                      </m:sub>
                    </m:sSub>
                    <m:r>
                      <a:rPr kumimoji="1" lang="en-US" altLang="ja-JP" sz="1200" i="1">
                        <a:solidFill>
                          <a:schemeClr val="tx1"/>
                        </a:solidFill>
                        <a:latin typeface="Cambria Math" panose="02040503050406030204" pitchFamily="18" charset="0"/>
                      </a:rPr>
                      <m:t> </m:t>
                    </m:r>
                  </m:oMath>
                </a14:m>
                <a:r>
                  <a:rPr kumimoji="1" lang="en-US" altLang="ja-JP" sz="1200">
                    <a:solidFill>
                      <a:schemeClr val="tx1"/>
                    </a:solidFill>
                  </a:rPr>
                  <a:t>=</a:t>
                </a:r>
                <a:r>
                  <a:rPr kumimoji="1" lang="el-GR" altLang="ja-JP" sz="1200">
                    <a:solidFill>
                      <a:schemeClr val="tx1"/>
                    </a:solidFill>
                  </a:rPr>
                  <a:t> β</a:t>
                </a:r>
                <a:r>
                  <a:rPr kumimoji="1" lang="en-US" altLang="ja-JP" sz="1200">
                    <a:solidFill>
                      <a:schemeClr val="tx1"/>
                    </a:solidFill>
                  </a:rPr>
                  <a:t>?</a:t>
                </a:r>
                <a:endParaRPr kumimoji="1" lang="ja-JP" altLang="en-US" sz="1200"/>
              </a:p>
            </p:txBody>
          </p:sp>
        </mc:Choice>
        <mc:Fallback xmlns="">
          <p:sp>
            <p:nvSpPr>
              <p:cNvPr id="41" name="フローチャート: 判断 40">
                <a:extLst>
                  <a:ext uri="{FF2B5EF4-FFF2-40B4-BE49-F238E27FC236}">
                    <a16:creationId xmlns:a16="http://schemas.microsoft.com/office/drawing/2014/main" id="{1D1B3ECA-FC9D-478D-8458-B4CA9093250E}"/>
                  </a:ext>
                </a:extLst>
              </p:cNvPr>
              <p:cNvSpPr>
                <a:spLocks noRot="1" noChangeAspect="1" noMove="1" noResize="1" noEditPoints="1" noAdjustHandles="1" noChangeArrowheads="1" noChangeShapeType="1" noTextEdit="1"/>
              </p:cNvSpPr>
              <p:nvPr/>
            </p:nvSpPr>
            <p:spPr>
              <a:xfrm>
                <a:off x="6832143" y="5394399"/>
                <a:ext cx="2013414" cy="796196"/>
              </a:xfrm>
              <a:prstGeom prst="flowChartDecision">
                <a:avLst/>
              </a:prstGeom>
              <a:blipFill>
                <a:blip r:embed="rId10"/>
                <a:stretch>
                  <a:fillRect/>
                </a:stretch>
              </a:blipFill>
              <a:ln>
                <a:solidFill>
                  <a:schemeClr val="tx1"/>
                </a:solidFill>
              </a:ln>
            </p:spPr>
            <p:txBody>
              <a:bodyPr/>
              <a:lstStyle/>
              <a:p>
                <a:r>
                  <a:rPr lang="en-US">
                    <a:noFill/>
                  </a:rPr>
                  <a:t> </a:t>
                </a:r>
              </a:p>
            </p:txBody>
          </p:sp>
        </mc:Fallback>
      </mc:AlternateContent>
      <p:sp>
        <p:nvSpPr>
          <p:cNvPr id="42" name="テキスト ボックス 41">
            <a:extLst>
              <a:ext uri="{FF2B5EF4-FFF2-40B4-BE49-F238E27FC236}">
                <a16:creationId xmlns:a16="http://schemas.microsoft.com/office/drawing/2014/main" id="{70DE4D25-EF55-432B-BAD2-6337531A4B9A}"/>
              </a:ext>
            </a:extLst>
          </p:cNvPr>
          <p:cNvSpPr txBox="1"/>
          <p:nvPr/>
        </p:nvSpPr>
        <p:spPr>
          <a:xfrm>
            <a:off x="7018016" y="5980481"/>
            <a:ext cx="439544" cy="307777"/>
          </a:xfrm>
          <a:prstGeom prst="rect">
            <a:avLst/>
          </a:prstGeom>
          <a:noFill/>
        </p:spPr>
        <p:txBody>
          <a:bodyPr wrap="none" rtlCol="0">
            <a:spAutoFit/>
          </a:bodyPr>
          <a:lstStyle/>
          <a:p>
            <a:r>
              <a:rPr kumimoji="1" lang="en-US" altLang="ja-JP" sz="1400"/>
              <a:t>OK</a:t>
            </a:r>
            <a:endParaRPr kumimoji="1" lang="ja-JP" altLang="en-US" sz="1400"/>
          </a:p>
        </p:txBody>
      </p:sp>
      <p:sp>
        <p:nvSpPr>
          <p:cNvPr id="43" name="テキスト ボックス 42">
            <a:extLst>
              <a:ext uri="{FF2B5EF4-FFF2-40B4-BE49-F238E27FC236}">
                <a16:creationId xmlns:a16="http://schemas.microsoft.com/office/drawing/2014/main" id="{F7089A06-4E42-4F28-B5E2-EC74113CE213}"/>
              </a:ext>
            </a:extLst>
          </p:cNvPr>
          <p:cNvSpPr txBox="1"/>
          <p:nvPr/>
        </p:nvSpPr>
        <p:spPr>
          <a:xfrm>
            <a:off x="8218431" y="5977642"/>
            <a:ext cx="449162" cy="307777"/>
          </a:xfrm>
          <a:prstGeom prst="rect">
            <a:avLst/>
          </a:prstGeom>
          <a:noFill/>
        </p:spPr>
        <p:txBody>
          <a:bodyPr wrap="none" rtlCol="0">
            <a:spAutoFit/>
          </a:bodyPr>
          <a:lstStyle/>
          <a:p>
            <a:r>
              <a:rPr kumimoji="1" lang="en-US" altLang="ja-JP" sz="1400"/>
              <a:t>NG</a:t>
            </a:r>
            <a:endParaRPr kumimoji="1" lang="ja-JP" altLang="en-US" sz="1400"/>
          </a:p>
        </p:txBody>
      </p:sp>
      <p:sp>
        <p:nvSpPr>
          <p:cNvPr id="47" name="吹き出し: 角を丸めた四角形 46">
            <a:extLst>
              <a:ext uri="{FF2B5EF4-FFF2-40B4-BE49-F238E27FC236}">
                <a16:creationId xmlns:a16="http://schemas.microsoft.com/office/drawing/2014/main" id="{C325F82D-F99B-4EDC-B68C-A415EDC06494}"/>
              </a:ext>
            </a:extLst>
          </p:cNvPr>
          <p:cNvSpPr/>
          <p:nvPr/>
        </p:nvSpPr>
        <p:spPr>
          <a:xfrm>
            <a:off x="1607643" y="2181463"/>
            <a:ext cx="1878375" cy="604464"/>
          </a:xfrm>
          <a:prstGeom prst="wedgeRoundRectCallout">
            <a:avLst>
              <a:gd name="adj1" fmla="val 60484"/>
              <a:gd name="adj2" fmla="val -4563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u="sng">
                <a:solidFill>
                  <a:schemeClr val="accent2"/>
                </a:solidFill>
              </a:rPr>
              <a:t>共通鍵</a:t>
            </a:r>
            <a:r>
              <a:rPr kumimoji="1" lang="ja-JP" altLang="en-US" sz="1600">
                <a:solidFill>
                  <a:schemeClr val="tx1"/>
                </a:solidFill>
              </a:rPr>
              <a:t>として使用</a:t>
            </a:r>
          </a:p>
        </p:txBody>
      </p:sp>
      <p:sp>
        <p:nvSpPr>
          <p:cNvPr id="49" name="吹き出し: 角を丸めた四角形 48">
            <a:extLst>
              <a:ext uri="{FF2B5EF4-FFF2-40B4-BE49-F238E27FC236}">
                <a16:creationId xmlns:a16="http://schemas.microsoft.com/office/drawing/2014/main" id="{CB53695F-C7DA-4A80-A7CB-35B34C8A0D74}"/>
              </a:ext>
            </a:extLst>
          </p:cNvPr>
          <p:cNvSpPr/>
          <p:nvPr/>
        </p:nvSpPr>
        <p:spPr>
          <a:xfrm>
            <a:off x="9042489" y="3745010"/>
            <a:ext cx="1692072" cy="877158"/>
          </a:xfrm>
          <a:prstGeom prst="wedgeRoundRectCallout">
            <a:avLst>
              <a:gd name="adj1" fmla="val -66124"/>
              <a:gd name="adj2" fmla="val -6350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一方向性関数を</a:t>
            </a:r>
            <a:endParaRPr kumimoji="1" lang="en-US" altLang="ja-JP" sz="1600">
              <a:solidFill>
                <a:schemeClr val="tx1"/>
              </a:solidFill>
            </a:endParaRPr>
          </a:p>
          <a:p>
            <a:pPr algn="ctr"/>
            <a:r>
              <a:rPr kumimoji="1" lang="en-US" altLang="ja-JP" sz="1600" u="sng">
                <a:solidFill>
                  <a:schemeClr val="accent2"/>
                </a:solidFill>
              </a:rPr>
              <a:t>1</a:t>
            </a:r>
            <a:r>
              <a:rPr kumimoji="1" lang="ja-JP" altLang="en-US" sz="1600" u="sng">
                <a:solidFill>
                  <a:schemeClr val="accent2"/>
                </a:solidFill>
              </a:rPr>
              <a:t>回</a:t>
            </a:r>
            <a:r>
              <a:rPr kumimoji="1" lang="ja-JP" altLang="en-US" sz="1600">
                <a:solidFill>
                  <a:schemeClr val="tx1"/>
                </a:solidFill>
              </a:rPr>
              <a:t>適用</a:t>
            </a:r>
          </a:p>
        </p:txBody>
      </p:sp>
      <p:sp>
        <p:nvSpPr>
          <p:cNvPr id="50" name="吹き出し: 角を丸めた四角形 49">
            <a:extLst>
              <a:ext uri="{FF2B5EF4-FFF2-40B4-BE49-F238E27FC236}">
                <a16:creationId xmlns:a16="http://schemas.microsoft.com/office/drawing/2014/main" id="{4B69CD71-DC93-427E-AD2D-2519CB1CE4C1}"/>
              </a:ext>
            </a:extLst>
          </p:cNvPr>
          <p:cNvSpPr/>
          <p:nvPr/>
        </p:nvSpPr>
        <p:spPr>
          <a:xfrm>
            <a:off x="8615643" y="1149099"/>
            <a:ext cx="1940214" cy="612088"/>
          </a:xfrm>
          <a:prstGeom prst="wedgeRoundRectCallout">
            <a:avLst>
              <a:gd name="adj1" fmla="val -49141"/>
              <a:gd name="adj2" fmla="val 8668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u="sng">
                <a:solidFill>
                  <a:schemeClr val="accent2"/>
                </a:solidFill>
              </a:rPr>
              <a:t>共通鍵</a:t>
            </a:r>
            <a:r>
              <a:rPr kumimoji="1" lang="ja-JP" altLang="en-US" sz="1600">
                <a:solidFill>
                  <a:schemeClr val="tx1"/>
                </a:solidFill>
              </a:rPr>
              <a:t>として使用</a:t>
            </a:r>
          </a:p>
        </p:txBody>
      </p:sp>
      <p:sp>
        <p:nvSpPr>
          <p:cNvPr id="32" name="テキスト ボックス 31">
            <a:extLst>
              <a:ext uri="{FF2B5EF4-FFF2-40B4-BE49-F238E27FC236}">
                <a16:creationId xmlns:a16="http://schemas.microsoft.com/office/drawing/2014/main" id="{4AAD09E1-183B-4636-9A18-8EB3C253072E}"/>
              </a:ext>
            </a:extLst>
          </p:cNvPr>
          <p:cNvSpPr txBox="1"/>
          <p:nvPr/>
        </p:nvSpPr>
        <p:spPr>
          <a:xfrm>
            <a:off x="5937849" y="4014075"/>
            <a:ext cx="364202" cy="307777"/>
          </a:xfrm>
          <a:prstGeom prst="rect">
            <a:avLst/>
          </a:prstGeom>
          <a:noFill/>
        </p:spPr>
        <p:txBody>
          <a:bodyPr wrap="none" rtlCol="0">
            <a:spAutoFit/>
          </a:bodyPr>
          <a:lstStyle/>
          <a:p>
            <a:r>
              <a:rPr kumimoji="1" lang="en-US" altLang="ja-JP" sz="1400"/>
              <a:t>α</a:t>
            </a:r>
            <a:endParaRPr kumimoji="1" lang="ja-JP" altLang="en-US" sz="1400"/>
          </a:p>
        </p:txBody>
      </p:sp>
      <p:cxnSp>
        <p:nvCxnSpPr>
          <p:cNvPr id="34" name="直線矢印コネクタ 33">
            <a:extLst>
              <a:ext uri="{FF2B5EF4-FFF2-40B4-BE49-F238E27FC236}">
                <a16:creationId xmlns:a16="http://schemas.microsoft.com/office/drawing/2014/main" id="{1B63F56D-8BD7-462A-AF8D-097F7563891A}"/>
              </a:ext>
            </a:extLst>
          </p:cNvPr>
          <p:cNvCxnSpPr>
            <a:cxnSpLocks/>
          </p:cNvCxnSpPr>
          <p:nvPr/>
        </p:nvCxnSpPr>
        <p:spPr>
          <a:xfrm flipH="1">
            <a:off x="7828129" y="4518469"/>
            <a:ext cx="3478" cy="863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70E9BDAE-8623-4995-B90E-CF34A812CC1D}"/>
              </a:ext>
            </a:extLst>
          </p:cNvPr>
          <p:cNvCxnSpPr>
            <a:cxnSpLocks/>
          </p:cNvCxnSpPr>
          <p:nvPr/>
        </p:nvCxnSpPr>
        <p:spPr>
          <a:xfrm>
            <a:off x="5447263" y="4892648"/>
            <a:ext cx="23442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BE4E1640-79AD-4620-83DE-4024402DA2C5}"/>
                  </a:ext>
                </a:extLst>
              </p:cNvPr>
              <p:cNvSpPr txBox="1"/>
              <p:nvPr/>
            </p:nvSpPr>
            <p:spPr>
              <a:xfrm>
                <a:off x="5899490" y="4587130"/>
                <a:ext cx="4154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1400" dirty="0"/>
                        <m:t>β</m:t>
                      </m:r>
                    </m:oMath>
                  </m:oMathPara>
                </a14:m>
                <a:endParaRPr kumimoji="1" lang="ja-JP" altLang="en-US" sz="1400"/>
              </a:p>
            </p:txBody>
          </p:sp>
        </mc:Choice>
        <mc:Fallback xmlns="">
          <p:sp>
            <p:nvSpPr>
              <p:cNvPr id="45" name="テキスト ボックス 44">
                <a:extLst>
                  <a:ext uri="{FF2B5EF4-FFF2-40B4-BE49-F238E27FC236}">
                    <a16:creationId xmlns:a16="http://schemas.microsoft.com/office/drawing/2014/main" id="{BE4E1640-79AD-4620-83DE-4024402DA2C5}"/>
                  </a:ext>
                </a:extLst>
              </p:cNvPr>
              <p:cNvSpPr txBox="1">
                <a:spLocks noRot="1" noChangeAspect="1" noMove="1" noResize="1" noEditPoints="1" noAdjustHandles="1" noChangeArrowheads="1" noChangeShapeType="1" noTextEdit="1"/>
              </p:cNvSpPr>
              <p:nvPr/>
            </p:nvSpPr>
            <p:spPr>
              <a:xfrm>
                <a:off x="5899490" y="4587130"/>
                <a:ext cx="415498" cy="307777"/>
              </a:xfrm>
              <a:prstGeom prst="rect">
                <a:avLst/>
              </a:prstGeom>
              <a:blipFill>
                <a:blip r:embed="rId11"/>
                <a:stretch>
                  <a:fillRect b="-5882"/>
                </a:stretch>
              </a:blipFill>
            </p:spPr>
            <p:txBody>
              <a:bodyPr/>
              <a:lstStyle/>
              <a:p>
                <a:r>
                  <a:rPr lang="en-US">
                    <a:noFill/>
                  </a:rPr>
                  <a:t> </a:t>
                </a:r>
              </a:p>
            </p:txBody>
          </p:sp>
        </mc:Fallback>
      </mc:AlternateContent>
      <p:cxnSp>
        <p:nvCxnSpPr>
          <p:cNvPr id="46" name="直線矢印コネクタ 45">
            <a:extLst>
              <a:ext uri="{FF2B5EF4-FFF2-40B4-BE49-F238E27FC236}">
                <a16:creationId xmlns:a16="http://schemas.microsoft.com/office/drawing/2014/main" id="{DECEEBB3-622C-4218-908C-310AB11F8309}"/>
              </a:ext>
            </a:extLst>
          </p:cNvPr>
          <p:cNvCxnSpPr>
            <a:cxnSpLocks/>
          </p:cNvCxnSpPr>
          <p:nvPr/>
        </p:nvCxnSpPr>
        <p:spPr>
          <a:xfrm>
            <a:off x="4295536" y="2313353"/>
            <a:ext cx="0" cy="2273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吹き出し: 角を丸めた四角形 36">
            <a:extLst>
              <a:ext uri="{FF2B5EF4-FFF2-40B4-BE49-F238E27FC236}">
                <a16:creationId xmlns:a16="http://schemas.microsoft.com/office/drawing/2014/main" id="{C42053F8-1DB9-401F-BE90-F6CC5BFCBAF1}"/>
              </a:ext>
            </a:extLst>
          </p:cNvPr>
          <p:cNvSpPr/>
          <p:nvPr/>
        </p:nvSpPr>
        <p:spPr>
          <a:xfrm>
            <a:off x="8892286" y="2361988"/>
            <a:ext cx="1692072" cy="877158"/>
          </a:xfrm>
          <a:prstGeom prst="wedgeRoundRectCallout">
            <a:avLst>
              <a:gd name="adj1" fmla="val -66124"/>
              <a:gd name="adj2" fmla="val -6350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一方向性関数を</a:t>
            </a:r>
            <a:endParaRPr kumimoji="1" lang="en-US" altLang="ja-JP" sz="1600">
              <a:solidFill>
                <a:schemeClr val="tx1"/>
              </a:solidFill>
            </a:endParaRPr>
          </a:p>
          <a:p>
            <a:pPr algn="ctr"/>
            <a:r>
              <a:rPr kumimoji="1" lang="en-US" altLang="ja-JP" sz="1600" u="sng">
                <a:solidFill>
                  <a:schemeClr val="accent2"/>
                </a:solidFill>
              </a:rPr>
              <a:t>1</a:t>
            </a:r>
            <a:r>
              <a:rPr kumimoji="1" lang="ja-JP" altLang="en-US" sz="1600" u="sng">
                <a:solidFill>
                  <a:schemeClr val="accent2"/>
                </a:solidFill>
              </a:rPr>
              <a:t>回</a:t>
            </a:r>
            <a:r>
              <a:rPr kumimoji="1" lang="ja-JP" altLang="en-US" sz="1600">
                <a:solidFill>
                  <a:schemeClr val="tx1"/>
                </a:solidFill>
              </a:rPr>
              <a:t>適用</a:t>
            </a:r>
          </a:p>
        </p:txBody>
      </p:sp>
    </p:spTree>
    <p:extLst>
      <p:ext uri="{BB962C8B-B14F-4D97-AF65-F5344CB8AC3E}">
        <p14:creationId xmlns:p14="http://schemas.microsoft.com/office/powerpoint/2010/main" val="245653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349E0C4-4DAC-429B-8A6A-FBDFFBF42665}"/>
              </a:ext>
            </a:extLst>
          </p:cNvPr>
          <p:cNvSpPr>
            <a:spLocks noGrp="1"/>
          </p:cNvSpPr>
          <p:nvPr>
            <p:ph type="title"/>
          </p:nvPr>
        </p:nvSpPr>
        <p:spPr>
          <a:xfrm>
            <a:off x="1288064" y="1284731"/>
            <a:ext cx="9637776" cy="1333066"/>
          </a:xfrm>
        </p:spPr>
        <p:txBody>
          <a:bodyPr>
            <a:normAutofit/>
          </a:bodyPr>
          <a:lstStyle/>
          <a:p>
            <a:r>
              <a:rPr kumimoji="1" lang="en-US" altLang="ja-JP"/>
              <a:t>SAS-L</a:t>
            </a:r>
            <a:r>
              <a:rPr kumimoji="1" lang="ja-JP" altLang="en-US"/>
              <a:t>の概要</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1F914E5F-79D0-4EF9-B4C7-18B4F5598556}"/>
              </a:ext>
            </a:extLst>
          </p:cNvPr>
          <p:cNvSpPr>
            <a:spLocks noGrp="1"/>
          </p:cNvSpPr>
          <p:nvPr>
            <p:ph idx="1"/>
          </p:nvPr>
        </p:nvSpPr>
        <p:spPr>
          <a:xfrm>
            <a:off x="1288064" y="2853879"/>
            <a:ext cx="9637776" cy="2714771"/>
          </a:xfrm>
        </p:spPr>
        <p:txBody>
          <a:bodyPr>
            <a:normAutofit lnSpcReduction="10000"/>
          </a:bodyPr>
          <a:lstStyle/>
          <a:p>
            <a:r>
              <a:rPr kumimoji="1" lang="ja-JP" altLang="en-US" sz="2400"/>
              <a:t>ワンタイムパスワード認証方式</a:t>
            </a:r>
            <a:endParaRPr kumimoji="1" lang="en-US" altLang="ja-JP" sz="2400"/>
          </a:p>
          <a:p>
            <a:pPr lvl="1"/>
            <a:r>
              <a:rPr lang="ja-JP" altLang="en-US" sz="1800"/>
              <a:t>認証情報のたびに認証情報が変化</a:t>
            </a:r>
            <a:endParaRPr lang="en-US" altLang="ja-JP" sz="1800"/>
          </a:p>
          <a:p>
            <a:pPr lvl="1"/>
            <a:r>
              <a:rPr kumimoji="1" lang="ja-JP" altLang="en-US" sz="1800"/>
              <a:t>軽量に認証が可能</a:t>
            </a:r>
            <a:endParaRPr kumimoji="1" lang="en-US" altLang="ja-JP" sz="1800"/>
          </a:p>
          <a:p>
            <a:r>
              <a:rPr lang="en-US" altLang="ja-JP" sz="2400"/>
              <a:t>SAS-L(</a:t>
            </a:r>
            <a:r>
              <a:rPr lang="en-US" altLang="ja-JP" sz="1600"/>
              <a:t>Simple And Secure password authentication </a:t>
            </a:r>
            <a:r>
              <a:rPr lang="en-US" altLang="ja-JP" sz="1600" err="1"/>
              <a:t>protocol,Light</a:t>
            </a:r>
            <a:r>
              <a:rPr lang="en-US" altLang="ja-JP" sz="1600"/>
              <a:t> processing version</a:t>
            </a:r>
            <a:r>
              <a:rPr lang="en-US" altLang="ja-JP" sz="2400"/>
              <a:t>)</a:t>
            </a:r>
          </a:p>
          <a:p>
            <a:pPr lvl="1"/>
            <a:r>
              <a:rPr lang="ja-JP" altLang="en-US" sz="1800"/>
              <a:t>パスワードがネットワークに流れない</a:t>
            </a:r>
            <a:endParaRPr lang="en-US" altLang="ja-JP" sz="1800"/>
          </a:p>
          <a:p>
            <a:pPr lvl="1"/>
            <a:r>
              <a:rPr lang="ja-JP" altLang="en-US" sz="1800"/>
              <a:t>一方向性関数の適用回数が数回程度</a:t>
            </a:r>
            <a:endParaRPr lang="en-US" altLang="ja-JP" sz="1800"/>
          </a:p>
          <a:p>
            <a:pPr lvl="1"/>
            <a:r>
              <a:rPr lang="ja-JP" altLang="en-US" sz="1800"/>
              <a:t>センサや</a:t>
            </a:r>
            <a:r>
              <a:rPr lang="en-US" altLang="ja-JP" sz="1800"/>
              <a:t>IC</a:t>
            </a:r>
            <a:r>
              <a:rPr lang="ja-JP" altLang="en-US" sz="1800"/>
              <a:t>タグのように、小型かつ低スペックの</a:t>
            </a:r>
            <a:r>
              <a:rPr lang="en-US" altLang="ja-JP" sz="1800"/>
              <a:t>IoT</a:t>
            </a:r>
            <a:r>
              <a:rPr lang="ja-JP" altLang="en-US" sz="1800"/>
              <a:t>機器に搭載可能</a:t>
            </a:r>
            <a:endParaRPr lang="en-US" altLang="ja-JP" sz="1800"/>
          </a:p>
          <a:p>
            <a:pPr lvl="1"/>
            <a:r>
              <a:rPr kumimoji="1" lang="en-US" altLang="ja-JP" sz="1800"/>
              <a:t>SAS-L(1),SAS-L(</a:t>
            </a:r>
            <a:r>
              <a:rPr lang="en-US" altLang="ja-JP" sz="1800"/>
              <a:t>2</a:t>
            </a:r>
            <a:r>
              <a:rPr kumimoji="1" lang="en-US" altLang="ja-JP" sz="1800"/>
              <a:t>)</a:t>
            </a: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,SAS-L(3) ,SAS-L(4)</a:t>
            </a:r>
            <a:endParaRPr kumimoji="1" lang="en-US" altLang="ja-JP"/>
          </a:p>
        </p:txBody>
      </p:sp>
      <p:sp>
        <p:nvSpPr>
          <p:cNvPr id="4" name="スライド番号プレースホルダー 3">
            <a:extLst>
              <a:ext uri="{FF2B5EF4-FFF2-40B4-BE49-F238E27FC236}">
                <a16:creationId xmlns:a16="http://schemas.microsoft.com/office/drawing/2014/main" id="{781BBB2C-AA99-4E00-8052-43BB9EFEBCDE}"/>
              </a:ext>
            </a:extLst>
          </p:cNvPr>
          <p:cNvSpPr>
            <a:spLocks noGrp="1"/>
          </p:cNvSpPr>
          <p:nvPr>
            <p:ph type="sldNum" sz="quarter" idx="12"/>
          </p:nvPr>
        </p:nvSpPr>
        <p:spPr/>
        <p:txBody>
          <a:bodyPr/>
          <a:lstStyle/>
          <a:p>
            <a:fld id="{01A2C2AB-EF2D-4352-BB26-FF176DBDE1A0}" type="slidenum">
              <a:rPr kumimoji="1" lang="ja-JP" altLang="en-US" smtClean="0"/>
              <a:t>3</a:t>
            </a:fld>
            <a:endParaRPr kumimoji="1" lang="ja-JP" altLang="en-US"/>
          </a:p>
        </p:txBody>
      </p:sp>
    </p:spTree>
    <p:extLst>
      <p:ext uri="{BB962C8B-B14F-4D97-AF65-F5344CB8AC3E}">
        <p14:creationId xmlns:p14="http://schemas.microsoft.com/office/powerpoint/2010/main" val="3210268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5FB399B-C607-4058-A03A-51CFD4C1927F}"/>
              </a:ext>
            </a:extLst>
          </p:cNvPr>
          <p:cNvSpPr>
            <a:spLocks noGrp="1"/>
          </p:cNvSpPr>
          <p:nvPr>
            <p:ph type="title"/>
          </p:nvPr>
        </p:nvSpPr>
        <p:spPr>
          <a:xfrm>
            <a:off x="968024" y="775134"/>
            <a:ext cx="9357865" cy="1041901"/>
          </a:xfrm>
        </p:spPr>
        <p:txBody>
          <a:bodyPr vert="horz" lIns="91440" tIns="45720" rIns="91440" bIns="45720" rtlCol="0" anchor="ctr">
            <a:normAutofit/>
          </a:bodyPr>
          <a:lstStyle/>
          <a:p>
            <a:r>
              <a:rPr lang="en-US" altLang="ja-JP" sz="4000"/>
              <a:t>SAS-L(3)</a:t>
            </a:r>
            <a:r>
              <a:rPr lang="ja-JP" altLang="en-US" sz="4000"/>
              <a:t>のアルゴリズム</a:t>
            </a:r>
            <a:endParaRPr kumimoji="1" lang="ja-JP" altLang="en-US" sz="4000" kern="1200">
              <a:solidFill>
                <a:schemeClr val="tx1"/>
              </a:solidFill>
              <a:latin typeface="+mj-lt"/>
              <a:ea typeface="+mj-ea"/>
              <a:cs typeface="+mj-cs"/>
            </a:endParaRPr>
          </a:p>
        </p:txBody>
      </p:sp>
      <p:sp>
        <p:nvSpPr>
          <p:cNvPr id="14" name="正方形/長方形 13">
            <a:extLst>
              <a:ext uri="{FF2B5EF4-FFF2-40B4-BE49-F238E27FC236}">
                <a16:creationId xmlns:a16="http://schemas.microsoft.com/office/drawing/2014/main" id="{033C91E7-FEB4-489C-84A2-CB733B2C568C}"/>
              </a:ext>
            </a:extLst>
          </p:cNvPr>
          <p:cNvSpPr/>
          <p:nvPr/>
        </p:nvSpPr>
        <p:spPr>
          <a:xfrm>
            <a:off x="3016423" y="1598378"/>
            <a:ext cx="2866934" cy="4299491"/>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D2703342-7E8E-4340-9E0A-5CDCF98AC934}"/>
              </a:ext>
            </a:extLst>
          </p:cNvPr>
          <p:cNvSpPr/>
          <p:nvPr/>
        </p:nvSpPr>
        <p:spPr>
          <a:xfrm>
            <a:off x="6373634" y="1598378"/>
            <a:ext cx="2866934" cy="4299491"/>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6EC2D08F-B435-49E9-BC25-18EB85348F72}"/>
              </a:ext>
            </a:extLst>
          </p:cNvPr>
          <p:cNvSpPr txBox="1"/>
          <p:nvPr/>
        </p:nvSpPr>
        <p:spPr>
          <a:xfrm>
            <a:off x="3942644" y="1598379"/>
            <a:ext cx="1101942" cy="369692"/>
          </a:xfrm>
          <a:prstGeom prst="rect">
            <a:avLst/>
          </a:prstGeom>
          <a:noFill/>
        </p:spPr>
        <p:txBody>
          <a:bodyPr wrap="square" rtlCol="0">
            <a:spAutoFit/>
          </a:bodyPr>
          <a:lstStyle/>
          <a:p>
            <a:r>
              <a:rPr kumimoji="1" lang="ja-JP" altLang="en-US" b="1"/>
              <a:t>被認証側</a:t>
            </a:r>
          </a:p>
        </p:txBody>
      </p:sp>
      <p:sp>
        <p:nvSpPr>
          <p:cNvPr id="17" name="テキスト ボックス 16">
            <a:extLst>
              <a:ext uri="{FF2B5EF4-FFF2-40B4-BE49-F238E27FC236}">
                <a16:creationId xmlns:a16="http://schemas.microsoft.com/office/drawing/2014/main" id="{D22F2C78-A9DD-4E47-982A-9017136FF198}"/>
              </a:ext>
            </a:extLst>
          </p:cNvPr>
          <p:cNvSpPr txBox="1"/>
          <p:nvPr/>
        </p:nvSpPr>
        <p:spPr>
          <a:xfrm>
            <a:off x="7365437" y="1598378"/>
            <a:ext cx="872370" cy="369692"/>
          </a:xfrm>
          <a:prstGeom prst="rect">
            <a:avLst/>
          </a:prstGeom>
          <a:noFill/>
        </p:spPr>
        <p:txBody>
          <a:bodyPr wrap="square" rtlCol="0">
            <a:spAutoFit/>
          </a:bodyPr>
          <a:lstStyle/>
          <a:p>
            <a:r>
              <a:rPr kumimoji="1" lang="ja-JP" altLang="en-US" b="1"/>
              <a:t>認証側</a:t>
            </a:r>
          </a:p>
        </p:txBody>
      </p:sp>
      <p:cxnSp>
        <p:nvCxnSpPr>
          <p:cNvPr id="18" name="直線矢印コネクタ 17">
            <a:extLst>
              <a:ext uri="{FF2B5EF4-FFF2-40B4-BE49-F238E27FC236}">
                <a16:creationId xmlns:a16="http://schemas.microsoft.com/office/drawing/2014/main" id="{897EE44D-CDB6-47C9-ADE9-0591DA6A2304}"/>
              </a:ext>
            </a:extLst>
          </p:cNvPr>
          <p:cNvCxnSpPr>
            <a:cxnSpLocks/>
          </p:cNvCxnSpPr>
          <p:nvPr/>
        </p:nvCxnSpPr>
        <p:spPr>
          <a:xfrm>
            <a:off x="7179419" y="2732713"/>
            <a:ext cx="0" cy="38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6558DDEE-6F53-46D6-96CA-5D615423AFE3}"/>
                  </a:ext>
                </a:extLst>
              </p:cNvPr>
              <p:cNvSpPr/>
              <p:nvPr/>
            </p:nvSpPr>
            <p:spPr>
              <a:xfrm>
                <a:off x="3588690" y="2005245"/>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認証情報</a:t>
                </a:r>
                <a14:m>
                  <m:oMath xmlns:m="http://schemas.openxmlformats.org/officeDocument/2006/math">
                    <m:sSub>
                      <m:sSubPr>
                        <m:ctrlPr>
                          <a:rPr kumimoji="1" lang="en-US" altLang="ja-JP" sz="1400" i="1" dirty="0">
                            <a:solidFill>
                              <a:schemeClr val="tx1"/>
                            </a:solidFill>
                            <a:latin typeface="Cambria Math" panose="02040503050406030204" pitchFamily="18" charset="0"/>
                          </a:rPr>
                        </m:ctrlPr>
                      </m:sSubPr>
                      <m:e>
                        <m:r>
                          <a:rPr kumimoji="1" lang="en-US" altLang="ja-JP" sz="1400" i="1" dirty="0">
                            <a:solidFill>
                              <a:schemeClr val="tx1"/>
                            </a:solidFill>
                            <a:latin typeface="Cambria Math" panose="02040503050406030204" pitchFamily="18" charset="0"/>
                          </a:rPr>
                          <m:t>𝐴</m:t>
                        </m:r>
                      </m:e>
                      <m:sub>
                        <m:r>
                          <a:rPr kumimoji="1" lang="en-US" altLang="ja-JP" sz="1400" i="1" dirty="0">
                            <a:solidFill>
                              <a:schemeClr val="tx1"/>
                            </a:solidFill>
                            <a:latin typeface="Cambria Math" panose="02040503050406030204" pitchFamily="18" charset="0"/>
                          </a:rPr>
                          <m:t>𝑖</m:t>
                        </m:r>
                      </m:sub>
                    </m:sSub>
                  </m:oMath>
                </a14:m>
                <a:endParaRPr kumimoji="1" lang="en-US" altLang="ja-JP" sz="1400">
                  <a:solidFill>
                    <a:schemeClr val="tx1"/>
                  </a:solidFill>
                </a:endParaRPr>
              </a:p>
            </p:txBody>
          </p:sp>
        </mc:Choice>
        <mc:Fallback xmlns="">
          <p:sp>
            <p:nvSpPr>
              <p:cNvPr id="19" name="正方形/長方形 18">
                <a:extLst>
                  <a:ext uri="{FF2B5EF4-FFF2-40B4-BE49-F238E27FC236}">
                    <a16:creationId xmlns:a16="http://schemas.microsoft.com/office/drawing/2014/main" id="{6558DDEE-6F53-46D6-96CA-5D615423AFE3}"/>
                  </a:ext>
                </a:extLst>
              </p:cNvPr>
              <p:cNvSpPr>
                <a:spLocks noRot="1" noChangeAspect="1" noMove="1" noResize="1" noEditPoints="1" noAdjustHandles="1" noChangeArrowheads="1" noChangeShapeType="1" noTextEdit="1"/>
              </p:cNvSpPr>
              <p:nvPr/>
            </p:nvSpPr>
            <p:spPr>
              <a:xfrm>
                <a:off x="3588690" y="2005245"/>
                <a:ext cx="1716075" cy="359675"/>
              </a:xfrm>
              <a:prstGeom prst="rect">
                <a:avLst/>
              </a:prstGeom>
              <a:blipFill>
                <a:blip r:embed="rId3"/>
                <a:stretch>
                  <a:fillRect b="-8197"/>
                </a:stretch>
              </a:blipFill>
              <a:ln>
                <a:solidFill>
                  <a:schemeClr val="tx1"/>
                </a:solidFill>
              </a:ln>
            </p:spPr>
            <p:txBody>
              <a:bodyPr/>
              <a:lstStyle/>
              <a:p>
                <a:r>
                  <a:rPr lang="en-US">
                    <a:noFill/>
                  </a:rPr>
                  <a:t> </a:t>
                </a:r>
              </a:p>
            </p:txBody>
          </p:sp>
        </mc:Fallback>
      </mc:AlternateContent>
      <p:sp>
        <p:nvSpPr>
          <p:cNvPr id="20" name="テキスト ボックス 19">
            <a:extLst>
              <a:ext uri="{FF2B5EF4-FFF2-40B4-BE49-F238E27FC236}">
                <a16:creationId xmlns:a16="http://schemas.microsoft.com/office/drawing/2014/main" id="{781258D7-43B9-4A85-AE69-AB38D18D087E}"/>
              </a:ext>
            </a:extLst>
          </p:cNvPr>
          <p:cNvSpPr txBox="1"/>
          <p:nvPr/>
        </p:nvSpPr>
        <p:spPr>
          <a:xfrm>
            <a:off x="5843921" y="1962247"/>
            <a:ext cx="540768" cy="308077"/>
          </a:xfrm>
          <a:prstGeom prst="rect">
            <a:avLst/>
          </a:prstGeom>
          <a:noFill/>
        </p:spPr>
        <p:txBody>
          <a:bodyPr wrap="square" rtlCol="0">
            <a:spAutoFit/>
          </a:bodyPr>
          <a:lstStyle/>
          <a:p>
            <a:r>
              <a:rPr kumimoji="1" lang="ja-JP" altLang="en-US" sz="1400"/>
              <a:t>共有</a:t>
            </a:r>
          </a:p>
        </p:txBody>
      </p:sp>
      <p:cxnSp>
        <p:nvCxnSpPr>
          <p:cNvPr id="21" name="直線矢印コネクタ 20">
            <a:extLst>
              <a:ext uri="{FF2B5EF4-FFF2-40B4-BE49-F238E27FC236}">
                <a16:creationId xmlns:a16="http://schemas.microsoft.com/office/drawing/2014/main" id="{72408475-EDA7-4156-9A13-4E46DA6C1A69}"/>
              </a:ext>
            </a:extLst>
          </p:cNvPr>
          <p:cNvCxnSpPr>
            <a:cxnSpLocks/>
          </p:cNvCxnSpPr>
          <p:nvPr/>
        </p:nvCxnSpPr>
        <p:spPr>
          <a:xfrm>
            <a:off x="7847523" y="3508581"/>
            <a:ext cx="0" cy="282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102D6C5-24B5-4E1E-90BE-B4C7A7411ECB}"/>
              </a:ext>
            </a:extLst>
          </p:cNvPr>
          <p:cNvCxnSpPr>
            <a:cxnSpLocks/>
          </p:cNvCxnSpPr>
          <p:nvPr/>
        </p:nvCxnSpPr>
        <p:spPr>
          <a:xfrm>
            <a:off x="5314188" y="2239736"/>
            <a:ext cx="171523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DF9E712-E3A4-45E8-A005-9FE35335FA69}"/>
                  </a:ext>
                </a:extLst>
              </p:cNvPr>
              <p:cNvSpPr/>
              <p:nvPr/>
            </p:nvSpPr>
            <p:spPr>
              <a:xfrm>
                <a:off x="7046819" y="2005245"/>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認証情報</a:t>
                </a:r>
                <a14:m>
                  <m:oMath xmlns:m="http://schemas.openxmlformats.org/officeDocument/2006/math">
                    <m:sSub>
                      <m:sSubPr>
                        <m:ctrlPr>
                          <a:rPr kumimoji="1" lang="en-US" altLang="ja-JP" sz="1400" i="1">
                            <a:solidFill>
                              <a:schemeClr val="tx1"/>
                            </a:solidFill>
                            <a:latin typeface="Cambria Math" panose="02040503050406030204" pitchFamily="18" charset="0"/>
                          </a:rPr>
                        </m:ctrlPr>
                      </m:sSubPr>
                      <m:e>
                        <m:r>
                          <a:rPr kumimoji="1" lang="en-US" altLang="ja-JP" sz="1400" i="1">
                            <a:solidFill>
                              <a:schemeClr val="tx1"/>
                            </a:solidFill>
                            <a:latin typeface="Cambria Math" panose="02040503050406030204" pitchFamily="18" charset="0"/>
                          </a:rPr>
                          <m:t>𝐴</m:t>
                        </m:r>
                      </m:e>
                      <m:sub>
                        <m:r>
                          <a:rPr kumimoji="1" lang="en-US" altLang="ja-JP" sz="1400" i="1">
                            <a:solidFill>
                              <a:schemeClr val="tx1"/>
                            </a:solidFill>
                            <a:latin typeface="Cambria Math" panose="02040503050406030204" pitchFamily="18" charset="0"/>
                          </a:rPr>
                          <m:t>𝑖</m:t>
                        </m:r>
                      </m:sub>
                    </m:sSub>
                    <m:r>
                      <a:rPr kumimoji="1" lang="ja-JP" altLang="en-US" sz="1400" i="1">
                        <a:solidFill>
                          <a:schemeClr val="tx1"/>
                        </a:solidFill>
                        <a:latin typeface="Cambria Math" panose="02040503050406030204" pitchFamily="18" charset="0"/>
                      </a:rPr>
                      <m:t>を登録</m:t>
                    </m:r>
                  </m:oMath>
                </a14:m>
                <a:endParaRPr kumimoji="1" lang="ja-JP" altLang="en-US" sz="1400">
                  <a:solidFill>
                    <a:schemeClr val="tx1"/>
                  </a:solidFill>
                </a:endParaRPr>
              </a:p>
            </p:txBody>
          </p:sp>
        </mc:Choice>
        <mc:Fallback xmlns="">
          <p:sp>
            <p:nvSpPr>
              <p:cNvPr id="23" name="正方形/長方形 22">
                <a:extLst>
                  <a:ext uri="{FF2B5EF4-FFF2-40B4-BE49-F238E27FC236}">
                    <a16:creationId xmlns:a16="http://schemas.microsoft.com/office/drawing/2014/main" id="{1DF9E712-E3A4-45E8-A005-9FE35335FA69}"/>
                  </a:ext>
                </a:extLst>
              </p:cNvPr>
              <p:cNvSpPr>
                <a:spLocks noRot="1" noChangeAspect="1" noMove="1" noResize="1" noEditPoints="1" noAdjustHandles="1" noChangeArrowheads="1" noChangeShapeType="1" noTextEdit="1"/>
              </p:cNvSpPr>
              <p:nvPr/>
            </p:nvSpPr>
            <p:spPr>
              <a:xfrm>
                <a:off x="7046819" y="2005245"/>
                <a:ext cx="1716075" cy="359675"/>
              </a:xfrm>
              <a:prstGeom prst="rect">
                <a:avLst/>
              </a:prstGeom>
              <a:blipFill>
                <a:blip r:embed="rId4"/>
                <a:stretch>
                  <a:fillRect b="-81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266AE475-C7FE-4585-8370-6531083B4A10}"/>
                  </a:ext>
                </a:extLst>
              </p:cNvPr>
              <p:cNvSpPr/>
              <p:nvPr/>
            </p:nvSpPr>
            <p:spPr>
              <a:xfrm>
                <a:off x="6649939" y="2468545"/>
                <a:ext cx="1009241"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1100" i="1" smtClean="0">
                          <a:solidFill>
                            <a:schemeClr val="tx1"/>
                          </a:solidFill>
                          <a:latin typeface="Cambria Math" panose="02040503050406030204" pitchFamily="18" charset="0"/>
                        </a:rPr>
                        <m:t>識別子</m:t>
                      </m:r>
                      <m:r>
                        <a:rPr kumimoji="1" lang="en-US" altLang="ja-JP" sz="1100" i="1">
                          <a:solidFill>
                            <a:schemeClr val="tx1"/>
                          </a:solidFill>
                          <a:latin typeface="Cambria Math" panose="02040503050406030204" pitchFamily="18" charset="0"/>
                        </a:rPr>
                        <m:t>𝑆</m:t>
                      </m:r>
                    </m:oMath>
                  </m:oMathPara>
                </a14:m>
                <a:endParaRPr kumimoji="1" lang="ja-JP" altLang="en-US" sz="1100">
                  <a:solidFill>
                    <a:schemeClr val="tx1"/>
                  </a:solidFill>
                </a:endParaRPr>
              </a:p>
            </p:txBody>
          </p:sp>
        </mc:Choice>
        <mc:Fallback xmlns="">
          <p:sp>
            <p:nvSpPr>
              <p:cNvPr id="24" name="正方形/長方形 23">
                <a:extLst>
                  <a:ext uri="{FF2B5EF4-FFF2-40B4-BE49-F238E27FC236}">
                    <a16:creationId xmlns:a16="http://schemas.microsoft.com/office/drawing/2014/main" id="{266AE475-C7FE-4585-8370-6531083B4A10}"/>
                  </a:ext>
                </a:extLst>
              </p:cNvPr>
              <p:cNvSpPr>
                <a:spLocks noRot="1" noChangeAspect="1" noMove="1" noResize="1" noEditPoints="1" noAdjustHandles="1" noChangeArrowheads="1" noChangeShapeType="1" noTextEdit="1"/>
              </p:cNvSpPr>
              <p:nvPr/>
            </p:nvSpPr>
            <p:spPr>
              <a:xfrm>
                <a:off x="6649939" y="2468545"/>
                <a:ext cx="1009241" cy="264168"/>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903A3954-81C0-4B4C-BFC7-DD12DCCEA16B}"/>
                  </a:ext>
                </a:extLst>
              </p:cNvPr>
              <p:cNvSpPr/>
              <p:nvPr/>
            </p:nvSpPr>
            <p:spPr>
              <a:xfrm>
                <a:off x="7935485" y="2479011"/>
                <a:ext cx="1009241"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乱数</a:t>
                </a:r>
                <a14:m>
                  <m:oMath xmlns:m="http://schemas.openxmlformats.org/officeDocument/2006/math">
                    <m:sSub>
                      <m:sSubPr>
                        <m:ctrlPr>
                          <a:rPr kumimoji="1" lang="en-US" altLang="ja-JP" sz="1100" i="1">
                            <a:solidFill>
                              <a:schemeClr val="tx1"/>
                            </a:solidFill>
                            <a:latin typeface="Cambria Math" panose="02040503050406030204" pitchFamily="18" charset="0"/>
                          </a:rPr>
                        </m:ctrlPr>
                      </m:sSubPr>
                      <m:e>
                        <m:r>
                          <a:rPr kumimoji="1" lang="en-US" altLang="ja-JP" sz="1100" i="1">
                            <a:solidFill>
                              <a:schemeClr val="tx1"/>
                            </a:solidFill>
                            <a:latin typeface="Cambria Math" panose="02040503050406030204" pitchFamily="18" charset="0"/>
                          </a:rPr>
                          <m:t>𝑁</m:t>
                        </m:r>
                      </m:e>
                      <m:sub>
                        <m:r>
                          <a:rPr kumimoji="1" lang="en-US" altLang="ja-JP" sz="1100" i="1" smtClean="0">
                            <a:solidFill>
                              <a:schemeClr val="tx1"/>
                            </a:solidFill>
                            <a:latin typeface="Cambria Math" panose="02040503050406030204" pitchFamily="18" charset="0"/>
                          </a:rPr>
                          <m:t>𝑖</m:t>
                        </m:r>
                        <m:r>
                          <a:rPr kumimoji="1" lang="en-US" altLang="ja-JP" sz="1100" b="0" i="1" smtClean="0">
                            <a:solidFill>
                              <a:schemeClr val="tx1"/>
                            </a:solidFill>
                            <a:latin typeface="Cambria Math" panose="02040503050406030204" pitchFamily="18" charset="0"/>
                          </a:rPr>
                          <m:t>+1</m:t>
                        </m:r>
                      </m:sub>
                    </m:sSub>
                  </m:oMath>
                </a14:m>
                <a:endParaRPr kumimoji="1" lang="ja-JP" altLang="en-US" sz="1100">
                  <a:solidFill>
                    <a:schemeClr val="tx1"/>
                  </a:solidFill>
                </a:endParaRPr>
              </a:p>
            </p:txBody>
          </p:sp>
        </mc:Choice>
        <mc:Fallback xmlns="">
          <p:sp>
            <p:nvSpPr>
              <p:cNvPr id="25" name="正方形/長方形 24">
                <a:extLst>
                  <a:ext uri="{FF2B5EF4-FFF2-40B4-BE49-F238E27FC236}">
                    <a16:creationId xmlns:a16="http://schemas.microsoft.com/office/drawing/2014/main" id="{903A3954-81C0-4B4C-BFC7-DD12DCCEA16B}"/>
                  </a:ext>
                </a:extLst>
              </p:cNvPr>
              <p:cNvSpPr>
                <a:spLocks noRot="1" noChangeAspect="1" noMove="1" noResize="1" noEditPoints="1" noAdjustHandles="1" noChangeArrowheads="1" noChangeShapeType="1" noTextEdit="1"/>
              </p:cNvSpPr>
              <p:nvPr/>
            </p:nvSpPr>
            <p:spPr>
              <a:xfrm>
                <a:off x="7935485" y="2479011"/>
                <a:ext cx="1009241" cy="264168"/>
              </a:xfrm>
              <a:prstGeom prst="rect">
                <a:avLst/>
              </a:prstGeom>
              <a:blipFill>
                <a:blip r:embed="rId6"/>
                <a:stretch>
                  <a:fillRect b="-13333"/>
                </a:stretch>
              </a:blipFill>
              <a:ln>
                <a:solidFill>
                  <a:schemeClr val="tx1"/>
                </a:solidFill>
              </a:ln>
            </p:spPr>
            <p:txBody>
              <a:bodyPr/>
              <a:lstStyle/>
              <a:p>
                <a:r>
                  <a:rPr lang="en-US">
                    <a:noFill/>
                  </a:rPr>
                  <a:t> </a:t>
                </a:r>
              </a:p>
            </p:txBody>
          </p:sp>
        </mc:Fallback>
      </mc:AlternateContent>
      <p:cxnSp>
        <p:nvCxnSpPr>
          <p:cNvPr id="26" name="直線矢印コネクタ 25">
            <a:extLst>
              <a:ext uri="{FF2B5EF4-FFF2-40B4-BE49-F238E27FC236}">
                <a16:creationId xmlns:a16="http://schemas.microsoft.com/office/drawing/2014/main" id="{E16D3760-3707-4385-BD40-5A0CD0B96E30}"/>
              </a:ext>
            </a:extLst>
          </p:cNvPr>
          <p:cNvCxnSpPr>
            <a:cxnSpLocks/>
          </p:cNvCxnSpPr>
          <p:nvPr/>
        </p:nvCxnSpPr>
        <p:spPr>
          <a:xfrm>
            <a:off x="8472145" y="2743179"/>
            <a:ext cx="0" cy="38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F7859A3-ABEA-4A10-855D-D79B90B15BD4}"/>
                  </a:ext>
                </a:extLst>
              </p:cNvPr>
              <p:cNvSpPr/>
              <p:nvPr/>
            </p:nvSpPr>
            <p:spPr>
              <a:xfrm>
                <a:off x="6729278" y="3135486"/>
                <a:ext cx="2163189"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次回認証情報</a:t>
                </a:r>
                <a14:m>
                  <m:oMath xmlns:m="http://schemas.openxmlformats.org/officeDocument/2006/math">
                    <m:sSub>
                      <m:sSubPr>
                        <m:ctrlPr>
                          <a:rPr kumimoji="1" lang="en-US" altLang="ja-JP" sz="1400" i="1">
                            <a:solidFill>
                              <a:schemeClr val="tx1"/>
                            </a:solidFill>
                            <a:latin typeface="Cambria Math" panose="02040503050406030204" pitchFamily="18" charset="0"/>
                          </a:rPr>
                        </m:ctrlPr>
                      </m:sSubPr>
                      <m:e>
                        <m:r>
                          <a:rPr kumimoji="1" lang="en-US" altLang="ja-JP" sz="1400" i="1">
                            <a:solidFill>
                              <a:schemeClr val="tx1"/>
                            </a:solidFill>
                            <a:latin typeface="Cambria Math" panose="02040503050406030204" pitchFamily="18" charset="0"/>
                          </a:rPr>
                          <m:t>𝐴</m:t>
                        </m:r>
                      </m:e>
                      <m:sub>
                        <m:r>
                          <a:rPr kumimoji="1" lang="en-US" altLang="ja-JP" sz="1400" i="1">
                            <a:solidFill>
                              <a:schemeClr val="tx1"/>
                            </a:solidFill>
                            <a:latin typeface="Cambria Math" panose="02040503050406030204" pitchFamily="18" charset="0"/>
                          </a:rPr>
                          <m:t>𝑖</m:t>
                        </m:r>
                        <m:r>
                          <a:rPr kumimoji="1" lang="en-US" altLang="ja-JP" sz="1400" i="1">
                            <a:solidFill>
                              <a:schemeClr val="tx1"/>
                            </a:solidFill>
                            <a:latin typeface="Cambria Math" panose="02040503050406030204" pitchFamily="18" charset="0"/>
                          </a:rPr>
                          <m:t>+1</m:t>
                        </m:r>
                      </m:sub>
                    </m:sSub>
                  </m:oMath>
                </a14:m>
                <a:r>
                  <a:rPr kumimoji="1" lang="ja-JP" altLang="en-US" sz="1400">
                    <a:solidFill>
                      <a:schemeClr val="tx1"/>
                    </a:solidFill>
                  </a:rPr>
                  <a:t>を作成</a:t>
                </a:r>
              </a:p>
            </p:txBody>
          </p:sp>
        </mc:Choice>
        <mc:Fallback xmlns="">
          <p:sp>
            <p:nvSpPr>
              <p:cNvPr id="27" name="正方形/長方形 26">
                <a:extLst>
                  <a:ext uri="{FF2B5EF4-FFF2-40B4-BE49-F238E27FC236}">
                    <a16:creationId xmlns:a16="http://schemas.microsoft.com/office/drawing/2014/main" id="{BF7859A3-ABEA-4A10-855D-D79B90B15BD4}"/>
                  </a:ext>
                </a:extLst>
              </p:cNvPr>
              <p:cNvSpPr>
                <a:spLocks noRot="1" noChangeAspect="1" noMove="1" noResize="1" noEditPoints="1" noAdjustHandles="1" noChangeArrowheads="1" noChangeShapeType="1" noTextEdit="1"/>
              </p:cNvSpPr>
              <p:nvPr/>
            </p:nvSpPr>
            <p:spPr>
              <a:xfrm>
                <a:off x="6729278" y="3135486"/>
                <a:ext cx="2163189" cy="359675"/>
              </a:xfrm>
              <a:prstGeom prst="rect">
                <a:avLst/>
              </a:prstGeom>
              <a:blipFill>
                <a:blip r:embed="rId7"/>
                <a:stretch>
                  <a:fillRect b="-81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16AA524B-A4F8-4114-B7BC-70062ED0A798}"/>
                  </a:ext>
                </a:extLst>
              </p:cNvPr>
              <p:cNvSpPr/>
              <p:nvPr/>
            </p:nvSpPr>
            <p:spPr>
              <a:xfrm>
                <a:off x="6898666" y="3790822"/>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送信データ</a:t>
                </a:r>
                <a:r>
                  <a:rPr kumimoji="1" lang="en-US" altLang="ja-JP" sz="1400">
                    <a:solidFill>
                      <a:schemeClr val="tx1"/>
                    </a:solidFill>
                  </a:rPr>
                  <a:t>α</a:t>
                </a:r>
                <a:r>
                  <a:rPr kumimoji="1" lang="ja-JP" altLang="en-US" sz="1400">
                    <a:solidFill>
                      <a:schemeClr val="tx1"/>
                    </a:solidFill>
                  </a:rPr>
                  <a:t>作成</a:t>
                </a:r>
                <a:endParaRPr kumimoji="1" lang="en-US" altLang="ja-JP" sz="1400">
                  <a:solidFill>
                    <a:schemeClr val="tx1"/>
                  </a:solidFill>
                </a:endParaRPr>
              </a:p>
              <a:p>
                <a:pPr algn="ctr"/>
                <a:r>
                  <a:rPr kumimoji="1" lang="en-US" altLang="ja-JP" sz="1050">
                    <a:solidFill>
                      <a:schemeClr val="tx1"/>
                    </a:solidFill>
                  </a:rPr>
                  <a:t>α</a:t>
                </a:r>
                <a:r>
                  <a:rPr kumimoji="1" lang="ja-JP" altLang="en-US" sz="1050">
                    <a:solidFill>
                      <a:schemeClr val="tx1"/>
                    </a:solidFill>
                  </a:rPr>
                  <a:t>←</a:t>
                </a:r>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r>
                          <a:rPr kumimoji="1" lang="en-US" altLang="ja-JP" sz="1050" i="1">
                            <a:solidFill>
                              <a:schemeClr val="tx1"/>
                            </a:solidFill>
                            <a:latin typeface="Cambria Math" panose="02040503050406030204" pitchFamily="18" charset="0"/>
                          </a:rPr>
                          <m:t>+1</m:t>
                        </m:r>
                      </m:sub>
                    </m:sSub>
                  </m:oMath>
                </a14:m>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sub>
                    </m:sSub>
                  </m:oMath>
                </a14:m>
                <a:endParaRPr kumimoji="1" lang="ja-JP" altLang="en-US" sz="1050">
                  <a:solidFill>
                    <a:schemeClr val="tx1"/>
                  </a:solidFill>
                </a:endParaRPr>
              </a:p>
            </p:txBody>
          </p:sp>
        </mc:Choice>
        <mc:Fallback xmlns="">
          <p:sp>
            <p:nvSpPr>
              <p:cNvPr id="28" name="正方形/長方形 27">
                <a:extLst>
                  <a:ext uri="{FF2B5EF4-FFF2-40B4-BE49-F238E27FC236}">
                    <a16:creationId xmlns:a16="http://schemas.microsoft.com/office/drawing/2014/main" id="{16AA524B-A4F8-4114-B7BC-70062ED0A798}"/>
                  </a:ext>
                </a:extLst>
              </p:cNvPr>
              <p:cNvSpPr>
                <a:spLocks noRot="1" noChangeAspect="1" noMove="1" noResize="1" noEditPoints="1" noAdjustHandles="1" noChangeArrowheads="1" noChangeShapeType="1" noTextEdit="1"/>
              </p:cNvSpPr>
              <p:nvPr/>
            </p:nvSpPr>
            <p:spPr>
              <a:xfrm>
                <a:off x="6898666" y="3790822"/>
                <a:ext cx="1930116" cy="359675"/>
              </a:xfrm>
              <a:prstGeom prst="rect">
                <a:avLst/>
              </a:prstGeom>
              <a:blipFill>
                <a:blip r:embed="rId8"/>
                <a:stretch>
                  <a:fillRect t="-16393" b="-21311"/>
                </a:stretch>
              </a:blipFill>
              <a:ln>
                <a:solidFill>
                  <a:schemeClr val="tx1"/>
                </a:solidFill>
              </a:ln>
            </p:spPr>
            <p:txBody>
              <a:bodyPr/>
              <a:lstStyle/>
              <a:p>
                <a:r>
                  <a:rPr lang="en-US">
                    <a:noFill/>
                  </a:rPr>
                  <a:t> </a:t>
                </a:r>
              </a:p>
            </p:txBody>
          </p:sp>
        </mc:Fallback>
      </mc:AlternateContent>
      <p:cxnSp>
        <p:nvCxnSpPr>
          <p:cNvPr id="29" name="直線コネクタ 28">
            <a:extLst>
              <a:ext uri="{FF2B5EF4-FFF2-40B4-BE49-F238E27FC236}">
                <a16:creationId xmlns:a16="http://schemas.microsoft.com/office/drawing/2014/main" id="{74BED686-053E-4F3A-873B-3D42D4CD84C7}"/>
              </a:ext>
            </a:extLst>
          </p:cNvPr>
          <p:cNvCxnSpPr>
            <a:cxnSpLocks/>
          </p:cNvCxnSpPr>
          <p:nvPr/>
        </p:nvCxnSpPr>
        <p:spPr>
          <a:xfrm>
            <a:off x="4889608" y="3954156"/>
            <a:ext cx="20181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406BFFC-0F29-46C9-95FB-6DE106034587}"/>
              </a:ext>
            </a:extLst>
          </p:cNvPr>
          <p:cNvCxnSpPr>
            <a:cxnSpLocks/>
          </p:cNvCxnSpPr>
          <p:nvPr/>
        </p:nvCxnSpPr>
        <p:spPr>
          <a:xfrm>
            <a:off x="4878520" y="3954154"/>
            <a:ext cx="0" cy="282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40EFD063-A1DD-4679-B62A-D9B44CA6AB33}"/>
                  </a:ext>
                </a:extLst>
              </p:cNvPr>
              <p:cNvSpPr/>
              <p:nvPr/>
            </p:nvSpPr>
            <p:spPr>
              <a:xfrm>
                <a:off x="3588690" y="4299884"/>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rPr>
                  <a:t>β</a:t>
                </a:r>
                <a:r>
                  <a:rPr kumimoji="1" lang="ja-JP" altLang="en-US" sz="1400">
                    <a:solidFill>
                      <a:schemeClr val="tx1"/>
                    </a:solidFill>
                  </a:rPr>
                  <a:t>作成</a:t>
                </a:r>
                <a:endParaRPr kumimoji="1" lang="en-US" altLang="ja-JP" sz="1400">
                  <a:solidFill>
                    <a:schemeClr val="tx1"/>
                  </a:solidFill>
                </a:endParaRPr>
              </a:p>
              <a:p>
                <a:pPr algn="ctr"/>
                <a:r>
                  <a:rPr kumimoji="1" lang="el-GR" altLang="ja-JP" sz="1050">
                    <a:solidFill>
                      <a:schemeClr val="tx1"/>
                    </a:solidFill>
                  </a:rPr>
                  <a:t>β </a:t>
                </a:r>
                <a:r>
                  <a:rPr kumimoji="1" lang="ja-JP" altLang="en-US" sz="1050">
                    <a:solidFill>
                      <a:schemeClr val="tx1"/>
                    </a:solidFill>
                  </a:rPr>
                  <a:t>←</a:t>
                </a:r>
                <a:r>
                  <a:rPr kumimoji="1" lang="en-US" altLang="ja-JP" sz="1050">
                    <a:solidFill>
                      <a:schemeClr val="tx1"/>
                    </a:solidFill>
                  </a:rPr>
                  <a:t> (α ⊕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sub>
                    </m:sSub>
                  </m:oMath>
                </a14:m>
                <a:r>
                  <a:rPr kumimoji="1" lang="en-US" altLang="ja-JP" sz="1050">
                    <a:solidFill>
                      <a:schemeClr val="tx1"/>
                    </a:solidFill>
                  </a:rPr>
                  <a:t>)+ </a:t>
                </a:r>
                <a14:m>
                  <m:oMath xmlns:m="http://schemas.openxmlformats.org/officeDocument/2006/math">
                    <m:sSub>
                      <m:sSubPr>
                        <m:ctrlPr>
                          <a:rPr kumimoji="1" lang="en-US" altLang="ja-JP" sz="1050" i="1">
                            <a:solidFill>
                              <a:schemeClr val="tx1"/>
                            </a:solidFill>
                            <a:latin typeface="Cambria Math" panose="02040503050406030204" pitchFamily="18" charset="0"/>
                          </a:rPr>
                        </m:ctrlPr>
                      </m:sSubPr>
                      <m:e>
                        <m:r>
                          <a:rPr kumimoji="1" lang="en-US" altLang="ja-JP" sz="1050" i="1">
                            <a:solidFill>
                              <a:schemeClr val="tx1"/>
                            </a:solidFill>
                            <a:latin typeface="Cambria Math" panose="02040503050406030204" pitchFamily="18" charset="0"/>
                          </a:rPr>
                          <m:t>𝐴</m:t>
                        </m:r>
                      </m:e>
                      <m:sub>
                        <m:r>
                          <a:rPr kumimoji="1" lang="en-US" altLang="ja-JP" sz="1050" i="1">
                            <a:solidFill>
                              <a:schemeClr val="tx1"/>
                            </a:solidFill>
                            <a:latin typeface="Cambria Math" panose="02040503050406030204" pitchFamily="18" charset="0"/>
                          </a:rPr>
                          <m:t>𝑖</m:t>
                        </m:r>
                      </m:sub>
                    </m:sSub>
                  </m:oMath>
                </a14:m>
                <a:endParaRPr kumimoji="1" lang="ja-JP" altLang="en-US" sz="1050">
                  <a:solidFill>
                    <a:schemeClr val="tx1"/>
                  </a:solidFill>
                </a:endParaRPr>
              </a:p>
            </p:txBody>
          </p:sp>
        </mc:Choice>
        <mc:Fallback xmlns="">
          <p:sp>
            <p:nvSpPr>
              <p:cNvPr id="31" name="正方形/長方形 30">
                <a:extLst>
                  <a:ext uri="{FF2B5EF4-FFF2-40B4-BE49-F238E27FC236}">
                    <a16:creationId xmlns:a16="http://schemas.microsoft.com/office/drawing/2014/main" id="{40EFD063-A1DD-4679-B62A-D9B44CA6AB33}"/>
                  </a:ext>
                </a:extLst>
              </p:cNvPr>
              <p:cNvSpPr>
                <a:spLocks noRot="1" noChangeAspect="1" noMove="1" noResize="1" noEditPoints="1" noAdjustHandles="1" noChangeArrowheads="1" noChangeShapeType="1" noTextEdit="1"/>
              </p:cNvSpPr>
              <p:nvPr/>
            </p:nvSpPr>
            <p:spPr>
              <a:xfrm>
                <a:off x="3588690" y="4299884"/>
                <a:ext cx="1930116" cy="359675"/>
              </a:xfrm>
              <a:prstGeom prst="rect">
                <a:avLst/>
              </a:prstGeom>
              <a:blipFill>
                <a:blip r:embed="rId9"/>
                <a:stretch>
                  <a:fillRect t="-14754" b="-2295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フローチャート: 判断 31">
                <a:extLst>
                  <a:ext uri="{FF2B5EF4-FFF2-40B4-BE49-F238E27FC236}">
                    <a16:creationId xmlns:a16="http://schemas.microsoft.com/office/drawing/2014/main" id="{7926EF29-37F0-42B5-B8EB-645903EF91D9}"/>
                  </a:ext>
                </a:extLst>
              </p:cNvPr>
              <p:cNvSpPr/>
              <p:nvPr/>
            </p:nvSpPr>
            <p:spPr>
              <a:xfrm>
                <a:off x="6846316" y="4862980"/>
                <a:ext cx="2002413" cy="65961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20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𝐴</m:t>
                        </m:r>
                      </m:e>
                      <m:sub>
                        <m:r>
                          <a:rPr kumimoji="1" lang="en-US" altLang="ja-JP" sz="1200" i="1">
                            <a:solidFill>
                              <a:schemeClr val="tx1"/>
                            </a:solidFill>
                            <a:latin typeface="Cambria Math" panose="02040503050406030204" pitchFamily="18" charset="0"/>
                          </a:rPr>
                          <m:t>𝑖</m:t>
                        </m:r>
                        <m:r>
                          <a:rPr kumimoji="1" lang="en-US" altLang="ja-JP" sz="1200" b="0" i="1" smtClean="0">
                            <a:solidFill>
                              <a:schemeClr val="tx1"/>
                            </a:solidFill>
                            <a:latin typeface="Cambria Math" panose="02040503050406030204" pitchFamily="18" charset="0"/>
                          </a:rPr>
                          <m:t>+1</m:t>
                        </m:r>
                      </m:sub>
                    </m:sSub>
                    <m:r>
                      <a:rPr kumimoji="1" lang="en-US" altLang="ja-JP" sz="1200" b="0" i="1" smtClean="0">
                        <a:solidFill>
                          <a:schemeClr val="tx1"/>
                        </a:solidFill>
                        <a:latin typeface="Cambria Math" panose="02040503050406030204" pitchFamily="18" charset="0"/>
                      </a:rPr>
                      <m:t>+</m:t>
                    </m:r>
                  </m:oMath>
                </a14:m>
                <a:r>
                  <a:rPr kumimoji="1" lang="en-US" altLang="ja-JP" sz="1200">
                    <a:solidFill>
                      <a:schemeClr val="tx1"/>
                    </a:solidFill>
                  </a:rPr>
                  <a:t> </a:t>
                </a:r>
                <a14:m>
                  <m:oMath xmlns:m="http://schemas.openxmlformats.org/officeDocument/2006/math">
                    <m:sSub>
                      <m:sSubPr>
                        <m:ctrlPr>
                          <a:rPr kumimoji="1" lang="en-US" altLang="ja-JP" sz="1200" i="1">
                            <a:solidFill>
                              <a:schemeClr val="tx1"/>
                            </a:solidFill>
                            <a:latin typeface="Cambria Math" panose="02040503050406030204" pitchFamily="18" charset="0"/>
                          </a:rPr>
                        </m:ctrlPr>
                      </m:sSubPr>
                      <m:e>
                        <m:r>
                          <a:rPr kumimoji="1" lang="en-US" altLang="ja-JP" sz="1200" i="1">
                            <a:solidFill>
                              <a:schemeClr val="tx1"/>
                            </a:solidFill>
                            <a:latin typeface="Cambria Math" panose="02040503050406030204" pitchFamily="18" charset="0"/>
                          </a:rPr>
                          <m:t>𝐴</m:t>
                        </m:r>
                      </m:e>
                      <m:sub>
                        <m:r>
                          <a:rPr kumimoji="1" lang="en-US" altLang="ja-JP" sz="1200" i="1">
                            <a:solidFill>
                              <a:schemeClr val="tx1"/>
                            </a:solidFill>
                            <a:latin typeface="Cambria Math" panose="02040503050406030204" pitchFamily="18" charset="0"/>
                          </a:rPr>
                          <m:t>𝑖</m:t>
                        </m:r>
                      </m:sub>
                    </m:sSub>
                    <m:r>
                      <a:rPr kumimoji="1" lang="en-US" altLang="ja-JP" sz="1200" i="1">
                        <a:solidFill>
                          <a:schemeClr val="tx1"/>
                        </a:solidFill>
                        <a:latin typeface="Cambria Math" panose="02040503050406030204" pitchFamily="18" charset="0"/>
                      </a:rPr>
                      <m:t> </m:t>
                    </m:r>
                  </m:oMath>
                </a14:m>
                <a:r>
                  <a:rPr kumimoji="1" lang="en-US" altLang="ja-JP" sz="1200">
                    <a:solidFill>
                      <a:schemeClr val="tx1"/>
                    </a:solidFill>
                  </a:rPr>
                  <a:t>=</a:t>
                </a:r>
                <a:r>
                  <a:rPr kumimoji="1" lang="el-GR" altLang="ja-JP" sz="1200">
                    <a:solidFill>
                      <a:schemeClr val="tx1"/>
                    </a:solidFill>
                  </a:rPr>
                  <a:t> β</a:t>
                </a:r>
                <a:r>
                  <a:rPr kumimoji="1" lang="en-US" altLang="ja-JP" sz="1200">
                    <a:solidFill>
                      <a:schemeClr val="tx1"/>
                    </a:solidFill>
                  </a:rPr>
                  <a:t>?</a:t>
                </a:r>
                <a:endParaRPr kumimoji="1" lang="ja-JP" altLang="en-US" sz="1200">
                  <a:solidFill>
                    <a:schemeClr val="tx1"/>
                  </a:solidFill>
                </a:endParaRPr>
              </a:p>
            </p:txBody>
          </p:sp>
        </mc:Choice>
        <mc:Fallback xmlns="">
          <p:sp>
            <p:nvSpPr>
              <p:cNvPr id="32" name="フローチャート: 判断 31">
                <a:extLst>
                  <a:ext uri="{FF2B5EF4-FFF2-40B4-BE49-F238E27FC236}">
                    <a16:creationId xmlns:a16="http://schemas.microsoft.com/office/drawing/2014/main" id="{7926EF29-37F0-42B5-B8EB-645903EF91D9}"/>
                  </a:ext>
                </a:extLst>
              </p:cNvPr>
              <p:cNvSpPr>
                <a:spLocks noRot="1" noChangeAspect="1" noMove="1" noResize="1" noEditPoints="1" noAdjustHandles="1" noChangeArrowheads="1" noChangeShapeType="1" noTextEdit="1"/>
              </p:cNvSpPr>
              <p:nvPr/>
            </p:nvSpPr>
            <p:spPr>
              <a:xfrm>
                <a:off x="6846316" y="4862980"/>
                <a:ext cx="2002413" cy="659619"/>
              </a:xfrm>
              <a:prstGeom prst="flowChartDecision">
                <a:avLst/>
              </a:prstGeom>
              <a:blipFill>
                <a:blip r:embed="rId10"/>
                <a:stretch>
                  <a:fillRect/>
                </a:stretch>
              </a:blipFill>
              <a:ln>
                <a:solidFill>
                  <a:schemeClr val="tx1"/>
                </a:solidFill>
              </a:ln>
            </p:spPr>
            <p:txBody>
              <a:bodyPr/>
              <a:lstStyle/>
              <a:p>
                <a:r>
                  <a:rPr lang="en-US">
                    <a:noFill/>
                  </a:rPr>
                  <a:t> </a:t>
                </a:r>
              </a:p>
            </p:txBody>
          </p:sp>
        </mc:Fallback>
      </mc:AlternateContent>
      <p:sp>
        <p:nvSpPr>
          <p:cNvPr id="33" name="テキスト ボックス 32">
            <a:extLst>
              <a:ext uri="{FF2B5EF4-FFF2-40B4-BE49-F238E27FC236}">
                <a16:creationId xmlns:a16="http://schemas.microsoft.com/office/drawing/2014/main" id="{D85276C1-54B5-4154-8D9B-E0B4A3505690}"/>
              </a:ext>
            </a:extLst>
          </p:cNvPr>
          <p:cNvSpPr txBox="1"/>
          <p:nvPr/>
        </p:nvSpPr>
        <p:spPr>
          <a:xfrm>
            <a:off x="7098043" y="5440626"/>
            <a:ext cx="437143" cy="308077"/>
          </a:xfrm>
          <a:prstGeom prst="rect">
            <a:avLst/>
          </a:prstGeom>
          <a:noFill/>
        </p:spPr>
        <p:txBody>
          <a:bodyPr wrap="square" rtlCol="0">
            <a:spAutoFit/>
          </a:bodyPr>
          <a:lstStyle/>
          <a:p>
            <a:r>
              <a:rPr kumimoji="1" lang="en-US" altLang="ja-JP" sz="1400"/>
              <a:t>OK</a:t>
            </a:r>
            <a:endParaRPr kumimoji="1" lang="ja-JP" altLang="en-US" sz="1400"/>
          </a:p>
        </p:txBody>
      </p:sp>
      <p:sp>
        <p:nvSpPr>
          <p:cNvPr id="34" name="テキスト ボックス 33">
            <a:extLst>
              <a:ext uri="{FF2B5EF4-FFF2-40B4-BE49-F238E27FC236}">
                <a16:creationId xmlns:a16="http://schemas.microsoft.com/office/drawing/2014/main" id="{3ABCD295-CB0D-49E6-A834-083A6DD7FE5A}"/>
              </a:ext>
            </a:extLst>
          </p:cNvPr>
          <p:cNvSpPr txBox="1"/>
          <p:nvPr/>
        </p:nvSpPr>
        <p:spPr>
          <a:xfrm>
            <a:off x="8224057" y="5446223"/>
            <a:ext cx="446708" cy="308077"/>
          </a:xfrm>
          <a:prstGeom prst="rect">
            <a:avLst/>
          </a:prstGeom>
          <a:noFill/>
        </p:spPr>
        <p:txBody>
          <a:bodyPr wrap="square" rtlCol="0">
            <a:spAutoFit/>
          </a:bodyPr>
          <a:lstStyle/>
          <a:p>
            <a:r>
              <a:rPr kumimoji="1" lang="en-US" altLang="ja-JP" sz="1400"/>
              <a:t>NG</a:t>
            </a:r>
            <a:endParaRPr kumimoji="1" lang="ja-JP" altLang="en-US" sz="1400"/>
          </a:p>
        </p:txBody>
      </p:sp>
      <p:sp>
        <p:nvSpPr>
          <p:cNvPr id="35" name="テキスト ボックス 34">
            <a:extLst>
              <a:ext uri="{FF2B5EF4-FFF2-40B4-BE49-F238E27FC236}">
                <a16:creationId xmlns:a16="http://schemas.microsoft.com/office/drawing/2014/main" id="{74C8C834-BFB7-40E8-89BD-A13BFCA0C0CB}"/>
              </a:ext>
            </a:extLst>
          </p:cNvPr>
          <p:cNvSpPr txBox="1"/>
          <p:nvPr/>
        </p:nvSpPr>
        <p:spPr>
          <a:xfrm>
            <a:off x="6011381" y="3683497"/>
            <a:ext cx="362212" cy="307072"/>
          </a:xfrm>
          <a:prstGeom prst="rect">
            <a:avLst/>
          </a:prstGeom>
          <a:noFill/>
        </p:spPr>
        <p:txBody>
          <a:bodyPr wrap="square" rtlCol="0">
            <a:spAutoFit/>
          </a:bodyPr>
          <a:lstStyle/>
          <a:p>
            <a:r>
              <a:rPr kumimoji="1" lang="en-US" altLang="ja-JP" sz="1400"/>
              <a:t>α</a:t>
            </a:r>
            <a:endParaRPr kumimoji="1" lang="ja-JP" altLang="en-US" sz="1400"/>
          </a:p>
        </p:txBody>
      </p:sp>
      <p:cxnSp>
        <p:nvCxnSpPr>
          <p:cNvPr id="36" name="直線矢印コネクタ 35">
            <a:extLst>
              <a:ext uri="{FF2B5EF4-FFF2-40B4-BE49-F238E27FC236}">
                <a16:creationId xmlns:a16="http://schemas.microsoft.com/office/drawing/2014/main" id="{6CD72716-996E-43C1-9EFC-E2B871AC9786}"/>
              </a:ext>
            </a:extLst>
          </p:cNvPr>
          <p:cNvCxnSpPr>
            <a:cxnSpLocks/>
          </p:cNvCxnSpPr>
          <p:nvPr/>
        </p:nvCxnSpPr>
        <p:spPr>
          <a:xfrm>
            <a:off x="7844062" y="4150497"/>
            <a:ext cx="0" cy="7051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6DFB857-929C-4126-ABD1-2D9721882618}"/>
              </a:ext>
            </a:extLst>
          </p:cNvPr>
          <p:cNvCxnSpPr>
            <a:cxnSpLocks/>
          </p:cNvCxnSpPr>
          <p:nvPr/>
        </p:nvCxnSpPr>
        <p:spPr>
          <a:xfrm>
            <a:off x="5531614" y="4562070"/>
            <a:ext cx="23314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4A946C2-DF3D-418B-9065-E82674BEE864}"/>
                  </a:ext>
                </a:extLst>
              </p:cNvPr>
              <p:cNvSpPr txBox="1"/>
              <p:nvPr/>
            </p:nvSpPr>
            <p:spPr>
              <a:xfrm>
                <a:off x="5973302" y="4256552"/>
                <a:ext cx="413228" cy="3070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1400" dirty="0" smtClean="0">
                          <a:solidFill>
                            <a:schemeClr val="tx1"/>
                          </a:solidFill>
                        </a:rPr>
                        <m:t>β</m:t>
                      </m:r>
                    </m:oMath>
                  </m:oMathPara>
                </a14:m>
                <a:endParaRPr kumimoji="1" lang="ja-JP" altLang="en-US" sz="1400">
                  <a:solidFill>
                    <a:schemeClr val="tx1"/>
                  </a:solidFill>
                </a:endParaRPr>
              </a:p>
            </p:txBody>
          </p:sp>
        </mc:Choice>
        <mc:Fallback xmlns="">
          <p:sp>
            <p:nvSpPr>
              <p:cNvPr id="38" name="テキスト ボックス 37">
                <a:extLst>
                  <a:ext uri="{FF2B5EF4-FFF2-40B4-BE49-F238E27FC236}">
                    <a16:creationId xmlns:a16="http://schemas.microsoft.com/office/drawing/2014/main" id="{24A946C2-DF3D-418B-9065-E82674BEE864}"/>
                  </a:ext>
                </a:extLst>
              </p:cNvPr>
              <p:cNvSpPr txBox="1">
                <a:spLocks noRot="1" noChangeAspect="1" noMove="1" noResize="1" noEditPoints="1" noAdjustHandles="1" noChangeArrowheads="1" noChangeShapeType="1" noTextEdit="1"/>
              </p:cNvSpPr>
              <p:nvPr/>
            </p:nvSpPr>
            <p:spPr>
              <a:xfrm>
                <a:off x="5973302" y="4256552"/>
                <a:ext cx="413228" cy="307072"/>
              </a:xfrm>
              <a:prstGeom prst="rect">
                <a:avLst/>
              </a:prstGeom>
              <a:blipFill>
                <a:blip r:embed="rId11"/>
                <a:stretch>
                  <a:fillRect b="-5882"/>
                </a:stretch>
              </a:blipFill>
            </p:spPr>
            <p:txBody>
              <a:bodyPr/>
              <a:lstStyle/>
              <a:p>
                <a:r>
                  <a:rPr lang="en-US">
                    <a:noFill/>
                  </a:rPr>
                  <a:t> </a:t>
                </a:r>
              </a:p>
            </p:txBody>
          </p:sp>
        </mc:Fallback>
      </mc:AlternateContent>
      <p:cxnSp>
        <p:nvCxnSpPr>
          <p:cNvPr id="39" name="直線矢印コネクタ 38">
            <a:extLst>
              <a:ext uri="{FF2B5EF4-FFF2-40B4-BE49-F238E27FC236}">
                <a16:creationId xmlns:a16="http://schemas.microsoft.com/office/drawing/2014/main" id="{3D2581E0-A618-4692-8651-2697C72C1DBD}"/>
              </a:ext>
            </a:extLst>
          </p:cNvPr>
          <p:cNvCxnSpPr>
            <a:cxnSpLocks/>
          </p:cNvCxnSpPr>
          <p:nvPr/>
        </p:nvCxnSpPr>
        <p:spPr>
          <a:xfrm>
            <a:off x="4446727" y="2373453"/>
            <a:ext cx="0" cy="1883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吹き出し: 角を丸めた四角形 78">
            <a:extLst>
              <a:ext uri="{FF2B5EF4-FFF2-40B4-BE49-F238E27FC236}">
                <a16:creationId xmlns:a16="http://schemas.microsoft.com/office/drawing/2014/main" id="{119F320C-DEA5-42DA-9AB1-EF377EF54ED5}"/>
              </a:ext>
            </a:extLst>
          </p:cNvPr>
          <p:cNvSpPr/>
          <p:nvPr/>
        </p:nvSpPr>
        <p:spPr>
          <a:xfrm>
            <a:off x="1723698" y="2239736"/>
            <a:ext cx="1878375" cy="604464"/>
          </a:xfrm>
          <a:prstGeom prst="wedgeRoundRectCallout">
            <a:avLst>
              <a:gd name="adj1" fmla="val 60484"/>
              <a:gd name="adj2" fmla="val -4563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u="sng">
                <a:solidFill>
                  <a:schemeClr val="accent2"/>
                </a:solidFill>
              </a:rPr>
              <a:t>共通鍵</a:t>
            </a:r>
            <a:r>
              <a:rPr kumimoji="1" lang="ja-JP" altLang="en-US" sz="1600">
                <a:solidFill>
                  <a:schemeClr val="tx1"/>
                </a:solidFill>
              </a:rPr>
              <a:t>として使用</a:t>
            </a:r>
          </a:p>
        </p:txBody>
      </p:sp>
      <p:sp>
        <p:nvSpPr>
          <p:cNvPr id="80" name="吹き出し: 角を丸めた四角形 79">
            <a:extLst>
              <a:ext uri="{FF2B5EF4-FFF2-40B4-BE49-F238E27FC236}">
                <a16:creationId xmlns:a16="http://schemas.microsoft.com/office/drawing/2014/main" id="{702D3D6D-658D-410B-9CA5-7C3575FFC743}"/>
              </a:ext>
            </a:extLst>
          </p:cNvPr>
          <p:cNvSpPr/>
          <p:nvPr/>
        </p:nvSpPr>
        <p:spPr>
          <a:xfrm>
            <a:off x="8630814" y="1233143"/>
            <a:ext cx="1940214" cy="612088"/>
          </a:xfrm>
          <a:prstGeom prst="wedgeRoundRectCallout">
            <a:avLst>
              <a:gd name="adj1" fmla="val -49141"/>
              <a:gd name="adj2" fmla="val 8668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u="sng">
                <a:solidFill>
                  <a:schemeClr val="accent2"/>
                </a:solidFill>
              </a:rPr>
              <a:t>共通鍵</a:t>
            </a:r>
            <a:r>
              <a:rPr kumimoji="1" lang="ja-JP" altLang="en-US" sz="1600">
                <a:solidFill>
                  <a:schemeClr val="tx1"/>
                </a:solidFill>
              </a:rPr>
              <a:t>として使用</a:t>
            </a:r>
          </a:p>
        </p:txBody>
      </p:sp>
      <p:sp>
        <p:nvSpPr>
          <p:cNvPr id="81" name="吹き出し: 角を丸めた四角形 80">
            <a:extLst>
              <a:ext uri="{FF2B5EF4-FFF2-40B4-BE49-F238E27FC236}">
                <a16:creationId xmlns:a16="http://schemas.microsoft.com/office/drawing/2014/main" id="{F62B2D48-2ECA-4DFF-B5EC-F67DD1E26442}"/>
              </a:ext>
            </a:extLst>
          </p:cNvPr>
          <p:cNvSpPr/>
          <p:nvPr/>
        </p:nvSpPr>
        <p:spPr>
          <a:xfrm>
            <a:off x="8892286" y="2361988"/>
            <a:ext cx="1692072" cy="877158"/>
          </a:xfrm>
          <a:prstGeom prst="wedgeRoundRectCallout">
            <a:avLst>
              <a:gd name="adj1" fmla="val -66124"/>
              <a:gd name="adj2" fmla="val -6350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一方向性関数を</a:t>
            </a:r>
            <a:endParaRPr kumimoji="1" lang="en-US" altLang="ja-JP" sz="1600">
              <a:solidFill>
                <a:schemeClr val="tx1"/>
              </a:solidFill>
            </a:endParaRPr>
          </a:p>
          <a:p>
            <a:pPr algn="ctr"/>
            <a:r>
              <a:rPr kumimoji="1" lang="en-US" altLang="ja-JP" sz="1600" u="sng">
                <a:solidFill>
                  <a:schemeClr val="accent2"/>
                </a:solidFill>
              </a:rPr>
              <a:t>1</a:t>
            </a:r>
            <a:r>
              <a:rPr kumimoji="1" lang="ja-JP" altLang="en-US" sz="1600" u="sng">
                <a:solidFill>
                  <a:schemeClr val="accent2"/>
                </a:solidFill>
              </a:rPr>
              <a:t>回</a:t>
            </a:r>
            <a:r>
              <a:rPr kumimoji="1" lang="ja-JP" altLang="en-US" sz="1600">
                <a:solidFill>
                  <a:schemeClr val="tx1"/>
                </a:solidFill>
              </a:rPr>
              <a:t>適用</a:t>
            </a:r>
          </a:p>
        </p:txBody>
      </p:sp>
      <p:sp>
        <p:nvSpPr>
          <p:cNvPr id="82" name="吹き出し: 角を丸めた四角形 81">
            <a:extLst>
              <a:ext uri="{FF2B5EF4-FFF2-40B4-BE49-F238E27FC236}">
                <a16:creationId xmlns:a16="http://schemas.microsoft.com/office/drawing/2014/main" id="{0F03BBDE-4FE0-46F5-8EC4-E95FAC92134B}"/>
              </a:ext>
            </a:extLst>
          </p:cNvPr>
          <p:cNvSpPr/>
          <p:nvPr/>
        </p:nvSpPr>
        <p:spPr>
          <a:xfrm>
            <a:off x="9006028" y="3574160"/>
            <a:ext cx="1692072" cy="877158"/>
          </a:xfrm>
          <a:prstGeom prst="wedgeRoundRectCallout">
            <a:avLst>
              <a:gd name="adj1" fmla="val -66124"/>
              <a:gd name="adj2" fmla="val -6350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一方向性関数を</a:t>
            </a:r>
            <a:endParaRPr kumimoji="1" lang="en-US" altLang="ja-JP" sz="1600">
              <a:solidFill>
                <a:schemeClr val="tx1"/>
              </a:solidFill>
            </a:endParaRPr>
          </a:p>
          <a:p>
            <a:pPr algn="ctr"/>
            <a:r>
              <a:rPr kumimoji="1" lang="en-US" altLang="ja-JP" sz="1600" u="sng">
                <a:solidFill>
                  <a:schemeClr val="accent2"/>
                </a:solidFill>
              </a:rPr>
              <a:t>1</a:t>
            </a:r>
            <a:r>
              <a:rPr kumimoji="1" lang="ja-JP" altLang="en-US" sz="1600" u="sng">
                <a:solidFill>
                  <a:schemeClr val="accent2"/>
                </a:solidFill>
              </a:rPr>
              <a:t>回</a:t>
            </a:r>
            <a:r>
              <a:rPr kumimoji="1" lang="ja-JP" altLang="en-US" sz="1600">
                <a:solidFill>
                  <a:schemeClr val="tx1"/>
                </a:solidFill>
              </a:rPr>
              <a:t>適用</a:t>
            </a:r>
          </a:p>
        </p:txBody>
      </p:sp>
      <p:sp>
        <p:nvSpPr>
          <p:cNvPr id="3" name="スライド番号プレースホルダー 2">
            <a:extLst>
              <a:ext uri="{FF2B5EF4-FFF2-40B4-BE49-F238E27FC236}">
                <a16:creationId xmlns:a16="http://schemas.microsoft.com/office/drawing/2014/main" id="{A8D09FC6-3A31-4367-8A5B-E1C5C4834C75}"/>
              </a:ext>
            </a:extLst>
          </p:cNvPr>
          <p:cNvSpPr>
            <a:spLocks noGrp="1"/>
          </p:cNvSpPr>
          <p:nvPr>
            <p:ph type="sldNum" sz="quarter" idx="12"/>
          </p:nvPr>
        </p:nvSpPr>
        <p:spPr/>
        <p:txBody>
          <a:bodyPr/>
          <a:lstStyle/>
          <a:p>
            <a:fld id="{01A2C2AB-EF2D-4352-BB26-FF176DBDE1A0}" type="slidenum">
              <a:rPr kumimoji="1" lang="ja-JP" altLang="en-US" smtClean="0"/>
              <a:t>30</a:t>
            </a:fld>
            <a:endParaRPr kumimoji="1" lang="ja-JP" altLang="en-US"/>
          </a:p>
        </p:txBody>
      </p:sp>
    </p:spTree>
    <p:extLst>
      <p:ext uri="{BB962C8B-B14F-4D97-AF65-F5344CB8AC3E}">
        <p14:creationId xmlns:p14="http://schemas.microsoft.com/office/powerpoint/2010/main" val="849623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25FB399B-C607-4058-A03A-51CFD4C1927F}"/>
              </a:ext>
            </a:extLst>
          </p:cNvPr>
          <p:cNvSpPr>
            <a:spLocks noGrp="1"/>
          </p:cNvSpPr>
          <p:nvPr>
            <p:ph type="title"/>
          </p:nvPr>
        </p:nvSpPr>
        <p:spPr>
          <a:xfrm>
            <a:off x="968024" y="775134"/>
            <a:ext cx="9357865" cy="1041901"/>
          </a:xfrm>
        </p:spPr>
        <p:txBody>
          <a:bodyPr vert="horz" lIns="91440" tIns="45720" rIns="91440" bIns="45720" rtlCol="0" anchor="ctr">
            <a:normAutofit/>
          </a:bodyPr>
          <a:lstStyle/>
          <a:p>
            <a:r>
              <a:rPr lang="en-US" altLang="ja-JP" sz="4000"/>
              <a:t>SAS-L(3)</a:t>
            </a:r>
            <a:r>
              <a:rPr lang="ja-JP" altLang="en-US" sz="4000"/>
              <a:t>のアルゴリズム</a:t>
            </a:r>
            <a:endParaRPr kumimoji="1" lang="ja-JP" altLang="en-US" sz="4000" kern="1200">
              <a:solidFill>
                <a:schemeClr val="tx1"/>
              </a:solidFill>
              <a:latin typeface="+mj-lt"/>
              <a:ea typeface="+mj-ea"/>
              <a:cs typeface="+mj-cs"/>
            </a:endParaRPr>
          </a:p>
        </p:txBody>
      </p:sp>
      <p:sp>
        <p:nvSpPr>
          <p:cNvPr id="14" name="正方形/長方形 13">
            <a:extLst>
              <a:ext uri="{FF2B5EF4-FFF2-40B4-BE49-F238E27FC236}">
                <a16:creationId xmlns:a16="http://schemas.microsoft.com/office/drawing/2014/main" id="{033C91E7-FEB4-489C-84A2-CB733B2C568C}"/>
              </a:ext>
            </a:extLst>
          </p:cNvPr>
          <p:cNvSpPr/>
          <p:nvPr/>
        </p:nvSpPr>
        <p:spPr>
          <a:xfrm>
            <a:off x="6477345" y="1533751"/>
            <a:ext cx="2866934" cy="4299491"/>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D2703342-7E8E-4340-9E0A-5CDCF98AC934}"/>
              </a:ext>
            </a:extLst>
          </p:cNvPr>
          <p:cNvSpPr/>
          <p:nvPr/>
        </p:nvSpPr>
        <p:spPr>
          <a:xfrm>
            <a:off x="2942526" y="1533751"/>
            <a:ext cx="2866934" cy="4299491"/>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6" name="テキスト ボックス 15">
            <a:extLst>
              <a:ext uri="{FF2B5EF4-FFF2-40B4-BE49-F238E27FC236}">
                <a16:creationId xmlns:a16="http://schemas.microsoft.com/office/drawing/2014/main" id="{6EC2D08F-B435-49E9-BC25-18EB85348F72}"/>
              </a:ext>
            </a:extLst>
          </p:cNvPr>
          <p:cNvSpPr txBox="1"/>
          <p:nvPr/>
        </p:nvSpPr>
        <p:spPr>
          <a:xfrm>
            <a:off x="7403566" y="1479047"/>
            <a:ext cx="1101942" cy="3696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被認証側</a:t>
            </a:r>
          </a:p>
        </p:txBody>
      </p:sp>
      <p:sp>
        <p:nvSpPr>
          <p:cNvPr id="17" name="テキスト ボックス 16">
            <a:extLst>
              <a:ext uri="{FF2B5EF4-FFF2-40B4-BE49-F238E27FC236}">
                <a16:creationId xmlns:a16="http://schemas.microsoft.com/office/drawing/2014/main" id="{D22F2C78-A9DD-4E47-982A-9017136FF198}"/>
              </a:ext>
            </a:extLst>
          </p:cNvPr>
          <p:cNvSpPr txBox="1"/>
          <p:nvPr/>
        </p:nvSpPr>
        <p:spPr>
          <a:xfrm>
            <a:off x="3934329" y="1486861"/>
            <a:ext cx="872370" cy="3696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認証側</a:t>
            </a:r>
          </a:p>
        </p:txBody>
      </p:sp>
      <p:cxnSp>
        <p:nvCxnSpPr>
          <p:cNvPr id="18" name="直線矢印コネクタ 17">
            <a:extLst>
              <a:ext uri="{FF2B5EF4-FFF2-40B4-BE49-F238E27FC236}">
                <a16:creationId xmlns:a16="http://schemas.microsoft.com/office/drawing/2014/main" id="{897EE44D-CDB6-47C9-ADE9-0591DA6A2304}"/>
              </a:ext>
            </a:extLst>
          </p:cNvPr>
          <p:cNvCxnSpPr>
            <a:cxnSpLocks/>
          </p:cNvCxnSpPr>
          <p:nvPr/>
        </p:nvCxnSpPr>
        <p:spPr>
          <a:xfrm>
            <a:off x="3748311" y="2668086"/>
            <a:ext cx="0" cy="38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6558DDEE-6F53-46D6-96CA-5D615423AFE3}"/>
                  </a:ext>
                </a:extLst>
              </p:cNvPr>
              <p:cNvSpPr/>
              <p:nvPr/>
            </p:nvSpPr>
            <p:spPr>
              <a:xfrm>
                <a:off x="7049612" y="178431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認証情報</a:t>
                </a:r>
                <a14:m>
                  <m:oMath xmlns:m="http://schemas.openxmlformats.org/officeDocument/2006/math">
                    <m:sSub>
                      <m:sSubPr>
                        <m:ctrlP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oMath>
                </a14:m>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19" name="正方形/長方形 18">
                <a:extLst>
                  <a:ext uri="{FF2B5EF4-FFF2-40B4-BE49-F238E27FC236}">
                    <a16:creationId xmlns:a16="http://schemas.microsoft.com/office/drawing/2014/main" id="{6558DDEE-6F53-46D6-96CA-5D615423AFE3}"/>
                  </a:ext>
                </a:extLst>
              </p:cNvPr>
              <p:cNvSpPr>
                <a:spLocks noRot="1" noChangeAspect="1" noMove="1" noResize="1" noEditPoints="1" noAdjustHandles="1" noChangeArrowheads="1" noChangeShapeType="1" noTextEdit="1"/>
              </p:cNvSpPr>
              <p:nvPr/>
            </p:nvSpPr>
            <p:spPr>
              <a:xfrm>
                <a:off x="7049612" y="1784317"/>
                <a:ext cx="1716075" cy="359675"/>
              </a:xfrm>
              <a:prstGeom prst="rect">
                <a:avLst/>
              </a:prstGeom>
              <a:blipFill>
                <a:blip r:embed="rId3"/>
                <a:stretch>
                  <a:fillRect b="-8197"/>
                </a:stretch>
              </a:blipFill>
              <a:ln>
                <a:solidFill>
                  <a:schemeClr val="tx1"/>
                </a:solidFill>
              </a:ln>
            </p:spPr>
            <p:txBody>
              <a:bodyPr/>
              <a:lstStyle/>
              <a:p>
                <a:r>
                  <a:rPr lang="en-US">
                    <a:noFill/>
                  </a:rPr>
                  <a:t> </a:t>
                </a:r>
              </a:p>
            </p:txBody>
          </p:sp>
        </mc:Fallback>
      </mc:AlternateContent>
      <p:sp>
        <p:nvSpPr>
          <p:cNvPr id="20" name="テキスト ボックス 19">
            <a:extLst>
              <a:ext uri="{FF2B5EF4-FFF2-40B4-BE49-F238E27FC236}">
                <a16:creationId xmlns:a16="http://schemas.microsoft.com/office/drawing/2014/main" id="{781258D7-43B9-4A85-AE69-AB38D18D087E}"/>
              </a:ext>
            </a:extLst>
          </p:cNvPr>
          <p:cNvSpPr txBox="1"/>
          <p:nvPr/>
        </p:nvSpPr>
        <p:spPr>
          <a:xfrm>
            <a:off x="5873018" y="1712074"/>
            <a:ext cx="540768"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共有</a:t>
            </a:r>
          </a:p>
        </p:txBody>
      </p:sp>
      <p:cxnSp>
        <p:nvCxnSpPr>
          <p:cNvPr id="21" name="直線矢印コネクタ 20">
            <a:extLst>
              <a:ext uri="{FF2B5EF4-FFF2-40B4-BE49-F238E27FC236}">
                <a16:creationId xmlns:a16="http://schemas.microsoft.com/office/drawing/2014/main" id="{72408475-EDA7-4156-9A13-4E46DA6C1A69}"/>
              </a:ext>
            </a:extLst>
          </p:cNvPr>
          <p:cNvCxnSpPr>
            <a:cxnSpLocks/>
          </p:cNvCxnSpPr>
          <p:nvPr/>
        </p:nvCxnSpPr>
        <p:spPr>
          <a:xfrm>
            <a:off x="4416415" y="3443954"/>
            <a:ext cx="0" cy="282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102D6C5-24B5-4E1E-90BE-B4C7A7411ECB}"/>
              </a:ext>
            </a:extLst>
          </p:cNvPr>
          <p:cNvCxnSpPr>
            <a:cxnSpLocks/>
            <a:stCxn id="23" idx="3"/>
            <a:endCxn id="19" idx="1"/>
          </p:cNvCxnSpPr>
          <p:nvPr/>
        </p:nvCxnSpPr>
        <p:spPr>
          <a:xfrm flipV="1">
            <a:off x="5228551" y="1964155"/>
            <a:ext cx="1821061" cy="76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DF9E712-E3A4-45E8-A005-9FE35335FA69}"/>
                  </a:ext>
                </a:extLst>
              </p:cNvPr>
              <p:cNvSpPr/>
              <p:nvPr/>
            </p:nvSpPr>
            <p:spPr>
              <a:xfrm>
                <a:off x="3512476" y="179198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認証情報</a:t>
                </a:r>
                <a14:m>
                  <m:oMath xmlns:m="http://schemas.openxmlformats.org/officeDocument/2006/math">
                    <m:sSub>
                      <m:sSubPr>
                        <m:ctrlP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ja-JP"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t>を作成</m:t>
                    </m:r>
                  </m:oMath>
                </a14:m>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ja-JP" altLang="en-US"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H(S⊕ </a:t>
                </a:r>
                <a14:m>
                  <m:oMath xmlns:m="http://schemas.openxmlformats.org/officeDocument/2006/math">
                    <m:sSub>
                      <m:sSubPr>
                        <m:ctrlP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1" lang="en-US" altLang="ja-JP"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3" name="正方形/長方形 22">
                <a:extLst>
                  <a:ext uri="{FF2B5EF4-FFF2-40B4-BE49-F238E27FC236}">
                    <a16:creationId xmlns:a16="http://schemas.microsoft.com/office/drawing/2014/main" id="{1DF9E712-E3A4-45E8-A005-9FE35335FA69}"/>
                  </a:ext>
                </a:extLst>
              </p:cNvPr>
              <p:cNvSpPr>
                <a:spLocks noRot="1" noChangeAspect="1" noMove="1" noResize="1" noEditPoints="1" noAdjustHandles="1" noChangeArrowheads="1" noChangeShapeType="1" noTextEdit="1"/>
              </p:cNvSpPr>
              <p:nvPr/>
            </p:nvSpPr>
            <p:spPr>
              <a:xfrm>
                <a:off x="3512476" y="1791987"/>
                <a:ext cx="1716075" cy="359675"/>
              </a:xfrm>
              <a:prstGeom prst="rect">
                <a:avLst/>
              </a:prstGeom>
              <a:blipFill>
                <a:blip r:embed="rId4"/>
                <a:stretch>
                  <a:fillRect t="-14754" b="-196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266AE475-C7FE-4585-8370-6531083B4A10}"/>
                  </a:ext>
                </a:extLst>
              </p:cNvPr>
              <p:cNvSpPr/>
              <p:nvPr/>
            </p:nvSpPr>
            <p:spPr>
              <a:xfrm>
                <a:off x="3218831" y="2403918"/>
                <a:ext cx="1009241"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ja-JP" altLang="en-US"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識別子</m:t>
                      </m:r>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t>𝑆</m:t>
                      </m:r>
                    </m:oMath>
                  </m:oMathPara>
                </a14:m>
                <a:endParaRPr kumimoji="1" lang="ja-JP" altLang="en-US" sz="11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4" name="正方形/長方形 23">
                <a:extLst>
                  <a:ext uri="{FF2B5EF4-FFF2-40B4-BE49-F238E27FC236}">
                    <a16:creationId xmlns:a16="http://schemas.microsoft.com/office/drawing/2014/main" id="{266AE475-C7FE-4585-8370-6531083B4A10}"/>
                  </a:ext>
                </a:extLst>
              </p:cNvPr>
              <p:cNvSpPr>
                <a:spLocks noRot="1" noChangeAspect="1" noMove="1" noResize="1" noEditPoints="1" noAdjustHandles="1" noChangeArrowheads="1" noChangeShapeType="1" noTextEdit="1"/>
              </p:cNvSpPr>
              <p:nvPr/>
            </p:nvSpPr>
            <p:spPr>
              <a:xfrm>
                <a:off x="3218831" y="2403918"/>
                <a:ext cx="1009241" cy="264168"/>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903A3954-81C0-4B4C-BFC7-DD12DCCEA16B}"/>
                  </a:ext>
                </a:extLst>
              </p:cNvPr>
              <p:cNvSpPr/>
              <p:nvPr/>
            </p:nvSpPr>
            <p:spPr>
              <a:xfrm>
                <a:off x="4504377" y="2414384"/>
                <a:ext cx="1009241"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乱数</a:t>
                </a:r>
                <a14:m>
                  <m:oMath xmlns:m="http://schemas.openxmlformats.org/officeDocument/2006/math">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t>𝑁</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a14:m>
                <a:endParaRPr kumimoji="1" lang="ja-JP" altLang="en-US" sz="11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5" name="正方形/長方形 24">
                <a:extLst>
                  <a:ext uri="{FF2B5EF4-FFF2-40B4-BE49-F238E27FC236}">
                    <a16:creationId xmlns:a16="http://schemas.microsoft.com/office/drawing/2014/main" id="{903A3954-81C0-4B4C-BFC7-DD12DCCEA16B}"/>
                  </a:ext>
                </a:extLst>
              </p:cNvPr>
              <p:cNvSpPr>
                <a:spLocks noRot="1" noChangeAspect="1" noMove="1" noResize="1" noEditPoints="1" noAdjustHandles="1" noChangeArrowheads="1" noChangeShapeType="1" noTextEdit="1"/>
              </p:cNvSpPr>
              <p:nvPr/>
            </p:nvSpPr>
            <p:spPr>
              <a:xfrm>
                <a:off x="4504377" y="2414384"/>
                <a:ext cx="1009241" cy="264168"/>
              </a:xfrm>
              <a:prstGeom prst="rect">
                <a:avLst/>
              </a:prstGeom>
              <a:blipFill>
                <a:blip r:embed="rId6"/>
                <a:stretch>
                  <a:fillRect b="-13333"/>
                </a:stretch>
              </a:blipFill>
              <a:ln>
                <a:solidFill>
                  <a:schemeClr val="tx1"/>
                </a:solidFill>
              </a:ln>
            </p:spPr>
            <p:txBody>
              <a:bodyPr/>
              <a:lstStyle/>
              <a:p>
                <a:r>
                  <a:rPr lang="en-US">
                    <a:noFill/>
                  </a:rPr>
                  <a:t> </a:t>
                </a:r>
              </a:p>
            </p:txBody>
          </p:sp>
        </mc:Fallback>
      </mc:AlternateContent>
      <p:cxnSp>
        <p:nvCxnSpPr>
          <p:cNvPr id="26" name="直線矢印コネクタ 25">
            <a:extLst>
              <a:ext uri="{FF2B5EF4-FFF2-40B4-BE49-F238E27FC236}">
                <a16:creationId xmlns:a16="http://schemas.microsoft.com/office/drawing/2014/main" id="{E16D3760-3707-4385-BD40-5A0CD0B96E30}"/>
              </a:ext>
            </a:extLst>
          </p:cNvPr>
          <p:cNvCxnSpPr>
            <a:cxnSpLocks/>
          </p:cNvCxnSpPr>
          <p:nvPr/>
        </p:nvCxnSpPr>
        <p:spPr>
          <a:xfrm>
            <a:off x="5041037" y="2678552"/>
            <a:ext cx="0" cy="38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F7859A3-ABEA-4A10-855D-D79B90B15BD4}"/>
                  </a:ext>
                </a:extLst>
              </p:cNvPr>
              <p:cNvSpPr/>
              <p:nvPr/>
            </p:nvSpPr>
            <p:spPr>
              <a:xfrm>
                <a:off x="3298170" y="3070859"/>
                <a:ext cx="2163189"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次回認証情報</a:t>
                </a:r>
                <a14:m>
                  <m:oMath xmlns:m="http://schemas.openxmlformats.org/officeDocument/2006/math">
                    <m:sSub>
                      <m:sSubPr>
                        <m:ctrlP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を作成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H(S⊕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7" name="正方形/長方形 26">
                <a:extLst>
                  <a:ext uri="{FF2B5EF4-FFF2-40B4-BE49-F238E27FC236}">
                    <a16:creationId xmlns:a16="http://schemas.microsoft.com/office/drawing/2014/main" id="{BF7859A3-ABEA-4A10-855D-D79B90B15BD4}"/>
                  </a:ext>
                </a:extLst>
              </p:cNvPr>
              <p:cNvSpPr>
                <a:spLocks noRot="1" noChangeAspect="1" noMove="1" noResize="1" noEditPoints="1" noAdjustHandles="1" noChangeArrowheads="1" noChangeShapeType="1" noTextEdit="1"/>
              </p:cNvSpPr>
              <p:nvPr/>
            </p:nvSpPr>
            <p:spPr>
              <a:xfrm>
                <a:off x="3298170" y="3070859"/>
                <a:ext cx="2163189" cy="359675"/>
              </a:xfrm>
              <a:prstGeom prst="rect">
                <a:avLst/>
              </a:prstGeom>
              <a:blipFill>
                <a:blip r:embed="rId7"/>
                <a:stretch>
                  <a:fillRect t="-16393" b="-2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16AA524B-A4F8-4114-B7BC-70062ED0A798}"/>
                  </a:ext>
                </a:extLst>
              </p:cNvPr>
              <p:cNvSpPr/>
              <p:nvPr/>
            </p:nvSpPr>
            <p:spPr>
              <a:xfrm>
                <a:off x="3467558" y="3726195"/>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送信データ</a:t>
                </a: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8" name="正方形/長方形 27">
                <a:extLst>
                  <a:ext uri="{FF2B5EF4-FFF2-40B4-BE49-F238E27FC236}">
                    <a16:creationId xmlns:a16="http://schemas.microsoft.com/office/drawing/2014/main" id="{16AA524B-A4F8-4114-B7BC-70062ED0A798}"/>
                  </a:ext>
                </a:extLst>
              </p:cNvPr>
              <p:cNvSpPr>
                <a:spLocks noRot="1" noChangeAspect="1" noMove="1" noResize="1" noEditPoints="1" noAdjustHandles="1" noChangeArrowheads="1" noChangeShapeType="1" noTextEdit="1"/>
              </p:cNvSpPr>
              <p:nvPr/>
            </p:nvSpPr>
            <p:spPr>
              <a:xfrm>
                <a:off x="3467558" y="3726195"/>
                <a:ext cx="1930116" cy="359675"/>
              </a:xfrm>
              <a:prstGeom prst="rect">
                <a:avLst/>
              </a:prstGeom>
              <a:blipFill>
                <a:blip r:embed="rId8"/>
                <a:stretch>
                  <a:fillRect t="-14754" b="-22951"/>
                </a:stretch>
              </a:blipFill>
              <a:ln>
                <a:solidFill>
                  <a:schemeClr val="tx1"/>
                </a:solidFill>
              </a:ln>
            </p:spPr>
            <p:txBody>
              <a:bodyPr/>
              <a:lstStyle/>
              <a:p>
                <a:r>
                  <a:rPr lang="en-US">
                    <a:noFill/>
                  </a:rPr>
                  <a:t> </a:t>
                </a:r>
              </a:p>
            </p:txBody>
          </p:sp>
        </mc:Fallback>
      </mc:AlternateContent>
      <p:cxnSp>
        <p:nvCxnSpPr>
          <p:cNvPr id="30" name="直線矢印コネクタ 29">
            <a:extLst>
              <a:ext uri="{FF2B5EF4-FFF2-40B4-BE49-F238E27FC236}">
                <a16:creationId xmlns:a16="http://schemas.microsoft.com/office/drawing/2014/main" id="{B406BFFC-0F29-46C9-95FB-6DE106034587}"/>
              </a:ext>
            </a:extLst>
          </p:cNvPr>
          <p:cNvCxnSpPr>
            <a:cxnSpLocks/>
          </p:cNvCxnSpPr>
          <p:nvPr/>
        </p:nvCxnSpPr>
        <p:spPr>
          <a:xfrm>
            <a:off x="5417621" y="3925942"/>
            <a:ext cx="2490029" cy="12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40EFD063-A1DD-4679-B62A-D9B44CA6AB33}"/>
                  </a:ext>
                </a:extLst>
              </p:cNvPr>
              <p:cNvSpPr/>
              <p:nvPr/>
            </p:nvSpPr>
            <p:spPr>
              <a:xfrm>
                <a:off x="6954226" y="4298486"/>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β</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l-GR"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β </a:t>
                </a:r>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(α ⊕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1" name="正方形/長方形 30">
                <a:extLst>
                  <a:ext uri="{FF2B5EF4-FFF2-40B4-BE49-F238E27FC236}">
                    <a16:creationId xmlns:a16="http://schemas.microsoft.com/office/drawing/2014/main" id="{40EFD063-A1DD-4679-B62A-D9B44CA6AB33}"/>
                  </a:ext>
                </a:extLst>
              </p:cNvPr>
              <p:cNvSpPr>
                <a:spLocks noRot="1" noChangeAspect="1" noMove="1" noResize="1" noEditPoints="1" noAdjustHandles="1" noChangeArrowheads="1" noChangeShapeType="1" noTextEdit="1"/>
              </p:cNvSpPr>
              <p:nvPr/>
            </p:nvSpPr>
            <p:spPr>
              <a:xfrm>
                <a:off x="6954226" y="4298486"/>
                <a:ext cx="1930116" cy="359675"/>
              </a:xfrm>
              <a:prstGeom prst="rect">
                <a:avLst/>
              </a:prstGeom>
              <a:blipFill>
                <a:blip r:embed="rId9"/>
                <a:stretch>
                  <a:fillRect t="-14754" b="-2295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フローチャート: 判断 31">
                <a:extLst>
                  <a:ext uri="{FF2B5EF4-FFF2-40B4-BE49-F238E27FC236}">
                    <a16:creationId xmlns:a16="http://schemas.microsoft.com/office/drawing/2014/main" id="{7926EF29-37F0-42B5-B8EB-645903EF91D9}"/>
                  </a:ext>
                </a:extLst>
              </p:cNvPr>
              <p:cNvSpPr/>
              <p:nvPr/>
            </p:nvSpPr>
            <p:spPr>
              <a:xfrm>
                <a:off x="3415208" y="4798353"/>
                <a:ext cx="2002413" cy="65961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l-GR"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β</a:t>
                </a:r>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2" name="フローチャート: 判断 31">
                <a:extLst>
                  <a:ext uri="{FF2B5EF4-FFF2-40B4-BE49-F238E27FC236}">
                    <a16:creationId xmlns:a16="http://schemas.microsoft.com/office/drawing/2014/main" id="{7926EF29-37F0-42B5-B8EB-645903EF91D9}"/>
                  </a:ext>
                </a:extLst>
              </p:cNvPr>
              <p:cNvSpPr>
                <a:spLocks noRot="1" noChangeAspect="1" noMove="1" noResize="1" noEditPoints="1" noAdjustHandles="1" noChangeArrowheads="1" noChangeShapeType="1" noTextEdit="1"/>
              </p:cNvSpPr>
              <p:nvPr/>
            </p:nvSpPr>
            <p:spPr>
              <a:xfrm>
                <a:off x="3415208" y="4798353"/>
                <a:ext cx="2002413" cy="659619"/>
              </a:xfrm>
              <a:prstGeom prst="flowChartDecision">
                <a:avLst/>
              </a:prstGeom>
              <a:blipFill>
                <a:blip r:embed="rId10"/>
                <a:stretch>
                  <a:fillRect/>
                </a:stretch>
              </a:blipFill>
              <a:ln>
                <a:solidFill>
                  <a:schemeClr val="tx1"/>
                </a:solidFill>
              </a:ln>
            </p:spPr>
            <p:txBody>
              <a:bodyPr/>
              <a:lstStyle/>
              <a:p>
                <a:r>
                  <a:rPr lang="en-US">
                    <a:noFill/>
                  </a:rPr>
                  <a:t> </a:t>
                </a:r>
              </a:p>
            </p:txBody>
          </p:sp>
        </mc:Fallback>
      </mc:AlternateContent>
      <p:sp>
        <p:nvSpPr>
          <p:cNvPr id="33" name="テキスト ボックス 32">
            <a:extLst>
              <a:ext uri="{FF2B5EF4-FFF2-40B4-BE49-F238E27FC236}">
                <a16:creationId xmlns:a16="http://schemas.microsoft.com/office/drawing/2014/main" id="{D85276C1-54B5-4154-8D9B-E0B4A3505690}"/>
              </a:ext>
            </a:extLst>
          </p:cNvPr>
          <p:cNvSpPr txBox="1"/>
          <p:nvPr/>
        </p:nvSpPr>
        <p:spPr>
          <a:xfrm>
            <a:off x="3666935" y="5375999"/>
            <a:ext cx="437143"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OK</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3ABCD295-CB0D-49E6-A834-083A6DD7FE5A}"/>
              </a:ext>
            </a:extLst>
          </p:cNvPr>
          <p:cNvSpPr txBox="1"/>
          <p:nvPr/>
        </p:nvSpPr>
        <p:spPr>
          <a:xfrm>
            <a:off x="4792949" y="5381596"/>
            <a:ext cx="446708"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NG</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5" name="テキスト ボックス 34">
            <a:extLst>
              <a:ext uri="{FF2B5EF4-FFF2-40B4-BE49-F238E27FC236}">
                <a16:creationId xmlns:a16="http://schemas.microsoft.com/office/drawing/2014/main" id="{74C8C834-BFB7-40E8-89BD-A13BFCA0C0CB}"/>
              </a:ext>
            </a:extLst>
          </p:cNvPr>
          <p:cNvSpPr txBox="1"/>
          <p:nvPr/>
        </p:nvSpPr>
        <p:spPr>
          <a:xfrm>
            <a:off x="5956747" y="3625304"/>
            <a:ext cx="362212" cy="3070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36" name="直線矢印コネクタ 35">
            <a:extLst>
              <a:ext uri="{FF2B5EF4-FFF2-40B4-BE49-F238E27FC236}">
                <a16:creationId xmlns:a16="http://schemas.microsoft.com/office/drawing/2014/main" id="{6CD72716-996E-43C1-9EFC-E2B871AC9786}"/>
              </a:ext>
            </a:extLst>
          </p:cNvPr>
          <p:cNvCxnSpPr>
            <a:cxnSpLocks/>
          </p:cNvCxnSpPr>
          <p:nvPr/>
        </p:nvCxnSpPr>
        <p:spPr>
          <a:xfrm>
            <a:off x="4412954" y="4085870"/>
            <a:ext cx="0" cy="7051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6DFB857-929C-4126-ABD1-2D9721882618}"/>
              </a:ext>
            </a:extLst>
          </p:cNvPr>
          <p:cNvCxnSpPr>
            <a:cxnSpLocks/>
            <a:stCxn id="31" idx="1"/>
          </p:cNvCxnSpPr>
          <p:nvPr/>
        </p:nvCxnSpPr>
        <p:spPr>
          <a:xfrm flipH="1">
            <a:off x="4412954" y="4478324"/>
            <a:ext cx="25412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4A946C2-DF3D-418B-9065-E82674BEE864}"/>
                  </a:ext>
                </a:extLst>
              </p:cNvPr>
              <p:cNvSpPr txBox="1"/>
              <p:nvPr/>
            </p:nvSpPr>
            <p:spPr>
              <a:xfrm>
                <a:off x="5926061" y="4206238"/>
                <a:ext cx="413228" cy="3070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4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m:t>β</m:t>
                      </m:r>
                    </m:oMath>
                  </m:oMathPara>
                </a14:m>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8" name="テキスト ボックス 37">
                <a:extLst>
                  <a:ext uri="{FF2B5EF4-FFF2-40B4-BE49-F238E27FC236}">
                    <a16:creationId xmlns:a16="http://schemas.microsoft.com/office/drawing/2014/main" id="{24A946C2-DF3D-418B-9065-E82674BEE864}"/>
                  </a:ext>
                </a:extLst>
              </p:cNvPr>
              <p:cNvSpPr txBox="1">
                <a:spLocks noRot="1" noChangeAspect="1" noMove="1" noResize="1" noEditPoints="1" noAdjustHandles="1" noChangeArrowheads="1" noChangeShapeType="1" noTextEdit="1"/>
              </p:cNvSpPr>
              <p:nvPr/>
            </p:nvSpPr>
            <p:spPr>
              <a:xfrm>
                <a:off x="5926061" y="4206238"/>
                <a:ext cx="413228" cy="307072"/>
              </a:xfrm>
              <a:prstGeom prst="rect">
                <a:avLst/>
              </a:prstGeom>
              <a:blipFill>
                <a:blip r:embed="rId11"/>
                <a:stretch>
                  <a:fillRect b="-6000"/>
                </a:stretch>
              </a:blipFill>
            </p:spPr>
            <p:txBody>
              <a:bodyPr/>
              <a:lstStyle/>
              <a:p>
                <a:r>
                  <a:rPr lang="en-US">
                    <a:noFill/>
                  </a:rPr>
                  <a:t> </a:t>
                </a:r>
              </a:p>
            </p:txBody>
          </p:sp>
        </mc:Fallback>
      </mc:AlternateContent>
      <p:cxnSp>
        <p:nvCxnSpPr>
          <p:cNvPr id="39" name="直線矢印コネクタ 38">
            <a:extLst>
              <a:ext uri="{FF2B5EF4-FFF2-40B4-BE49-F238E27FC236}">
                <a16:creationId xmlns:a16="http://schemas.microsoft.com/office/drawing/2014/main" id="{3D2581E0-A618-4692-8651-2697C72C1DBD}"/>
              </a:ext>
            </a:extLst>
          </p:cNvPr>
          <p:cNvCxnSpPr>
            <a:cxnSpLocks/>
            <a:stCxn id="19" idx="2"/>
            <a:endCxn id="31" idx="0"/>
          </p:cNvCxnSpPr>
          <p:nvPr/>
        </p:nvCxnSpPr>
        <p:spPr>
          <a:xfrm>
            <a:off x="7907650" y="2143992"/>
            <a:ext cx="11634" cy="2154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吹き出し: 角を丸めた四角形 78">
            <a:extLst>
              <a:ext uri="{FF2B5EF4-FFF2-40B4-BE49-F238E27FC236}">
                <a16:creationId xmlns:a16="http://schemas.microsoft.com/office/drawing/2014/main" id="{119F320C-DEA5-42DA-9AB1-EF377EF54ED5}"/>
              </a:ext>
            </a:extLst>
          </p:cNvPr>
          <p:cNvSpPr/>
          <p:nvPr/>
        </p:nvSpPr>
        <p:spPr>
          <a:xfrm>
            <a:off x="410146" y="1915781"/>
            <a:ext cx="1878375" cy="604464"/>
          </a:xfrm>
          <a:prstGeom prst="wedgeRoundRectCallout">
            <a:avLst>
              <a:gd name="adj1" fmla="val 60484"/>
              <a:gd name="adj2" fmla="val -4563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共通鍵</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として使用</a:t>
            </a:r>
          </a:p>
        </p:txBody>
      </p:sp>
      <p:sp>
        <p:nvSpPr>
          <p:cNvPr id="80" name="吹き出し: 角を丸めた四角形 79">
            <a:extLst>
              <a:ext uri="{FF2B5EF4-FFF2-40B4-BE49-F238E27FC236}">
                <a16:creationId xmlns:a16="http://schemas.microsoft.com/office/drawing/2014/main" id="{702D3D6D-658D-410B-9CA5-7C3575FFC743}"/>
              </a:ext>
            </a:extLst>
          </p:cNvPr>
          <p:cNvSpPr/>
          <p:nvPr/>
        </p:nvSpPr>
        <p:spPr>
          <a:xfrm>
            <a:off x="8630814" y="1233143"/>
            <a:ext cx="1940214" cy="612088"/>
          </a:xfrm>
          <a:prstGeom prst="wedgeRoundRectCallout">
            <a:avLst>
              <a:gd name="adj1" fmla="val -49141"/>
              <a:gd name="adj2" fmla="val 8668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共通鍵</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として使用</a:t>
            </a:r>
          </a:p>
        </p:txBody>
      </p:sp>
      <p:sp>
        <p:nvSpPr>
          <p:cNvPr id="81" name="吹き出し: 角を丸めた四角形 80">
            <a:extLst>
              <a:ext uri="{FF2B5EF4-FFF2-40B4-BE49-F238E27FC236}">
                <a16:creationId xmlns:a16="http://schemas.microsoft.com/office/drawing/2014/main" id="{F62B2D48-2ECA-4DFF-B5EC-F67DD1E26442}"/>
              </a:ext>
            </a:extLst>
          </p:cNvPr>
          <p:cNvSpPr/>
          <p:nvPr/>
        </p:nvSpPr>
        <p:spPr>
          <a:xfrm>
            <a:off x="1453285" y="2460439"/>
            <a:ext cx="1692072" cy="877158"/>
          </a:xfrm>
          <a:prstGeom prst="wedgeRoundRectCallout">
            <a:avLst>
              <a:gd name="adj1" fmla="val 84911"/>
              <a:gd name="adj2" fmla="val -78647"/>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一方向性関数を</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1</a:t>
            </a: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回</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適用</a:t>
            </a:r>
          </a:p>
        </p:txBody>
      </p:sp>
      <p:sp>
        <p:nvSpPr>
          <p:cNvPr id="82" name="吹き出し: 角を丸めた四角形 81">
            <a:extLst>
              <a:ext uri="{FF2B5EF4-FFF2-40B4-BE49-F238E27FC236}">
                <a16:creationId xmlns:a16="http://schemas.microsoft.com/office/drawing/2014/main" id="{0F03BBDE-4FE0-46F5-8EC4-E95FAC92134B}"/>
              </a:ext>
            </a:extLst>
          </p:cNvPr>
          <p:cNvSpPr/>
          <p:nvPr/>
        </p:nvSpPr>
        <p:spPr>
          <a:xfrm>
            <a:off x="503298" y="4359774"/>
            <a:ext cx="1692072" cy="877158"/>
          </a:xfrm>
          <a:prstGeom prst="wedgeRoundRectCallout">
            <a:avLst>
              <a:gd name="adj1" fmla="val -66124"/>
              <a:gd name="adj2" fmla="val -6350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一方向性関数を</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1</a:t>
            </a: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回</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適用</a:t>
            </a:r>
          </a:p>
        </p:txBody>
      </p:sp>
      <p:sp>
        <p:nvSpPr>
          <p:cNvPr id="3" name="スライド番号プレースホルダー 2">
            <a:extLst>
              <a:ext uri="{FF2B5EF4-FFF2-40B4-BE49-F238E27FC236}">
                <a16:creationId xmlns:a16="http://schemas.microsoft.com/office/drawing/2014/main" id="{A8D09FC6-3A31-4367-8A5B-E1C5C4834C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76287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3" name="Rectangle 3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17BD7685-0EC5-4DC4-91D4-16213472B83C}"/>
              </a:ext>
            </a:extLst>
          </p:cNvPr>
          <p:cNvSpPr>
            <a:spLocks noGrp="1"/>
          </p:cNvSpPr>
          <p:nvPr>
            <p:ph type="title"/>
          </p:nvPr>
        </p:nvSpPr>
        <p:spPr>
          <a:xfrm>
            <a:off x="975578" y="788257"/>
            <a:ext cx="9357865" cy="1041901"/>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実験結果</a:t>
            </a:r>
          </a:p>
        </p:txBody>
      </p:sp>
      <p:sp>
        <p:nvSpPr>
          <p:cNvPr id="3" name="コンテンツ プレースホルダー 2">
            <a:extLst>
              <a:ext uri="{FF2B5EF4-FFF2-40B4-BE49-F238E27FC236}">
                <a16:creationId xmlns:a16="http://schemas.microsoft.com/office/drawing/2014/main" id="{29F5E6EA-B01F-480C-B556-94845FEC3B0C}"/>
              </a:ext>
            </a:extLst>
          </p:cNvPr>
          <p:cNvSpPr>
            <a:spLocks noGrp="1"/>
          </p:cNvSpPr>
          <p:nvPr>
            <p:ph idx="1"/>
          </p:nvPr>
        </p:nvSpPr>
        <p:spPr>
          <a:xfrm>
            <a:off x="988282" y="1607693"/>
            <a:ext cx="9357864" cy="520951"/>
          </a:xfrm>
        </p:spPr>
        <p:txBody>
          <a:bodyPr vert="horz" lIns="91440" tIns="45720" rIns="91440" bIns="45720" rtlCol="0">
            <a:normAutofit/>
          </a:bodyPr>
          <a:lstStyle/>
          <a:p>
            <a:r>
              <a:rPr kumimoji="1" lang="en-US" altLang="ja-JP" sz="2000"/>
              <a:t>SAS-L(1),(2)</a:t>
            </a:r>
            <a:r>
              <a:rPr kumimoji="1" lang="ja-JP" altLang="en-US" sz="2000"/>
              <a:t>にかかる</a:t>
            </a:r>
            <a:r>
              <a:rPr kumimoji="1" lang="en-US" altLang="ja-JP" sz="2000"/>
              <a:t>CPU</a:t>
            </a:r>
            <a:r>
              <a:rPr kumimoji="1" lang="ja-JP" altLang="en-US" sz="2000"/>
              <a:t>計算時間の計測</a:t>
            </a:r>
            <a:endParaRPr lang="en-US" altLang="ja-JP" sz="2000"/>
          </a:p>
        </p:txBody>
      </p:sp>
      <p:sp>
        <p:nvSpPr>
          <p:cNvPr id="4" name="スライド番号プレースホルダー 3">
            <a:extLst>
              <a:ext uri="{FF2B5EF4-FFF2-40B4-BE49-F238E27FC236}">
                <a16:creationId xmlns:a16="http://schemas.microsoft.com/office/drawing/2014/main" id="{947CAB63-56EB-4A4F-A919-4492B361CB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C578F58-FABD-4DA0-B9F7-FA6F0E7850E0}"/>
              </a:ext>
            </a:extLst>
          </p:cNvPr>
          <p:cNvSpPr txBox="1"/>
          <p:nvPr/>
        </p:nvSpPr>
        <p:spPr>
          <a:xfrm>
            <a:off x="3492187" y="2065445"/>
            <a:ext cx="585993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サーバ側</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の各認証方式における認証部</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10</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万回分の</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CPU</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計算時間</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秒</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2DA7071D-5898-4A36-8076-4ED6743AD587}"/>
              </a:ext>
            </a:extLst>
          </p:cNvPr>
          <p:cNvSpPr txBox="1"/>
          <p:nvPr/>
        </p:nvSpPr>
        <p:spPr>
          <a:xfrm>
            <a:off x="3492187" y="4055027"/>
            <a:ext cx="565481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ユーザ側</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の各認証方式における認証部</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10</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万回回分の</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CPU</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計算時間</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秒</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12" name="表 11">
            <a:extLst>
              <a:ext uri="{FF2B5EF4-FFF2-40B4-BE49-F238E27FC236}">
                <a16:creationId xmlns:a16="http://schemas.microsoft.com/office/drawing/2014/main" id="{CB6174AD-385D-4B5E-847D-BF779DD62D6B}"/>
              </a:ext>
            </a:extLst>
          </p:cNvPr>
          <p:cNvGraphicFramePr>
            <a:graphicFrameLocks noGrp="1"/>
          </p:cNvGraphicFramePr>
          <p:nvPr>
            <p:extLst>
              <p:ext uri="{D42A27DB-BD31-4B8C-83A1-F6EECF244321}">
                <p14:modId xmlns:p14="http://schemas.microsoft.com/office/powerpoint/2010/main" val="3220312996"/>
              </p:ext>
            </p:extLst>
          </p:nvPr>
        </p:nvGraphicFramePr>
        <p:xfrm>
          <a:off x="2788066" y="2411672"/>
          <a:ext cx="6615870" cy="1363557"/>
        </p:xfrm>
        <a:graphic>
          <a:graphicData uri="http://schemas.openxmlformats.org/drawingml/2006/table">
            <a:tbl>
              <a:tblPr firstRow="1" bandRow="1">
                <a:tableStyleId>{5C22544A-7EE6-4342-B048-85BDC9FD1C3A}</a:tableStyleId>
              </a:tblPr>
              <a:tblGrid>
                <a:gridCol w="1323174">
                  <a:extLst>
                    <a:ext uri="{9D8B030D-6E8A-4147-A177-3AD203B41FA5}">
                      <a16:colId xmlns:a16="http://schemas.microsoft.com/office/drawing/2014/main" val="4145843867"/>
                    </a:ext>
                  </a:extLst>
                </a:gridCol>
                <a:gridCol w="1323174">
                  <a:extLst>
                    <a:ext uri="{9D8B030D-6E8A-4147-A177-3AD203B41FA5}">
                      <a16:colId xmlns:a16="http://schemas.microsoft.com/office/drawing/2014/main" val="3432258461"/>
                    </a:ext>
                  </a:extLst>
                </a:gridCol>
                <a:gridCol w="1323174">
                  <a:extLst>
                    <a:ext uri="{9D8B030D-6E8A-4147-A177-3AD203B41FA5}">
                      <a16:colId xmlns:a16="http://schemas.microsoft.com/office/drawing/2014/main" val="602868473"/>
                    </a:ext>
                  </a:extLst>
                </a:gridCol>
                <a:gridCol w="1323174">
                  <a:extLst>
                    <a:ext uri="{9D8B030D-6E8A-4147-A177-3AD203B41FA5}">
                      <a16:colId xmlns:a16="http://schemas.microsoft.com/office/drawing/2014/main" val="2006884740"/>
                    </a:ext>
                  </a:extLst>
                </a:gridCol>
                <a:gridCol w="1323174">
                  <a:extLst>
                    <a:ext uri="{9D8B030D-6E8A-4147-A177-3AD203B41FA5}">
                      <a16:colId xmlns:a16="http://schemas.microsoft.com/office/drawing/2014/main" val="3654843615"/>
                    </a:ext>
                  </a:extLst>
                </a:gridCol>
              </a:tblGrid>
              <a:tr h="454519">
                <a:tc>
                  <a:txBody>
                    <a:bodyPr/>
                    <a:lstStyle/>
                    <a:p>
                      <a:pPr algn="ctr"/>
                      <a:endParaRPr kumimoji="1" lang="ja-JP" altLang="en-US" sz="170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全体</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乱数生成</a:t>
                      </a:r>
                      <a:endParaRPr kumimoji="1" lang="en-US" altLang="ja-JP" sz="20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通信</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演算</a:t>
                      </a:r>
                      <a:r>
                        <a:rPr kumimoji="1" lang="en-US" altLang="ja-JP" sz="2000"/>
                        <a:t>1</a:t>
                      </a:r>
                      <a:endParaRPr kumimoji="1" lang="ja-JP" altLang="en-US" sz="200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599888831"/>
                  </a:ext>
                </a:extLst>
              </a:tr>
              <a:tr h="454519">
                <a:tc>
                  <a:txBody>
                    <a:bodyPr/>
                    <a:lstStyle/>
                    <a:p>
                      <a:pPr algn="ctr"/>
                      <a:r>
                        <a:rPr kumimoji="1" lang="en-US" altLang="ja-JP" sz="1600"/>
                        <a:t>SAS-L(4)</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6.3258</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1.4499</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3.2944</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1.5815</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a:t>SAS-L(3)</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6.2771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1.4397</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3.2411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1.5363</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graphicFrame>
        <p:nvGraphicFramePr>
          <p:cNvPr id="13" name="表 12">
            <a:extLst>
              <a:ext uri="{FF2B5EF4-FFF2-40B4-BE49-F238E27FC236}">
                <a16:creationId xmlns:a16="http://schemas.microsoft.com/office/drawing/2014/main" id="{DD67BD37-965F-424E-85A1-BA01567999B6}"/>
              </a:ext>
            </a:extLst>
          </p:cNvPr>
          <p:cNvGraphicFramePr>
            <a:graphicFrameLocks noGrp="1"/>
          </p:cNvGraphicFramePr>
          <p:nvPr>
            <p:extLst>
              <p:ext uri="{D42A27DB-BD31-4B8C-83A1-F6EECF244321}">
                <p14:modId xmlns:p14="http://schemas.microsoft.com/office/powerpoint/2010/main" val="2722461138"/>
              </p:ext>
            </p:extLst>
          </p:nvPr>
        </p:nvGraphicFramePr>
        <p:xfrm>
          <a:off x="2788066" y="4432030"/>
          <a:ext cx="6615868" cy="1363557"/>
        </p:xfrm>
        <a:graphic>
          <a:graphicData uri="http://schemas.openxmlformats.org/drawingml/2006/table">
            <a:tbl>
              <a:tblPr firstRow="1" bandRow="1">
                <a:tableStyleId>{5C22544A-7EE6-4342-B048-85BDC9FD1C3A}</a:tableStyleId>
              </a:tblPr>
              <a:tblGrid>
                <a:gridCol w="1653967">
                  <a:extLst>
                    <a:ext uri="{9D8B030D-6E8A-4147-A177-3AD203B41FA5}">
                      <a16:colId xmlns:a16="http://schemas.microsoft.com/office/drawing/2014/main" val="4145843867"/>
                    </a:ext>
                  </a:extLst>
                </a:gridCol>
                <a:gridCol w="1653967">
                  <a:extLst>
                    <a:ext uri="{9D8B030D-6E8A-4147-A177-3AD203B41FA5}">
                      <a16:colId xmlns:a16="http://schemas.microsoft.com/office/drawing/2014/main" val="3432258461"/>
                    </a:ext>
                  </a:extLst>
                </a:gridCol>
                <a:gridCol w="1653967">
                  <a:extLst>
                    <a:ext uri="{9D8B030D-6E8A-4147-A177-3AD203B41FA5}">
                      <a16:colId xmlns:a16="http://schemas.microsoft.com/office/drawing/2014/main" val="919836566"/>
                    </a:ext>
                  </a:extLst>
                </a:gridCol>
                <a:gridCol w="1653967">
                  <a:extLst>
                    <a:ext uri="{9D8B030D-6E8A-4147-A177-3AD203B41FA5}">
                      <a16:colId xmlns:a16="http://schemas.microsoft.com/office/drawing/2014/main" val="602868473"/>
                    </a:ext>
                  </a:extLst>
                </a:gridCol>
              </a:tblGrid>
              <a:tr h="454519">
                <a:tc>
                  <a:txBody>
                    <a:bodyPr/>
                    <a:lstStyle/>
                    <a:p>
                      <a:pPr algn="ctr"/>
                      <a:endParaRPr kumimoji="1" lang="ja-JP" altLang="en-US" sz="170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b="1"/>
                        <a:t>全体</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a:t>通信</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a:t>演算</a:t>
                      </a:r>
                      <a:r>
                        <a:rPr kumimoji="1" lang="en-US" altLang="ja-JP" sz="2000"/>
                        <a:t>2</a:t>
                      </a:r>
                      <a:endParaRPr kumimoji="1" lang="ja-JP" altLang="en-US" sz="200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009999"/>
                    </a:solidFill>
                  </a:tcPr>
                </a:tc>
                <a:extLst>
                  <a:ext uri="{0D108BD9-81ED-4DB2-BD59-A6C34878D82A}">
                    <a16:rowId xmlns:a16="http://schemas.microsoft.com/office/drawing/2014/main" val="1599888831"/>
                  </a:ext>
                </a:extLst>
              </a:tr>
              <a:tr h="454519">
                <a:tc>
                  <a:txBody>
                    <a:bodyPr/>
                    <a:lstStyle/>
                    <a:p>
                      <a:pPr algn="ctr"/>
                      <a:r>
                        <a:rPr kumimoji="1" lang="en-US" altLang="ja-JP" sz="1600"/>
                        <a:t>SAS-L(4)</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3.8606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3.1001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0.7606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a:t>SAS-L(3)</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3.7876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3.0670</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0.7206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spTree>
    <p:extLst>
      <p:ext uri="{BB962C8B-B14F-4D97-AF65-F5344CB8AC3E}">
        <p14:creationId xmlns:p14="http://schemas.microsoft.com/office/powerpoint/2010/main" val="308981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D7685-0EC5-4DC4-91D4-16213472B83C}"/>
              </a:ext>
            </a:extLst>
          </p:cNvPr>
          <p:cNvSpPr>
            <a:spLocks noGrp="1"/>
          </p:cNvSpPr>
          <p:nvPr>
            <p:ph type="title"/>
          </p:nvPr>
        </p:nvSpPr>
        <p:spPr>
          <a:xfrm>
            <a:off x="975578" y="788257"/>
            <a:ext cx="9357865" cy="1041901"/>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実験結果</a:t>
            </a:r>
          </a:p>
        </p:txBody>
      </p:sp>
      <p:sp>
        <p:nvSpPr>
          <p:cNvPr id="3" name="コンテンツ プレースホルダー 2">
            <a:extLst>
              <a:ext uri="{FF2B5EF4-FFF2-40B4-BE49-F238E27FC236}">
                <a16:creationId xmlns:a16="http://schemas.microsoft.com/office/drawing/2014/main" id="{29F5E6EA-B01F-480C-B556-94845FEC3B0C}"/>
              </a:ext>
            </a:extLst>
          </p:cNvPr>
          <p:cNvSpPr>
            <a:spLocks noGrp="1"/>
          </p:cNvSpPr>
          <p:nvPr>
            <p:ph idx="1"/>
          </p:nvPr>
        </p:nvSpPr>
        <p:spPr>
          <a:xfrm>
            <a:off x="988282" y="1607693"/>
            <a:ext cx="9357864" cy="520951"/>
          </a:xfrm>
        </p:spPr>
        <p:txBody>
          <a:bodyPr vert="horz" lIns="91440" tIns="45720" rIns="91440" bIns="45720" rtlCol="0">
            <a:normAutofit/>
          </a:bodyPr>
          <a:lstStyle/>
          <a:p>
            <a:r>
              <a:rPr kumimoji="1" lang="en-US" altLang="ja-JP" sz="2000"/>
              <a:t>SAS-L(1),(2)</a:t>
            </a:r>
            <a:r>
              <a:rPr kumimoji="1" lang="ja-JP" altLang="en-US" sz="2000"/>
              <a:t>にかかる</a:t>
            </a:r>
            <a:r>
              <a:rPr kumimoji="1" lang="en-US" altLang="ja-JP" sz="2000"/>
              <a:t>CPU</a:t>
            </a:r>
            <a:r>
              <a:rPr kumimoji="1" lang="ja-JP" altLang="en-US" sz="2000"/>
              <a:t>計算時間の計測</a:t>
            </a:r>
            <a:endParaRPr lang="en-US" altLang="ja-JP" sz="2000"/>
          </a:p>
        </p:txBody>
      </p:sp>
      <p:sp>
        <p:nvSpPr>
          <p:cNvPr id="4" name="スライド番号プレースホルダー 3">
            <a:extLst>
              <a:ext uri="{FF2B5EF4-FFF2-40B4-BE49-F238E27FC236}">
                <a16:creationId xmlns:a16="http://schemas.microsoft.com/office/drawing/2014/main" id="{947CAB63-56EB-4A4F-A919-4492B361CB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C578F58-FABD-4DA0-B9F7-FA6F0E7850E0}"/>
              </a:ext>
            </a:extLst>
          </p:cNvPr>
          <p:cNvSpPr txBox="1"/>
          <p:nvPr/>
        </p:nvSpPr>
        <p:spPr>
          <a:xfrm>
            <a:off x="3492187" y="2065445"/>
            <a:ext cx="585993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サーバ側</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の各認証方式における認証部</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10</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万回分の</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CPU</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計算時間</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秒</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2DA7071D-5898-4A36-8076-4ED6743AD587}"/>
              </a:ext>
            </a:extLst>
          </p:cNvPr>
          <p:cNvSpPr txBox="1"/>
          <p:nvPr/>
        </p:nvSpPr>
        <p:spPr>
          <a:xfrm>
            <a:off x="3492187" y="4055027"/>
            <a:ext cx="565481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ユーザ側</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の各認証方式における認証部</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10</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万回回分の</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CPU</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計算時間</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秒</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12" name="表 11">
            <a:extLst>
              <a:ext uri="{FF2B5EF4-FFF2-40B4-BE49-F238E27FC236}">
                <a16:creationId xmlns:a16="http://schemas.microsoft.com/office/drawing/2014/main" id="{CB6174AD-385D-4B5E-847D-BF779DD62D6B}"/>
              </a:ext>
            </a:extLst>
          </p:cNvPr>
          <p:cNvGraphicFramePr>
            <a:graphicFrameLocks noGrp="1"/>
          </p:cNvGraphicFramePr>
          <p:nvPr/>
        </p:nvGraphicFramePr>
        <p:xfrm>
          <a:off x="2788066" y="2411672"/>
          <a:ext cx="6615870" cy="1363557"/>
        </p:xfrm>
        <a:graphic>
          <a:graphicData uri="http://schemas.openxmlformats.org/drawingml/2006/table">
            <a:tbl>
              <a:tblPr firstRow="1" bandRow="1">
                <a:tableStyleId>{5C22544A-7EE6-4342-B048-85BDC9FD1C3A}</a:tableStyleId>
              </a:tblPr>
              <a:tblGrid>
                <a:gridCol w="1323174">
                  <a:extLst>
                    <a:ext uri="{9D8B030D-6E8A-4147-A177-3AD203B41FA5}">
                      <a16:colId xmlns:a16="http://schemas.microsoft.com/office/drawing/2014/main" val="4145843867"/>
                    </a:ext>
                  </a:extLst>
                </a:gridCol>
                <a:gridCol w="1323174">
                  <a:extLst>
                    <a:ext uri="{9D8B030D-6E8A-4147-A177-3AD203B41FA5}">
                      <a16:colId xmlns:a16="http://schemas.microsoft.com/office/drawing/2014/main" val="3432258461"/>
                    </a:ext>
                  </a:extLst>
                </a:gridCol>
                <a:gridCol w="1323174">
                  <a:extLst>
                    <a:ext uri="{9D8B030D-6E8A-4147-A177-3AD203B41FA5}">
                      <a16:colId xmlns:a16="http://schemas.microsoft.com/office/drawing/2014/main" val="602868473"/>
                    </a:ext>
                  </a:extLst>
                </a:gridCol>
                <a:gridCol w="1323174">
                  <a:extLst>
                    <a:ext uri="{9D8B030D-6E8A-4147-A177-3AD203B41FA5}">
                      <a16:colId xmlns:a16="http://schemas.microsoft.com/office/drawing/2014/main" val="2006884740"/>
                    </a:ext>
                  </a:extLst>
                </a:gridCol>
                <a:gridCol w="1323174">
                  <a:extLst>
                    <a:ext uri="{9D8B030D-6E8A-4147-A177-3AD203B41FA5}">
                      <a16:colId xmlns:a16="http://schemas.microsoft.com/office/drawing/2014/main" val="3654843615"/>
                    </a:ext>
                  </a:extLst>
                </a:gridCol>
              </a:tblGrid>
              <a:tr h="454519">
                <a:tc>
                  <a:txBody>
                    <a:bodyPr/>
                    <a:lstStyle/>
                    <a:p>
                      <a:pPr algn="ctr"/>
                      <a:endParaRPr kumimoji="1" lang="ja-JP" altLang="en-US" sz="170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全体</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乱数生成</a:t>
                      </a:r>
                      <a:endParaRPr kumimoji="1" lang="en-US" altLang="ja-JP" sz="20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通信</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演算</a:t>
                      </a:r>
                      <a:r>
                        <a:rPr kumimoji="1" lang="en-US" altLang="ja-JP" sz="2000"/>
                        <a:t>1</a:t>
                      </a:r>
                      <a:endParaRPr kumimoji="1" lang="ja-JP" altLang="en-US" sz="200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599888831"/>
                  </a:ext>
                </a:extLst>
              </a:tr>
              <a:tr h="454519">
                <a:tc>
                  <a:txBody>
                    <a:bodyPr/>
                    <a:lstStyle/>
                    <a:p>
                      <a:pPr algn="ctr"/>
                      <a:r>
                        <a:rPr kumimoji="1" lang="en-US" altLang="ja-JP" sz="1600"/>
                        <a:t>SAS-L(4)</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6.3258</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1.4499</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3.2944</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1.5815</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a:t>SAS-L(3)</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6.2771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1.4397</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3.2411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1.5363</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graphicFrame>
        <p:nvGraphicFramePr>
          <p:cNvPr id="13" name="表 12">
            <a:extLst>
              <a:ext uri="{FF2B5EF4-FFF2-40B4-BE49-F238E27FC236}">
                <a16:creationId xmlns:a16="http://schemas.microsoft.com/office/drawing/2014/main" id="{DD67BD37-965F-424E-85A1-BA01567999B6}"/>
              </a:ext>
            </a:extLst>
          </p:cNvPr>
          <p:cNvGraphicFramePr>
            <a:graphicFrameLocks noGrp="1"/>
          </p:cNvGraphicFramePr>
          <p:nvPr/>
        </p:nvGraphicFramePr>
        <p:xfrm>
          <a:off x="2788066" y="4432030"/>
          <a:ext cx="6615868" cy="1363557"/>
        </p:xfrm>
        <a:graphic>
          <a:graphicData uri="http://schemas.openxmlformats.org/drawingml/2006/table">
            <a:tbl>
              <a:tblPr firstRow="1" bandRow="1">
                <a:tableStyleId>{5C22544A-7EE6-4342-B048-85BDC9FD1C3A}</a:tableStyleId>
              </a:tblPr>
              <a:tblGrid>
                <a:gridCol w="1653967">
                  <a:extLst>
                    <a:ext uri="{9D8B030D-6E8A-4147-A177-3AD203B41FA5}">
                      <a16:colId xmlns:a16="http://schemas.microsoft.com/office/drawing/2014/main" val="4145843867"/>
                    </a:ext>
                  </a:extLst>
                </a:gridCol>
                <a:gridCol w="1653967">
                  <a:extLst>
                    <a:ext uri="{9D8B030D-6E8A-4147-A177-3AD203B41FA5}">
                      <a16:colId xmlns:a16="http://schemas.microsoft.com/office/drawing/2014/main" val="3432258461"/>
                    </a:ext>
                  </a:extLst>
                </a:gridCol>
                <a:gridCol w="1653967">
                  <a:extLst>
                    <a:ext uri="{9D8B030D-6E8A-4147-A177-3AD203B41FA5}">
                      <a16:colId xmlns:a16="http://schemas.microsoft.com/office/drawing/2014/main" val="919836566"/>
                    </a:ext>
                  </a:extLst>
                </a:gridCol>
                <a:gridCol w="1653967">
                  <a:extLst>
                    <a:ext uri="{9D8B030D-6E8A-4147-A177-3AD203B41FA5}">
                      <a16:colId xmlns:a16="http://schemas.microsoft.com/office/drawing/2014/main" val="602868473"/>
                    </a:ext>
                  </a:extLst>
                </a:gridCol>
              </a:tblGrid>
              <a:tr h="454519">
                <a:tc>
                  <a:txBody>
                    <a:bodyPr/>
                    <a:lstStyle/>
                    <a:p>
                      <a:pPr algn="ctr"/>
                      <a:endParaRPr kumimoji="1" lang="ja-JP" altLang="en-US" sz="170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b="1"/>
                        <a:t>全体</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a:t>通信</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a:t>演算</a:t>
                      </a:r>
                      <a:r>
                        <a:rPr kumimoji="1" lang="en-US" altLang="ja-JP" sz="2000"/>
                        <a:t>2</a:t>
                      </a:r>
                      <a:endParaRPr kumimoji="1" lang="ja-JP" altLang="en-US" sz="200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009999"/>
                    </a:solidFill>
                  </a:tcPr>
                </a:tc>
                <a:extLst>
                  <a:ext uri="{0D108BD9-81ED-4DB2-BD59-A6C34878D82A}">
                    <a16:rowId xmlns:a16="http://schemas.microsoft.com/office/drawing/2014/main" val="1599888831"/>
                  </a:ext>
                </a:extLst>
              </a:tr>
              <a:tr h="454519">
                <a:tc>
                  <a:txBody>
                    <a:bodyPr/>
                    <a:lstStyle/>
                    <a:p>
                      <a:pPr algn="ctr"/>
                      <a:r>
                        <a:rPr kumimoji="1" lang="en-US" altLang="ja-JP" sz="1600"/>
                        <a:t>SAS-L(4)</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3.8606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3.1001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0.7606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a:t>SAS-L(3)</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3.7876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3.0670</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0.7206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6028707"/>
                  </a:ext>
                </a:extLst>
              </a:tr>
            </a:tbl>
          </a:graphicData>
        </a:graphic>
      </p:graphicFrame>
    </p:spTree>
    <p:extLst>
      <p:ext uri="{BB962C8B-B14F-4D97-AF65-F5344CB8AC3E}">
        <p14:creationId xmlns:p14="http://schemas.microsoft.com/office/powerpoint/2010/main" val="1616863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3" name="Rectangle 3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17BD7685-0EC5-4DC4-91D4-16213472B83C}"/>
              </a:ext>
            </a:extLst>
          </p:cNvPr>
          <p:cNvSpPr>
            <a:spLocks noGrp="1"/>
          </p:cNvSpPr>
          <p:nvPr>
            <p:ph type="title"/>
          </p:nvPr>
        </p:nvSpPr>
        <p:spPr>
          <a:xfrm>
            <a:off x="975578" y="788257"/>
            <a:ext cx="9357865" cy="1041901"/>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実験結果</a:t>
            </a:r>
          </a:p>
        </p:txBody>
      </p:sp>
      <p:sp>
        <p:nvSpPr>
          <p:cNvPr id="4" name="スライド番号プレースホルダー 3">
            <a:extLst>
              <a:ext uri="{FF2B5EF4-FFF2-40B4-BE49-F238E27FC236}">
                <a16:creationId xmlns:a16="http://schemas.microsoft.com/office/drawing/2014/main" id="{947CAB63-56EB-4A4F-A919-4492B361CB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C578F58-FABD-4DA0-B9F7-FA6F0E7850E0}"/>
              </a:ext>
            </a:extLst>
          </p:cNvPr>
          <p:cNvSpPr txBox="1"/>
          <p:nvPr/>
        </p:nvSpPr>
        <p:spPr>
          <a:xfrm>
            <a:off x="3492187" y="1352213"/>
            <a:ext cx="585993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サーバ側</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の各認証方式における認証部</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10</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万回分の</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CPU</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計算時間</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秒</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2DA7071D-5898-4A36-8076-4ED6743AD587}"/>
              </a:ext>
            </a:extLst>
          </p:cNvPr>
          <p:cNvSpPr txBox="1"/>
          <p:nvPr/>
        </p:nvSpPr>
        <p:spPr>
          <a:xfrm>
            <a:off x="3492187" y="3542963"/>
            <a:ext cx="565481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ユーザ側</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の各認証方式における認証部</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10</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万回回分の</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CPU</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計算時間</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秒</a:t>
            </a:r>
            <a:r>
              <a:rPr kumimoji="0"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0"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12" name="表 11">
            <a:extLst>
              <a:ext uri="{FF2B5EF4-FFF2-40B4-BE49-F238E27FC236}">
                <a16:creationId xmlns:a16="http://schemas.microsoft.com/office/drawing/2014/main" id="{CB6174AD-385D-4B5E-847D-BF779DD62D6B}"/>
              </a:ext>
            </a:extLst>
          </p:cNvPr>
          <p:cNvGraphicFramePr>
            <a:graphicFrameLocks noGrp="1"/>
          </p:cNvGraphicFramePr>
          <p:nvPr>
            <p:extLst>
              <p:ext uri="{D42A27DB-BD31-4B8C-83A1-F6EECF244321}">
                <p14:modId xmlns:p14="http://schemas.microsoft.com/office/powerpoint/2010/main" val="1101616079"/>
              </p:ext>
            </p:extLst>
          </p:nvPr>
        </p:nvGraphicFramePr>
        <p:xfrm>
          <a:off x="2788066" y="1698440"/>
          <a:ext cx="6615870" cy="1818076"/>
        </p:xfrm>
        <a:graphic>
          <a:graphicData uri="http://schemas.openxmlformats.org/drawingml/2006/table">
            <a:tbl>
              <a:tblPr firstRow="1" bandRow="1">
                <a:tableStyleId>{5C22544A-7EE6-4342-B048-85BDC9FD1C3A}</a:tableStyleId>
              </a:tblPr>
              <a:tblGrid>
                <a:gridCol w="1323174">
                  <a:extLst>
                    <a:ext uri="{9D8B030D-6E8A-4147-A177-3AD203B41FA5}">
                      <a16:colId xmlns:a16="http://schemas.microsoft.com/office/drawing/2014/main" val="4145843867"/>
                    </a:ext>
                  </a:extLst>
                </a:gridCol>
                <a:gridCol w="1323174">
                  <a:extLst>
                    <a:ext uri="{9D8B030D-6E8A-4147-A177-3AD203B41FA5}">
                      <a16:colId xmlns:a16="http://schemas.microsoft.com/office/drawing/2014/main" val="3432258461"/>
                    </a:ext>
                  </a:extLst>
                </a:gridCol>
                <a:gridCol w="1323174">
                  <a:extLst>
                    <a:ext uri="{9D8B030D-6E8A-4147-A177-3AD203B41FA5}">
                      <a16:colId xmlns:a16="http://schemas.microsoft.com/office/drawing/2014/main" val="602868473"/>
                    </a:ext>
                  </a:extLst>
                </a:gridCol>
                <a:gridCol w="1323174">
                  <a:extLst>
                    <a:ext uri="{9D8B030D-6E8A-4147-A177-3AD203B41FA5}">
                      <a16:colId xmlns:a16="http://schemas.microsoft.com/office/drawing/2014/main" val="2006884740"/>
                    </a:ext>
                  </a:extLst>
                </a:gridCol>
                <a:gridCol w="1323174">
                  <a:extLst>
                    <a:ext uri="{9D8B030D-6E8A-4147-A177-3AD203B41FA5}">
                      <a16:colId xmlns:a16="http://schemas.microsoft.com/office/drawing/2014/main" val="3654843615"/>
                    </a:ext>
                  </a:extLst>
                </a:gridCol>
              </a:tblGrid>
              <a:tr h="454519">
                <a:tc>
                  <a:txBody>
                    <a:bodyPr/>
                    <a:lstStyle/>
                    <a:p>
                      <a:pPr algn="ctr"/>
                      <a:endParaRPr kumimoji="1" lang="ja-JP" altLang="en-US" sz="170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全体</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乱数生成</a:t>
                      </a:r>
                      <a:endParaRPr kumimoji="1" lang="en-US" altLang="ja-JP" sz="20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通信</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kumimoji="1" lang="ja-JP" altLang="en-US" sz="2000"/>
                        <a:t>演算</a:t>
                      </a:r>
                      <a:r>
                        <a:rPr kumimoji="1" lang="en-US" altLang="ja-JP" sz="2000"/>
                        <a:t>1</a:t>
                      </a:r>
                      <a:endParaRPr kumimoji="1" lang="ja-JP" altLang="en-US" sz="200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599888831"/>
                  </a:ext>
                </a:extLst>
              </a:tr>
              <a:tr h="454519">
                <a:tc>
                  <a:txBody>
                    <a:bodyPr/>
                    <a:lstStyle/>
                    <a:p>
                      <a:pPr algn="ctr"/>
                      <a:r>
                        <a:rPr kumimoji="1" lang="en-US" altLang="ja-JP" sz="1600"/>
                        <a:t>SAS-L(4)</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6.3258</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1.4499</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3.2944</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1.5815</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a:t>SAS-L(3)</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6.2771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1.4397</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3.2411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1.5363</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028707"/>
                  </a:ext>
                </a:extLst>
              </a:tr>
              <a:tr h="454519">
                <a:tc>
                  <a:txBody>
                    <a:bodyPr/>
                    <a:lstStyle/>
                    <a:p>
                      <a:pPr algn="ctr"/>
                      <a:r>
                        <a:rPr kumimoji="1" lang="ja-JP" altLang="en-US" sz="1600"/>
                        <a:t>差</a:t>
                      </a:r>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0.1087</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0.0102</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0.0533</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0.0452</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298232383"/>
                  </a:ext>
                </a:extLst>
              </a:tr>
            </a:tbl>
          </a:graphicData>
        </a:graphic>
      </p:graphicFrame>
      <p:graphicFrame>
        <p:nvGraphicFramePr>
          <p:cNvPr id="13" name="表 12">
            <a:extLst>
              <a:ext uri="{FF2B5EF4-FFF2-40B4-BE49-F238E27FC236}">
                <a16:creationId xmlns:a16="http://schemas.microsoft.com/office/drawing/2014/main" id="{DD67BD37-965F-424E-85A1-BA01567999B6}"/>
              </a:ext>
            </a:extLst>
          </p:cNvPr>
          <p:cNvGraphicFramePr>
            <a:graphicFrameLocks noGrp="1"/>
          </p:cNvGraphicFramePr>
          <p:nvPr>
            <p:extLst>
              <p:ext uri="{D42A27DB-BD31-4B8C-83A1-F6EECF244321}">
                <p14:modId xmlns:p14="http://schemas.microsoft.com/office/powerpoint/2010/main" val="3166660884"/>
              </p:ext>
            </p:extLst>
          </p:nvPr>
        </p:nvGraphicFramePr>
        <p:xfrm>
          <a:off x="2788066" y="3919966"/>
          <a:ext cx="6615868" cy="1818076"/>
        </p:xfrm>
        <a:graphic>
          <a:graphicData uri="http://schemas.openxmlformats.org/drawingml/2006/table">
            <a:tbl>
              <a:tblPr firstRow="1" bandRow="1">
                <a:tableStyleId>{5C22544A-7EE6-4342-B048-85BDC9FD1C3A}</a:tableStyleId>
              </a:tblPr>
              <a:tblGrid>
                <a:gridCol w="1653967">
                  <a:extLst>
                    <a:ext uri="{9D8B030D-6E8A-4147-A177-3AD203B41FA5}">
                      <a16:colId xmlns:a16="http://schemas.microsoft.com/office/drawing/2014/main" val="4145843867"/>
                    </a:ext>
                  </a:extLst>
                </a:gridCol>
                <a:gridCol w="1653967">
                  <a:extLst>
                    <a:ext uri="{9D8B030D-6E8A-4147-A177-3AD203B41FA5}">
                      <a16:colId xmlns:a16="http://schemas.microsoft.com/office/drawing/2014/main" val="3432258461"/>
                    </a:ext>
                  </a:extLst>
                </a:gridCol>
                <a:gridCol w="1653967">
                  <a:extLst>
                    <a:ext uri="{9D8B030D-6E8A-4147-A177-3AD203B41FA5}">
                      <a16:colId xmlns:a16="http://schemas.microsoft.com/office/drawing/2014/main" val="919836566"/>
                    </a:ext>
                  </a:extLst>
                </a:gridCol>
                <a:gridCol w="1653967">
                  <a:extLst>
                    <a:ext uri="{9D8B030D-6E8A-4147-A177-3AD203B41FA5}">
                      <a16:colId xmlns:a16="http://schemas.microsoft.com/office/drawing/2014/main" val="602868473"/>
                    </a:ext>
                  </a:extLst>
                </a:gridCol>
              </a:tblGrid>
              <a:tr h="454519">
                <a:tc>
                  <a:txBody>
                    <a:bodyPr/>
                    <a:lstStyle/>
                    <a:p>
                      <a:pPr algn="ctr"/>
                      <a:endParaRPr kumimoji="1" lang="ja-JP" altLang="en-US" sz="1700"/>
                    </a:p>
                  </a:txBody>
                  <a:tcPr marL="84604" marR="84604" marT="42302" marB="42302">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b="1"/>
                        <a:t>全体</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a:t>通信</a:t>
                      </a:r>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009999"/>
                    </a:solidFill>
                  </a:tcPr>
                </a:tc>
                <a:tc>
                  <a:txBody>
                    <a:bodyPr/>
                    <a:lstStyle/>
                    <a:p>
                      <a:pPr algn="ctr"/>
                      <a:r>
                        <a:rPr kumimoji="1" lang="ja-JP" altLang="en-US" sz="2000"/>
                        <a:t>演算</a:t>
                      </a:r>
                      <a:r>
                        <a:rPr kumimoji="1" lang="en-US" altLang="ja-JP" sz="2000"/>
                        <a:t>2</a:t>
                      </a:r>
                      <a:endParaRPr kumimoji="1" lang="ja-JP" altLang="en-US" sz="2000"/>
                    </a:p>
                  </a:txBody>
                  <a:tcPr marL="84604" marR="84604" marT="42302" marB="42302">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009999"/>
                    </a:solidFill>
                  </a:tcPr>
                </a:tc>
                <a:extLst>
                  <a:ext uri="{0D108BD9-81ED-4DB2-BD59-A6C34878D82A}">
                    <a16:rowId xmlns:a16="http://schemas.microsoft.com/office/drawing/2014/main" val="1599888831"/>
                  </a:ext>
                </a:extLst>
              </a:tr>
              <a:tr h="454519">
                <a:tc>
                  <a:txBody>
                    <a:bodyPr/>
                    <a:lstStyle/>
                    <a:p>
                      <a:pPr algn="ctr"/>
                      <a:r>
                        <a:rPr kumimoji="1" lang="en-US" altLang="ja-JP" sz="1600"/>
                        <a:t>SAS-L(4)</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3.8606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3.1001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0.7606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36802"/>
                  </a:ext>
                </a:extLst>
              </a:tr>
              <a:tr h="454519">
                <a:tc>
                  <a:txBody>
                    <a:bodyPr/>
                    <a:lstStyle/>
                    <a:p>
                      <a:pPr algn="ctr"/>
                      <a:r>
                        <a:rPr kumimoji="1" lang="en-US" altLang="ja-JP" sz="1600"/>
                        <a:t>SAS-L(3)</a:t>
                      </a:r>
                      <a:endParaRPr kumimoji="1" lang="ja-JP" altLang="en-US" sz="1600"/>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3.7876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3.0670</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en-US" altLang="ja-JP" sz="1600"/>
                        <a:t>0.7206</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028707"/>
                  </a:ext>
                </a:extLst>
              </a:tr>
              <a:tr h="454519">
                <a:tc>
                  <a:txBody>
                    <a:bodyPr/>
                    <a:lstStyle/>
                    <a:p>
                      <a:pPr algn="ctr"/>
                      <a:r>
                        <a:rPr kumimoji="1" lang="ja-JP" altLang="en-US" sz="1600"/>
                        <a:t>差</a:t>
                      </a:r>
                    </a:p>
                  </a:txBody>
                  <a:tcPr marL="84604" marR="84604" marT="42302" marB="42302">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0.0730</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0.0331</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r>
                        <a:rPr kumimoji="1" lang="en-US" altLang="ja-JP" sz="1600"/>
                        <a:t>0.0400</a:t>
                      </a:r>
                      <a:endParaRPr kumimoji="1" lang="ja-JP" altLang="en-US" sz="1600"/>
                    </a:p>
                  </a:txBody>
                  <a:tcPr marL="84604" marR="84604" marT="42302" marB="42302">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673058913"/>
                  </a:ext>
                </a:extLst>
              </a:tr>
            </a:tbl>
          </a:graphicData>
        </a:graphic>
      </p:graphicFrame>
    </p:spTree>
    <p:extLst>
      <p:ext uri="{BB962C8B-B14F-4D97-AF65-F5344CB8AC3E}">
        <p14:creationId xmlns:p14="http://schemas.microsoft.com/office/powerpoint/2010/main" val="331055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7BD7685-0EC5-4DC4-91D4-16213472B83C}"/>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研究の目的</a:t>
            </a:r>
          </a:p>
        </p:txBody>
      </p:sp>
      <p:sp>
        <p:nvSpPr>
          <p:cNvPr id="3" name="コンテンツ プレースホルダー 2">
            <a:extLst>
              <a:ext uri="{FF2B5EF4-FFF2-40B4-BE49-F238E27FC236}">
                <a16:creationId xmlns:a16="http://schemas.microsoft.com/office/drawing/2014/main" id="{29F5E6EA-B01F-480C-B556-94845FEC3B0C}"/>
              </a:ext>
            </a:extLst>
          </p:cNvPr>
          <p:cNvSpPr>
            <a:spLocks noGrp="1"/>
          </p:cNvSpPr>
          <p:nvPr>
            <p:ph idx="1"/>
          </p:nvPr>
        </p:nvSpPr>
        <p:spPr>
          <a:xfrm>
            <a:off x="1441506" y="2450323"/>
            <a:ext cx="9357864" cy="1041901"/>
          </a:xfrm>
        </p:spPr>
        <p:txBody>
          <a:bodyPr vert="horz" lIns="91440" tIns="45720" rIns="91440" bIns="45720" rtlCol="0">
            <a:normAutofit/>
          </a:bodyPr>
          <a:lstStyle/>
          <a:p>
            <a:r>
              <a:rPr kumimoji="1" lang="en-US" altLang="ja-JP" sz="2000"/>
              <a:t>SAS-L(1),(2),(4)</a:t>
            </a:r>
            <a:r>
              <a:rPr kumimoji="1" lang="ja-JP" altLang="en-US" sz="2000"/>
              <a:t>は安全性と計算機実験について評価済み</a:t>
            </a:r>
            <a:endParaRPr kumimoji="1" lang="en-US" altLang="ja-JP" sz="2000"/>
          </a:p>
          <a:p>
            <a:r>
              <a:rPr kumimoji="1" lang="en-US" altLang="ja-JP" sz="2000"/>
              <a:t>SAS-L(3)</a:t>
            </a:r>
            <a:r>
              <a:rPr lang="ja-JP" altLang="en-US" sz="2000"/>
              <a:t>は</a:t>
            </a:r>
            <a:r>
              <a:rPr kumimoji="1" lang="ja-JP" altLang="en-US" sz="2000"/>
              <a:t>安全性と計算機実験が未検証</a:t>
            </a:r>
            <a:endParaRPr lang="en-US" altLang="ja-JP" sz="2000"/>
          </a:p>
        </p:txBody>
      </p:sp>
      <p:sp>
        <p:nvSpPr>
          <p:cNvPr id="7" name="四角形: 角を丸くする 6">
            <a:extLst>
              <a:ext uri="{FF2B5EF4-FFF2-40B4-BE49-F238E27FC236}">
                <a16:creationId xmlns:a16="http://schemas.microsoft.com/office/drawing/2014/main" id="{3A19534E-203B-4631-9BE4-D292F851F06E}"/>
              </a:ext>
            </a:extLst>
          </p:cNvPr>
          <p:cNvSpPr/>
          <p:nvPr/>
        </p:nvSpPr>
        <p:spPr>
          <a:xfrm>
            <a:off x="1930400" y="4571698"/>
            <a:ext cx="8331200" cy="97276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t>本研究では、新たな</a:t>
            </a:r>
            <a:r>
              <a:rPr lang="en-US" altLang="ja-JP" sz="2400"/>
              <a:t>SAS-L(3)</a:t>
            </a:r>
            <a:r>
              <a:rPr lang="ja-JP" altLang="en-US" sz="2400"/>
              <a:t>の安全性と計算機実験の検証</a:t>
            </a:r>
            <a:endParaRPr lang="en-US" altLang="ja-JP" sz="2400"/>
          </a:p>
        </p:txBody>
      </p:sp>
      <p:sp>
        <p:nvSpPr>
          <p:cNvPr id="8" name="矢印: 下 7">
            <a:extLst>
              <a:ext uri="{FF2B5EF4-FFF2-40B4-BE49-F238E27FC236}">
                <a16:creationId xmlns:a16="http://schemas.microsoft.com/office/drawing/2014/main" id="{24BCC131-094C-4D38-98C0-107BDBC369A8}"/>
              </a:ext>
            </a:extLst>
          </p:cNvPr>
          <p:cNvSpPr/>
          <p:nvPr/>
        </p:nvSpPr>
        <p:spPr>
          <a:xfrm>
            <a:off x="5786582" y="3325895"/>
            <a:ext cx="618836" cy="972760"/>
          </a:xfrm>
          <a:prstGeom prst="down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947CAB63-56EB-4A4F-A919-4492B361CBC0}"/>
              </a:ext>
            </a:extLst>
          </p:cNvPr>
          <p:cNvSpPr>
            <a:spLocks noGrp="1"/>
          </p:cNvSpPr>
          <p:nvPr>
            <p:ph type="sldNum" sz="quarter" idx="12"/>
          </p:nvPr>
        </p:nvSpPr>
        <p:spPr/>
        <p:txBody>
          <a:bodyPr/>
          <a:lstStyle/>
          <a:p>
            <a:fld id="{01A2C2AB-EF2D-4352-BB26-FF176DBDE1A0}" type="slidenum">
              <a:rPr kumimoji="1" lang="ja-JP" altLang="en-US" smtClean="0"/>
              <a:t>4</a:t>
            </a:fld>
            <a:endParaRPr kumimoji="1" lang="ja-JP" altLang="en-US"/>
          </a:p>
        </p:txBody>
      </p:sp>
    </p:spTree>
    <p:extLst>
      <p:ext uri="{BB962C8B-B14F-4D97-AF65-F5344CB8AC3E}">
        <p14:creationId xmlns:p14="http://schemas.microsoft.com/office/powerpoint/2010/main" val="366838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25FB399B-C607-4058-A03A-51CFD4C1927F}"/>
              </a:ext>
            </a:extLst>
          </p:cNvPr>
          <p:cNvSpPr>
            <a:spLocks noGrp="1"/>
          </p:cNvSpPr>
          <p:nvPr>
            <p:ph type="title"/>
          </p:nvPr>
        </p:nvSpPr>
        <p:spPr>
          <a:xfrm>
            <a:off x="968024" y="775134"/>
            <a:ext cx="9357865" cy="1041901"/>
          </a:xfrm>
        </p:spPr>
        <p:txBody>
          <a:bodyPr vert="horz" lIns="91440" tIns="45720" rIns="91440" bIns="45720" rtlCol="0" anchor="ctr">
            <a:normAutofit/>
          </a:bodyPr>
          <a:lstStyle/>
          <a:p>
            <a:r>
              <a:rPr lang="en-US" altLang="ja-JP" sz="4000"/>
              <a:t>SAS-L(3)</a:t>
            </a:r>
            <a:r>
              <a:rPr lang="ja-JP" altLang="en-US" sz="4000"/>
              <a:t>のアルゴリズム</a:t>
            </a:r>
            <a:endParaRPr kumimoji="1" lang="ja-JP" altLang="en-US" sz="4000" kern="1200">
              <a:solidFill>
                <a:schemeClr val="tx1"/>
              </a:solidFill>
              <a:latin typeface="+mj-lt"/>
              <a:ea typeface="+mj-ea"/>
              <a:cs typeface="+mj-cs"/>
            </a:endParaRPr>
          </a:p>
        </p:txBody>
      </p:sp>
      <p:sp>
        <p:nvSpPr>
          <p:cNvPr id="14" name="正方形/長方形 13">
            <a:extLst>
              <a:ext uri="{FF2B5EF4-FFF2-40B4-BE49-F238E27FC236}">
                <a16:creationId xmlns:a16="http://schemas.microsoft.com/office/drawing/2014/main" id="{033C91E7-FEB4-489C-84A2-CB733B2C568C}"/>
              </a:ext>
            </a:extLst>
          </p:cNvPr>
          <p:cNvSpPr/>
          <p:nvPr/>
        </p:nvSpPr>
        <p:spPr>
          <a:xfrm>
            <a:off x="6476472" y="1509418"/>
            <a:ext cx="2866934" cy="4299491"/>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D2703342-7E8E-4340-9E0A-5CDCF98AC934}"/>
              </a:ext>
            </a:extLst>
          </p:cNvPr>
          <p:cNvSpPr/>
          <p:nvPr/>
        </p:nvSpPr>
        <p:spPr>
          <a:xfrm>
            <a:off x="2979486" y="1552110"/>
            <a:ext cx="2866934" cy="4299491"/>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6" name="テキスト ボックス 15">
            <a:extLst>
              <a:ext uri="{FF2B5EF4-FFF2-40B4-BE49-F238E27FC236}">
                <a16:creationId xmlns:a16="http://schemas.microsoft.com/office/drawing/2014/main" id="{6EC2D08F-B435-49E9-BC25-18EB85348F72}"/>
              </a:ext>
            </a:extLst>
          </p:cNvPr>
          <p:cNvSpPr txBox="1"/>
          <p:nvPr/>
        </p:nvSpPr>
        <p:spPr>
          <a:xfrm>
            <a:off x="7403566" y="1479047"/>
            <a:ext cx="1101942" cy="3696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a:solidFill>
                  <a:prstClr val="black"/>
                </a:solidFill>
                <a:latin typeface="游ゴシック" panose="020F0502020204030204"/>
                <a:ea typeface="游ゴシック" panose="020B0400000000000000" pitchFamily="50" charset="-128"/>
              </a:rPr>
              <a:t>ユーザ</a:t>
            </a: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D22F2C78-A9DD-4E47-982A-9017136FF198}"/>
              </a:ext>
            </a:extLst>
          </p:cNvPr>
          <p:cNvSpPr txBox="1"/>
          <p:nvPr/>
        </p:nvSpPr>
        <p:spPr>
          <a:xfrm>
            <a:off x="3933963" y="1492193"/>
            <a:ext cx="8723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サーバ</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6558DDEE-6F53-46D6-96CA-5D615423AFE3}"/>
                  </a:ext>
                </a:extLst>
              </p:cNvPr>
              <p:cNvSpPr/>
              <p:nvPr/>
            </p:nvSpPr>
            <p:spPr>
              <a:xfrm>
                <a:off x="7049612" y="178431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認証情報</a:t>
                </a:r>
                <a14:m>
                  <m:oMath xmlns:m="http://schemas.openxmlformats.org/officeDocument/2006/math">
                    <m:sSub>
                      <m:sSubPr>
                        <m:ctrlP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oMath>
                </a14:m>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19" name="正方形/長方形 18">
                <a:extLst>
                  <a:ext uri="{FF2B5EF4-FFF2-40B4-BE49-F238E27FC236}">
                    <a16:creationId xmlns:a16="http://schemas.microsoft.com/office/drawing/2014/main" id="{6558DDEE-6F53-46D6-96CA-5D615423AFE3}"/>
                  </a:ext>
                </a:extLst>
              </p:cNvPr>
              <p:cNvSpPr>
                <a:spLocks noRot="1" noChangeAspect="1" noMove="1" noResize="1" noEditPoints="1" noAdjustHandles="1" noChangeArrowheads="1" noChangeShapeType="1" noTextEdit="1"/>
              </p:cNvSpPr>
              <p:nvPr/>
            </p:nvSpPr>
            <p:spPr>
              <a:xfrm>
                <a:off x="7049612" y="1784317"/>
                <a:ext cx="1716075" cy="359675"/>
              </a:xfrm>
              <a:prstGeom prst="rect">
                <a:avLst/>
              </a:prstGeom>
              <a:blipFill>
                <a:blip r:embed="rId3"/>
                <a:stretch>
                  <a:fillRect b="-8197"/>
                </a:stretch>
              </a:blipFill>
              <a:ln>
                <a:solidFill>
                  <a:schemeClr val="tx1"/>
                </a:solidFill>
              </a:ln>
            </p:spPr>
            <p:txBody>
              <a:bodyPr/>
              <a:lstStyle/>
              <a:p>
                <a:r>
                  <a:rPr lang="en-US">
                    <a:noFill/>
                  </a:rPr>
                  <a:t> </a:t>
                </a:r>
              </a:p>
            </p:txBody>
          </p:sp>
        </mc:Fallback>
      </mc:AlternateContent>
      <p:sp>
        <p:nvSpPr>
          <p:cNvPr id="20" name="テキスト ボックス 19">
            <a:extLst>
              <a:ext uri="{FF2B5EF4-FFF2-40B4-BE49-F238E27FC236}">
                <a16:creationId xmlns:a16="http://schemas.microsoft.com/office/drawing/2014/main" id="{781258D7-43B9-4A85-AE69-AB38D18D087E}"/>
              </a:ext>
            </a:extLst>
          </p:cNvPr>
          <p:cNvSpPr txBox="1"/>
          <p:nvPr/>
        </p:nvSpPr>
        <p:spPr>
          <a:xfrm>
            <a:off x="5873018" y="1712074"/>
            <a:ext cx="540768"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共有</a:t>
            </a:r>
          </a:p>
        </p:txBody>
      </p:sp>
      <p:cxnSp>
        <p:nvCxnSpPr>
          <p:cNvPr id="21" name="直線矢印コネクタ 20">
            <a:extLst>
              <a:ext uri="{FF2B5EF4-FFF2-40B4-BE49-F238E27FC236}">
                <a16:creationId xmlns:a16="http://schemas.microsoft.com/office/drawing/2014/main" id="{72408475-EDA7-4156-9A13-4E46DA6C1A69}"/>
              </a:ext>
            </a:extLst>
          </p:cNvPr>
          <p:cNvCxnSpPr>
            <a:cxnSpLocks/>
            <a:stCxn id="27" idx="2"/>
            <a:endCxn id="28" idx="0"/>
          </p:cNvCxnSpPr>
          <p:nvPr/>
        </p:nvCxnSpPr>
        <p:spPr>
          <a:xfrm flipH="1">
            <a:off x="4370149" y="3180451"/>
            <a:ext cx="1801" cy="21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102D6C5-24B5-4E1E-90BE-B4C7A7411ECB}"/>
              </a:ext>
            </a:extLst>
          </p:cNvPr>
          <p:cNvCxnSpPr>
            <a:cxnSpLocks/>
            <a:stCxn id="23" idx="3"/>
            <a:endCxn id="19" idx="1"/>
          </p:cNvCxnSpPr>
          <p:nvPr/>
        </p:nvCxnSpPr>
        <p:spPr>
          <a:xfrm flipV="1">
            <a:off x="5228551" y="1964155"/>
            <a:ext cx="1821061" cy="76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DF9E712-E3A4-45E8-A005-9FE35335FA69}"/>
                  </a:ext>
                </a:extLst>
              </p:cNvPr>
              <p:cNvSpPr/>
              <p:nvPr/>
            </p:nvSpPr>
            <p:spPr>
              <a:xfrm>
                <a:off x="3512476" y="179198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noProof="0">
                    <a:solidFill>
                      <a:prstClr val="black"/>
                    </a:solidFill>
                    <a:latin typeface="游ゴシック" panose="020F0502020204030204"/>
                    <a:ea typeface="游ゴシック" panose="020B0400000000000000" pitchFamily="50" charset="-128"/>
                  </a:rPr>
                  <a:t>認</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証情報</a:t>
                </a:r>
                <a14:m>
                  <m:oMath xmlns:m="http://schemas.openxmlformats.org/officeDocument/2006/math">
                    <m:sSub>
                      <m:sSubPr>
                        <m:ctrlP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ja-JP"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t>を</m:t>
                    </m:r>
                    <m:r>
                      <a:rPr kumimoji="1" lang="ja-JP" altLang="en-US" sz="1400" i="1">
                        <a:solidFill>
                          <a:prstClr val="black"/>
                        </a:solidFill>
                        <a:latin typeface="Cambria Math" panose="02040503050406030204" pitchFamily="18" charset="0"/>
                      </a:rPr>
                      <m:t>作成</m:t>
                    </m:r>
                  </m:oMath>
                </a14:m>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lvl="0" algn="ctr">
                  <a:defRPr/>
                </a:pPr>
                <a14:m>
                  <m:oMath xmlns:m="http://schemas.openxmlformats.org/officeDocument/2006/math">
                    <m:sSub>
                      <m:sSubPr>
                        <m:ctrlPr>
                          <a:rPr kumimoji="1" lang="en-US" altLang="ja-JP" sz="1000" i="1">
                            <a:solidFill>
                              <a:prstClr val="black"/>
                            </a:solidFill>
                            <a:latin typeface="Cambria Math" panose="02040503050406030204" pitchFamily="18" charset="0"/>
                          </a:rPr>
                        </m:ctrlPr>
                      </m:sSubPr>
                      <m:e>
                        <m:r>
                          <a:rPr kumimoji="1" lang="en-US" altLang="ja-JP" sz="1000" i="1">
                            <a:solidFill>
                              <a:prstClr val="black"/>
                            </a:solidFill>
                            <a:latin typeface="Cambria Math" panose="02040503050406030204" pitchFamily="18" charset="0"/>
                          </a:rPr>
                          <m:t>𝐴</m:t>
                        </m:r>
                      </m:e>
                      <m:sub>
                        <m:r>
                          <a:rPr kumimoji="1" lang="en-US" altLang="ja-JP" sz="1000" i="1">
                            <a:solidFill>
                              <a:prstClr val="black"/>
                            </a:solidFill>
                            <a:latin typeface="Cambria Math" panose="02040503050406030204" pitchFamily="18" charset="0"/>
                          </a:rPr>
                          <m:t>𝑖</m:t>
                        </m:r>
                      </m:sub>
                    </m:sSub>
                    <m:r>
                      <a:rPr kumimoji="1" lang="en-US" altLang="ja-JP" sz="1000" i="1">
                        <a:solidFill>
                          <a:prstClr val="black"/>
                        </a:solidFill>
                        <a:latin typeface="Cambria Math" panose="02040503050406030204" pitchFamily="18" charset="0"/>
                      </a:rPr>
                      <m:t> </m:t>
                    </m:r>
                  </m:oMath>
                </a14:m>
                <a:r>
                  <a:rPr kumimoji="1" lang="ja-JP" altLang="en-US"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rPr>
                  <a:t>←</a:t>
                </a:r>
                <a:r>
                  <a:rPr kumimoji="1" lang="en-US" altLang="ja-JP"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rPr>
                  <a:t> H(S⊕ </a:t>
                </a:r>
                <a14:m>
                  <m:oMath xmlns:m="http://schemas.openxmlformats.org/officeDocument/2006/math">
                    <m:sSub>
                      <m:sSubPr>
                        <m:ctrlP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1" lang="en-US" altLang="ja-JP" sz="1000" b="0" i="1" u="none" strike="noStrike" kern="1200" cap="none" spc="0" normalizeH="0" baseline="0" noProof="0" smtClean="0">
                            <a:ln>
                              <a:noFill/>
                            </a:ln>
                            <a:solidFill>
                              <a:prstClr val="black"/>
                            </a:solidFill>
                            <a:effectLst/>
                            <a:uLnTx/>
                            <a:uFillTx/>
                            <a:latin typeface="Cambria Math" panose="02040503050406030204" pitchFamily="18" charset="0"/>
                          </a:rPr>
                          <m:t>𝑁</m:t>
                        </m:r>
                      </m:e>
                      <m: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rPr>
                          <m:t>𝑖</m:t>
                        </m:r>
                      </m:sub>
                    </m:sSub>
                  </m:oMath>
                </a14:m>
                <a:r>
                  <a:rPr kumimoji="1" lang="en-US" altLang="ja-JP"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rPr>
                  <a:t>)</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3" name="正方形/長方形 22">
                <a:extLst>
                  <a:ext uri="{FF2B5EF4-FFF2-40B4-BE49-F238E27FC236}">
                    <a16:creationId xmlns:a16="http://schemas.microsoft.com/office/drawing/2014/main" id="{1DF9E712-E3A4-45E8-A005-9FE35335FA69}"/>
                  </a:ext>
                </a:extLst>
              </p:cNvPr>
              <p:cNvSpPr>
                <a:spLocks noRot="1" noChangeAspect="1" noMove="1" noResize="1" noEditPoints="1" noAdjustHandles="1" noChangeArrowheads="1" noChangeShapeType="1" noTextEdit="1"/>
              </p:cNvSpPr>
              <p:nvPr/>
            </p:nvSpPr>
            <p:spPr>
              <a:xfrm>
                <a:off x="3512476" y="1791987"/>
                <a:ext cx="1716075" cy="359675"/>
              </a:xfrm>
              <a:prstGeom prst="rect">
                <a:avLst/>
              </a:prstGeom>
              <a:blipFill>
                <a:blip r:embed="rId4"/>
                <a:stretch>
                  <a:fillRect t="-14754" b="-196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903A3954-81C0-4B4C-BFC7-DD12DCCEA16B}"/>
                  </a:ext>
                </a:extLst>
              </p:cNvPr>
              <p:cNvSpPr/>
              <p:nvPr/>
            </p:nvSpPr>
            <p:spPr>
              <a:xfrm>
                <a:off x="3777538" y="2337410"/>
                <a:ext cx="1185222"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乱数</a:t>
                </a:r>
                <a14:m>
                  <m:oMath xmlns:m="http://schemas.openxmlformats.org/officeDocument/2006/math">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t>𝑁</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a14:m>
                <a:r>
                  <a:rPr kumimoji="1" lang="ja-JP" altLang="en-US" sz="11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を生成</a:t>
                </a:r>
              </a:p>
            </p:txBody>
          </p:sp>
        </mc:Choice>
        <mc:Fallback xmlns="">
          <p:sp>
            <p:nvSpPr>
              <p:cNvPr id="25" name="正方形/長方形 24">
                <a:extLst>
                  <a:ext uri="{FF2B5EF4-FFF2-40B4-BE49-F238E27FC236}">
                    <a16:creationId xmlns:a16="http://schemas.microsoft.com/office/drawing/2014/main" id="{903A3954-81C0-4B4C-BFC7-DD12DCCEA16B}"/>
                  </a:ext>
                </a:extLst>
              </p:cNvPr>
              <p:cNvSpPr>
                <a:spLocks noRot="1" noChangeAspect="1" noMove="1" noResize="1" noEditPoints="1" noAdjustHandles="1" noChangeArrowheads="1" noChangeShapeType="1" noTextEdit="1"/>
              </p:cNvSpPr>
              <p:nvPr/>
            </p:nvSpPr>
            <p:spPr>
              <a:xfrm>
                <a:off x="3777538" y="2337410"/>
                <a:ext cx="1185222" cy="264168"/>
              </a:xfrm>
              <a:prstGeom prst="rect">
                <a:avLst/>
              </a:prstGeom>
              <a:blipFill>
                <a:blip r:embed="rId5"/>
                <a:stretch>
                  <a:fillRect b="-13043"/>
                </a:stretch>
              </a:blipFill>
              <a:ln>
                <a:solidFill>
                  <a:schemeClr val="tx1"/>
                </a:solidFill>
              </a:ln>
            </p:spPr>
            <p:txBody>
              <a:bodyPr/>
              <a:lstStyle/>
              <a:p>
                <a:r>
                  <a:rPr lang="en-US">
                    <a:noFill/>
                  </a:rPr>
                  <a:t> </a:t>
                </a:r>
              </a:p>
            </p:txBody>
          </p:sp>
        </mc:Fallback>
      </mc:AlternateContent>
      <p:cxnSp>
        <p:nvCxnSpPr>
          <p:cNvPr id="26" name="直線矢印コネクタ 25">
            <a:extLst>
              <a:ext uri="{FF2B5EF4-FFF2-40B4-BE49-F238E27FC236}">
                <a16:creationId xmlns:a16="http://schemas.microsoft.com/office/drawing/2014/main" id="{E16D3760-3707-4385-BD40-5A0CD0B96E30}"/>
              </a:ext>
            </a:extLst>
          </p:cNvPr>
          <p:cNvCxnSpPr>
            <a:cxnSpLocks/>
            <a:stCxn id="25" idx="2"/>
            <a:endCxn id="27" idx="0"/>
          </p:cNvCxnSpPr>
          <p:nvPr/>
        </p:nvCxnSpPr>
        <p:spPr>
          <a:xfrm>
            <a:off x="4370149" y="2601578"/>
            <a:ext cx="1801" cy="219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F7859A3-ABEA-4A10-855D-D79B90B15BD4}"/>
                  </a:ext>
                </a:extLst>
              </p:cNvPr>
              <p:cNvSpPr/>
              <p:nvPr/>
            </p:nvSpPr>
            <p:spPr>
              <a:xfrm>
                <a:off x="3290355" y="2820776"/>
                <a:ext cx="2163189"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次回認証情報</a:t>
                </a:r>
                <a14:m>
                  <m:oMath xmlns:m="http://schemas.openxmlformats.org/officeDocument/2006/math">
                    <m:sSub>
                      <m:sSubPr>
                        <m:ctrlP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を作成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050" i="1" smtClean="0">
                            <a:solidFill>
                              <a:prstClr val="black"/>
                            </a:solidFill>
                            <a:latin typeface="Cambria Math" panose="02040503050406030204" pitchFamily="18" charset="0"/>
                          </a:rPr>
                        </m:ctrlPr>
                      </m:sSubPr>
                      <m:e>
                        <m:r>
                          <a:rPr kumimoji="1" lang="en-US" altLang="ja-JP" sz="1050" i="1">
                            <a:solidFill>
                              <a:prstClr val="black"/>
                            </a:solidFill>
                            <a:latin typeface="Cambria Math" panose="02040503050406030204" pitchFamily="18" charset="0"/>
                          </a:rPr>
                          <m:t>𝐴</m:t>
                        </m:r>
                      </m:e>
                      <m:sub>
                        <m:r>
                          <a:rPr kumimoji="1" lang="en-US" altLang="ja-JP" sz="1050" i="1">
                            <a:solidFill>
                              <a:prstClr val="black"/>
                            </a:solidFill>
                            <a:latin typeface="Cambria Math" panose="02040503050406030204" pitchFamily="18" charset="0"/>
                          </a:rPr>
                          <m:t>𝑖</m:t>
                        </m:r>
                        <m:r>
                          <a:rPr kumimoji="1" lang="en-US" altLang="ja-JP" sz="1050" b="0" i="1" smtClean="0">
                            <a:solidFill>
                              <a:prstClr val="black"/>
                            </a:solidFill>
                            <a:latin typeface="Cambria Math" panose="02040503050406030204" pitchFamily="18" charset="0"/>
                          </a:rPr>
                          <m:t>+1</m:t>
                        </m:r>
                      </m:sub>
                    </m:sSub>
                    <m:r>
                      <a:rPr kumimoji="1" lang="en-US" altLang="ja-JP" sz="1050" i="1">
                        <a:solidFill>
                          <a:prstClr val="black"/>
                        </a:solidFill>
                        <a:latin typeface="Cambria Math" panose="02040503050406030204" pitchFamily="18" charset="0"/>
                      </a:rPr>
                      <m:t> </m:t>
                    </m:r>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rPr>
                  <a:t> H(S⊕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rPr>
                          <m:t>𝑁</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rPr>
                          <m:t>𝑖</m:t>
                        </m:r>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rPr>
                  <a:t>)</a:t>
                </a: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endParaRPr>
              </a:p>
            </p:txBody>
          </p:sp>
        </mc:Choice>
        <mc:Fallback xmlns="">
          <p:sp>
            <p:nvSpPr>
              <p:cNvPr id="27" name="正方形/長方形 26">
                <a:extLst>
                  <a:ext uri="{FF2B5EF4-FFF2-40B4-BE49-F238E27FC236}">
                    <a16:creationId xmlns:a16="http://schemas.microsoft.com/office/drawing/2014/main" id="{BF7859A3-ABEA-4A10-855D-D79B90B15BD4}"/>
                  </a:ext>
                </a:extLst>
              </p:cNvPr>
              <p:cNvSpPr>
                <a:spLocks noRot="1" noChangeAspect="1" noMove="1" noResize="1" noEditPoints="1" noAdjustHandles="1" noChangeArrowheads="1" noChangeShapeType="1" noTextEdit="1"/>
              </p:cNvSpPr>
              <p:nvPr/>
            </p:nvSpPr>
            <p:spPr>
              <a:xfrm>
                <a:off x="3290355" y="2820776"/>
                <a:ext cx="2163189" cy="359675"/>
              </a:xfrm>
              <a:prstGeom prst="rect">
                <a:avLst/>
              </a:prstGeom>
              <a:blipFill>
                <a:blip r:embed="rId6"/>
                <a:stretch>
                  <a:fillRect t="-16393" b="-2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16AA524B-A4F8-4114-B7BC-70062ED0A798}"/>
                  </a:ext>
                </a:extLst>
              </p:cNvPr>
              <p:cNvSpPr/>
              <p:nvPr/>
            </p:nvSpPr>
            <p:spPr>
              <a:xfrm>
                <a:off x="3405091" y="3396003"/>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送信データ</a:t>
                </a: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8" name="正方形/長方形 27">
                <a:extLst>
                  <a:ext uri="{FF2B5EF4-FFF2-40B4-BE49-F238E27FC236}">
                    <a16:creationId xmlns:a16="http://schemas.microsoft.com/office/drawing/2014/main" id="{16AA524B-A4F8-4114-B7BC-70062ED0A798}"/>
                  </a:ext>
                </a:extLst>
              </p:cNvPr>
              <p:cNvSpPr>
                <a:spLocks noRot="1" noChangeAspect="1" noMove="1" noResize="1" noEditPoints="1" noAdjustHandles="1" noChangeArrowheads="1" noChangeShapeType="1" noTextEdit="1"/>
              </p:cNvSpPr>
              <p:nvPr/>
            </p:nvSpPr>
            <p:spPr>
              <a:xfrm>
                <a:off x="3405091" y="3396003"/>
                <a:ext cx="1930116" cy="359675"/>
              </a:xfrm>
              <a:prstGeom prst="rect">
                <a:avLst/>
              </a:prstGeom>
              <a:blipFill>
                <a:blip r:embed="rId7"/>
                <a:stretch>
                  <a:fillRect t="-14754" b="-21311"/>
                </a:stretch>
              </a:blipFill>
              <a:ln>
                <a:solidFill>
                  <a:schemeClr val="tx1"/>
                </a:solidFill>
              </a:ln>
            </p:spPr>
            <p:txBody>
              <a:bodyPr/>
              <a:lstStyle/>
              <a:p>
                <a:r>
                  <a:rPr lang="en-US">
                    <a:noFill/>
                  </a:rPr>
                  <a:t> </a:t>
                </a:r>
              </a:p>
            </p:txBody>
          </p:sp>
        </mc:Fallback>
      </mc:AlternateContent>
      <p:cxnSp>
        <p:nvCxnSpPr>
          <p:cNvPr id="30" name="直線矢印コネクタ 29">
            <a:extLst>
              <a:ext uri="{FF2B5EF4-FFF2-40B4-BE49-F238E27FC236}">
                <a16:creationId xmlns:a16="http://schemas.microsoft.com/office/drawing/2014/main" id="{B406BFFC-0F29-46C9-95FB-6DE106034587}"/>
              </a:ext>
            </a:extLst>
          </p:cNvPr>
          <p:cNvCxnSpPr>
            <a:cxnSpLocks/>
            <a:stCxn id="28" idx="3"/>
          </p:cNvCxnSpPr>
          <p:nvPr/>
        </p:nvCxnSpPr>
        <p:spPr>
          <a:xfrm>
            <a:off x="5335207" y="3575841"/>
            <a:ext cx="25724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40EFD063-A1DD-4679-B62A-D9B44CA6AB33}"/>
                  </a:ext>
                </a:extLst>
              </p:cNvPr>
              <p:cNvSpPr/>
              <p:nvPr/>
            </p:nvSpPr>
            <p:spPr>
              <a:xfrm>
                <a:off x="6954226" y="3743585"/>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β</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l-GR"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β </a:t>
                </a:r>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(α ⊕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1" name="正方形/長方形 30">
                <a:extLst>
                  <a:ext uri="{FF2B5EF4-FFF2-40B4-BE49-F238E27FC236}">
                    <a16:creationId xmlns:a16="http://schemas.microsoft.com/office/drawing/2014/main" id="{40EFD063-A1DD-4679-B62A-D9B44CA6AB33}"/>
                  </a:ext>
                </a:extLst>
              </p:cNvPr>
              <p:cNvSpPr>
                <a:spLocks noRot="1" noChangeAspect="1" noMove="1" noResize="1" noEditPoints="1" noAdjustHandles="1" noChangeArrowheads="1" noChangeShapeType="1" noTextEdit="1"/>
              </p:cNvSpPr>
              <p:nvPr/>
            </p:nvSpPr>
            <p:spPr>
              <a:xfrm>
                <a:off x="6954226" y="3743585"/>
                <a:ext cx="1930116" cy="359675"/>
              </a:xfrm>
              <a:prstGeom prst="rect">
                <a:avLst/>
              </a:prstGeom>
              <a:blipFill>
                <a:blip r:embed="rId8"/>
                <a:stretch>
                  <a:fillRect t="-14754" b="-2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フローチャート: 判断 31">
                <a:extLst>
                  <a:ext uri="{FF2B5EF4-FFF2-40B4-BE49-F238E27FC236}">
                    <a16:creationId xmlns:a16="http://schemas.microsoft.com/office/drawing/2014/main" id="{7926EF29-37F0-42B5-B8EB-645903EF91D9}"/>
                  </a:ext>
                </a:extLst>
              </p:cNvPr>
              <p:cNvSpPr/>
              <p:nvPr/>
            </p:nvSpPr>
            <p:spPr>
              <a:xfrm>
                <a:off x="3368942" y="4268495"/>
                <a:ext cx="2002413" cy="65961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l-GR"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β</a:t>
                </a:r>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2" name="フローチャート: 判断 31">
                <a:extLst>
                  <a:ext uri="{FF2B5EF4-FFF2-40B4-BE49-F238E27FC236}">
                    <a16:creationId xmlns:a16="http://schemas.microsoft.com/office/drawing/2014/main" id="{7926EF29-37F0-42B5-B8EB-645903EF91D9}"/>
                  </a:ext>
                </a:extLst>
              </p:cNvPr>
              <p:cNvSpPr>
                <a:spLocks noRot="1" noChangeAspect="1" noMove="1" noResize="1" noEditPoints="1" noAdjustHandles="1" noChangeArrowheads="1" noChangeShapeType="1" noTextEdit="1"/>
              </p:cNvSpPr>
              <p:nvPr/>
            </p:nvSpPr>
            <p:spPr>
              <a:xfrm>
                <a:off x="3368942" y="4268495"/>
                <a:ext cx="2002413" cy="659619"/>
              </a:xfrm>
              <a:prstGeom prst="flowChartDecision">
                <a:avLst/>
              </a:prstGeom>
              <a:blipFill>
                <a:blip r:embed="rId9"/>
                <a:stretch>
                  <a:fillRect/>
                </a:stretch>
              </a:blipFill>
              <a:ln>
                <a:solidFill>
                  <a:schemeClr val="tx1"/>
                </a:solidFill>
              </a:ln>
            </p:spPr>
            <p:txBody>
              <a:bodyPr/>
              <a:lstStyle/>
              <a:p>
                <a:r>
                  <a:rPr lang="en-US">
                    <a:noFill/>
                  </a:rPr>
                  <a:t> </a:t>
                </a:r>
              </a:p>
            </p:txBody>
          </p:sp>
        </mc:Fallback>
      </mc:AlternateContent>
      <p:sp>
        <p:nvSpPr>
          <p:cNvPr id="33" name="テキスト ボックス 32">
            <a:extLst>
              <a:ext uri="{FF2B5EF4-FFF2-40B4-BE49-F238E27FC236}">
                <a16:creationId xmlns:a16="http://schemas.microsoft.com/office/drawing/2014/main" id="{D85276C1-54B5-4154-8D9B-E0B4A3505690}"/>
              </a:ext>
            </a:extLst>
          </p:cNvPr>
          <p:cNvSpPr txBox="1"/>
          <p:nvPr/>
        </p:nvSpPr>
        <p:spPr>
          <a:xfrm>
            <a:off x="4813453" y="4710348"/>
            <a:ext cx="437143"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OK</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3ABCD295-CB0D-49E6-A834-083A6DD7FE5A}"/>
              </a:ext>
            </a:extLst>
          </p:cNvPr>
          <p:cNvSpPr txBox="1"/>
          <p:nvPr/>
        </p:nvSpPr>
        <p:spPr>
          <a:xfrm>
            <a:off x="3376715" y="4132624"/>
            <a:ext cx="446708"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NG</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5" name="テキスト ボックス 34">
            <a:extLst>
              <a:ext uri="{FF2B5EF4-FFF2-40B4-BE49-F238E27FC236}">
                <a16:creationId xmlns:a16="http://schemas.microsoft.com/office/drawing/2014/main" id="{74C8C834-BFB7-40E8-89BD-A13BFCA0C0CB}"/>
              </a:ext>
            </a:extLst>
          </p:cNvPr>
          <p:cNvSpPr txBox="1"/>
          <p:nvPr/>
        </p:nvSpPr>
        <p:spPr>
          <a:xfrm>
            <a:off x="5956747" y="3297063"/>
            <a:ext cx="362212" cy="3070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36" name="直線矢印コネクタ 35">
            <a:extLst>
              <a:ext uri="{FF2B5EF4-FFF2-40B4-BE49-F238E27FC236}">
                <a16:creationId xmlns:a16="http://schemas.microsoft.com/office/drawing/2014/main" id="{6CD72716-996E-43C1-9EFC-E2B871AC9786}"/>
              </a:ext>
            </a:extLst>
          </p:cNvPr>
          <p:cNvCxnSpPr>
            <a:cxnSpLocks/>
            <a:stCxn id="28" idx="2"/>
            <a:endCxn id="32" idx="0"/>
          </p:cNvCxnSpPr>
          <p:nvPr/>
        </p:nvCxnSpPr>
        <p:spPr>
          <a:xfrm>
            <a:off x="4370149" y="3755678"/>
            <a:ext cx="0" cy="512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6DFB857-929C-4126-ABD1-2D9721882618}"/>
              </a:ext>
            </a:extLst>
          </p:cNvPr>
          <p:cNvCxnSpPr>
            <a:cxnSpLocks/>
            <a:stCxn id="31" idx="1"/>
          </p:cNvCxnSpPr>
          <p:nvPr/>
        </p:nvCxnSpPr>
        <p:spPr>
          <a:xfrm flipH="1">
            <a:off x="4412954" y="3923423"/>
            <a:ext cx="25412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4A946C2-DF3D-418B-9065-E82674BEE864}"/>
                  </a:ext>
                </a:extLst>
              </p:cNvPr>
              <p:cNvSpPr txBox="1"/>
              <p:nvPr/>
            </p:nvSpPr>
            <p:spPr>
              <a:xfrm>
                <a:off x="5926061" y="3659164"/>
                <a:ext cx="413228" cy="3070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4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m:t>β</m:t>
                      </m:r>
                    </m:oMath>
                  </m:oMathPara>
                </a14:m>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8" name="テキスト ボックス 37">
                <a:extLst>
                  <a:ext uri="{FF2B5EF4-FFF2-40B4-BE49-F238E27FC236}">
                    <a16:creationId xmlns:a16="http://schemas.microsoft.com/office/drawing/2014/main" id="{24A946C2-DF3D-418B-9065-E82674BEE864}"/>
                  </a:ext>
                </a:extLst>
              </p:cNvPr>
              <p:cNvSpPr txBox="1">
                <a:spLocks noRot="1" noChangeAspect="1" noMove="1" noResize="1" noEditPoints="1" noAdjustHandles="1" noChangeArrowheads="1" noChangeShapeType="1" noTextEdit="1"/>
              </p:cNvSpPr>
              <p:nvPr/>
            </p:nvSpPr>
            <p:spPr>
              <a:xfrm>
                <a:off x="5926061" y="3659164"/>
                <a:ext cx="413228" cy="307072"/>
              </a:xfrm>
              <a:prstGeom prst="rect">
                <a:avLst/>
              </a:prstGeom>
              <a:blipFill>
                <a:blip r:embed="rId10"/>
                <a:stretch>
                  <a:fillRect b="-5882"/>
                </a:stretch>
              </a:blipFill>
            </p:spPr>
            <p:txBody>
              <a:bodyPr/>
              <a:lstStyle/>
              <a:p>
                <a:r>
                  <a:rPr lang="en-US">
                    <a:noFill/>
                  </a:rPr>
                  <a:t> </a:t>
                </a:r>
              </a:p>
            </p:txBody>
          </p:sp>
        </mc:Fallback>
      </mc:AlternateContent>
      <p:cxnSp>
        <p:nvCxnSpPr>
          <p:cNvPr id="39" name="直線矢印コネクタ 38">
            <a:extLst>
              <a:ext uri="{FF2B5EF4-FFF2-40B4-BE49-F238E27FC236}">
                <a16:creationId xmlns:a16="http://schemas.microsoft.com/office/drawing/2014/main" id="{3D2581E0-A618-4692-8651-2697C72C1DBD}"/>
              </a:ext>
            </a:extLst>
          </p:cNvPr>
          <p:cNvCxnSpPr>
            <a:cxnSpLocks/>
            <a:stCxn id="19" idx="2"/>
            <a:endCxn id="31" idx="0"/>
          </p:cNvCxnSpPr>
          <p:nvPr/>
        </p:nvCxnSpPr>
        <p:spPr>
          <a:xfrm>
            <a:off x="7907650" y="2143992"/>
            <a:ext cx="11634" cy="1599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吹き出し: 角を丸めた四角形 80">
            <a:extLst>
              <a:ext uri="{FF2B5EF4-FFF2-40B4-BE49-F238E27FC236}">
                <a16:creationId xmlns:a16="http://schemas.microsoft.com/office/drawing/2014/main" id="{F62B2D48-2ECA-4DFF-B5EC-F67DD1E26442}"/>
              </a:ext>
            </a:extLst>
          </p:cNvPr>
          <p:cNvSpPr/>
          <p:nvPr/>
        </p:nvSpPr>
        <p:spPr>
          <a:xfrm>
            <a:off x="1131980" y="1898831"/>
            <a:ext cx="1692072" cy="877158"/>
          </a:xfrm>
          <a:prstGeom prst="wedgeRoundRectCallout">
            <a:avLst>
              <a:gd name="adj1" fmla="val 95752"/>
              <a:gd name="adj2" fmla="val -3312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一方向性関数を</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1</a:t>
            </a: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回</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適用</a:t>
            </a:r>
          </a:p>
        </p:txBody>
      </p:sp>
      <p:sp>
        <p:nvSpPr>
          <p:cNvPr id="82" name="吹き出し: 角を丸めた四角形 81">
            <a:extLst>
              <a:ext uri="{FF2B5EF4-FFF2-40B4-BE49-F238E27FC236}">
                <a16:creationId xmlns:a16="http://schemas.microsoft.com/office/drawing/2014/main" id="{0F03BBDE-4FE0-46F5-8EC4-E95FAC92134B}"/>
              </a:ext>
            </a:extLst>
          </p:cNvPr>
          <p:cNvSpPr/>
          <p:nvPr/>
        </p:nvSpPr>
        <p:spPr>
          <a:xfrm>
            <a:off x="1129028" y="3072410"/>
            <a:ext cx="1692072" cy="877158"/>
          </a:xfrm>
          <a:prstGeom prst="wedgeRoundRectCallout">
            <a:avLst>
              <a:gd name="adj1" fmla="val 83314"/>
              <a:gd name="adj2" fmla="val -4860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一方向性関数を</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1</a:t>
            </a: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回</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適用</a:t>
            </a:r>
          </a:p>
        </p:txBody>
      </p:sp>
      <p:sp>
        <p:nvSpPr>
          <p:cNvPr id="3" name="スライド番号プレースホルダー 2">
            <a:extLst>
              <a:ext uri="{FF2B5EF4-FFF2-40B4-BE49-F238E27FC236}">
                <a16:creationId xmlns:a16="http://schemas.microsoft.com/office/drawing/2014/main" id="{A8D09FC6-3A31-4367-8A5B-E1C5C4834C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33CF5AA8-7E37-4DD4-BD1A-AF2567EF23F8}"/>
                  </a:ext>
                </a:extLst>
              </p:cNvPr>
              <p:cNvSpPr/>
              <p:nvPr/>
            </p:nvSpPr>
            <p:spPr>
              <a:xfrm>
                <a:off x="3623210" y="5239856"/>
                <a:ext cx="1508687" cy="500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保存</a:t>
                </a:r>
                <a:endPar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48" name="正方形/長方形 47">
                <a:extLst>
                  <a:ext uri="{FF2B5EF4-FFF2-40B4-BE49-F238E27FC236}">
                    <a16:creationId xmlns:a16="http://schemas.microsoft.com/office/drawing/2014/main" id="{33CF5AA8-7E37-4DD4-BD1A-AF2567EF23F8}"/>
                  </a:ext>
                </a:extLst>
              </p:cNvPr>
              <p:cNvSpPr>
                <a:spLocks noRot="1" noChangeAspect="1" noMove="1" noResize="1" noEditPoints="1" noAdjustHandles="1" noChangeArrowheads="1" noChangeShapeType="1" noTextEdit="1"/>
              </p:cNvSpPr>
              <p:nvPr/>
            </p:nvSpPr>
            <p:spPr>
              <a:xfrm>
                <a:off x="3623210" y="5239856"/>
                <a:ext cx="1508687" cy="500688"/>
              </a:xfrm>
              <a:prstGeom prst="rect">
                <a:avLst/>
              </a:prstGeom>
              <a:blipFill>
                <a:blip r:embed="rId1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9622D261-5528-47E3-8C08-F36513C98470}"/>
                  </a:ext>
                </a:extLst>
              </p:cNvPr>
              <p:cNvSpPr/>
              <p:nvPr/>
            </p:nvSpPr>
            <p:spPr>
              <a:xfrm>
                <a:off x="7214080" y="5256930"/>
                <a:ext cx="1410407" cy="50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保存</a:t>
                </a:r>
                <a:endPar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49" name="正方形/長方形 48">
                <a:extLst>
                  <a:ext uri="{FF2B5EF4-FFF2-40B4-BE49-F238E27FC236}">
                    <a16:creationId xmlns:a16="http://schemas.microsoft.com/office/drawing/2014/main" id="{9622D261-5528-47E3-8C08-F36513C98470}"/>
                  </a:ext>
                </a:extLst>
              </p:cNvPr>
              <p:cNvSpPr>
                <a:spLocks noRot="1" noChangeAspect="1" noMove="1" noResize="1" noEditPoints="1" noAdjustHandles="1" noChangeArrowheads="1" noChangeShapeType="1" noTextEdit="1"/>
              </p:cNvSpPr>
              <p:nvPr/>
            </p:nvSpPr>
            <p:spPr>
              <a:xfrm>
                <a:off x="7214080" y="5256930"/>
                <a:ext cx="1410407" cy="500687"/>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6" name="直線コネクタ 45">
            <a:extLst>
              <a:ext uri="{FF2B5EF4-FFF2-40B4-BE49-F238E27FC236}">
                <a16:creationId xmlns:a16="http://schemas.microsoft.com/office/drawing/2014/main" id="{AE1ECB91-25E1-4EF7-8676-704FB4488BAF}"/>
              </a:ext>
            </a:extLst>
          </p:cNvPr>
          <p:cNvCxnSpPr>
            <a:cxnSpLocks/>
            <a:stCxn id="32" idx="2"/>
          </p:cNvCxnSpPr>
          <p:nvPr/>
        </p:nvCxnSpPr>
        <p:spPr>
          <a:xfrm>
            <a:off x="4370149" y="4928114"/>
            <a:ext cx="0" cy="311742"/>
          </a:xfrm>
          <a:prstGeom prst="line">
            <a:avLst/>
          </a:prstGeom>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E3A6D3F6-4C4F-4E79-AF08-1AEBD23784D2}"/>
              </a:ext>
            </a:extLst>
          </p:cNvPr>
          <p:cNvCxnSpPr>
            <a:cxnSpLocks/>
            <a:stCxn id="31" idx="2"/>
            <a:endCxn id="49" idx="0"/>
          </p:cNvCxnSpPr>
          <p:nvPr/>
        </p:nvCxnSpPr>
        <p:spPr>
          <a:xfrm>
            <a:off x="7919284" y="4103260"/>
            <a:ext cx="0" cy="115367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732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25FB399B-C607-4058-A03A-51CFD4C1927F}"/>
              </a:ext>
            </a:extLst>
          </p:cNvPr>
          <p:cNvSpPr>
            <a:spLocks noGrp="1"/>
          </p:cNvSpPr>
          <p:nvPr>
            <p:ph type="title"/>
          </p:nvPr>
        </p:nvSpPr>
        <p:spPr>
          <a:xfrm>
            <a:off x="968024" y="775134"/>
            <a:ext cx="9357865" cy="1041901"/>
          </a:xfrm>
        </p:spPr>
        <p:txBody>
          <a:bodyPr vert="horz" lIns="91440" tIns="45720" rIns="91440" bIns="45720" rtlCol="0" anchor="ctr">
            <a:normAutofit/>
          </a:bodyPr>
          <a:lstStyle/>
          <a:p>
            <a:r>
              <a:rPr lang="en-US" altLang="ja-JP" sz="4000"/>
              <a:t>SAS-L(4)</a:t>
            </a:r>
            <a:r>
              <a:rPr lang="ja-JP" altLang="en-US" sz="4000"/>
              <a:t>のアルゴリズム</a:t>
            </a:r>
            <a:endParaRPr kumimoji="1" lang="ja-JP" altLang="en-US" sz="4000" kern="1200">
              <a:solidFill>
                <a:schemeClr val="tx1"/>
              </a:solidFill>
              <a:latin typeface="+mj-lt"/>
              <a:ea typeface="+mj-ea"/>
              <a:cs typeface="+mj-cs"/>
            </a:endParaRPr>
          </a:p>
        </p:txBody>
      </p:sp>
      <p:sp>
        <p:nvSpPr>
          <p:cNvPr id="14" name="正方形/長方形 13">
            <a:extLst>
              <a:ext uri="{FF2B5EF4-FFF2-40B4-BE49-F238E27FC236}">
                <a16:creationId xmlns:a16="http://schemas.microsoft.com/office/drawing/2014/main" id="{033C91E7-FEB4-489C-84A2-CB733B2C568C}"/>
              </a:ext>
            </a:extLst>
          </p:cNvPr>
          <p:cNvSpPr/>
          <p:nvPr/>
        </p:nvSpPr>
        <p:spPr>
          <a:xfrm>
            <a:off x="6474182" y="1552110"/>
            <a:ext cx="2866934" cy="4299491"/>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D2703342-7E8E-4340-9E0A-5CDCF98AC934}"/>
              </a:ext>
            </a:extLst>
          </p:cNvPr>
          <p:cNvSpPr/>
          <p:nvPr/>
        </p:nvSpPr>
        <p:spPr>
          <a:xfrm>
            <a:off x="2979486" y="1552110"/>
            <a:ext cx="2866934" cy="4299491"/>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6" name="テキスト ボックス 15">
            <a:extLst>
              <a:ext uri="{FF2B5EF4-FFF2-40B4-BE49-F238E27FC236}">
                <a16:creationId xmlns:a16="http://schemas.microsoft.com/office/drawing/2014/main" id="{6EC2D08F-B435-49E9-BC25-18EB85348F72}"/>
              </a:ext>
            </a:extLst>
          </p:cNvPr>
          <p:cNvSpPr txBox="1"/>
          <p:nvPr/>
        </p:nvSpPr>
        <p:spPr>
          <a:xfrm>
            <a:off x="7403566" y="1479047"/>
            <a:ext cx="1101942" cy="3696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a:solidFill>
                  <a:prstClr val="black"/>
                </a:solidFill>
                <a:latin typeface="游ゴシック" panose="020F0502020204030204"/>
                <a:ea typeface="游ゴシック" panose="020B0400000000000000" pitchFamily="50" charset="-128"/>
              </a:rPr>
              <a:t>ユーザ</a:t>
            </a: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D22F2C78-A9DD-4E47-982A-9017136FF198}"/>
              </a:ext>
            </a:extLst>
          </p:cNvPr>
          <p:cNvSpPr txBox="1"/>
          <p:nvPr/>
        </p:nvSpPr>
        <p:spPr>
          <a:xfrm>
            <a:off x="3933963" y="1492193"/>
            <a:ext cx="8723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サーバ</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6558DDEE-6F53-46D6-96CA-5D615423AFE3}"/>
                  </a:ext>
                </a:extLst>
              </p:cNvPr>
              <p:cNvSpPr/>
              <p:nvPr/>
            </p:nvSpPr>
            <p:spPr>
              <a:xfrm>
                <a:off x="7049612" y="178431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認証情報</a:t>
                </a:r>
                <a14:m>
                  <m:oMath xmlns:m="http://schemas.openxmlformats.org/officeDocument/2006/math">
                    <m:sSub>
                      <m:sSubPr>
                        <m:ctrlP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oMath>
                </a14:m>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19" name="正方形/長方形 18">
                <a:extLst>
                  <a:ext uri="{FF2B5EF4-FFF2-40B4-BE49-F238E27FC236}">
                    <a16:creationId xmlns:a16="http://schemas.microsoft.com/office/drawing/2014/main" id="{6558DDEE-6F53-46D6-96CA-5D615423AFE3}"/>
                  </a:ext>
                </a:extLst>
              </p:cNvPr>
              <p:cNvSpPr>
                <a:spLocks noRot="1" noChangeAspect="1" noMove="1" noResize="1" noEditPoints="1" noAdjustHandles="1" noChangeArrowheads="1" noChangeShapeType="1" noTextEdit="1"/>
              </p:cNvSpPr>
              <p:nvPr/>
            </p:nvSpPr>
            <p:spPr>
              <a:xfrm>
                <a:off x="7049612" y="1784317"/>
                <a:ext cx="1716075" cy="359675"/>
              </a:xfrm>
              <a:prstGeom prst="rect">
                <a:avLst/>
              </a:prstGeom>
              <a:blipFill>
                <a:blip r:embed="rId3"/>
                <a:stretch>
                  <a:fillRect b="-8197"/>
                </a:stretch>
              </a:blipFill>
              <a:ln>
                <a:solidFill>
                  <a:schemeClr val="tx1"/>
                </a:solidFill>
              </a:ln>
            </p:spPr>
            <p:txBody>
              <a:bodyPr/>
              <a:lstStyle/>
              <a:p>
                <a:r>
                  <a:rPr lang="en-US">
                    <a:noFill/>
                  </a:rPr>
                  <a:t> </a:t>
                </a:r>
              </a:p>
            </p:txBody>
          </p:sp>
        </mc:Fallback>
      </mc:AlternateContent>
      <p:sp>
        <p:nvSpPr>
          <p:cNvPr id="20" name="テキスト ボックス 19">
            <a:extLst>
              <a:ext uri="{FF2B5EF4-FFF2-40B4-BE49-F238E27FC236}">
                <a16:creationId xmlns:a16="http://schemas.microsoft.com/office/drawing/2014/main" id="{781258D7-43B9-4A85-AE69-AB38D18D087E}"/>
              </a:ext>
            </a:extLst>
          </p:cNvPr>
          <p:cNvSpPr txBox="1"/>
          <p:nvPr/>
        </p:nvSpPr>
        <p:spPr>
          <a:xfrm>
            <a:off x="5873018" y="1712074"/>
            <a:ext cx="540768"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共有</a:t>
            </a:r>
          </a:p>
        </p:txBody>
      </p:sp>
      <p:cxnSp>
        <p:nvCxnSpPr>
          <p:cNvPr id="21" name="直線矢印コネクタ 20">
            <a:extLst>
              <a:ext uri="{FF2B5EF4-FFF2-40B4-BE49-F238E27FC236}">
                <a16:creationId xmlns:a16="http://schemas.microsoft.com/office/drawing/2014/main" id="{72408475-EDA7-4156-9A13-4E46DA6C1A69}"/>
              </a:ext>
            </a:extLst>
          </p:cNvPr>
          <p:cNvCxnSpPr>
            <a:cxnSpLocks/>
            <a:stCxn id="27" idx="2"/>
            <a:endCxn id="28" idx="0"/>
          </p:cNvCxnSpPr>
          <p:nvPr/>
        </p:nvCxnSpPr>
        <p:spPr>
          <a:xfrm flipH="1">
            <a:off x="4370149" y="3180451"/>
            <a:ext cx="1801" cy="21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102D6C5-24B5-4E1E-90BE-B4C7A7411ECB}"/>
              </a:ext>
            </a:extLst>
          </p:cNvPr>
          <p:cNvCxnSpPr>
            <a:cxnSpLocks/>
            <a:stCxn id="23" idx="3"/>
            <a:endCxn id="19" idx="1"/>
          </p:cNvCxnSpPr>
          <p:nvPr/>
        </p:nvCxnSpPr>
        <p:spPr>
          <a:xfrm flipV="1">
            <a:off x="5228551" y="1964155"/>
            <a:ext cx="1821061" cy="76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DF9E712-E3A4-45E8-A005-9FE35335FA69}"/>
                  </a:ext>
                </a:extLst>
              </p:cNvPr>
              <p:cNvSpPr/>
              <p:nvPr/>
            </p:nvSpPr>
            <p:spPr>
              <a:xfrm>
                <a:off x="3512476" y="1791987"/>
                <a:ext cx="1716075"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認証情報</a:t>
                </a:r>
                <a14:m>
                  <m:oMath xmlns:m="http://schemas.openxmlformats.org/officeDocument/2006/math">
                    <m:sSub>
                      <m:sSubPr>
                        <m:ctrlP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ja-JP"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t>を作成</m:t>
                    </m:r>
                  </m:oMath>
                </a14:m>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ja-JP" altLang="en-US"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H(S⊕ </a:t>
                </a:r>
                <a14:m>
                  <m:oMath xmlns:m="http://schemas.openxmlformats.org/officeDocument/2006/math">
                    <m:sSub>
                      <m:sSubPr>
                        <m:ctrlP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10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1" lang="en-US" altLang="ja-JP" sz="1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3" name="正方形/長方形 22">
                <a:extLst>
                  <a:ext uri="{FF2B5EF4-FFF2-40B4-BE49-F238E27FC236}">
                    <a16:creationId xmlns:a16="http://schemas.microsoft.com/office/drawing/2014/main" id="{1DF9E712-E3A4-45E8-A005-9FE35335FA69}"/>
                  </a:ext>
                </a:extLst>
              </p:cNvPr>
              <p:cNvSpPr>
                <a:spLocks noRot="1" noChangeAspect="1" noMove="1" noResize="1" noEditPoints="1" noAdjustHandles="1" noChangeArrowheads="1" noChangeShapeType="1" noTextEdit="1"/>
              </p:cNvSpPr>
              <p:nvPr/>
            </p:nvSpPr>
            <p:spPr>
              <a:xfrm>
                <a:off x="3512476" y="1791987"/>
                <a:ext cx="1716075" cy="359675"/>
              </a:xfrm>
              <a:prstGeom prst="rect">
                <a:avLst/>
              </a:prstGeom>
              <a:blipFill>
                <a:blip r:embed="rId4"/>
                <a:stretch>
                  <a:fillRect t="-14754" b="-1967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903A3954-81C0-4B4C-BFC7-DD12DCCEA16B}"/>
                  </a:ext>
                </a:extLst>
              </p:cNvPr>
              <p:cNvSpPr/>
              <p:nvPr/>
            </p:nvSpPr>
            <p:spPr>
              <a:xfrm>
                <a:off x="3777538" y="2337410"/>
                <a:ext cx="1185222" cy="264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乱数</a:t>
                </a:r>
                <a14:m>
                  <m:oMath xmlns:m="http://schemas.openxmlformats.org/officeDocument/2006/math">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t>𝑁</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a14:m>
                <a:r>
                  <a:rPr kumimoji="1" lang="ja-JP" altLang="en-US" sz="11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を生成</a:t>
                </a:r>
              </a:p>
            </p:txBody>
          </p:sp>
        </mc:Choice>
        <mc:Fallback xmlns="">
          <p:sp>
            <p:nvSpPr>
              <p:cNvPr id="25" name="正方形/長方形 24">
                <a:extLst>
                  <a:ext uri="{FF2B5EF4-FFF2-40B4-BE49-F238E27FC236}">
                    <a16:creationId xmlns:a16="http://schemas.microsoft.com/office/drawing/2014/main" id="{903A3954-81C0-4B4C-BFC7-DD12DCCEA16B}"/>
                  </a:ext>
                </a:extLst>
              </p:cNvPr>
              <p:cNvSpPr>
                <a:spLocks noRot="1" noChangeAspect="1" noMove="1" noResize="1" noEditPoints="1" noAdjustHandles="1" noChangeArrowheads="1" noChangeShapeType="1" noTextEdit="1"/>
              </p:cNvSpPr>
              <p:nvPr/>
            </p:nvSpPr>
            <p:spPr>
              <a:xfrm>
                <a:off x="3777538" y="2337410"/>
                <a:ext cx="1185222" cy="264168"/>
              </a:xfrm>
              <a:prstGeom prst="rect">
                <a:avLst/>
              </a:prstGeom>
              <a:blipFill>
                <a:blip r:embed="rId5"/>
                <a:stretch>
                  <a:fillRect b="-13043"/>
                </a:stretch>
              </a:blipFill>
              <a:ln>
                <a:solidFill>
                  <a:schemeClr val="tx1"/>
                </a:solidFill>
              </a:ln>
            </p:spPr>
            <p:txBody>
              <a:bodyPr/>
              <a:lstStyle/>
              <a:p>
                <a:r>
                  <a:rPr lang="en-US">
                    <a:noFill/>
                  </a:rPr>
                  <a:t> </a:t>
                </a:r>
              </a:p>
            </p:txBody>
          </p:sp>
        </mc:Fallback>
      </mc:AlternateContent>
      <p:cxnSp>
        <p:nvCxnSpPr>
          <p:cNvPr id="26" name="直線矢印コネクタ 25">
            <a:extLst>
              <a:ext uri="{FF2B5EF4-FFF2-40B4-BE49-F238E27FC236}">
                <a16:creationId xmlns:a16="http://schemas.microsoft.com/office/drawing/2014/main" id="{E16D3760-3707-4385-BD40-5A0CD0B96E30}"/>
              </a:ext>
            </a:extLst>
          </p:cNvPr>
          <p:cNvCxnSpPr>
            <a:cxnSpLocks/>
            <a:stCxn id="25" idx="2"/>
            <a:endCxn id="27" idx="0"/>
          </p:cNvCxnSpPr>
          <p:nvPr/>
        </p:nvCxnSpPr>
        <p:spPr>
          <a:xfrm>
            <a:off x="4370149" y="2601578"/>
            <a:ext cx="1801" cy="219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F7859A3-ABEA-4A10-855D-D79B90B15BD4}"/>
                  </a:ext>
                </a:extLst>
              </p:cNvPr>
              <p:cNvSpPr/>
              <p:nvPr/>
            </p:nvSpPr>
            <p:spPr>
              <a:xfrm>
                <a:off x="3290355" y="2820776"/>
                <a:ext cx="2163189"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次回認証情報</a:t>
                </a:r>
                <a14:m>
                  <m:oMath xmlns:m="http://schemas.openxmlformats.org/officeDocument/2006/math">
                    <m:sSub>
                      <m:sSubPr>
                        <m:ctrlP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を作成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H(S⊕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27" name="正方形/長方形 26">
                <a:extLst>
                  <a:ext uri="{FF2B5EF4-FFF2-40B4-BE49-F238E27FC236}">
                    <a16:creationId xmlns:a16="http://schemas.microsoft.com/office/drawing/2014/main" id="{BF7859A3-ABEA-4A10-855D-D79B90B15BD4}"/>
                  </a:ext>
                </a:extLst>
              </p:cNvPr>
              <p:cNvSpPr>
                <a:spLocks noRot="1" noChangeAspect="1" noMove="1" noResize="1" noEditPoints="1" noAdjustHandles="1" noChangeArrowheads="1" noChangeShapeType="1" noTextEdit="1"/>
              </p:cNvSpPr>
              <p:nvPr/>
            </p:nvSpPr>
            <p:spPr>
              <a:xfrm>
                <a:off x="3290355" y="2820776"/>
                <a:ext cx="2163189" cy="359675"/>
              </a:xfrm>
              <a:prstGeom prst="rect">
                <a:avLst/>
              </a:prstGeom>
              <a:blipFill>
                <a:blip r:embed="rId6"/>
                <a:stretch>
                  <a:fillRect t="-16393" b="-2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16AA524B-A4F8-4114-B7BC-70062ED0A798}"/>
                  </a:ext>
                </a:extLst>
              </p:cNvPr>
              <p:cNvSpPr/>
              <p:nvPr/>
            </p:nvSpPr>
            <p:spPr>
              <a:xfrm>
                <a:off x="3405091" y="3396003"/>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送信データ</a:t>
                </a: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lvl="0" algn="ctr">
                  <a:defRPr/>
                </a:pP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1" lang="en-US" altLang="ja-JP" sz="1050">
                    <a:solidFill>
                      <a:prstClr val="black"/>
                    </a:solidFill>
                  </a:rPr>
                  <a:t> </a:t>
                </a:r>
                <a:r>
                  <a:rPr kumimoji="1" lang="en-US" altLang="ja-JP" sz="1050">
                    <a:solidFill>
                      <a:srgbClr val="FF0000"/>
                    </a:solidFill>
                  </a:rPr>
                  <a:t>⊕ </a:t>
                </a:r>
                <a14:m>
                  <m:oMath xmlns:m="http://schemas.openxmlformats.org/officeDocument/2006/math">
                    <m:sSub>
                      <m:sSubPr>
                        <m:ctrlPr>
                          <a:rPr kumimoji="1" lang="en-US" altLang="ja-JP" sz="1050" i="1">
                            <a:solidFill>
                              <a:srgbClr val="FF0000"/>
                            </a:solidFill>
                            <a:latin typeface="Cambria Math" panose="02040503050406030204" pitchFamily="18" charset="0"/>
                          </a:rPr>
                        </m:ctrlPr>
                      </m:sSubPr>
                      <m:e>
                        <m:r>
                          <a:rPr kumimoji="1" lang="en-US" altLang="ja-JP" sz="1050" b="0" i="1" smtClean="0">
                            <a:solidFill>
                              <a:srgbClr val="FF0000"/>
                            </a:solidFill>
                            <a:latin typeface="Cambria Math" panose="02040503050406030204" pitchFamily="18" charset="0"/>
                          </a:rPr>
                          <m:t>𝑀</m:t>
                        </m:r>
                      </m:e>
                      <m:sub>
                        <m:r>
                          <a:rPr kumimoji="1" lang="en-US" altLang="ja-JP" sz="1050" b="0" i="1">
                            <a:solidFill>
                              <a:srgbClr val="FF0000"/>
                            </a:solidFill>
                            <a:latin typeface="Cambria Math" panose="02040503050406030204" pitchFamily="18" charset="0"/>
                          </a:rPr>
                          <m:t>𝑖</m:t>
                        </m:r>
                      </m:sub>
                    </m:sSub>
                  </m:oMath>
                </a14:m>
                <a:endParaRPr kumimoji="1" lang="ja-JP" altLang="en-US" sz="105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endParaRPr>
              </a:p>
            </p:txBody>
          </p:sp>
        </mc:Choice>
        <mc:Fallback xmlns="">
          <p:sp>
            <p:nvSpPr>
              <p:cNvPr id="28" name="正方形/長方形 27">
                <a:extLst>
                  <a:ext uri="{FF2B5EF4-FFF2-40B4-BE49-F238E27FC236}">
                    <a16:creationId xmlns:a16="http://schemas.microsoft.com/office/drawing/2014/main" id="{16AA524B-A4F8-4114-B7BC-70062ED0A798}"/>
                  </a:ext>
                </a:extLst>
              </p:cNvPr>
              <p:cNvSpPr>
                <a:spLocks noRot="1" noChangeAspect="1" noMove="1" noResize="1" noEditPoints="1" noAdjustHandles="1" noChangeArrowheads="1" noChangeShapeType="1" noTextEdit="1"/>
              </p:cNvSpPr>
              <p:nvPr/>
            </p:nvSpPr>
            <p:spPr>
              <a:xfrm>
                <a:off x="3405091" y="3396003"/>
                <a:ext cx="1930116" cy="359675"/>
              </a:xfrm>
              <a:prstGeom prst="rect">
                <a:avLst/>
              </a:prstGeom>
              <a:blipFill>
                <a:blip r:embed="rId7"/>
                <a:stretch>
                  <a:fillRect t="-14754" b="-21311"/>
                </a:stretch>
              </a:blipFill>
              <a:ln>
                <a:solidFill>
                  <a:schemeClr val="tx1"/>
                </a:solidFill>
              </a:ln>
            </p:spPr>
            <p:txBody>
              <a:bodyPr/>
              <a:lstStyle/>
              <a:p>
                <a:r>
                  <a:rPr lang="en-US">
                    <a:noFill/>
                  </a:rPr>
                  <a:t> </a:t>
                </a:r>
              </a:p>
            </p:txBody>
          </p:sp>
        </mc:Fallback>
      </mc:AlternateContent>
      <p:cxnSp>
        <p:nvCxnSpPr>
          <p:cNvPr id="30" name="直線矢印コネクタ 29">
            <a:extLst>
              <a:ext uri="{FF2B5EF4-FFF2-40B4-BE49-F238E27FC236}">
                <a16:creationId xmlns:a16="http://schemas.microsoft.com/office/drawing/2014/main" id="{B406BFFC-0F29-46C9-95FB-6DE106034587}"/>
              </a:ext>
            </a:extLst>
          </p:cNvPr>
          <p:cNvCxnSpPr>
            <a:cxnSpLocks/>
            <a:stCxn id="28" idx="3"/>
          </p:cNvCxnSpPr>
          <p:nvPr/>
        </p:nvCxnSpPr>
        <p:spPr>
          <a:xfrm>
            <a:off x="5335207" y="3575841"/>
            <a:ext cx="25724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40EFD063-A1DD-4679-B62A-D9B44CA6AB33}"/>
                  </a:ext>
                </a:extLst>
              </p:cNvPr>
              <p:cNvSpPr/>
              <p:nvPr/>
            </p:nvSpPr>
            <p:spPr>
              <a:xfrm>
                <a:off x="6954226" y="3743585"/>
                <a:ext cx="1930116" cy="359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β</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作成</a:t>
                </a:r>
                <a:endPar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lvl="0" algn="ctr">
                  <a:defRPr/>
                </a:pPr>
                <a:r>
                  <a:rPr kumimoji="1" lang="el-GR"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β </a:t>
                </a:r>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(α ⊕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1" lang="en-US" altLang="ja-JP" sz="1050">
                    <a:solidFill>
                      <a:prstClr val="black"/>
                    </a:solidFill>
                  </a:rPr>
                  <a:t> </a:t>
                </a:r>
                <a:r>
                  <a:rPr kumimoji="1" lang="en-US" altLang="ja-JP" sz="1050">
                    <a:solidFill>
                      <a:srgbClr val="FF0000"/>
                    </a:solidFill>
                  </a:rPr>
                  <a:t>⊕ </a:t>
                </a:r>
                <a14:m>
                  <m:oMath xmlns:m="http://schemas.openxmlformats.org/officeDocument/2006/math">
                    <m:sSub>
                      <m:sSubPr>
                        <m:ctrlPr>
                          <a:rPr kumimoji="1" lang="en-US" altLang="ja-JP" sz="1050" i="1">
                            <a:solidFill>
                              <a:srgbClr val="FF0000"/>
                            </a:solidFill>
                            <a:latin typeface="Cambria Math" panose="02040503050406030204" pitchFamily="18" charset="0"/>
                          </a:rPr>
                        </m:ctrlPr>
                      </m:sSubPr>
                      <m:e>
                        <m:r>
                          <a:rPr kumimoji="1" lang="en-US" altLang="ja-JP" sz="1050" b="0" i="1" smtClean="0">
                            <a:solidFill>
                              <a:srgbClr val="FF0000"/>
                            </a:solidFill>
                            <a:latin typeface="Cambria Math" panose="02040503050406030204" pitchFamily="18" charset="0"/>
                          </a:rPr>
                          <m:t>𝑀</m:t>
                        </m:r>
                      </m:e>
                      <m:sub>
                        <m:r>
                          <a:rPr kumimoji="1" lang="en-US" altLang="ja-JP" sz="1050" b="0" i="1" smtClean="0">
                            <a:solidFill>
                              <a:srgbClr val="FF0000"/>
                            </a:solidFill>
                            <a:latin typeface="Cambria Math" panose="02040503050406030204" pitchFamily="18" charset="0"/>
                          </a:rPr>
                          <m:t>𝑖</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05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1" name="正方形/長方形 30">
                <a:extLst>
                  <a:ext uri="{FF2B5EF4-FFF2-40B4-BE49-F238E27FC236}">
                    <a16:creationId xmlns:a16="http://schemas.microsoft.com/office/drawing/2014/main" id="{40EFD063-A1DD-4679-B62A-D9B44CA6AB33}"/>
                  </a:ext>
                </a:extLst>
              </p:cNvPr>
              <p:cNvSpPr>
                <a:spLocks noRot="1" noChangeAspect="1" noMove="1" noResize="1" noEditPoints="1" noAdjustHandles="1" noChangeArrowheads="1" noChangeShapeType="1" noTextEdit="1"/>
              </p:cNvSpPr>
              <p:nvPr/>
            </p:nvSpPr>
            <p:spPr>
              <a:xfrm>
                <a:off x="6954226" y="3743585"/>
                <a:ext cx="1930116" cy="359675"/>
              </a:xfrm>
              <a:prstGeom prst="rect">
                <a:avLst/>
              </a:prstGeom>
              <a:blipFill>
                <a:blip r:embed="rId8"/>
                <a:stretch>
                  <a:fillRect t="-14754" b="-2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フローチャート: 判断 31">
                <a:extLst>
                  <a:ext uri="{FF2B5EF4-FFF2-40B4-BE49-F238E27FC236}">
                    <a16:creationId xmlns:a16="http://schemas.microsoft.com/office/drawing/2014/main" id="{7926EF29-37F0-42B5-B8EB-645903EF91D9}"/>
                  </a:ext>
                </a:extLst>
              </p:cNvPr>
              <p:cNvSpPr/>
              <p:nvPr/>
            </p:nvSpPr>
            <p:spPr>
              <a:xfrm>
                <a:off x="3368942" y="4268495"/>
                <a:ext cx="2002413" cy="65961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14:m>
                  <m:oMath xmlns:m="http://schemas.openxmlformats.org/officeDocument/2006/math">
                    <m:sSub>
                      <m:sSubPr>
                        <m:ctrlP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l-GR"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β</a:t>
                </a:r>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2" name="フローチャート: 判断 31">
                <a:extLst>
                  <a:ext uri="{FF2B5EF4-FFF2-40B4-BE49-F238E27FC236}">
                    <a16:creationId xmlns:a16="http://schemas.microsoft.com/office/drawing/2014/main" id="{7926EF29-37F0-42B5-B8EB-645903EF91D9}"/>
                  </a:ext>
                </a:extLst>
              </p:cNvPr>
              <p:cNvSpPr>
                <a:spLocks noRot="1" noChangeAspect="1" noMove="1" noResize="1" noEditPoints="1" noAdjustHandles="1" noChangeArrowheads="1" noChangeShapeType="1" noTextEdit="1"/>
              </p:cNvSpPr>
              <p:nvPr/>
            </p:nvSpPr>
            <p:spPr>
              <a:xfrm>
                <a:off x="3368942" y="4268495"/>
                <a:ext cx="2002413" cy="659619"/>
              </a:xfrm>
              <a:prstGeom prst="flowChartDecision">
                <a:avLst/>
              </a:prstGeom>
              <a:blipFill>
                <a:blip r:embed="rId9"/>
                <a:stretch>
                  <a:fillRect/>
                </a:stretch>
              </a:blipFill>
              <a:ln>
                <a:solidFill>
                  <a:schemeClr val="tx1"/>
                </a:solidFill>
              </a:ln>
            </p:spPr>
            <p:txBody>
              <a:bodyPr/>
              <a:lstStyle/>
              <a:p>
                <a:r>
                  <a:rPr lang="en-US">
                    <a:noFill/>
                  </a:rPr>
                  <a:t> </a:t>
                </a:r>
              </a:p>
            </p:txBody>
          </p:sp>
        </mc:Fallback>
      </mc:AlternateContent>
      <p:sp>
        <p:nvSpPr>
          <p:cNvPr id="33" name="テキスト ボックス 32">
            <a:extLst>
              <a:ext uri="{FF2B5EF4-FFF2-40B4-BE49-F238E27FC236}">
                <a16:creationId xmlns:a16="http://schemas.microsoft.com/office/drawing/2014/main" id="{D85276C1-54B5-4154-8D9B-E0B4A3505690}"/>
              </a:ext>
            </a:extLst>
          </p:cNvPr>
          <p:cNvSpPr txBox="1"/>
          <p:nvPr/>
        </p:nvSpPr>
        <p:spPr>
          <a:xfrm>
            <a:off x="4813453" y="4710348"/>
            <a:ext cx="437143"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OK</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3ABCD295-CB0D-49E6-A834-083A6DD7FE5A}"/>
              </a:ext>
            </a:extLst>
          </p:cNvPr>
          <p:cNvSpPr txBox="1"/>
          <p:nvPr/>
        </p:nvSpPr>
        <p:spPr>
          <a:xfrm>
            <a:off x="3376715" y="4132624"/>
            <a:ext cx="446708" cy="30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NG</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5" name="テキスト ボックス 34">
            <a:extLst>
              <a:ext uri="{FF2B5EF4-FFF2-40B4-BE49-F238E27FC236}">
                <a16:creationId xmlns:a16="http://schemas.microsoft.com/office/drawing/2014/main" id="{74C8C834-BFB7-40E8-89BD-A13BFCA0C0CB}"/>
              </a:ext>
            </a:extLst>
          </p:cNvPr>
          <p:cNvSpPr txBox="1"/>
          <p:nvPr/>
        </p:nvSpPr>
        <p:spPr>
          <a:xfrm>
            <a:off x="5956747" y="3297063"/>
            <a:ext cx="362212" cy="3070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α</a:t>
            </a:r>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36" name="直線矢印コネクタ 35">
            <a:extLst>
              <a:ext uri="{FF2B5EF4-FFF2-40B4-BE49-F238E27FC236}">
                <a16:creationId xmlns:a16="http://schemas.microsoft.com/office/drawing/2014/main" id="{6CD72716-996E-43C1-9EFC-E2B871AC9786}"/>
              </a:ext>
            </a:extLst>
          </p:cNvPr>
          <p:cNvCxnSpPr>
            <a:cxnSpLocks/>
            <a:stCxn id="28" idx="2"/>
            <a:endCxn id="32" idx="0"/>
          </p:cNvCxnSpPr>
          <p:nvPr/>
        </p:nvCxnSpPr>
        <p:spPr>
          <a:xfrm>
            <a:off x="4370149" y="3755678"/>
            <a:ext cx="0" cy="512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6DFB857-929C-4126-ABD1-2D9721882618}"/>
              </a:ext>
            </a:extLst>
          </p:cNvPr>
          <p:cNvCxnSpPr>
            <a:cxnSpLocks/>
            <a:stCxn id="31" idx="1"/>
          </p:cNvCxnSpPr>
          <p:nvPr/>
        </p:nvCxnSpPr>
        <p:spPr>
          <a:xfrm flipH="1">
            <a:off x="4412954" y="3923423"/>
            <a:ext cx="25412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4A946C2-DF3D-418B-9065-E82674BEE864}"/>
                  </a:ext>
                </a:extLst>
              </p:cNvPr>
              <p:cNvSpPr txBox="1"/>
              <p:nvPr/>
            </p:nvSpPr>
            <p:spPr>
              <a:xfrm>
                <a:off x="5926061" y="3659164"/>
                <a:ext cx="413228" cy="3070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400" b="0" i="0" u="none" strike="noStrike" kern="120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m:t>β</m:t>
                      </m:r>
                    </m:oMath>
                  </m:oMathPara>
                </a14:m>
                <a:endPar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38" name="テキスト ボックス 37">
                <a:extLst>
                  <a:ext uri="{FF2B5EF4-FFF2-40B4-BE49-F238E27FC236}">
                    <a16:creationId xmlns:a16="http://schemas.microsoft.com/office/drawing/2014/main" id="{24A946C2-DF3D-418B-9065-E82674BEE864}"/>
                  </a:ext>
                </a:extLst>
              </p:cNvPr>
              <p:cNvSpPr txBox="1">
                <a:spLocks noRot="1" noChangeAspect="1" noMove="1" noResize="1" noEditPoints="1" noAdjustHandles="1" noChangeArrowheads="1" noChangeShapeType="1" noTextEdit="1"/>
              </p:cNvSpPr>
              <p:nvPr/>
            </p:nvSpPr>
            <p:spPr>
              <a:xfrm>
                <a:off x="5926061" y="3659164"/>
                <a:ext cx="413228" cy="307072"/>
              </a:xfrm>
              <a:prstGeom prst="rect">
                <a:avLst/>
              </a:prstGeom>
              <a:blipFill>
                <a:blip r:embed="rId10"/>
                <a:stretch>
                  <a:fillRect b="-5882"/>
                </a:stretch>
              </a:blipFill>
            </p:spPr>
            <p:txBody>
              <a:bodyPr/>
              <a:lstStyle/>
              <a:p>
                <a:r>
                  <a:rPr lang="en-US">
                    <a:noFill/>
                  </a:rPr>
                  <a:t> </a:t>
                </a:r>
              </a:p>
            </p:txBody>
          </p:sp>
        </mc:Fallback>
      </mc:AlternateContent>
      <p:cxnSp>
        <p:nvCxnSpPr>
          <p:cNvPr id="39" name="直線矢印コネクタ 38">
            <a:extLst>
              <a:ext uri="{FF2B5EF4-FFF2-40B4-BE49-F238E27FC236}">
                <a16:creationId xmlns:a16="http://schemas.microsoft.com/office/drawing/2014/main" id="{3D2581E0-A618-4692-8651-2697C72C1DBD}"/>
              </a:ext>
            </a:extLst>
          </p:cNvPr>
          <p:cNvCxnSpPr>
            <a:cxnSpLocks/>
            <a:stCxn id="19" idx="2"/>
            <a:endCxn id="31" idx="0"/>
          </p:cNvCxnSpPr>
          <p:nvPr/>
        </p:nvCxnSpPr>
        <p:spPr>
          <a:xfrm>
            <a:off x="7907650" y="2143992"/>
            <a:ext cx="11634" cy="1599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A8D09FC6-3A31-4367-8A5B-E1C5C4834C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33CF5AA8-7E37-4DD4-BD1A-AF2567EF23F8}"/>
                  </a:ext>
                </a:extLst>
              </p:cNvPr>
              <p:cNvSpPr/>
              <p:nvPr/>
            </p:nvSpPr>
            <p:spPr>
              <a:xfrm>
                <a:off x="3623210" y="5239856"/>
                <a:ext cx="1508687" cy="500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 xmlns:m="http://schemas.openxmlformats.org/officeDocument/2006/math">
                    <m:sSub>
                      <m:sSubPr>
                        <m:ctrlPr>
                          <a:rPr kumimoji="1" lang="en-US" altLang="ja-JP" sz="1200" i="1" smtClean="0">
                            <a:solidFill>
                              <a:srgbClr val="FF0000"/>
                            </a:solidFill>
                            <a:latin typeface="Cambria Math" panose="02040503050406030204" pitchFamily="18" charset="0"/>
                          </a:rPr>
                        </m:ctrlPr>
                      </m:sSubPr>
                      <m:e>
                        <m:r>
                          <a:rPr kumimoji="1" lang="en-US" altLang="ja-JP" sz="1200" b="0" i="1" smtClean="0">
                            <a:solidFill>
                              <a:srgbClr val="FF0000"/>
                            </a:solidFill>
                            <a:latin typeface="Cambria Math" panose="02040503050406030204" pitchFamily="18" charset="0"/>
                          </a:rPr>
                          <m:t>𝑀</m:t>
                        </m:r>
                      </m:e>
                      <m:sub>
                        <m:r>
                          <a:rPr kumimoji="1" lang="en-US" altLang="ja-JP" sz="1200" i="1">
                            <a:solidFill>
                              <a:srgbClr val="FF0000"/>
                            </a:solidFill>
                            <a:latin typeface="Cambria Math" panose="02040503050406030204" pitchFamily="18" charset="0"/>
                          </a:rPr>
                          <m:t>𝑖</m:t>
                        </m:r>
                        <m:r>
                          <a:rPr kumimoji="1" lang="en-US" altLang="ja-JP" sz="1200" i="1">
                            <a:solidFill>
                              <a:srgbClr val="FF0000"/>
                            </a:solidFill>
                            <a:latin typeface="Cambria Math" panose="02040503050406030204" pitchFamily="18" charset="0"/>
                          </a:rPr>
                          <m:t>+1</m:t>
                        </m:r>
                      </m:sub>
                    </m:sSub>
                    <m:r>
                      <a:rPr kumimoji="1" lang="en-US" altLang="ja-JP" sz="1200" b="0" i="1" smtClean="0">
                        <a:solidFill>
                          <a:srgbClr val="FF0000"/>
                        </a:solidFill>
                        <a:latin typeface="Cambria Math" panose="02040503050406030204" pitchFamily="18" charset="0"/>
                      </a:rPr>
                      <m:t>=</m:t>
                    </m:r>
                    <m:sSub>
                      <m:sSubPr>
                        <m:ctrlPr>
                          <a:rPr kumimoji="1" lang="en-US" altLang="ja-JP" sz="1200" i="1">
                            <a:solidFill>
                              <a:srgbClr val="FF0000"/>
                            </a:solidFill>
                            <a:latin typeface="Cambria Math" panose="02040503050406030204" pitchFamily="18" charset="0"/>
                          </a:rPr>
                        </m:ctrlPr>
                      </m:sSubPr>
                      <m:e>
                        <m:r>
                          <a:rPr kumimoji="1" lang="en-US" altLang="ja-JP" sz="1200" i="1">
                            <a:solidFill>
                              <a:srgbClr val="FF0000"/>
                            </a:solidFill>
                            <a:latin typeface="Cambria Math" panose="02040503050406030204" pitchFamily="18" charset="0"/>
                          </a:rPr>
                          <m:t>𝐴</m:t>
                        </m:r>
                      </m:e>
                      <m:sub>
                        <m:r>
                          <a:rPr kumimoji="1" lang="en-US" altLang="ja-JP" sz="1200" i="1">
                            <a:solidFill>
                              <a:srgbClr val="FF0000"/>
                            </a:solidFill>
                            <a:latin typeface="Cambria Math" panose="02040503050406030204" pitchFamily="18" charset="0"/>
                          </a:rPr>
                          <m:t>𝑖</m:t>
                        </m:r>
                      </m:sub>
                    </m:sSub>
                    <m:r>
                      <a:rPr kumimoji="1" lang="en-US" altLang="ja-JP" sz="1200" b="0" i="0" smtClean="0">
                        <a:solidFill>
                          <a:srgbClr val="FF0000"/>
                        </a:solidFill>
                        <a:latin typeface="Cambria Math" panose="02040503050406030204" pitchFamily="18" charset="0"/>
                      </a:rPr>
                      <m:t>+</m:t>
                    </m:r>
                  </m:oMath>
                </a14:m>
                <a:r>
                  <a:rPr kumimoji="1" lang="en-US" altLang="ja-JP" sz="1200">
                    <a:solidFill>
                      <a:srgbClr val="FF0000"/>
                    </a:solidFill>
                  </a:rPr>
                  <a:t> </a:t>
                </a:r>
                <a14:m>
                  <m:oMath xmlns:m="http://schemas.openxmlformats.org/officeDocument/2006/math">
                    <m:sSub>
                      <m:sSubPr>
                        <m:ctrlPr>
                          <a:rPr kumimoji="1" lang="en-US" altLang="ja-JP" sz="1200" i="1">
                            <a:solidFill>
                              <a:srgbClr val="FF0000"/>
                            </a:solidFill>
                            <a:latin typeface="Cambria Math" panose="02040503050406030204" pitchFamily="18" charset="0"/>
                          </a:rPr>
                        </m:ctrlPr>
                      </m:sSubPr>
                      <m:e>
                        <m:r>
                          <a:rPr kumimoji="1" lang="en-US" altLang="ja-JP" sz="1200" b="0" i="1" smtClean="0">
                            <a:solidFill>
                              <a:srgbClr val="FF0000"/>
                            </a:solidFill>
                            <a:latin typeface="Cambria Math" panose="02040503050406030204" pitchFamily="18" charset="0"/>
                          </a:rPr>
                          <m:t>𝑀</m:t>
                        </m:r>
                      </m:e>
                      <m:sub>
                        <m:r>
                          <a:rPr kumimoji="1" lang="en-US" altLang="ja-JP" sz="1200" i="1">
                            <a:solidFill>
                              <a:srgbClr val="FF0000"/>
                            </a:solidFill>
                            <a:latin typeface="Cambria Math" panose="02040503050406030204" pitchFamily="18" charset="0"/>
                          </a:rPr>
                          <m:t>𝑖</m:t>
                        </m:r>
                      </m:sub>
                    </m:sSub>
                  </m:oMath>
                </a14:m>
                <a:endParaRPr kumimoji="1" lang="ja-JP" altLang="en-US" sz="1050">
                  <a:solidFill>
                    <a:prstClr val="black"/>
                  </a:solidFill>
                </a:endParaRPr>
              </a:p>
              <a:p>
                <a:pPr lvl="0" algn="ctr">
                  <a:defRPr/>
                </a:pPr>
                <a14:m>
                  <m:oMath xmlns:m="http://schemas.openxmlformats.org/officeDocument/2006/math">
                    <m:sSub>
                      <m:sSubPr>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a:solidFill>
                      <a:prstClr val="black"/>
                    </a:solidFill>
                  </a:rPr>
                  <a:t> </a:t>
                </a:r>
                <a14:m>
                  <m:oMath xmlns:m="http://schemas.openxmlformats.org/officeDocument/2006/math">
                    <m:sSub>
                      <m:sSubPr>
                        <m:ctrlPr>
                          <a:rPr kumimoji="1" lang="en-US" altLang="ja-JP" sz="1100" i="1">
                            <a:solidFill>
                              <a:prstClr val="black"/>
                            </a:solidFill>
                            <a:latin typeface="Cambria Math" panose="02040503050406030204" pitchFamily="18" charset="0"/>
                          </a:rPr>
                        </m:ctrlPr>
                      </m:sSubPr>
                      <m:e>
                        <m:r>
                          <a:rPr kumimoji="1" lang="en-US" altLang="ja-JP" sz="1100" b="0" i="1" smtClean="0">
                            <a:solidFill>
                              <a:prstClr val="black"/>
                            </a:solidFill>
                            <a:latin typeface="Cambria Math" panose="02040503050406030204" pitchFamily="18" charset="0"/>
                          </a:rPr>
                          <m:t>𝑀</m:t>
                        </m:r>
                      </m:e>
                      <m:sub>
                        <m:r>
                          <a:rPr kumimoji="1" lang="en-US" altLang="ja-JP" sz="1100" i="1">
                            <a:solidFill>
                              <a:prstClr val="black"/>
                            </a:solidFill>
                            <a:latin typeface="Cambria Math" panose="02040503050406030204" pitchFamily="18" charset="0"/>
                          </a:rPr>
                          <m:t>𝑖</m:t>
                        </m:r>
                        <m:r>
                          <a:rPr kumimoji="1" lang="en-US" altLang="ja-JP" sz="1100" i="1">
                            <a:solidFill>
                              <a:prstClr val="black"/>
                            </a:solidFill>
                            <a:latin typeface="Cambria Math" panose="02040503050406030204" pitchFamily="18" charset="0"/>
                          </a:rPr>
                          <m:t>+1</m:t>
                        </m:r>
                      </m:sub>
                    </m:sSub>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保存</a:t>
                </a:r>
                <a:endPar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48" name="正方形/長方形 47">
                <a:extLst>
                  <a:ext uri="{FF2B5EF4-FFF2-40B4-BE49-F238E27FC236}">
                    <a16:creationId xmlns:a16="http://schemas.microsoft.com/office/drawing/2014/main" id="{33CF5AA8-7E37-4DD4-BD1A-AF2567EF23F8}"/>
                  </a:ext>
                </a:extLst>
              </p:cNvPr>
              <p:cNvSpPr>
                <a:spLocks noRot="1" noChangeAspect="1" noMove="1" noResize="1" noEditPoints="1" noAdjustHandles="1" noChangeArrowheads="1" noChangeShapeType="1" noTextEdit="1"/>
              </p:cNvSpPr>
              <p:nvPr/>
            </p:nvSpPr>
            <p:spPr>
              <a:xfrm>
                <a:off x="3623210" y="5239856"/>
                <a:ext cx="1508687" cy="500688"/>
              </a:xfrm>
              <a:prstGeom prst="rect">
                <a:avLst/>
              </a:prstGeom>
              <a:blipFill>
                <a:blip r:embed="rId1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9622D261-5528-47E3-8C08-F36513C98470}"/>
                  </a:ext>
                </a:extLst>
              </p:cNvPr>
              <p:cNvSpPr/>
              <p:nvPr/>
            </p:nvSpPr>
            <p:spPr>
              <a:xfrm>
                <a:off x="7151056" y="5231334"/>
                <a:ext cx="1536456" cy="50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14:m>
                  <m:oMath xmlns:m="http://schemas.openxmlformats.org/officeDocument/2006/math">
                    <m:sSub>
                      <m:sSubPr>
                        <m:ctrlPr>
                          <a:rPr kumimoji="1" lang="en-US" altLang="ja-JP" sz="1200" i="1" smtClean="0">
                            <a:solidFill>
                              <a:srgbClr val="FF0000"/>
                            </a:solidFill>
                            <a:latin typeface="Cambria Math" panose="02040503050406030204" pitchFamily="18" charset="0"/>
                          </a:rPr>
                        </m:ctrlPr>
                      </m:sSubPr>
                      <m:e>
                        <m:r>
                          <a:rPr kumimoji="1" lang="en-US" altLang="ja-JP" sz="1200" i="1">
                            <a:solidFill>
                              <a:srgbClr val="FF0000"/>
                            </a:solidFill>
                            <a:latin typeface="Cambria Math" panose="02040503050406030204" pitchFamily="18" charset="0"/>
                          </a:rPr>
                          <m:t>𝑀</m:t>
                        </m:r>
                      </m:e>
                      <m:sub>
                        <m:r>
                          <a:rPr kumimoji="1" lang="en-US" altLang="ja-JP" sz="1200" i="1">
                            <a:solidFill>
                              <a:srgbClr val="FF0000"/>
                            </a:solidFill>
                            <a:latin typeface="Cambria Math" panose="02040503050406030204" pitchFamily="18" charset="0"/>
                          </a:rPr>
                          <m:t>𝑖</m:t>
                        </m:r>
                        <m:r>
                          <a:rPr kumimoji="1" lang="en-US" altLang="ja-JP" sz="1200" i="1">
                            <a:solidFill>
                              <a:srgbClr val="FF0000"/>
                            </a:solidFill>
                            <a:latin typeface="Cambria Math" panose="02040503050406030204" pitchFamily="18" charset="0"/>
                          </a:rPr>
                          <m:t>+1</m:t>
                        </m:r>
                      </m:sub>
                    </m:sSub>
                    <m:r>
                      <a:rPr kumimoji="1" lang="en-US" altLang="ja-JP" sz="1200" i="1">
                        <a:solidFill>
                          <a:srgbClr val="FF0000"/>
                        </a:solidFill>
                        <a:latin typeface="Cambria Math" panose="02040503050406030204" pitchFamily="18" charset="0"/>
                      </a:rPr>
                      <m:t>=</m:t>
                    </m:r>
                    <m:sSub>
                      <m:sSubPr>
                        <m:ctrlPr>
                          <a:rPr kumimoji="1" lang="en-US" altLang="ja-JP" sz="1200" i="1">
                            <a:solidFill>
                              <a:srgbClr val="FF0000"/>
                            </a:solidFill>
                            <a:latin typeface="Cambria Math" panose="02040503050406030204" pitchFamily="18" charset="0"/>
                          </a:rPr>
                        </m:ctrlPr>
                      </m:sSubPr>
                      <m:e>
                        <m:r>
                          <a:rPr kumimoji="1" lang="en-US" altLang="ja-JP" sz="1200" i="1">
                            <a:solidFill>
                              <a:srgbClr val="FF0000"/>
                            </a:solidFill>
                            <a:latin typeface="Cambria Math" panose="02040503050406030204" pitchFamily="18" charset="0"/>
                          </a:rPr>
                          <m:t>𝐴</m:t>
                        </m:r>
                      </m:e>
                      <m:sub>
                        <m:r>
                          <a:rPr kumimoji="1" lang="en-US" altLang="ja-JP" sz="1200" i="1">
                            <a:solidFill>
                              <a:srgbClr val="FF0000"/>
                            </a:solidFill>
                            <a:latin typeface="Cambria Math" panose="02040503050406030204" pitchFamily="18" charset="0"/>
                          </a:rPr>
                          <m:t>𝑖</m:t>
                        </m:r>
                      </m:sub>
                    </m:sSub>
                    <m:r>
                      <a:rPr kumimoji="1" lang="en-US" altLang="ja-JP" sz="1200">
                        <a:solidFill>
                          <a:srgbClr val="FF0000"/>
                        </a:solidFill>
                        <a:latin typeface="Cambria Math" panose="02040503050406030204" pitchFamily="18" charset="0"/>
                      </a:rPr>
                      <m:t>+</m:t>
                    </m:r>
                  </m:oMath>
                </a14:m>
                <a:r>
                  <a:rPr kumimoji="1" lang="en-US" altLang="ja-JP" sz="1200">
                    <a:solidFill>
                      <a:srgbClr val="FF0000"/>
                    </a:solidFill>
                  </a:rPr>
                  <a:t> </a:t>
                </a:r>
                <a14:m>
                  <m:oMath xmlns:m="http://schemas.openxmlformats.org/officeDocument/2006/math">
                    <m:sSub>
                      <m:sSubPr>
                        <m:ctrlPr>
                          <a:rPr kumimoji="1" lang="en-US" altLang="ja-JP" sz="1200" i="1">
                            <a:solidFill>
                              <a:srgbClr val="FF0000"/>
                            </a:solidFill>
                            <a:latin typeface="Cambria Math" panose="02040503050406030204" pitchFamily="18" charset="0"/>
                          </a:rPr>
                        </m:ctrlPr>
                      </m:sSubPr>
                      <m:e>
                        <m:r>
                          <a:rPr kumimoji="1" lang="en-US" altLang="ja-JP" sz="1200" i="1">
                            <a:solidFill>
                              <a:srgbClr val="FF0000"/>
                            </a:solidFill>
                            <a:latin typeface="Cambria Math" panose="02040503050406030204" pitchFamily="18" charset="0"/>
                          </a:rPr>
                          <m:t>𝑀</m:t>
                        </m:r>
                      </m:e>
                      <m:sub>
                        <m:r>
                          <a:rPr kumimoji="1" lang="en-US" altLang="ja-JP" sz="1200" i="1">
                            <a:solidFill>
                              <a:srgbClr val="FF0000"/>
                            </a:solidFill>
                            <a:latin typeface="Cambria Math" panose="02040503050406030204" pitchFamily="18" charset="0"/>
                          </a:rPr>
                          <m:t>𝑖</m:t>
                        </m:r>
                      </m:sub>
                    </m:sSub>
                    <m:r>
                      <a:rPr kumimoji="1" lang="en-US" altLang="ja-JP" sz="1200" i="1">
                        <a:solidFill>
                          <a:srgbClr val="FF0000"/>
                        </a:solidFill>
                        <a:latin typeface="Cambria Math" panose="02040503050406030204" pitchFamily="18" charset="0"/>
                      </a:rPr>
                      <m:t> </m:t>
                    </m:r>
                  </m:oMath>
                </a14:m>
                <a:endParaRPr kumimoji="1" lang="en-US" altLang="ja-JP" sz="1200" i="1">
                  <a:solidFill>
                    <a:srgbClr val="FF0000"/>
                  </a:solidFill>
                  <a:latin typeface="Cambria Math" panose="02040503050406030204" pitchFamily="18" charset="0"/>
                </a:endParaRPr>
              </a:p>
              <a:p>
                <a:pPr lvl="0" algn="ctr">
                  <a:defRPr/>
                </a:pPr>
                <a14:m>
                  <m:oMath xmlns:m="http://schemas.openxmlformats.org/officeDocument/2006/math">
                    <m:sSub>
                      <m:sSubPr>
                        <m:ctrlP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sub>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1" lang="en-US" altLang="ja-JP" sz="12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050">
                    <a:solidFill>
                      <a:prstClr val="black"/>
                    </a:solidFill>
                  </a:rPr>
                  <a:t> </a:t>
                </a:r>
                <a14:m>
                  <m:oMath xmlns:m="http://schemas.openxmlformats.org/officeDocument/2006/math">
                    <m:sSub>
                      <m:sSubPr>
                        <m:ctrlPr>
                          <a:rPr kumimoji="1" lang="en-US" altLang="ja-JP" sz="1200" i="1">
                            <a:solidFill>
                              <a:prstClr val="black"/>
                            </a:solidFill>
                            <a:latin typeface="Cambria Math" panose="02040503050406030204" pitchFamily="18" charset="0"/>
                          </a:rPr>
                        </m:ctrlPr>
                      </m:sSubPr>
                      <m:e>
                        <m:r>
                          <a:rPr kumimoji="1" lang="en-US" altLang="ja-JP" sz="1200" b="0" i="1" smtClean="0">
                            <a:solidFill>
                              <a:prstClr val="black"/>
                            </a:solidFill>
                            <a:latin typeface="Cambria Math" panose="02040503050406030204" pitchFamily="18" charset="0"/>
                          </a:rPr>
                          <m:t>𝑀</m:t>
                        </m:r>
                      </m:e>
                      <m:sub>
                        <m:r>
                          <a:rPr kumimoji="1" lang="en-US" altLang="ja-JP" sz="1200" i="1">
                            <a:solidFill>
                              <a:prstClr val="black"/>
                            </a:solidFill>
                            <a:latin typeface="Cambria Math" panose="02040503050406030204" pitchFamily="18" charset="0"/>
                          </a:rPr>
                          <m:t>𝑖</m:t>
                        </m:r>
                        <m:r>
                          <a:rPr kumimoji="1" lang="en-US" altLang="ja-JP" sz="1200" i="1">
                            <a:solidFill>
                              <a:prstClr val="black"/>
                            </a:solidFill>
                            <a:latin typeface="Cambria Math" panose="02040503050406030204" pitchFamily="18" charset="0"/>
                          </a:rPr>
                          <m:t>+1</m:t>
                        </m:r>
                      </m:sub>
                    </m:sSub>
                  </m:oMath>
                </a14:m>
                <a:r>
                  <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保存</a:t>
                </a:r>
                <a:endParaRPr kumimoji="1" lang="en-US" altLang="ja-JP"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Choice>
        <mc:Fallback xmlns="">
          <p:sp>
            <p:nvSpPr>
              <p:cNvPr id="49" name="正方形/長方形 48">
                <a:extLst>
                  <a:ext uri="{FF2B5EF4-FFF2-40B4-BE49-F238E27FC236}">
                    <a16:creationId xmlns:a16="http://schemas.microsoft.com/office/drawing/2014/main" id="{9622D261-5528-47E3-8C08-F36513C98470}"/>
                  </a:ext>
                </a:extLst>
              </p:cNvPr>
              <p:cNvSpPr>
                <a:spLocks noRot="1" noChangeAspect="1" noMove="1" noResize="1" noEditPoints="1" noAdjustHandles="1" noChangeArrowheads="1" noChangeShapeType="1" noTextEdit="1"/>
              </p:cNvSpPr>
              <p:nvPr/>
            </p:nvSpPr>
            <p:spPr>
              <a:xfrm>
                <a:off x="7151056" y="5231334"/>
                <a:ext cx="1536456" cy="500687"/>
              </a:xfrm>
              <a:prstGeom prst="rect">
                <a:avLst/>
              </a:prstGeom>
              <a:blipFill>
                <a:blip r:embed="rId12"/>
                <a:stretch>
                  <a:fillRect b="-1190"/>
                </a:stretch>
              </a:blipFill>
              <a:ln>
                <a:solidFill>
                  <a:schemeClr val="tx1"/>
                </a:solidFill>
              </a:ln>
            </p:spPr>
            <p:txBody>
              <a:bodyPr/>
              <a:lstStyle/>
              <a:p>
                <a:r>
                  <a:rPr lang="en-US">
                    <a:noFill/>
                  </a:rPr>
                  <a:t> </a:t>
                </a:r>
              </a:p>
            </p:txBody>
          </p:sp>
        </mc:Fallback>
      </mc:AlternateContent>
      <p:sp>
        <p:nvSpPr>
          <p:cNvPr id="40" name="吹き出し: 角を丸めた四角形 39">
            <a:extLst>
              <a:ext uri="{FF2B5EF4-FFF2-40B4-BE49-F238E27FC236}">
                <a16:creationId xmlns:a16="http://schemas.microsoft.com/office/drawing/2014/main" id="{E0C13020-5C86-453D-9B7A-438F65F1429D}"/>
              </a:ext>
            </a:extLst>
          </p:cNvPr>
          <p:cNvSpPr/>
          <p:nvPr/>
        </p:nvSpPr>
        <p:spPr>
          <a:xfrm>
            <a:off x="1131980" y="1898831"/>
            <a:ext cx="1692072" cy="877158"/>
          </a:xfrm>
          <a:prstGeom prst="wedgeRoundRectCallout">
            <a:avLst>
              <a:gd name="adj1" fmla="val 95752"/>
              <a:gd name="adj2" fmla="val -3312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一方向性関数を</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1</a:t>
            </a: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回</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適用</a:t>
            </a:r>
          </a:p>
        </p:txBody>
      </p:sp>
      <p:sp>
        <p:nvSpPr>
          <p:cNvPr id="41" name="吹き出し: 角を丸めた四角形 40">
            <a:extLst>
              <a:ext uri="{FF2B5EF4-FFF2-40B4-BE49-F238E27FC236}">
                <a16:creationId xmlns:a16="http://schemas.microsoft.com/office/drawing/2014/main" id="{AA67841A-FB43-46B1-AA8D-43F68B0A92C8}"/>
              </a:ext>
            </a:extLst>
          </p:cNvPr>
          <p:cNvSpPr/>
          <p:nvPr/>
        </p:nvSpPr>
        <p:spPr>
          <a:xfrm>
            <a:off x="1129028" y="3072410"/>
            <a:ext cx="1692072" cy="877158"/>
          </a:xfrm>
          <a:prstGeom prst="wedgeRoundRectCallout">
            <a:avLst>
              <a:gd name="adj1" fmla="val 83314"/>
              <a:gd name="adj2" fmla="val -4860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一方向性関数を</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1</a:t>
            </a:r>
            <a:r>
              <a:rPr kumimoji="1" lang="ja-JP" altLang="en-US" sz="1600" b="0" i="0" u="sng" strike="noStrike" kern="1200" cap="none" spc="0" normalizeH="0" baseline="0" noProof="0">
                <a:ln>
                  <a:noFill/>
                </a:ln>
                <a:solidFill>
                  <a:srgbClr val="ED7D31"/>
                </a:solidFill>
                <a:effectLst/>
                <a:uLnTx/>
                <a:uFillTx/>
                <a:latin typeface="游ゴシック" panose="020F0502020204030204"/>
                <a:ea typeface="游ゴシック" panose="020B0400000000000000" pitchFamily="50" charset="-128"/>
                <a:cs typeface="+mn-cs"/>
              </a:rPr>
              <a:t>回</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適用</a:t>
            </a:r>
          </a:p>
        </p:txBody>
      </p:sp>
      <p:cxnSp>
        <p:nvCxnSpPr>
          <p:cNvPr id="42" name="直線コネクタ 41">
            <a:extLst>
              <a:ext uri="{FF2B5EF4-FFF2-40B4-BE49-F238E27FC236}">
                <a16:creationId xmlns:a16="http://schemas.microsoft.com/office/drawing/2014/main" id="{A04F5ABB-2273-4B3F-8C81-FD99DD256070}"/>
              </a:ext>
            </a:extLst>
          </p:cNvPr>
          <p:cNvCxnSpPr>
            <a:cxnSpLocks/>
          </p:cNvCxnSpPr>
          <p:nvPr/>
        </p:nvCxnSpPr>
        <p:spPr>
          <a:xfrm>
            <a:off x="4370149" y="4928114"/>
            <a:ext cx="0" cy="311742"/>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876D4232-5D82-4454-B058-77CCB44F2830}"/>
              </a:ext>
            </a:extLst>
          </p:cNvPr>
          <p:cNvCxnSpPr>
            <a:cxnSpLocks/>
          </p:cNvCxnSpPr>
          <p:nvPr/>
        </p:nvCxnSpPr>
        <p:spPr>
          <a:xfrm>
            <a:off x="7919284" y="4103260"/>
            <a:ext cx="0" cy="115367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850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7F456B2-24B3-4864-9252-9B94715B7C0F}"/>
              </a:ext>
            </a:extLst>
          </p:cNvPr>
          <p:cNvSpPr>
            <a:spLocks noGrp="1"/>
          </p:cNvSpPr>
          <p:nvPr>
            <p:ph type="title"/>
          </p:nvPr>
        </p:nvSpPr>
        <p:spPr>
          <a:xfrm>
            <a:off x="1288064" y="1284731"/>
            <a:ext cx="9637776" cy="929046"/>
          </a:xfrm>
        </p:spPr>
        <p:txBody>
          <a:bodyPr>
            <a:normAutofit/>
          </a:bodyPr>
          <a:lstStyle/>
          <a:p>
            <a:pPr algn="ctr"/>
            <a:r>
              <a:rPr kumimoji="1" lang="en-US" altLang="ja-JP"/>
              <a:t>SAS</a:t>
            </a:r>
            <a:r>
              <a:rPr kumimoji="1" lang="ja-JP" altLang="en-US"/>
              <a:t>の計算回数</a:t>
            </a:r>
          </a:p>
        </p:txBody>
      </p:sp>
      <p:graphicFrame>
        <p:nvGraphicFramePr>
          <p:cNvPr id="4" name="表 4">
            <a:extLst>
              <a:ext uri="{FF2B5EF4-FFF2-40B4-BE49-F238E27FC236}">
                <a16:creationId xmlns:a16="http://schemas.microsoft.com/office/drawing/2014/main" id="{A24D30C5-43A5-48DD-BFF4-B182ACF2F3D9}"/>
              </a:ext>
            </a:extLst>
          </p:cNvPr>
          <p:cNvGraphicFramePr>
            <a:graphicFrameLocks noGrp="1"/>
          </p:cNvGraphicFramePr>
          <p:nvPr>
            <p:ph idx="1"/>
            <p:extLst>
              <p:ext uri="{D42A27DB-BD31-4B8C-83A1-F6EECF244321}">
                <p14:modId xmlns:p14="http://schemas.microsoft.com/office/powerpoint/2010/main" val="3092934122"/>
              </p:ext>
            </p:extLst>
          </p:nvPr>
        </p:nvGraphicFramePr>
        <p:xfrm>
          <a:off x="1421827" y="2213777"/>
          <a:ext cx="9370250" cy="3218694"/>
        </p:xfrm>
        <a:graphic>
          <a:graphicData uri="http://schemas.openxmlformats.org/drawingml/2006/table">
            <a:tbl>
              <a:tblPr firstRow="1" bandRow="1">
                <a:tableStyleId>{5C22544A-7EE6-4342-B048-85BDC9FD1C3A}</a:tableStyleId>
              </a:tblPr>
              <a:tblGrid>
                <a:gridCol w="1432416">
                  <a:extLst>
                    <a:ext uri="{9D8B030D-6E8A-4147-A177-3AD203B41FA5}">
                      <a16:colId xmlns:a16="http://schemas.microsoft.com/office/drawing/2014/main" val="2463139171"/>
                    </a:ext>
                  </a:extLst>
                </a:gridCol>
                <a:gridCol w="1150847">
                  <a:extLst>
                    <a:ext uri="{9D8B030D-6E8A-4147-A177-3AD203B41FA5}">
                      <a16:colId xmlns:a16="http://schemas.microsoft.com/office/drawing/2014/main" val="599266039"/>
                    </a:ext>
                  </a:extLst>
                </a:gridCol>
                <a:gridCol w="749218">
                  <a:extLst>
                    <a:ext uri="{9D8B030D-6E8A-4147-A177-3AD203B41FA5}">
                      <a16:colId xmlns:a16="http://schemas.microsoft.com/office/drawing/2014/main" val="161630711"/>
                    </a:ext>
                  </a:extLst>
                </a:gridCol>
                <a:gridCol w="740107">
                  <a:extLst>
                    <a:ext uri="{9D8B030D-6E8A-4147-A177-3AD203B41FA5}">
                      <a16:colId xmlns:a16="http://schemas.microsoft.com/office/drawing/2014/main" val="3882034576"/>
                    </a:ext>
                  </a:extLst>
                </a:gridCol>
                <a:gridCol w="1208390">
                  <a:extLst>
                    <a:ext uri="{9D8B030D-6E8A-4147-A177-3AD203B41FA5}">
                      <a16:colId xmlns:a16="http://schemas.microsoft.com/office/drawing/2014/main" val="1878221020"/>
                    </a:ext>
                  </a:extLst>
                </a:gridCol>
                <a:gridCol w="1212235">
                  <a:extLst>
                    <a:ext uri="{9D8B030D-6E8A-4147-A177-3AD203B41FA5}">
                      <a16:colId xmlns:a16="http://schemas.microsoft.com/office/drawing/2014/main" val="1212453258"/>
                    </a:ext>
                  </a:extLst>
                </a:gridCol>
                <a:gridCol w="740107">
                  <a:extLst>
                    <a:ext uri="{9D8B030D-6E8A-4147-A177-3AD203B41FA5}">
                      <a16:colId xmlns:a16="http://schemas.microsoft.com/office/drawing/2014/main" val="781926195"/>
                    </a:ext>
                  </a:extLst>
                </a:gridCol>
                <a:gridCol w="1162356">
                  <a:extLst>
                    <a:ext uri="{9D8B030D-6E8A-4147-A177-3AD203B41FA5}">
                      <a16:colId xmlns:a16="http://schemas.microsoft.com/office/drawing/2014/main" val="937385476"/>
                    </a:ext>
                  </a:extLst>
                </a:gridCol>
                <a:gridCol w="974574">
                  <a:extLst>
                    <a:ext uri="{9D8B030D-6E8A-4147-A177-3AD203B41FA5}">
                      <a16:colId xmlns:a16="http://schemas.microsoft.com/office/drawing/2014/main" val="2801329656"/>
                    </a:ext>
                  </a:extLst>
                </a:gridCol>
              </a:tblGrid>
              <a:tr h="384844">
                <a:tc>
                  <a:txBody>
                    <a:bodyPr/>
                    <a:lstStyle/>
                    <a:p>
                      <a:endParaRPr kumimoji="1" lang="ja-JP" altLang="en-US" sz="1700">
                        <a:solidFill>
                          <a:schemeClr val="bg1"/>
                        </a:solidFill>
                      </a:endParaRPr>
                    </a:p>
                  </a:txBody>
                  <a:tcPr marL="87464" marR="87464" marT="43732" marB="43732">
                    <a:solidFill>
                      <a:schemeClr val="bg2">
                        <a:lumMod val="50000"/>
                      </a:schemeClr>
                    </a:solidFill>
                  </a:tcPr>
                </a:tc>
                <a:tc gridSpan="3">
                  <a:txBody>
                    <a:bodyPr/>
                    <a:lstStyle/>
                    <a:p>
                      <a:r>
                        <a:rPr kumimoji="1" lang="ja-JP" altLang="en-US" sz="1700">
                          <a:solidFill>
                            <a:schemeClr val="bg1"/>
                          </a:solidFill>
                        </a:rPr>
                        <a:t>ユーザ側</a:t>
                      </a:r>
                    </a:p>
                  </a:txBody>
                  <a:tcPr marL="87464" marR="87464" marT="43732" marB="43732">
                    <a:solidFill>
                      <a:schemeClr val="bg2">
                        <a:lumMod val="50000"/>
                      </a:schemeClr>
                    </a:solidFill>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ja-JP" altLang="en-US" sz="1700">
                          <a:solidFill>
                            <a:schemeClr val="bg1"/>
                          </a:solidFill>
                        </a:rPr>
                        <a:t>サーバ側</a:t>
                      </a:r>
                    </a:p>
                  </a:txBody>
                  <a:tcPr marL="87464" marR="87464" marT="43732" marB="43732">
                    <a:solidFill>
                      <a:schemeClr val="bg2">
                        <a:lumMod val="50000"/>
                      </a:schemeClr>
                    </a:solidFill>
                  </a:tcPr>
                </a:tc>
                <a:tc hMerge="1">
                  <a:txBody>
                    <a:bodyPr/>
                    <a:lstStyle/>
                    <a:p>
                      <a:endParaRPr kumimoji="1" lang="ja-JP" altLang="en-US"/>
                    </a:p>
                  </a:txBody>
                  <a:tcPr/>
                </a:tc>
                <a:tc hMerge="1">
                  <a:txBody>
                    <a:bodyPr/>
                    <a:lstStyle/>
                    <a:p>
                      <a:endParaRPr kumimoji="1" lang="ja-JP" altLang="en-US"/>
                    </a:p>
                  </a:txBody>
                  <a:tcPr/>
                </a:tc>
                <a:tc gridSpan="2">
                  <a:txBody>
                    <a:bodyPr/>
                    <a:lstStyle/>
                    <a:p>
                      <a:r>
                        <a:rPr kumimoji="1" lang="ja-JP" altLang="en-US" sz="1700">
                          <a:solidFill>
                            <a:schemeClr val="bg1"/>
                          </a:solidFill>
                        </a:rPr>
                        <a:t>合計</a:t>
                      </a:r>
                    </a:p>
                  </a:txBody>
                  <a:tcPr marL="87464" marR="87464" marT="43732" marB="43732">
                    <a:solidFill>
                      <a:schemeClr val="bg2">
                        <a:lumMod val="50000"/>
                      </a:schemeClr>
                    </a:solidFill>
                  </a:tcPr>
                </a:tc>
                <a:tc hMerge="1">
                  <a:txBody>
                    <a:bodyPr/>
                    <a:lstStyle/>
                    <a:p>
                      <a:endParaRPr kumimoji="1" lang="ja-JP" altLang="en-US"/>
                    </a:p>
                  </a:txBody>
                  <a:tcPr/>
                </a:tc>
                <a:extLst>
                  <a:ext uri="{0D108BD9-81ED-4DB2-BD59-A6C34878D82A}">
                    <a16:rowId xmlns:a16="http://schemas.microsoft.com/office/drawing/2014/main" val="1293663879"/>
                  </a:ext>
                </a:extLst>
              </a:tr>
              <a:tr h="909630">
                <a:tc>
                  <a:txBody>
                    <a:bodyPr/>
                    <a:lstStyle/>
                    <a:p>
                      <a:endParaRPr kumimoji="1" lang="ja-JP" altLang="en-US" sz="1700">
                        <a:solidFill>
                          <a:schemeClr val="bg1"/>
                        </a:solidFill>
                      </a:endParaRPr>
                    </a:p>
                  </a:txBody>
                  <a:tcPr marL="87464" marR="87464" marT="43732" marB="43732">
                    <a:solidFill>
                      <a:schemeClr val="bg2">
                        <a:lumMod val="50000"/>
                      </a:schemeClr>
                    </a:solidFill>
                  </a:tcPr>
                </a:tc>
                <a:tc>
                  <a:txBody>
                    <a:bodyPr/>
                    <a:lstStyle/>
                    <a:p>
                      <a:r>
                        <a:rPr kumimoji="1" lang="ja-JP" altLang="en-US" sz="1700">
                          <a:solidFill>
                            <a:schemeClr val="bg1"/>
                          </a:solidFill>
                        </a:rPr>
                        <a:t>一方向性変換適用回数</a:t>
                      </a:r>
                    </a:p>
                  </a:txBody>
                  <a:tcPr marL="87464" marR="87464" marT="43732" marB="43732">
                    <a:solidFill>
                      <a:schemeClr val="bg2">
                        <a:lumMod val="50000"/>
                      </a:schemeClr>
                    </a:solidFill>
                  </a:tcPr>
                </a:tc>
                <a:tc>
                  <a:txBody>
                    <a:bodyPr/>
                    <a:lstStyle/>
                    <a:p>
                      <a:r>
                        <a:rPr kumimoji="1" lang="en-US" altLang="ja-JP" sz="1700">
                          <a:solidFill>
                            <a:schemeClr val="bg1"/>
                          </a:solidFill>
                        </a:rPr>
                        <a:t>XOR</a:t>
                      </a:r>
                      <a:endParaRPr kumimoji="1" lang="ja-JP" altLang="en-US" sz="1700">
                        <a:solidFill>
                          <a:schemeClr val="bg1"/>
                        </a:solidFill>
                      </a:endParaRPr>
                    </a:p>
                  </a:txBody>
                  <a:tcPr marL="87464" marR="87464" marT="43732" marB="43732">
                    <a:solidFill>
                      <a:schemeClr val="bg2">
                        <a:lumMod val="50000"/>
                      </a:schemeClr>
                    </a:solidFill>
                  </a:tcPr>
                </a:tc>
                <a:tc>
                  <a:txBody>
                    <a:bodyPr/>
                    <a:lstStyle/>
                    <a:p>
                      <a:r>
                        <a:rPr kumimoji="1" lang="ja-JP" altLang="en-US" sz="1700">
                          <a:solidFill>
                            <a:schemeClr val="bg1"/>
                          </a:solidFill>
                        </a:rPr>
                        <a:t>加算</a:t>
                      </a:r>
                    </a:p>
                  </a:txBody>
                  <a:tcPr marL="87464" marR="87464" marT="43732" marB="43732">
                    <a:solidFill>
                      <a:schemeClr val="bg2">
                        <a:lumMod val="50000"/>
                      </a:schemeClr>
                    </a:solidFill>
                  </a:tcPr>
                </a:tc>
                <a:tc>
                  <a:txBody>
                    <a:bodyPr/>
                    <a:lstStyle/>
                    <a:p>
                      <a:r>
                        <a:rPr kumimoji="1" lang="ja-JP" altLang="en-US" sz="1700">
                          <a:solidFill>
                            <a:schemeClr val="bg1"/>
                          </a:solidFill>
                        </a:rPr>
                        <a:t>一方向性変換適用回数</a:t>
                      </a:r>
                    </a:p>
                  </a:txBody>
                  <a:tcPr marL="87464" marR="87464" marT="43732" marB="43732">
                    <a:solidFill>
                      <a:schemeClr val="bg2">
                        <a:lumMod val="50000"/>
                      </a:schemeClr>
                    </a:solidFill>
                  </a:tcPr>
                </a:tc>
                <a:tc>
                  <a:txBody>
                    <a:bodyPr/>
                    <a:lstStyle/>
                    <a:p>
                      <a:r>
                        <a:rPr kumimoji="1" lang="en-US" altLang="ja-JP" sz="1700">
                          <a:solidFill>
                            <a:schemeClr val="bg1"/>
                          </a:solidFill>
                        </a:rPr>
                        <a:t>XOR</a:t>
                      </a:r>
                      <a:endParaRPr kumimoji="1" lang="ja-JP" altLang="en-US" sz="1700">
                        <a:solidFill>
                          <a:schemeClr val="bg1"/>
                        </a:solidFill>
                      </a:endParaRPr>
                    </a:p>
                  </a:txBody>
                  <a:tcPr marL="87464" marR="87464" marT="43732" marB="43732">
                    <a:solidFill>
                      <a:schemeClr val="bg2">
                        <a:lumMod val="50000"/>
                      </a:schemeClr>
                    </a:solidFill>
                  </a:tcPr>
                </a:tc>
                <a:tc>
                  <a:txBody>
                    <a:bodyPr/>
                    <a:lstStyle/>
                    <a:p>
                      <a:r>
                        <a:rPr kumimoji="1" lang="ja-JP" altLang="en-US" sz="1700">
                          <a:solidFill>
                            <a:schemeClr val="bg1"/>
                          </a:solidFill>
                        </a:rPr>
                        <a:t>加算</a:t>
                      </a:r>
                    </a:p>
                  </a:txBody>
                  <a:tcPr marL="87464" marR="87464" marT="43732" marB="43732">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a:solidFill>
                            <a:schemeClr val="bg1"/>
                          </a:solidFill>
                        </a:rPr>
                        <a:t>一方向性変換適用回数</a:t>
                      </a:r>
                    </a:p>
                  </a:txBody>
                  <a:tcPr marL="87464" marR="87464" marT="43732" marB="43732">
                    <a:solidFill>
                      <a:schemeClr val="bg2">
                        <a:lumMod val="50000"/>
                      </a:schemeClr>
                    </a:solidFill>
                  </a:tcPr>
                </a:tc>
                <a:tc>
                  <a:txBody>
                    <a:bodyPr/>
                    <a:lstStyle/>
                    <a:p>
                      <a:r>
                        <a:rPr kumimoji="1" lang="en-US" altLang="ja-JP" sz="1700">
                          <a:solidFill>
                            <a:schemeClr val="bg1"/>
                          </a:solidFill>
                        </a:rPr>
                        <a:t>XOR</a:t>
                      </a:r>
                      <a:r>
                        <a:rPr kumimoji="1" lang="ja-JP" altLang="en-US" sz="1700">
                          <a:solidFill>
                            <a:schemeClr val="bg1"/>
                          </a:solidFill>
                        </a:rPr>
                        <a:t>と</a:t>
                      </a:r>
                      <a:endParaRPr kumimoji="1" lang="en-US" altLang="ja-JP" sz="1700">
                        <a:solidFill>
                          <a:schemeClr val="bg1"/>
                        </a:solidFill>
                      </a:endParaRPr>
                    </a:p>
                    <a:p>
                      <a:r>
                        <a:rPr kumimoji="1" lang="ja-JP" altLang="en-US" sz="1700">
                          <a:solidFill>
                            <a:schemeClr val="bg1"/>
                          </a:solidFill>
                        </a:rPr>
                        <a:t>加算</a:t>
                      </a:r>
                    </a:p>
                  </a:txBody>
                  <a:tcPr marL="87464" marR="87464" marT="43732" marB="43732">
                    <a:solidFill>
                      <a:schemeClr val="bg2">
                        <a:lumMod val="50000"/>
                      </a:schemeClr>
                    </a:solidFill>
                  </a:tcPr>
                </a:tc>
                <a:extLst>
                  <a:ext uri="{0D108BD9-81ED-4DB2-BD59-A6C34878D82A}">
                    <a16:rowId xmlns:a16="http://schemas.microsoft.com/office/drawing/2014/main" val="1113534470"/>
                  </a:ext>
                </a:extLst>
              </a:tr>
              <a:tr h="384844">
                <a:tc>
                  <a:txBody>
                    <a:bodyPr/>
                    <a:lstStyle/>
                    <a:p>
                      <a:r>
                        <a:rPr kumimoji="1" lang="en-US" altLang="ja-JP" sz="1700"/>
                        <a:t>SAS2</a:t>
                      </a:r>
                      <a:endParaRPr kumimoji="1" lang="ja-JP" altLang="en-US" sz="1700"/>
                    </a:p>
                  </a:txBody>
                  <a:tcPr marL="87464" marR="87464" marT="43732" marB="43732">
                    <a:solidFill>
                      <a:schemeClr val="bg1">
                        <a:lumMod val="85000"/>
                      </a:schemeClr>
                    </a:solidFill>
                  </a:tcPr>
                </a:tc>
                <a:tc>
                  <a:txBody>
                    <a:bodyPr/>
                    <a:lstStyle/>
                    <a:p>
                      <a:r>
                        <a:rPr kumimoji="1" lang="en-US" altLang="ja-JP" sz="1700"/>
                        <a:t>3</a:t>
                      </a:r>
                      <a:endParaRPr kumimoji="1" lang="ja-JP" altLang="en-US" sz="1700"/>
                    </a:p>
                  </a:txBody>
                  <a:tcPr marL="87464" marR="87464" marT="43732" marB="43732">
                    <a:solidFill>
                      <a:schemeClr val="bg1">
                        <a:lumMod val="85000"/>
                      </a:schemeClr>
                    </a:solidFill>
                  </a:tcPr>
                </a:tc>
                <a:tc>
                  <a:txBody>
                    <a:bodyPr/>
                    <a:lstStyle/>
                    <a:p>
                      <a:r>
                        <a:rPr kumimoji="1" lang="en-US" altLang="ja-JP" sz="1700"/>
                        <a:t>4</a:t>
                      </a:r>
                      <a:endParaRPr kumimoji="1" lang="ja-JP" altLang="en-US" sz="1700"/>
                    </a:p>
                  </a:txBody>
                  <a:tcPr marL="87464" marR="87464" marT="43732" marB="43732">
                    <a:solidFill>
                      <a:schemeClr val="bg1">
                        <a:lumMod val="85000"/>
                      </a:schemeClr>
                    </a:solidFill>
                  </a:tcPr>
                </a:tc>
                <a:tc>
                  <a:txBody>
                    <a:bodyPr/>
                    <a:lstStyle/>
                    <a:p>
                      <a:r>
                        <a:rPr kumimoji="1" lang="en-US" altLang="ja-JP" sz="1700"/>
                        <a:t>0</a:t>
                      </a:r>
                      <a:endParaRPr kumimoji="1" lang="ja-JP" altLang="en-US" sz="1700"/>
                    </a:p>
                  </a:txBody>
                  <a:tcPr marL="87464" marR="87464" marT="43732" marB="43732">
                    <a:solidFill>
                      <a:schemeClr val="bg1">
                        <a:lumMod val="85000"/>
                      </a:schemeClr>
                    </a:solidFill>
                  </a:tcPr>
                </a:tc>
                <a:tc>
                  <a:txBody>
                    <a:bodyPr/>
                    <a:lstStyle/>
                    <a:p>
                      <a:r>
                        <a:rPr kumimoji="1" lang="en-US" altLang="ja-JP" sz="1700"/>
                        <a:t>1</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0</a:t>
                      </a:r>
                      <a:endParaRPr kumimoji="1" lang="ja-JP" altLang="en-US" sz="1700"/>
                    </a:p>
                  </a:txBody>
                  <a:tcPr marL="87464" marR="87464" marT="43732" marB="43732">
                    <a:solidFill>
                      <a:schemeClr val="bg1">
                        <a:lumMod val="85000"/>
                      </a:schemeClr>
                    </a:solidFill>
                  </a:tcPr>
                </a:tc>
                <a:tc>
                  <a:txBody>
                    <a:bodyPr/>
                    <a:lstStyle/>
                    <a:p>
                      <a:r>
                        <a:rPr kumimoji="1" lang="en-US" altLang="ja-JP" sz="1700"/>
                        <a:t>4</a:t>
                      </a:r>
                      <a:endParaRPr kumimoji="1" lang="ja-JP" altLang="en-US" sz="1700"/>
                    </a:p>
                  </a:txBody>
                  <a:tcPr marL="87464" marR="87464" marT="43732" marB="43732">
                    <a:solidFill>
                      <a:schemeClr val="bg1">
                        <a:lumMod val="85000"/>
                      </a:schemeClr>
                    </a:solidFill>
                  </a:tcPr>
                </a:tc>
                <a:tc>
                  <a:txBody>
                    <a:bodyPr/>
                    <a:lstStyle/>
                    <a:p>
                      <a:r>
                        <a:rPr kumimoji="1" lang="en-US" altLang="ja-JP" sz="1700"/>
                        <a:t>6</a:t>
                      </a:r>
                      <a:endParaRPr kumimoji="1" lang="ja-JP" altLang="en-US" sz="1700"/>
                    </a:p>
                  </a:txBody>
                  <a:tcPr marL="87464" marR="87464" marT="43732" marB="43732">
                    <a:solidFill>
                      <a:schemeClr val="bg1">
                        <a:lumMod val="85000"/>
                      </a:schemeClr>
                    </a:solidFill>
                  </a:tcPr>
                </a:tc>
                <a:extLst>
                  <a:ext uri="{0D108BD9-81ED-4DB2-BD59-A6C34878D82A}">
                    <a16:rowId xmlns:a16="http://schemas.microsoft.com/office/drawing/2014/main" val="3520847026"/>
                  </a:ext>
                </a:extLst>
              </a:tr>
              <a:tr h="384844">
                <a:tc>
                  <a:txBody>
                    <a:bodyPr/>
                    <a:lstStyle/>
                    <a:p>
                      <a:r>
                        <a:rPr kumimoji="1" lang="en-US" altLang="ja-JP" sz="1700"/>
                        <a:t>SAS-L(1)</a:t>
                      </a:r>
                      <a:endParaRPr kumimoji="1" lang="ja-JP" altLang="en-US" sz="1700"/>
                    </a:p>
                  </a:txBody>
                  <a:tcPr marL="87464" marR="87464" marT="43732" marB="43732">
                    <a:solidFill>
                      <a:schemeClr val="bg1">
                        <a:lumMod val="75000"/>
                      </a:schemeClr>
                    </a:solidFill>
                  </a:tcPr>
                </a:tc>
                <a:tc>
                  <a:txBody>
                    <a:bodyPr/>
                    <a:lstStyle/>
                    <a:p>
                      <a:r>
                        <a:rPr kumimoji="1" lang="en-US" altLang="ja-JP" sz="1700"/>
                        <a:t>2</a:t>
                      </a:r>
                      <a:endParaRPr kumimoji="1" lang="ja-JP" altLang="en-US" sz="1700"/>
                    </a:p>
                  </a:txBody>
                  <a:tcPr marL="87464" marR="87464" marT="43732" marB="43732">
                    <a:solidFill>
                      <a:schemeClr val="bg1">
                        <a:lumMod val="75000"/>
                      </a:schemeClr>
                    </a:solidFill>
                  </a:tcPr>
                </a:tc>
                <a:tc>
                  <a:txBody>
                    <a:bodyPr/>
                    <a:lstStyle/>
                    <a:p>
                      <a:r>
                        <a:rPr kumimoji="1" lang="en-US" altLang="ja-JP" sz="1700"/>
                        <a:t>3</a:t>
                      </a:r>
                      <a:endParaRPr kumimoji="1" lang="ja-JP" altLang="en-US" sz="1700"/>
                    </a:p>
                  </a:txBody>
                  <a:tcPr marL="87464" marR="87464" marT="43732" marB="43732">
                    <a:solidFill>
                      <a:schemeClr val="bg1">
                        <a:lumMod val="75000"/>
                      </a:schemeClr>
                    </a:solidFill>
                  </a:tcPr>
                </a:tc>
                <a:tc>
                  <a:txBody>
                    <a:bodyPr/>
                    <a:lstStyle/>
                    <a:p>
                      <a:r>
                        <a:rPr kumimoji="1" lang="en-US" altLang="ja-JP" sz="1700"/>
                        <a:t>1</a:t>
                      </a:r>
                      <a:endParaRPr kumimoji="1" lang="ja-JP" altLang="en-US" sz="1700"/>
                    </a:p>
                  </a:txBody>
                  <a:tcPr marL="87464" marR="87464" marT="43732" marB="43732">
                    <a:solidFill>
                      <a:schemeClr val="bg1">
                        <a:lumMod val="75000"/>
                      </a:schemeClr>
                    </a:solidFill>
                  </a:tcPr>
                </a:tc>
                <a:tc>
                  <a:txBody>
                    <a:bodyPr/>
                    <a:lstStyle/>
                    <a:p>
                      <a:r>
                        <a:rPr kumimoji="1" lang="en-US" altLang="ja-JP" sz="1700"/>
                        <a:t>0</a:t>
                      </a:r>
                      <a:endParaRPr kumimoji="1" lang="ja-JP" altLang="en-US" sz="1700"/>
                    </a:p>
                  </a:txBody>
                  <a:tcPr marL="87464" marR="87464" marT="43732" marB="43732">
                    <a:solidFill>
                      <a:schemeClr val="bg1">
                        <a:lumMod val="75000"/>
                      </a:schemeClr>
                    </a:solidFill>
                  </a:tcPr>
                </a:tc>
                <a:tc>
                  <a:txBody>
                    <a:bodyPr/>
                    <a:lstStyle/>
                    <a:p>
                      <a:r>
                        <a:rPr kumimoji="1" lang="en-US" altLang="ja-JP" sz="1700"/>
                        <a:t>1</a:t>
                      </a:r>
                      <a:endParaRPr kumimoji="1" lang="ja-JP" altLang="en-US" sz="1700"/>
                    </a:p>
                  </a:txBody>
                  <a:tcPr marL="87464" marR="87464" marT="43732" marB="43732">
                    <a:solidFill>
                      <a:schemeClr val="bg1">
                        <a:lumMod val="75000"/>
                      </a:schemeClr>
                    </a:solidFill>
                  </a:tcPr>
                </a:tc>
                <a:tc>
                  <a:txBody>
                    <a:bodyPr/>
                    <a:lstStyle/>
                    <a:p>
                      <a:r>
                        <a:rPr kumimoji="1" lang="en-US" altLang="ja-JP" sz="1700"/>
                        <a:t>1</a:t>
                      </a:r>
                      <a:endParaRPr kumimoji="1" lang="ja-JP" altLang="en-US" sz="1700"/>
                    </a:p>
                  </a:txBody>
                  <a:tcPr marL="87464" marR="87464" marT="43732" marB="43732">
                    <a:solidFill>
                      <a:schemeClr val="bg1">
                        <a:lumMod val="75000"/>
                      </a:schemeClr>
                    </a:solidFill>
                  </a:tcPr>
                </a:tc>
                <a:tc>
                  <a:txBody>
                    <a:bodyPr/>
                    <a:lstStyle/>
                    <a:p>
                      <a:r>
                        <a:rPr kumimoji="1" lang="en-US" altLang="ja-JP" sz="1700"/>
                        <a:t>2</a:t>
                      </a:r>
                      <a:endParaRPr kumimoji="1" lang="ja-JP" altLang="en-US" sz="1700"/>
                    </a:p>
                  </a:txBody>
                  <a:tcPr marL="87464" marR="87464" marT="43732" marB="43732">
                    <a:solidFill>
                      <a:schemeClr val="bg1">
                        <a:lumMod val="75000"/>
                      </a:schemeClr>
                    </a:solidFill>
                  </a:tcPr>
                </a:tc>
                <a:tc>
                  <a:txBody>
                    <a:bodyPr/>
                    <a:lstStyle/>
                    <a:p>
                      <a:r>
                        <a:rPr kumimoji="1" lang="en-US" altLang="ja-JP" sz="1700"/>
                        <a:t>6</a:t>
                      </a:r>
                      <a:endParaRPr kumimoji="1" lang="ja-JP" altLang="en-US" sz="1700"/>
                    </a:p>
                  </a:txBody>
                  <a:tcPr marL="87464" marR="87464" marT="43732" marB="43732">
                    <a:solidFill>
                      <a:schemeClr val="bg1">
                        <a:lumMod val="75000"/>
                      </a:schemeClr>
                    </a:solidFill>
                  </a:tcPr>
                </a:tc>
                <a:extLst>
                  <a:ext uri="{0D108BD9-81ED-4DB2-BD59-A6C34878D82A}">
                    <a16:rowId xmlns:a16="http://schemas.microsoft.com/office/drawing/2014/main" val="578735863"/>
                  </a:ext>
                </a:extLst>
              </a:tr>
              <a:tr h="384844">
                <a:tc>
                  <a:txBody>
                    <a:bodyPr/>
                    <a:lstStyle/>
                    <a:p>
                      <a:r>
                        <a:rPr kumimoji="1" lang="en-US" altLang="ja-JP" sz="1700"/>
                        <a:t>SAS-L(2)</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4</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0</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10</a:t>
                      </a:r>
                      <a:endParaRPr kumimoji="1" lang="ja-JP" altLang="en-US" sz="1700"/>
                    </a:p>
                  </a:txBody>
                  <a:tcPr marL="87464" marR="87464" marT="43732" marB="43732">
                    <a:solidFill>
                      <a:schemeClr val="bg1">
                        <a:lumMod val="85000"/>
                      </a:schemeClr>
                    </a:solidFill>
                  </a:tcPr>
                </a:tc>
                <a:extLst>
                  <a:ext uri="{0D108BD9-81ED-4DB2-BD59-A6C34878D82A}">
                    <a16:rowId xmlns:a16="http://schemas.microsoft.com/office/drawing/2014/main" val="3303655981"/>
                  </a:ext>
                </a:extLst>
              </a:tr>
              <a:tr h="384844">
                <a:tc>
                  <a:txBody>
                    <a:bodyPr/>
                    <a:lstStyle/>
                    <a:p>
                      <a:r>
                        <a:rPr kumimoji="1" lang="en-US" altLang="ja-JP" sz="1700">
                          <a:solidFill>
                            <a:srgbClr val="FF0000"/>
                          </a:solidFill>
                        </a:rPr>
                        <a:t>SAS-L(3)</a:t>
                      </a:r>
                      <a:endParaRPr kumimoji="1" lang="ja-JP" altLang="en-US" sz="1700">
                        <a:solidFill>
                          <a:srgbClr val="FF0000"/>
                        </a:solidFill>
                      </a:endParaRPr>
                    </a:p>
                  </a:txBody>
                  <a:tcPr marL="87464" marR="87464" marT="43732" marB="43732">
                    <a:solidFill>
                      <a:schemeClr val="bg1">
                        <a:lumMod val="75000"/>
                      </a:schemeClr>
                    </a:solidFill>
                  </a:tcPr>
                </a:tc>
                <a:tc>
                  <a:txBody>
                    <a:bodyPr/>
                    <a:lstStyle/>
                    <a:p>
                      <a:r>
                        <a:rPr kumimoji="1" lang="en-US" altLang="ja-JP" sz="1700"/>
                        <a:t>0</a:t>
                      </a:r>
                      <a:endParaRPr kumimoji="1" lang="ja-JP" altLang="en-US" sz="1700"/>
                    </a:p>
                  </a:txBody>
                  <a:tcPr marL="87464" marR="87464" marT="43732" marB="43732">
                    <a:solidFill>
                      <a:schemeClr val="bg1">
                        <a:lumMod val="75000"/>
                      </a:schemeClr>
                    </a:solidFill>
                  </a:tcPr>
                </a:tc>
                <a:tc>
                  <a:txBody>
                    <a:bodyPr/>
                    <a:lstStyle/>
                    <a:p>
                      <a:r>
                        <a:rPr kumimoji="1" lang="en-US" altLang="ja-JP" sz="1700"/>
                        <a:t>1</a:t>
                      </a:r>
                      <a:endParaRPr kumimoji="1" lang="ja-JP" altLang="en-US" sz="1700"/>
                    </a:p>
                  </a:txBody>
                  <a:tcPr marL="87464" marR="87464" marT="43732" marB="43732">
                    <a:solidFill>
                      <a:schemeClr val="bg1">
                        <a:lumMod val="75000"/>
                      </a:schemeClr>
                    </a:solidFill>
                  </a:tcPr>
                </a:tc>
                <a:tc>
                  <a:txBody>
                    <a:bodyPr/>
                    <a:lstStyle/>
                    <a:p>
                      <a:r>
                        <a:rPr kumimoji="1" lang="en-US" altLang="ja-JP" sz="1700"/>
                        <a:t>1</a:t>
                      </a:r>
                      <a:endParaRPr kumimoji="1" lang="ja-JP" altLang="en-US" sz="1700"/>
                    </a:p>
                  </a:txBody>
                  <a:tcPr marL="87464" marR="87464" marT="43732" marB="43732">
                    <a:solidFill>
                      <a:schemeClr val="bg1">
                        <a:lumMod val="75000"/>
                      </a:schemeClr>
                    </a:solidFill>
                  </a:tcPr>
                </a:tc>
                <a:tc>
                  <a:txBody>
                    <a:bodyPr/>
                    <a:lstStyle/>
                    <a:p>
                      <a:r>
                        <a:rPr kumimoji="1" lang="en-US" altLang="ja-JP" sz="1700"/>
                        <a:t>2</a:t>
                      </a:r>
                      <a:endParaRPr kumimoji="1" lang="ja-JP" altLang="en-US" sz="1700"/>
                    </a:p>
                  </a:txBody>
                  <a:tcPr marL="87464" marR="87464" marT="43732" marB="43732">
                    <a:solidFill>
                      <a:schemeClr val="bg1">
                        <a:lumMod val="75000"/>
                      </a:schemeClr>
                    </a:solidFill>
                  </a:tcPr>
                </a:tc>
                <a:tc>
                  <a:txBody>
                    <a:bodyPr/>
                    <a:lstStyle/>
                    <a:p>
                      <a:r>
                        <a:rPr kumimoji="1" lang="en-US" altLang="ja-JP" sz="1700"/>
                        <a:t>3</a:t>
                      </a:r>
                      <a:endParaRPr kumimoji="1" lang="ja-JP" altLang="en-US" sz="1700"/>
                    </a:p>
                  </a:txBody>
                  <a:tcPr marL="87464" marR="87464" marT="43732" marB="43732">
                    <a:solidFill>
                      <a:schemeClr val="bg1">
                        <a:lumMod val="75000"/>
                      </a:schemeClr>
                    </a:solidFill>
                  </a:tcPr>
                </a:tc>
                <a:tc>
                  <a:txBody>
                    <a:bodyPr/>
                    <a:lstStyle/>
                    <a:p>
                      <a:r>
                        <a:rPr kumimoji="1" lang="en-US" altLang="ja-JP" sz="1700"/>
                        <a:t>1</a:t>
                      </a:r>
                      <a:endParaRPr kumimoji="1" lang="ja-JP" altLang="en-US" sz="1700"/>
                    </a:p>
                  </a:txBody>
                  <a:tcPr marL="87464" marR="87464" marT="43732" marB="43732">
                    <a:solidFill>
                      <a:schemeClr val="bg1">
                        <a:lumMod val="75000"/>
                      </a:schemeClr>
                    </a:solidFill>
                  </a:tcPr>
                </a:tc>
                <a:tc>
                  <a:txBody>
                    <a:bodyPr/>
                    <a:lstStyle/>
                    <a:p>
                      <a:r>
                        <a:rPr kumimoji="1" lang="en-US" altLang="ja-JP" sz="1700"/>
                        <a:t>2</a:t>
                      </a:r>
                      <a:endParaRPr kumimoji="1" lang="ja-JP" altLang="en-US" sz="1700"/>
                    </a:p>
                  </a:txBody>
                  <a:tcPr marL="87464" marR="87464" marT="43732" marB="43732">
                    <a:solidFill>
                      <a:schemeClr val="bg1">
                        <a:lumMod val="75000"/>
                      </a:schemeClr>
                    </a:solidFill>
                  </a:tcPr>
                </a:tc>
                <a:tc>
                  <a:txBody>
                    <a:bodyPr/>
                    <a:lstStyle/>
                    <a:p>
                      <a:r>
                        <a:rPr kumimoji="1" lang="en-US" altLang="ja-JP" sz="1700"/>
                        <a:t>6</a:t>
                      </a:r>
                      <a:endParaRPr kumimoji="1" lang="ja-JP" altLang="en-US" sz="1700"/>
                    </a:p>
                  </a:txBody>
                  <a:tcPr marL="87464" marR="87464" marT="43732" marB="43732">
                    <a:solidFill>
                      <a:schemeClr val="bg1">
                        <a:lumMod val="75000"/>
                      </a:schemeClr>
                    </a:solidFill>
                  </a:tcPr>
                </a:tc>
                <a:extLst>
                  <a:ext uri="{0D108BD9-81ED-4DB2-BD59-A6C34878D82A}">
                    <a16:rowId xmlns:a16="http://schemas.microsoft.com/office/drawing/2014/main" val="1864455525"/>
                  </a:ext>
                </a:extLst>
              </a:tr>
              <a:tr h="384844">
                <a:tc>
                  <a:txBody>
                    <a:bodyPr/>
                    <a:lstStyle/>
                    <a:p>
                      <a:r>
                        <a:rPr kumimoji="1" lang="en-US" altLang="ja-JP" sz="1700"/>
                        <a:t>SAS-L(4)</a:t>
                      </a:r>
                      <a:endParaRPr kumimoji="1" lang="ja-JP" altLang="en-US" sz="1700"/>
                    </a:p>
                  </a:txBody>
                  <a:tcPr marL="87464" marR="87464" marT="43732" marB="43732">
                    <a:solidFill>
                      <a:schemeClr val="bg1">
                        <a:lumMod val="85000"/>
                      </a:schemeClr>
                    </a:solidFill>
                  </a:tcPr>
                </a:tc>
                <a:tc>
                  <a:txBody>
                    <a:bodyPr/>
                    <a:lstStyle/>
                    <a:p>
                      <a:r>
                        <a:rPr kumimoji="1" lang="en-US" altLang="ja-JP" sz="1700"/>
                        <a:t>0</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4</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2</a:t>
                      </a:r>
                      <a:endParaRPr kumimoji="1" lang="ja-JP" altLang="en-US" sz="1700"/>
                    </a:p>
                  </a:txBody>
                  <a:tcPr marL="87464" marR="87464" marT="43732" marB="43732">
                    <a:solidFill>
                      <a:schemeClr val="bg1">
                        <a:lumMod val="85000"/>
                      </a:schemeClr>
                    </a:solidFill>
                  </a:tcPr>
                </a:tc>
                <a:tc>
                  <a:txBody>
                    <a:bodyPr/>
                    <a:lstStyle/>
                    <a:p>
                      <a:r>
                        <a:rPr kumimoji="1" lang="en-US" altLang="ja-JP" sz="1700"/>
                        <a:t>10</a:t>
                      </a:r>
                      <a:endParaRPr kumimoji="1" lang="ja-JP" altLang="en-US" sz="1700"/>
                    </a:p>
                  </a:txBody>
                  <a:tcPr marL="87464" marR="87464" marT="43732" marB="43732">
                    <a:solidFill>
                      <a:schemeClr val="bg1">
                        <a:lumMod val="85000"/>
                      </a:schemeClr>
                    </a:solidFill>
                  </a:tcPr>
                </a:tc>
                <a:extLst>
                  <a:ext uri="{0D108BD9-81ED-4DB2-BD59-A6C34878D82A}">
                    <a16:rowId xmlns:a16="http://schemas.microsoft.com/office/drawing/2014/main" val="1764182216"/>
                  </a:ext>
                </a:extLst>
              </a:tr>
            </a:tbl>
          </a:graphicData>
        </a:graphic>
      </p:graphicFrame>
      <p:sp>
        <p:nvSpPr>
          <p:cNvPr id="10" name="吹き出し: 角を丸めた四角形 9">
            <a:extLst>
              <a:ext uri="{FF2B5EF4-FFF2-40B4-BE49-F238E27FC236}">
                <a16:creationId xmlns:a16="http://schemas.microsoft.com/office/drawing/2014/main" id="{E24E9BB5-BE46-4CCB-8D6C-9CE907ACA501}"/>
              </a:ext>
            </a:extLst>
          </p:cNvPr>
          <p:cNvSpPr/>
          <p:nvPr/>
        </p:nvSpPr>
        <p:spPr>
          <a:xfrm>
            <a:off x="10277348" y="3309077"/>
            <a:ext cx="1787007" cy="612088"/>
          </a:xfrm>
          <a:prstGeom prst="wedgeRoundRectCallout">
            <a:avLst>
              <a:gd name="adj1" fmla="val -49141"/>
              <a:gd name="adj2" fmla="val 8668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リプレイ攻撃の</a:t>
            </a:r>
            <a:endParaRPr kumimoji="1" lang="en-US" altLang="ja-JP" sz="1600">
              <a:solidFill>
                <a:schemeClr val="tx1"/>
              </a:solidFill>
            </a:endParaRPr>
          </a:p>
          <a:p>
            <a:pPr algn="ctr"/>
            <a:r>
              <a:rPr kumimoji="1" lang="ja-JP" altLang="en-US" sz="1600">
                <a:solidFill>
                  <a:schemeClr val="tx1"/>
                </a:solidFill>
              </a:rPr>
              <a:t>危険性あり</a:t>
            </a:r>
          </a:p>
        </p:txBody>
      </p:sp>
      <p:sp>
        <p:nvSpPr>
          <p:cNvPr id="3" name="正方形/長方形 2">
            <a:extLst>
              <a:ext uri="{FF2B5EF4-FFF2-40B4-BE49-F238E27FC236}">
                <a16:creationId xmlns:a16="http://schemas.microsoft.com/office/drawing/2014/main" id="{059808E7-0043-41BD-8BEE-EF1EE266236A}"/>
              </a:ext>
            </a:extLst>
          </p:cNvPr>
          <p:cNvSpPr/>
          <p:nvPr/>
        </p:nvSpPr>
        <p:spPr>
          <a:xfrm>
            <a:off x="1421827" y="4646957"/>
            <a:ext cx="9348346" cy="36950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7190791A-D952-44C6-B3F3-D46B6BC11855}"/>
              </a:ext>
            </a:extLst>
          </p:cNvPr>
          <p:cNvSpPr>
            <a:spLocks noGrp="1"/>
          </p:cNvSpPr>
          <p:nvPr>
            <p:ph type="sldNum" sz="quarter" idx="12"/>
          </p:nvPr>
        </p:nvSpPr>
        <p:spPr/>
        <p:txBody>
          <a:bodyPr/>
          <a:lstStyle/>
          <a:p>
            <a:fld id="{01A2C2AB-EF2D-4352-BB26-FF176DBDE1A0}" type="slidenum">
              <a:rPr kumimoji="1" lang="ja-JP" altLang="en-US" smtClean="0"/>
              <a:t>7</a:t>
            </a:fld>
            <a:endParaRPr kumimoji="1" lang="ja-JP" altLang="en-US"/>
          </a:p>
        </p:txBody>
      </p:sp>
    </p:spTree>
    <p:extLst>
      <p:ext uri="{BB962C8B-B14F-4D97-AF65-F5344CB8AC3E}">
        <p14:creationId xmlns:p14="http://schemas.microsoft.com/office/powerpoint/2010/main" val="326277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3" name="Rectangle 3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17BD7685-0EC5-4DC4-91D4-16213472B83C}"/>
              </a:ext>
            </a:extLst>
          </p:cNvPr>
          <p:cNvSpPr>
            <a:spLocks noGrp="1"/>
          </p:cNvSpPr>
          <p:nvPr>
            <p:ph type="title"/>
          </p:nvPr>
        </p:nvSpPr>
        <p:spPr>
          <a:xfrm>
            <a:off x="975578" y="959713"/>
            <a:ext cx="9357865" cy="1041901"/>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安全性の検証</a:t>
            </a:r>
          </a:p>
        </p:txBody>
      </p:sp>
      <p:sp>
        <p:nvSpPr>
          <p:cNvPr id="4" name="スライド番号プレースホルダー 3">
            <a:extLst>
              <a:ext uri="{FF2B5EF4-FFF2-40B4-BE49-F238E27FC236}">
                <a16:creationId xmlns:a16="http://schemas.microsoft.com/office/drawing/2014/main" id="{947CAB63-56EB-4A4F-A919-4492B361CB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grpSp>
        <p:nvGrpSpPr>
          <p:cNvPr id="19" name="グループ化 18">
            <a:extLst>
              <a:ext uri="{FF2B5EF4-FFF2-40B4-BE49-F238E27FC236}">
                <a16:creationId xmlns:a16="http://schemas.microsoft.com/office/drawing/2014/main" id="{5ABD647A-BC4C-44F9-8ED7-8A8DAA8D36AB}"/>
              </a:ext>
            </a:extLst>
          </p:cNvPr>
          <p:cNvGrpSpPr/>
          <p:nvPr/>
        </p:nvGrpSpPr>
        <p:grpSpPr>
          <a:xfrm>
            <a:off x="1157310" y="1885867"/>
            <a:ext cx="3692176" cy="3694600"/>
            <a:chOff x="1520826" y="1268414"/>
            <a:chExt cx="5470104" cy="5473700"/>
          </a:xfrm>
        </p:grpSpPr>
        <p:sp>
          <p:nvSpPr>
            <p:cNvPr id="20" name="Line 136">
              <a:extLst>
                <a:ext uri="{FF2B5EF4-FFF2-40B4-BE49-F238E27FC236}">
                  <a16:creationId xmlns:a16="http://schemas.microsoft.com/office/drawing/2014/main" id="{594EC81E-CB85-447C-AD66-AA79FABE3BEF}"/>
                </a:ext>
              </a:extLst>
            </p:cNvPr>
            <p:cNvSpPr>
              <a:spLocks noChangeShapeType="1"/>
            </p:cNvSpPr>
            <p:nvPr/>
          </p:nvSpPr>
          <p:spPr bwMode="auto">
            <a:xfrm>
              <a:off x="1992314" y="494188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1" name="Line 229">
              <a:extLst>
                <a:ext uri="{FF2B5EF4-FFF2-40B4-BE49-F238E27FC236}">
                  <a16:creationId xmlns:a16="http://schemas.microsoft.com/office/drawing/2014/main" id="{5B225CDE-7E84-44F5-99E3-82109206141F}"/>
                </a:ext>
              </a:extLst>
            </p:cNvPr>
            <p:cNvSpPr>
              <a:spLocks noChangeShapeType="1"/>
            </p:cNvSpPr>
            <p:nvPr/>
          </p:nvSpPr>
          <p:spPr bwMode="auto">
            <a:xfrm>
              <a:off x="1992314" y="3068638"/>
              <a:ext cx="4103687" cy="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2" name="Rectangle 318">
              <a:extLst>
                <a:ext uri="{FF2B5EF4-FFF2-40B4-BE49-F238E27FC236}">
                  <a16:creationId xmlns:a16="http://schemas.microsoft.com/office/drawing/2014/main" id="{B7C2F2DC-56EF-4E35-9E6F-B19C3F064048}"/>
                </a:ext>
              </a:extLst>
            </p:cNvPr>
            <p:cNvSpPr>
              <a:spLocks noChangeArrowheads="1"/>
            </p:cNvSpPr>
            <p:nvPr/>
          </p:nvSpPr>
          <p:spPr bwMode="auto">
            <a:xfrm rot="16200000">
              <a:off x="840582" y="1951832"/>
              <a:ext cx="1655762"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1600" err="1"/>
                <a:t>i</a:t>
              </a:r>
              <a:r>
                <a:rPr lang="ja-JP" altLang="en-US" sz="1600"/>
                <a:t>回目</a:t>
              </a:r>
            </a:p>
          </p:txBody>
        </p:sp>
        <p:sp>
          <p:nvSpPr>
            <p:cNvPr id="23" name="Rectangle 319">
              <a:extLst>
                <a:ext uri="{FF2B5EF4-FFF2-40B4-BE49-F238E27FC236}">
                  <a16:creationId xmlns:a16="http://schemas.microsoft.com/office/drawing/2014/main" id="{7819BA37-EB94-4CBC-B1A3-79BF7AE3D41D}"/>
                </a:ext>
              </a:extLst>
            </p:cNvPr>
            <p:cNvSpPr>
              <a:spLocks noChangeArrowheads="1"/>
            </p:cNvSpPr>
            <p:nvPr/>
          </p:nvSpPr>
          <p:spPr bwMode="auto">
            <a:xfrm rot="16200000">
              <a:off x="837408" y="3858420"/>
              <a:ext cx="1655762" cy="288926"/>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1600"/>
                <a:t>i+1</a:t>
              </a:r>
              <a:r>
                <a:rPr lang="ja-JP" altLang="en-US" sz="1600"/>
                <a:t>回目</a:t>
              </a:r>
              <a:endParaRPr lang="ja-JP" altLang="en-US" sz="2000"/>
            </a:p>
          </p:txBody>
        </p:sp>
        <p:sp>
          <p:nvSpPr>
            <p:cNvPr id="24" name="Rectangle 320">
              <a:extLst>
                <a:ext uri="{FF2B5EF4-FFF2-40B4-BE49-F238E27FC236}">
                  <a16:creationId xmlns:a16="http://schemas.microsoft.com/office/drawing/2014/main" id="{E2FBB5B6-6C6E-4FD9-80F2-859BDEDAC177}"/>
                </a:ext>
              </a:extLst>
            </p:cNvPr>
            <p:cNvSpPr>
              <a:spLocks noChangeArrowheads="1"/>
            </p:cNvSpPr>
            <p:nvPr/>
          </p:nvSpPr>
          <p:spPr bwMode="auto">
            <a:xfrm rot="16200000">
              <a:off x="837407" y="5769770"/>
              <a:ext cx="1655763" cy="288925"/>
            </a:xfrm>
            <a:prstGeom prst="rect">
              <a:avLst/>
            </a:prstGeom>
            <a:gradFill rotWithShape="1">
              <a:gsLst>
                <a:gs pos="0">
                  <a:srgbClr val="DDDDDD"/>
                </a:gs>
                <a:gs pos="100000">
                  <a:schemeClr val="bg1"/>
                </a:gs>
              </a:gsLst>
              <a:lin ang="2700000" scaled="1"/>
            </a:gra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37931725" indent="-37474525">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pPr>
              <a:r>
                <a:rPr lang="en-US" altLang="ja-JP" sz="1600"/>
                <a:t>i+2</a:t>
              </a:r>
              <a:r>
                <a:rPr lang="ja-JP" altLang="en-US" sz="1600"/>
                <a:t>回目</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1688387-D3C2-495C-9F95-ADCCC329EB16}"/>
                    </a:ext>
                  </a:extLst>
                </p:cNvPr>
                <p:cNvSpPr txBox="1"/>
                <p:nvPr/>
              </p:nvSpPr>
              <p:spPr>
                <a:xfrm>
                  <a:off x="2233029" y="1456533"/>
                  <a:ext cx="4323290" cy="683975"/>
                </a:xfrm>
                <a:prstGeom prst="rect">
                  <a:avLst/>
                </a:prstGeom>
                <a:noFill/>
              </p:spPr>
              <p:txBody>
                <a:bodyPr wrap="none" rtlCol="0">
                  <a:spAutoFit/>
                </a:bodyPr>
                <a:lstStyle/>
                <a:p>
                  <a14:m>
                    <m:oMath xmlns:m="http://schemas.openxmlformats.org/officeDocument/2006/math">
                      <m:sSub>
                        <m:sSubPr>
                          <m:ctrlPr>
                            <a:rPr lang="pt-BR" altLang="ja-JP" sz="2400" i="1" smtClean="0">
                              <a:latin typeface="Cambria Math" panose="02040503050406030204" pitchFamily="18" charset="0"/>
                            </a:rPr>
                          </m:ctrlPr>
                        </m:sSubPr>
                        <m:e>
                          <m:r>
                            <m:rPr>
                              <m:nor/>
                            </m:rPr>
                            <a:rPr lang="el-GR" altLang="ja-JP" sz="2400" dirty="0">
                              <a:latin typeface="Cambria Math" panose="02040503050406030204" pitchFamily="18" charset="0"/>
                            </a:rPr>
                            <m:t>α</m:t>
                          </m:r>
                        </m:e>
                        <m:sub/>
                      </m:sSub>
                    </m:oMath>
                  </a14:m>
                  <a:r>
                    <a:rPr lang="el-GR" altLang="ja-JP" sz="2400">
                      <a:latin typeface="Cambria Math" panose="02040503050406030204" pitchFamily="18" charset="0"/>
                    </a:rPr>
                    <a:t> </a:t>
                  </a:r>
                  <a:r>
                    <a:rPr lang="en-US" altLang="ja-JP" sz="2400">
                      <a:latin typeface="Cambria Math" panose="02040503050406030204" pitchFamily="18" charset="0"/>
                    </a:rPr>
                    <a:t>=</a:t>
                  </a:r>
                  <a:r>
                    <a:rPr lang="en-US"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Sub>
                    </m:oMath>
                  </a14:m>
                  <a:r>
                    <a:rPr lang="en-US" altLang="ja-JP" sz="2400">
                      <a:latin typeface="Cambria Math" panose="02040503050406030204" pitchFamily="18" charset="0"/>
                    </a:rPr>
                    <a:t> </a:t>
                  </a:r>
                  <a:r>
                    <a:rPr lang="en-US" altLang="ja-JP" sz="2400"/>
                    <a:t>⊕</a:t>
                  </a:r>
                  <a:r>
                    <a:rPr lang="pt-BR"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m:rPr>
                              <m:sty m:val="p"/>
                            </m:rPr>
                            <a:rPr lang="en-US" altLang="ja-JP" sz="2400" b="0" i="0" smtClean="0">
                              <a:latin typeface="Cambria Math" panose="02040503050406030204" pitchFamily="18" charset="0"/>
                            </a:rPr>
                            <m:t>i</m:t>
                          </m:r>
                        </m:sub>
                      </m:sSub>
                    </m:oMath>
                  </a14:m>
                  <a:r>
                    <a:rPr kumimoji="1" lang="en-US" altLang="ja-JP" sz="2400"/>
                    <a:t>…</a:t>
                  </a:r>
                  <a:r>
                    <a:rPr lang="ja-JP" altLang="en-US" sz="2400"/>
                    <a:t>①</a:t>
                  </a:r>
                  <a:endParaRPr kumimoji="1" lang="ja-JP" altLang="en-US" sz="2400"/>
                </a:p>
              </p:txBody>
            </p:sp>
          </mc:Choice>
          <mc:Fallback xmlns="">
            <p:sp>
              <p:nvSpPr>
                <p:cNvPr id="25" name="テキスト ボックス 24">
                  <a:extLst>
                    <a:ext uri="{FF2B5EF4-FFF2-40B4-BE49-F238E27FC236}">
                      <a16:creationId xmlns:a16="http://schemas.microsoft.com/office/drawing/2014/main" id="{51688387-D3C2-495C-9F95-ADCCC329EB16}"/>
                    </a:ext>
                  </a:extLst>
                </p:cNvPr>
                <p:cNvSpPr txBox="1">
                  <a:spLocks noRot="1" noChangeAspect="1" noMove="1" noResize="1" noEditPoints="1" noAdjustHandles="1" noChangeArrowheads="1" noChangeShapeType="1" noTextEdit="1"/>
                </p:cNvSpPr>
                <p:nvPr/>
              </p:nvSpPr>
              <p:spPr>
                <a:xfrm>
                  <a:off x="2233029" y="1456533"/>
                  <a:ext cx="4323290" cy="683975"/>
                </a:xfrm>
                <a:prstGeom prst="rect">
                  <a:avLst/>
                </a:prstGeom>
                <a:blipFill>
                  <a:blip r:embed="rId3"/>
                  <a:stretch>
                    <a:fillRect t="-13158" r="-230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EA95562-819F-4322-8BED-0D2EC6411263}"/>
                    </a:ext>
                  </a:extLst>
                </p:cNvPr>
                <p:cNvSpPr txBox="1"/>
                <p:nvPr/>
              </p:nvSpPr>
              <p:spPr>
                <a:xfrm>
                  <a:off x="2284379" y="2100769"/>
                  <a:ext cx="4190294" cy="683975"/>
                </a:xfrm>
                <a:prstGeom prst="rect">
                  <a:avLst/>
                </a:prstGeom>
                <a:noFill/>
              </p:spPr>
              <p:txBody>
                <a:bodyPr wrap="none" rtlCol="0">
                  <a:spAutoFit/>
                </a:bodyPr>
                <a:lstStyle/>
                <a:p>
                  <a14:m>
                    <m:oMath xmlns:m="http://schemas.openxmlformats.org/officeDocument/2006/math">
                      <m:sSub>
                        <m:sSubPr>
                          <m:ctrlPr>
                            <a:rPr lang="pt-BR" altLang="ja-JP" sz="2400" i="1" smtClean="0">
                              <a:latin typeface="Cambria Math" panose="02040503050406030204" pitchFamily="18" charset="0"/>
                            </a:rPr>
                          </m:ctrlPr>
                        </m:sSubPr>
                        <m:e>
                          <m:r>
                            <m:rPr>
                              <m:nor/>
                            </m:rPr>
                            <a:rPr lang="el-GR" altLang="ja-JP" sz="2400" dirty="0">
                              <a:latin typeface="Cambria Math" panose="02040503050406030204" pitchFamily="18" charset="0"/>
                            </a:rPr>
                            <m:t>β</m:t>
                          </m:r>
                        </m:e>
                        <m:sub/>
                      </m:sSub>
                    </m:oMath>
                  </a14:m>
                  <a:r>
                    <a:rPr lang="el-GR" altLang="ja-JP" sz="2400">
                      <a:latin typeface="Cambria Math" panose="02040503050406030204" pitchFamily="18" charset="0"/>
                    </a:rPr>
                    <a:t> </a:t>
                  </a:r>
                  <a:r>
                    <a:rPr lang="en-US" altLang="ja-JP" sz="2400">
                      <a:latin typeface="Cambria Math" panose="02040503050406030204" pitchFamily="18" charset="0"/>
                    </a:rPr>
                    <a:t>=</a:t>
                  </a:r>
                  <a:r>
                    <a:rPr lang="en-US"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Sub>
                    </m:oMath>
                  </a14:m>
                  <a:r>
                    <a:rPr lang="en-US" altLang="ja-JP" sz="2400">
                      <a:latin typeface="Cambria Math" panose="02040503050406030204" pitchFamily="18" charset="0"/>
                    </a:rPr>
                    <a:t> </a:t>
                  </a:r>
                  <a:r>
                    <a:rPr lang="en-US" altLang="ja-JP" sz="2400"/>
                    <a:t>+</a:t>
                  </a:r>
                  <a:r>
                    <a:rPr lang="pt-BR"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m:rPr>
                              <m:sty m:val="p"/>
                            </m:rPr>
                            <a:rPr lang="en-US" altLang="ja-JP" sz="2400" b="0" i="0" smtClean="0">
                              <a:latin typeface="Cambria Math" panose="02040503050406030204" pitchFamily="18" charset="0"/>
                            </a:rPr>
                            <m:t>i</m:t>
                          </m:r>
                        </m:sub>
                      </m:sSub>
                    </m:oMath>
                  </a14:m>
                  <a:r>
                    <a:rPr kumimoji="1" lang="en-US" altLang="ja-JP" sz="2400"/>
                    <a:t>…</a:t>
                  </a:r>
                  <a:r>
                    <a:rPr lang="ja-JP" altLang="en-US" sz="2400"/>
                    <a:t>②</a:t>
                  </a:r>
                  <a:endParaRPr kumimoji="1" lang="ja-JP" altLang="en-US" sz="2400"/>
                </a:p>
              </p:txBody>
            </p:sp>
          </mc:Choice>
          <mc:Fallback xmlns="">
            <p:sp>
              <p:nvSpPr>
                <p:cNvPr id="26" name="テキスト ボックス 25">
                  <a:extLst>
                    <a:ext uri="{FF2B5EF4-FFF2-40B4-BE49-F238E27FC236}">
                      <a16:creationId xmlns:a16="http://schemas.microsoft.com/office/drawing/2014/main" id="{BEA95562-819F-4322-8BED-0D2EC6411263}"/>
                    </a:ext>
                  </a:extLst>
                </p:cNvPr>
                <p:cNvSpPr txBox="1">
                  <a:spLocks noRot="1" noChangeAspect="1" noMove="1" noResize="1" noEditPoints="1" noAdjustHandles="1" noChangeArrowheads="1" noChangeShapeType="1" noTextEdit="1"/>
                </p:cNvSpPr>
                <p:nvPr/>
              </p:nvSpPr>
              <p:spPr>
                <a:xfrm>
                  <a:off x="2284379" y="2100769"/>
                  <a:ext cx="4190294" cy="683975"/>
                </a:xfrm>
                <a:prstGeom prst="rect">
                  <a:avLst/>
                </a:prstGeom>
                <a:blipFill>
                  <a:blip r:embed="rId4"/>
                  <a:stretch>
                    <a:fillRect l="-1724" t="-13333" r="-2586"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418D287-4D60-4B4C-A3CD-08445955EBC1}"/>
                    </a:ext>
                  </a:extLst>
                </p:cNvPr>
                <p:cNvSpPr txBox="1"/>
                <p:nvPr/>
              </p:nvSpPr>
              <p:spPr>
                <a:xfrm>
                  <a:off x="2233030" y="3302794"/>
                  <a:ext cx="4757900" cy="683975"/>
                </a:xfrm>
                <a:prstGeom prst="rect">
                  <a:avLst/>
                </a:prstGeom>
                <a:noFill/>
              </p:spPr>
              <p:txBody>
                <a:bodyPr wrap="none" rtlCol="0">
                  <a:spAutoFit/>
                </a:bodyPr>
                <a:lstStyle/>
                <a:p>
                  <a14:m>
                    <m:oMath xmlns:m="http://schemas.openxmlformats.org/officeDocument/2006/math">
                      <m:sSub>
                        <m:sSubPr>
                          <m:ctrlPr>
                            <a:rPr lang="pt-BR" altLang="ja-JP" sz="2400" i="1" smtClean="0">
                              <a:latin typeface="Cambria Math" panose="02040503050406030204" pitchFamily="18" charset="0"/>
                            </a:rPr>
                          </m:ctrlPr>
                        </m:sSubPr>
                        <m:e>
                          <m:r>
                            <m:rPr>
                              <m:nor/>
                            </m:rPr>
                            <a:rPr lang="el-GR" altLang="ja-JP" sz="2400" dirty="0">
                              <a:latin typeface="Cambria Math" panose="02040503050406030204" pitchFamily="18" charset="0"/>
                            </a:rPr>
                            <m:t>α</m:t>
                          </m:r>
                        </m:e>
                        <m:sub/>
                      </m:sSub>
                    </m:oMath>
                  </a14:m>
                  <a:r>
                    <a:rPr lang="el-GR" altLang="ja-JP" sz="2400">
                      <a:latin typeface="Cambria Math" panose="02040503050406030204" pitchFamily="18" charset="0"/>
                    </a:rPr>
                    <a:t> </a:t>
                  </a:r>
                  <a:r>
                    <a:rPr lang="en-US" altLang="ja-JP" sz="2400">
                      <a:latin typeface="Cambria Math" panose="02040503050406030204" pitchFamily="18" charset="0"/>
                    </a:rPr>
                    <a:t>=</a:t>
                  </a:r>
                  <a:r>
                    <a:rPr lang="en-US"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+2</m:t>
                          </m:r>
                        </m:sub>
                      </m:sSub>
                    </m:oMath>
                  </a14:m>
                  <a:r>
                    <a:rPr lang="en-US" altLang="ja-JP" sz="2400">
                      <a:latin typeface="Cambria Math" panose="02040503050406030204" pitchFamily="18" charset="0"/>
                    </a:rPr>
                    <a:t> </a:t>
                  </a:r>
                  <a:r>
                    <a:rPr lang="en-US" altLang="ja-JP" sz="2400"/>
                    <a:t>⊕</a:t>
                  </a:r>
                  <a:r>
                    <a:rPr lang="pt-BR"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+1</m:t>
                          </m:r>
                        </m:sub>
                      </m:sSub>
                    </m:oMath>
                  </a14:m>
                  <a:r>
                    <a:rPr kumimoji="1" lang="en-US" altLang="ja-JP" sz="2400"/>
                    <a:t>…</a:t>
                  </a:r>
                  <a:r>
                    <a:rPr lang="ja-JP" altLang="en-US" sz="2400"/>
                    <a:t>③</a:t>
                  </a:r>
                  <a:endParaRPr kumimoji="1" lang="ja-JP" altLang="en-US" sz="2400"/>
                </a:p>
              </p:txBody>
            </p:sp>
          </mc:Choice>
          <mc:Fallback xmlns="">
            <p:sp>
              <p:nvSpPr>
                <p:cNvPr id="27" name="テキスト ボックス 26">
                  <a:extLst>
                    <a:ext uri="{FF2B5EF4-FFF2-40B4-BE49-F238E27FC236}">
                      <a16:creationId xmlns:a16="http://schemas.microsoft.com/office/drawing/2014/main" id="{6418D287-4D60-4B4C-A3CD-08445955EBC1}"/>
                    </a:ext>
                  </a:extLst>
                </p:cNvPr>
                <p:cNvSpPr txBox="1">
                  <a:spLocks noRot="1" noChangeAspect="1" noMove="1" noResize="1" noEditPoints="1" noAdjustHandles="1" noChangeArrowheads="1" noChangeShapeType="1" noTextEdit="1"/>
                </p:cNvSpPr>
                <p:nvPr/>
              </p:nvSpPr>
              <p:spPr>
                <a:xfrm>
                  <a:off x="2233030" y="3302794"/>
                  <a:ext cx="4757900" cy="683975"/>
                </a:xfrm>
                <a:prstGeom prst="rect">
                  <a:avLst/>
                </a:prstGeom>
                <a:blipFill>
                  <a:blip r:embed="rId5"/>
                  <a:stretch>
                    <a:fillRect t="-13333" r="-1898"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FF511B3-1378-4F9E-A1D8-BEE1FBCF0870}"/>
                    </a:ext>
                  </a:extLst>
                </p:cNvPr>
                <p:cNvSpPr txBox="1"/>
                <p:nvPr/>
              </p:nvSpPr>
              <p:spPr>
                <a:xfrm>
                  <a:off x="2233032" y="4002882"/>
                  <a:ext cx="4624904" cy="683975"/>
                </a:xfrm>
                <a:prstGeom prst="rect">
                  <a:avLst/>
                </a:prstGeom>
                <a:noFill/>
              </p:spPr>
              <p:txBody>
                <a:bodyPr wrap="none" rtlCol="0">
                  <a:spAutoFit/>
                </a:bodyPr>
                <a:lstStyle/>
                <a:p>
                  <a14:m>
                    <m:oMath xmlns:m="http://schemas.openxmlformats.org/officeDocument/2006/math">
                      <m:sSub>
                        <m:sSubPr>
                          <m:ctrlPr>
                            <a:rPr lang="pt-BR" altLang="ja-JP" sz="2400" i="1" smtClean="0">
                              <a:latin typeface="Cambria Math" panose="02040503050406030204" pitchFamily="18" charset="0"/>
                            </a:rPr>
                          </m:ctrlPr>
                        </m:sSubPr>
                        <m:e>
                          <m:r>
                            <m:rPr>
                              <m:nor/>
                            </m:rPr>
                            <a:rPr lang="el-GR" altLang="ja-JP" sz="2400" dirty="0">
                              <a:latin typeface="Cambria Math" panose="02040503050406030204" pitchFamily="18" charset="0"/>
                            </a:rPr>
                            <m:t>β</m:t>
                          </m:r>
                        </m:e>
                        <m:sub/>
                      </m:sSub>
                    </m:oMath>
                  </a14:m>
                  <a:r>
                    <a:rPr lang="el-GR" altLang="ja-JP" sz="2400">
                      <a:latin typeface="Cambria Math" panose="02040503050406030204" pitchFamily="18" charset="0"/>
                    </a:rPr>
                    <a:t> </a:t>
                  </a:r>
                  <a:r>
                    <a:rPr lang="en-US" altLang="ja-JP" sz="2400">
                      <a:latin typeface="Cambria Math" panose="02040503050406030204" pitchFamily="18" charset="0"/>
                    </a:rPr>
                    <a:t>=</a:t>
                  </a:r>
                  <a:r>
                    <a:rPr lang="en-US"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+2</m:t>
                          </m:r>
                        </m:sub>
                      </m:sSub>
                    </m:oMath>
                  </a14:m>
                  <a:r>
                    <a:rPr lang="en-US" altLang="ja-JP" sz="2400">
                      <a:latin typeface="Cambria Math" panose="02040503050406030204" pitchFamily="18" charset="0"/>
                    </a:rPr>
                    <a:t> </a:t>
                  </a:r>
                  <a:r>
                    <a:rPr lang="en-US" altLang="ja-JP" sz="2400"/>
                    <a:t>+</a:t>
                  </a:r>
                  <a:r>
                    <a:rPr lang="pt-BR"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+1</m:t>
                          </m:r>
                        </m:sub>
                      </m:sSub>
                    </m:oMath>
                  </a14:m>
                  <a:r>
                    <a:rPr kumimoji="1" lang="en-US" altLang="ja-JP" sz="2400"/>
                    <a:t>…</a:t>
                  </a:r>
                  <a:r>
                    <a:rPr lang="ja-JP" altLang="en-US" sz="2400"/>
                    <a:t>④</a:t>
                  </a:r>
                  <a:endParaRPr kumimoji="1" lang="ja-JP" altLang="en-US" sz="2400"/>
                </a:p>
              </p:txBody>
            </p:sp>
          </mc:Choice>
          <mc:Fallback xmlns="">
            <p:sp>
              <p:nvSpPr>
                <p:cNvPr id="28" name="テキスト ボックス 27">
                  <a:extLst>
                    <a:ext uri="{FF2B5EF4-FFF2-40B4-BE49-F238E27FC236}">
                      <a16:creationId xmlns:a16="http://schemas.microsoft.com/office/drawing/2014/main" id="{CFF511B3-1378-4F9E-A1D8-BEE1FBCF0870}"/>
                    </a:ext>
                  </a:extLst>
                </p:cNvPr>
                <p:cNvSpPr txBox="1">
                  <a:spLocks noRot="1" noChangeAspect="1" noMove="1" noResize="1" noEditPoints="1" noAdjustHandles="1" noChangeArrowheads="1" noChangeShapeType="1" noTextEdit="1"/>
                </p:cNvSpPr>
                <p:nvPr/>
              </p:nvSpPr>
              <p:spPr>
                <a:xfrm>
                  <a:off x="2233032" y="4002882"/>
                  <a:ext cx="4624904" cy="683975"/>
                </a:xfrm>
                <a:prstGeom prst="rect">
                  <a:avLst/>
                </a:prstGeom>
                <a:blipFill>
                  <a:blip r:embed="rId6"/>
                  <a:stretch>
                    <a:fillRect l="-1758" t="-13158" r="-2148"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4B59CA2-BB59-48CB-8975-CBECBDEC6787}"/>
                    </a:ext>
                  </a:extLst>
                </p:cNvPr>
                <p:cNvSpPr txBox="1"/>
                <p:nvPr/>
              </p:nvSpPr>
              <p:spPr>
                <a:xfrm>
                  <a:off x="2233029" y="5143501"/>
                  <a:ext cx="4757900" cy="683975"/>
                </a:xfrm>
                <a:prstGeom prst="rect">
                  <a:avLst/>
                </a:prstGeom>
                <a:noFill/>
              </p:spPr>
              <p:txBody>
                <a:bodyPr wrap="none" rtlCol="0">
                  <a:spAutoFit/>
                </a:bodyPr>
                <a:lstStyle/>
                <a:p>
                  <a14:m>
                    <m:oMath xmlns:m="http://schemas.openxmlformats.org/officeDocument/2006/math">
                      <m:sSub>
                        <m:sSubPr>
                          <m:ctrlPr>
                            <a:rPr lang="pt-BR" altLang="ja-JP" sz="2400" i="1" smtClean="0">
                              <a:latin typeface="Cambria Math" panose="02040503050406030204" pitchFamily="18" charset="0"/>
                            </a:rPr>
                          </m:ctrlPr>
                        </m:sSubPr>
                        <m:e>
                          <m:r>
                            <m:rPr>
                              <m:nor/>
                            </m:rPr>
                            <a:rPr lang="el-GR" altLang="ja-JP" sz="2400" dirty="0">
                              <a:latin typeface="Cambria Math" panose="02040503050406030204" pitchFamily="18" charset="0"/>
                            </a:rPr>
                            <m:t>α</m:t>
                          </m:r>
                        </m:e>
                        <m:sub/>
                      </m:sSub>
                    </m:oMath>
                  </a14:m>
                  <a:r>
                    <a:rPr lang="el-GR" altLang="ja-JP" sz="2400">
                      <a:latin typeface="Cambria Math" panose="02040503050406030204" pitchFamily="18" charset="0"/>
                    </a:rPr>
                    <a:t> </a:t>
                  </a:r>
                  <a:r>
                    <a:rPr lang="en-US" altLang="ja-JP" sz="2400">
                      <a:latin typeface="Cambria Math" panose="02040503050406030204" pitchFamily="18" charset="0"/>
                    </a:rPr>
                    <a:t>=</a:t>
                  </a:r>
                  <a:r>
                    <a:rPr lang="en-US"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+3</m:t>
                          </m:r>
                        </m:sub>
                      </m:sSub>
                    </m:oMath>
                  </a14:m>
                  <a:r>
                    <a:rPr lang="en-US" altLang="ja-JP" sz="2400">
                      <a:latin typeface="Cambria Math" panose="02040503050406030204" pitchFamily="18" charset="0"/>
                    </a:rPr>
                    <a:t> </a:t>
                  </a:r>
                  <a:r>
                    <a:rPr lang="en-US" altLang="ja-JP" sz="2400"/>
                    <a:t>⊕</a:t>
                  </a:r>
                  <a:r>
                    <a:rPr lang="pt-BR"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+2</m:t>
                          </m:r>
                        </m:sub>
                      </m:sSub>
                    </m:oMath>
                  </a14:m>
                  <a:r>
                    <a:rPr kumimoji="1" lang="en-US" altLang="ja-JP" sz="2400"/>
                    <a:t>…</a:t>
                  </a:r>
                  <a:r>
                    <a:rPr lang="ja-JP" altLang="en-US" sz="2400"/>
                    <a:t>⑤</a:t>
                  </a:r>
                  <a:endParaRPr kumimoji="1" lang="ja-JP" altLang="en-US" sz="2400"/>
                </a:p>
              </p:txBody>
            </p:sp>
          </mc:Choice>
          <mc:Fallback xmlns="">
            <p:sp>
              <p:nvSpPr>
                <p:cNvPr id="30" name="テキスト ボックス 29">
                  <a:extLst>
                    <a:ext uri="{FF2B5EF4-FFF2-40B4-BE49-F238E27FC236}">
                      <a16:creationId xmlns:a16="http://schemas.microsoft.com/office/drawing/2014/main" id="{04B59CA2-BB59-48CB-8975-CBECBDEC6787}"/>
                    </a:ext>
                  </a:extLst>
                </p:cNvPr>
                <p:cNvSpPr txBox="1">
                  <a:spLocks noRot="1" noChangeAspect="1" noMove="1" noResize="1" noEditPoints="1" noAdjustHandles="1" noChangeArrowheads="1" noChangeShapeType="1" noTextEdit="1"/>
                </p:cNvSpPr>
                <p:nvPr/>
              </p:nvSpPr>
              <p:spPr>
                <a:xfrm>
                  <a:off x="2233029" y="5143501"/>
                  <a:ext cx="4757900" cy="683975"/>
                </a:xfrm>
                <a:prstGeom prst="rect">
                  <a:avLst/>
                </a:prstGeom>
                <a:blipFill>
                  <a:blip r:embed="rId7"/>
                  <a:stretch>
                    <a:fillRect t="-13158" r="-1898"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E707FA3-AC25-453B-AFA1-0C139C9BAC1D}"/>
                    </a:ext>
                  </a:extLst>
                </p:cNvPr>
                <p:cNvSpPr txBox="1"/>
                <p:nvPr/>
              </p:nvSpPr>
              <p:spPr>
                <a:xfrm>
                  <a:off x="2233029" y="5760819"/>
                  <a:ext cx="4624904" cy="683975"/>
                </a:xfrm>
                <a:prstGeom prst="rect">
                  <a:avLst/>
                </a:prstGeom>
                <a:noFill/>
              </p:spPr>
              <p:txBody>
                <a:bodyPr wrap="none" rtlCol="0">
                  <a:spAutoFit/>
                </a:bodyPr>
                <a:lstStyle/>
                <a:p>
                  <a14:m>
                    <m:oMath xmlns:m="http://schemas.openxmlformats.org/officeDocument/2006/math">
                      <m:sSub>
                        <m:sSubPr>
                          <m:ctrlPr>
                            <a:rPr lang="pt-BR" altLang="ja-JP" sz="2400" i="1" smtClean="0">
                              <a:latin typeface="Cambria Math" panose="02040503050406030204" pitchFamily="18" charset="0"/>
                            </a:rPr>
                          </m:ctrlPr>
                        </m:sSubPr>
                        <m:e>
                          <m:r>
                            <m:rPr>
                              <m:nor/>
                            </m:rPr>
                            <a:rPr lang="el-GR" altLang="ja-JP" sz="2400" dirty="0">
                              <a:latin typeface="Cambria Math" panose="02040503050406030204" pitchFamily="18" charset="0"/>
                            </a:rPr>
                            <m:t>β</m:t>
                          </m:r>
                        </m:e>
                        <m:sub/>
                      </m:sSub>
                    </m:oMath>
                  </a14:m>
                  <a:r>
                    <a:rPr lang="el-GR" altLang="ja-JP" sz="2400">
                      <a:latin typeface="Cambria Math" panose="02040503050406030204" pitchFamily="18" charset="0"/>
                    </a:rPr>
                    <a:t> </a:t>
                  </a:r>
                  <a:r>
                    <a:rPr lang="en-US" altLang="ja-JP" sz="2400">
                      <a:latin typeface="Cambria Math" panose="02040503050406030204" pitchFamily="18" charset="0"/>
                    </a:rPr>
                    <a:t>=</a:t>
                  </a:r>
                  <a:r>
                    <a:rPr lang="en-US"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+3</m:t>
                          </m:r>
                        </m:sub>
                      </m:sSub>
                    </m:oMath>
                  </a14:m>
                  <a:r>
                    <a:rPr lang="en-US" altLang="ja-JP" sz="2400">
                      <a:latin typeface="Cambria Math" panose="02040503050406030204" pitchFamily="18" charset="0"/>
                    </a:rPr>
                    <a:t> </a:t>
                  </a:r>
                  <a:r>
                    <a:rPr lang="en-US" altLang="ja-JP" sz="2400"/>
                    <a:t>+</a:t>
                  </a:r>
                  <a:r>
                    <a:rPr lang="pt-BR"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+2</m:t>
                          </m:r>
                        </m:sub>
                      </m:sSub>
                    </m:oMath>
                  </a14:m>
                  <a:r>
                    <a:rPr kumimoji="1" lang="en-US" altLang="ja-JP" sz="2400"/>
                    <a:t>…</a:t>
                  </a:r>
                  <a:r>
                    <a:rPr lang="ja-JP" altLang="en-US" sz="2400"/>
                    <a:t>⑥</a:t>
                  </a:r>
                  <a:endParaRPr kumimoji="1" lang="ja-JP" altLang="en-US" sz="2400"/>
                </a:p>
              </p:txBody>
            </p:sp>
          </mc:Choice>
          <mc:Fallback xmlns="">
            <p:sp>
              <p:nvSpPr>
                <p:cNvPr id="32" name="テキスト ボックス 31">
                  <a:extLst>
                    <a:ext uri="{FF2B5EF4-FFF2-40B4-BE49-F238E27FC236}">
                      <a16:creationId xmlns:a16="http://schemas.microsoft.com/office/drawing/2014/main" id="{7E707FA3-AC25-453B-AFA1-0C139C9BAC1D}"/>
                    </a:ext>
                  </a:extLst>
                </p:cNvPr>
                <p:cNvSpPr txBox="1">
                  <a:spLocks noRot="1" noChangeAspect="1" noMove="1" noResize="1" noEditPoints="1" noAdjustHandles="1" noChangeArrowheads="1" noChangeShapeType="1" noTextEdit="1"/>
                </p:cNvSpPr>
                <p:nvPr/>
              </p:nvSpPr>
              <p:spPr>
                <a:xfrm>
                  <a:off x="2233029" y="5760819"/>
                  <a:ext cx="4624904" cy="683975"/>
                </a:xfrm>
                <a:prstGeom prst="rect">
                  <a:avLst/>
                </a:prstGeom>
                <a:blipFill>
                  <a:blip r:embed="rId8"/>
                  <a:stretch>
                    <a:fillRect l="-1758" t="-13158" r="-2148" b="-30263"/>
                  </a:stretch>
                </a:blipFill>
              </p:spPr>
              <p:txBody>
                <a:bodyPr/>
                <a:lstStyle/>
                <a:p>
                  <a:r>
                    <a:rPr lang="en-US">
                      <a:noFill/>
                    </a:rPr>
                    <a:t> </a:t>
                  </a:r>
                </a:p>
              </p:txBody>
            </p:sp>
          </mc:Fallback>
        </mc:AlternateContent>
      </p:grpSp>
      <p:sp>
        <p:nvSpPr>
          <p:cNvPr id="57" name="テキスト ボックス 56">
            <a:extLst>
              <a:ext uri="{FF2B5EF4-FFF2-40B4-BE49-F238E27FC236}">
                <a16:creationId xmlns:a16="http://schemas.microsoft.com/office/drawing/2014/main" id="{DC6B5364-A843-485D-B410-67CB33C409AD}"/>
              </a:ext>
            </a:extLst>
          </p:cNvPr>
          <p:cNvSpPr txBox="1"/>
          <p:nvPr/>
        </p:nvSpPr>
        <p:spPr>
          <a:xfrm>
            <a:off x="5368199" y="1538302"/>
            <a:ext cx="1723549" cy="461665"/>
          </a:xfrm>
          <a:prstGeom prst="rect">
            <a:avLst/>
          </a:prstGeom>
          <a:noFill/>
        </p:spPr>
        <p:txBody>
          <a:bodyPr wrap="none" rtlCol="0">
            <a:spAutoFit/>
          </a:bodyPr>
          <a:lstStyle/>
          <a:p>
            <a:r>
              <a:rPr lang="ja-JP" altLang="en-US" sz="2400"/>
              <a:t>①</a:t>
            </a:r>
            <a:r>
              <a:rPr lang="en-US" altLang="ja-JP" sz="2400"/>
              <a:t>⊕</a:t>
            </a:r>
            <a:r>
              <a:rPr lang="ja-JP" altLang="en-US" sz="2400"/>
              <a:t>③</a:t>
            </a:r>
            <a:r>
              <a:rPr lang="en-US" altLang="ja-JP" sz="2400"/>
              <a:t>⊕</a:t>
            </a:r>
            <a:r>
              <a:rPr lang="ja-JP" altLang="en-US" sz="2400"/>
              <a:t>⑤</a:t>
            </a:r>
            <a:endParaRPr kumimoji="1" lang="ja-JP" altLang="en-US" sz="2400"/>
          </a:p>
        </p:txBody>
      </p:sp>
      <p:sp>
        <p:nvSpPr>
          <p:cNvPr id="58" name="テキスト ボックス 57">
            <a:extLst>
              <a:ext uri="{FF2B5EF4-FFF2-40B4-BE49-F238E27FC236}">
                <a16:creationId xmlns:a16="http://schemas.microsoft.com/office/drawing/2014/main" id="{71D1FC32-101A-4150-9A29-48F9FA1A31A2}"/>
              </a:ext>
            </a:extLst>
          </p:cNvPr>
          <p:cNvSpPr txBox="1"/>
          <p:nvPr/>
        </p:nvSpPr>
        <p:spPr>
          <a:xfrm>
            <a:off x="7918674" y="1538301"/>
            <a:ext cx="1638590" cy="461665"/>
          </a:xfrm>
          <a:prstGeom prst="rect">
            <a:avLst/>
          </a:prstGeom>
          <a:noFill/>
        </p:spPr>
        <p:txBody>
          <a:bodyPr wrap="none" rtlCol="0">
            <a:spAutoFit/>
          </a:bodyPr>
          <a:lstStyle/>
          <a:p>
            <a:r>
              <a:rPr kumimoji="1" lang="ja-JP" altLang="en-US" sz="2400"/>
              <a:t>②</a:t>
            </a:r>
            <a:r>
              <a:rPr kumimoji="1" lang="en-US" altLang="ja-JP" sz="2400"/>
              <a:t>‐</a:t>
            </a:r>
            <a:r>
              <a:rPr kumimoji="1" lang="ja-JP" altLang="en-US" sz="2400"/>
              <a:t>④</a:t>
            </a:r>
            <a:r>
              <a:rPr kumimoji="1" lang="en-US" altLang="ja-JP" sz="2400"/>
              <a:t>+</a:t>
            </a:r>
            <a:r>
              <a:rPr kumimoji="1" lang="ja-JP" altLang="en-US" sz="2400"/>
              <a:t>⑥</a:t>
            </a: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0EF1378-AF16-4E8A-BFC8-C17F44390778}"/>
                  </a:ext>
                </a:extLst>
              </p:cNvPr>
              <p:cNvSpPr txBox="1"/>
              <p:nvPr/>
            </p:nvSpPr>
            <p:spPr>
              <a:xfrm>
                <a:off x="5489691" y="2098631"/>
                <a:ext cx="2137508" cy="461665"/>
              </a:xfrm>
              <a:prstGeom prst="rect">
                <a:avLst/>
              </a:prstGeom>
              <a:noFill/>
            </p:spPr>
            <p:txBody>
              <a:bodyPr wrap="none" rtlCol="0">
                <a:spAutoFit/>
              </a:bodyPr>
              <a:lstStyle/>
              <a:p>
                <a14:m>
                  <m:oMath xmlns:m="http://schemas.openxmlformats.org/officeDocument/2006/math">
                    <m:sSub>
                      <m:sSubPr>
                        <m:ctrlPr>
                          <a:rPr lang="pt-BR" altLang="ja-JP" sz="2400" i="1" smtClean="0">
                            <a:latin typeface="Cambria Math" panose="02040503050406030204" pitchFamily="18" charset="0"/>
                          </a:rPr>
                        </m:ctrlPr>
                      </m:sSubPr>
                      <m:e>
                        <m:r>
                          <m:rPr>
                            <m:sty m:val="p"/>
                          </m:rPr>
                          <a:rPr lang="en-US" altLang="ja-JP" sz="2400">
                            <a:latin typeface="Cambria Math" panose="02040503050406030204" pitchFamily="18" charset="0"/>
                          </a:rPr>
                          <m:t>A</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+3</m:t>
                        </m:r>
                      </m:sub>
                    </m:sSub>
                  </m:oMath>
                </a14:m>
                <a:r>
                  <a:rPr lang="en-US" altLang="ja-JP" sz="2400">
                    <a:latin typeface="Cambria Math" panose="02040503050406030204" pitchFamily="18" charset="0"/>
                  </a:rPr>
                  <a:t> </a:t>
                </a:r>
                <a:r>
                  <a:rPr lang="en-US" altLang="ja-JP" sz="2400"/>
                  <a:t>⊕</a:t>
                </a:r>
                <a:r>
                  <a:rPr lang="pt-BR"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m:rPr>
                            <m:sty m:val="p"/>
                          </m:rPr>
                          <a:rPr lang="en-US" altLang="ja-JP" sz="2400" b="0" i="0" smtClean="0">
                            <a:latin typeface="Cambria Math" panose="02040503050406030204" pitchFamily="18" charset="0"/>
                          </a:rPr>
                          <m:t>i</m:t>
                        </m:r>
                      </m:sub>
                    </m:sSub>
                  </m:oMath>
                </a14:m>
                <a:r>
                  <a:rPr kumimoji="1" lang="en-US" altLang="ja-JP" sz="2400"/>
                  <a:t>…</a:t>
                </a:r>
                <a:r>
                  <a:rPr kumimoji="1" lang="ja-JP" altLang="en-US" sz="2400"/>
                  <a:t>⑦</a:t>
                </a:r>
              </a:p>
            </p:txBody>
          </p:sp>
        </mc:Choice>
        <mc:Fallback xmlns="">
          <p:sp>
            <p:nvSpPr>
              <p:cNvPr id="59" name="テキスト ボックス 58">
                <a:extLst>
                  <a:ext uri="{FF2B5EF4-FFF2-40B4-BE49-F238E27FC236}">
                    <a16:creationId xmlns:a16="http://schemas.microsoft.com/office/drawing/2014/main" id="{00EF1378-AF16-4E8A-BFC8-C17F44390778}"/>
                  </a:ext>
                </a:extLst>
              </p:cNvPr>
              <p:cNvSpPr txBox="1">
                <a:spLocks noRot="1" noChangeAspect="1" noMove="1" noResize="1" noEditPoints="1" noAdjustHandles="1" noChangeArrowheads="1" noChangeShapeType="1" noTextEdit="1"/>
              </p:cNvSpPr>
              <p:nvPr/>
            </p:nvSpPr>
            <p:spPr>
              <a:xfrm>
                <a:off x="5489691" y="2098631"/>
                <a:ext cx="2137508" cy="461665"/>
              </a:xfrm>
              <a:prstGeom prst="rect">
                <a:avLst/>
              </a:prstGeom>
              <a:blipFill>
                <a:blip r:embed="rId9"/>
                <a:stretch>
                  <a:fillRect l="-857" t="-9211" r="-3429"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09EED91-4175-4EC4-BCF6-7D2E9E1FB705}"/>
                  </a:ext>
                </a:extLst>
              </p:cNvPr>
              <p:cNvSpPr txBox="1"/>
              <p:nvPr/>
            </p:nvSpPr>
            <p:spPr>
              <a:xfrm>
                <a:off x="8000311" y="2098630"/>
                <a:ext cx="2052550" cy="461665"/>
              </a:xfrm>
              <a:prstGeom prst="rect">
                <a:avLst/>
              </a:prstGeom>
              <a:noFill/>
            </p:spPr>
            <p:txBody>
              <a:bodyPr wrap="none" rtlCol="0">
                <a:spAutoFit/>
              </a:bodyPr>
              <a:lstStyle/>
              <a:p>
                <a14:m>
                  <m:oMath xmlns:m="http://schemas.openxmlformats.org/officeDocument/2006/math">
                    <m:sSub>
                      <m:sSubPr>
                        <m:ctrlPr>
                          <a:rPr lang="pt-BR" altLang="ja-JP" sz="2400" i="1" smtClean="0">
                            <a:latin typeface="Cambria Math" panose="02040503050406030204" pitchFamily="18" charset="0"/>
                          </a:rPr>
                        </m:ctrlPr>
                      </m:sSubPr>
                      <m:e>
                        <m:r>
                          <m:rPr>
                            <m:sty m:val="p"/>
                          </m:rPr>
                          <a:rPr lang="en-US" altLang="ja-JP" sz="2400">
                            <a:latin typeface="Cambria Math" panose="02040503050406030204" pitchFamily="18" charset="0"/>
                          </a:rPr>
                          <m:t>A</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+3</m:t>
                        </m:r>
                      </m:sub>
                    </m:sSub>
                  </m:oMath>
                </a14:m>
                <a:r>
                  <a:rPr lang="en-US" altLang="ja-JP" sz="2400">
                    <a:latin typeface="Cambria Math" panose="02040503050406030204" pitchFamily="18" charset="0"/>
                  </a:rPr>
                  <a:t> </a:t>
                </a:r>
                <a:r>
                  <a:rPr lang="en-US" altLang="ja-JP" sz="2400"/>
                  <a:t>+</a:t>
                </a:r>
                <a:r>
                  <a:rPr lang="pt-BR" altLang="ja-JP" sz="2400"/>
                  <a:t> </a:t>
                </a:r>
                <a14:m>
                  <m:oMath xmlns:m="http://schemas.openxmlformats.org/officeDocument/2006/math">
                    <m:sSub>
                      <m:sSubPr>
                        <m:ctrlPr>
                          <a:rPr lang="pt-BR" altLang="ja-JP" sz="2400" i="1">
                            <a:latin typeface="Cambria Math" panose="02040503050406030204" pitchFamily="18" charset="0"/>
                          </a:rPr>
                        </m:ctrlPr>
                      </m:sSubPr>
                      <m:e>
                        <m:r>
                          <m:rPr>
                            <m:sty m:val="p"/>
                          </m:rPr>
                          <a:rPr lang="en-US" altLang="ja-JP" sz="2400">
                            <a:latin typeface="Cambria Math" panose="02040503050406030204" pitchFamily="18" charset="0"/>
                          </a:rPr>
                          <m:t>A</m:t>
                        </m:r>
                      </m:e>
                      <m:sub>
                        <m:r>
                          <m:rPr>
                            <m:sty m:val="p"/>
                          </m:rPr>
                          <a:rPr lang="en-US" altLang="ja-JP" sz="2400" b="0" i="0" smtClean="0">
                            <a:latin typeface="Cambria Math" panose="02040503050406030204" pitchFamily="18" charset="0"/>
                          </a:rPr>
                          <m:t>i</m:t>
                        </m:r>
                      </m:sub>
                    </m:sSub>
                  </m:oMath>
                </a14:m>
                <a:r>
                  <a:rPr kumimoji="1" lang="en-US" altLang="ja-JP" sz="2400"/>
                  <a:t>…</a:t>
                </a:r>
                <a:r>
                  <a:rPr kumimoji="1" lang="ja-JP" altLang="en-US" sz="2400"/>
                  <a:t>⑧</a:t>
                </a:r>
              </a:p>
            </p:txBody>
          </p:sp>
        </mc:Choice>
        <mc:Fallback xmlns="">
          <p:sp>
            <p:nvSpPr>
              <p:cNvPr id="60" name="テキスト ボックス 59">
                <a:extLst>
                  <a:ext uri="{FF2B5EF4-FFF2-40B4-BE49-F238E27FC236}">
                    <a16:creationId xmlns:a16="http://schemas.microsoft.com/office/drawing/2014/main" id="{809EED91-4175-4EC4-BCF6-7D2E9E1FB705}"/>
                  </a:ext>
                </a:extLst>
              </p:cNvPr>
              <p:cNvSpPr txBox="1">
                <a:spLocks noRot="1" noChangeAspect="1" noMove="1" noResize="1" noEditPoints="1" noAdjustHandles="1" noChangeArrowheads="1" noChangeShapeType="1" noTextEdit="1"/>
              </p:cNvSpPr>
              <p:nvPr/>
            </p:nvSpPr>
            <p:spPr>
              <a:xfrm>
                <a:off x="8000311" y="2098630"/>
                <a:ext cx="2052550" cy="461665"/>
              </a:xfrm>
              <a:prstGeom prst="rect">
                <a:avLst/>
              </a:prstGeom>
              <a:blipFill>
                <a:blip r:embed="rId10"/>
                <a:stretch>
                  <a:fillRect l="-593" t="-9211" r="-356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2607C373-C693-424D-BC4E-6811CF09113C}"/>
                  </a:ext>
                </a:extLst>
              </p:cNvPr>
              <p:cNvGraphicFramePr>
                <a:graphicFrameLocks noGrp="1"/>
              </p:cNvGraphicFramePr>
              <p:nvPr>
                <p:extLst>
                  <p:ext uri="{D42A27DB-BD31-4B8C-83A1-F6EECF244321}">
                    <p14:modId xmlns:p14="http://schemas.microsoft.com/office/powerpoint/2010/main" val="2795465666"/>
                  </p:ext>
                </p:extLst>
              </p:nvPr>
            </p:nvGraphicFramePr>
            <p:xfrm>
              <a:off x="5135186" y="3567098"/>
              <a:ext cx="5817384" cy="1752600"/>
            </p:xfrm>
            <a:graphic>
              <a:graphicData uri="http://schemas.openxmlformats.org/drawingml/2006/table">
                <a:tbl>
                  <a:tblPr firstRow="1" bandRow="1">
                    <a:tableStyleId>{5C22544A-7EE6-4342-B048-85BDC9FD1C3A}</a:tableStyleId>
                  </a:tblPr>
                  <a:tblGrid>
                    <a:gridCol w="1146172">
                      <a:extLst>
                        <a:ext uri="{9D8B030D-6E8A-4147-A177-3AD203B41FA5}">
                          <a16:colId xmlns:a16="http://schemas.microsoft.com/office/drawing/2014/main" val="1660838956"/>
                        </a:ext>
                      </a:extLst>
                    </a:gridCol>
                    <a:gridCol w="2575249">
                      <a:extLst>
                        <a:ext uri="{9D8B030D-6E8A-4147-A177-3AD203B41FA5}">
                          <a16:colId xmlns:a16="http://schemas.microsoft.com/office/drawing/2014/main" val="3024933528"/>
                        </a:ext>
                      </a:extLst>
                    </a:gridCol>
                    <a:gridCol w="2095963">
                      <a:extLst>
                        <a:ext uri="{9D8B030D-6E8A-4147-A177-3AD203B41FA5}">
                          <a16:colId xmlns:a16="http://schemas.microsoft.com/office/drawing/2014/main" val="2823097811"/>
                        </a:ext>
                      </a:extLst>
                    </a:gridCol>
                  </a:tblGrid>
                  <a:tr h="370840">
                    <a:tc>
                      <a:txBody>
                        <a:bodyPr/>
                        <a:lstStyle/>
                        <a:p>
                          <a:r>
                            <a:rPr kumimoji="1" lang="en-US" altLang="ja-JP" b="0"/>
                            <a:t>i+3</a:t>
                          </a:r>
                          <a:r>
                            <a:rPr kumimoji="1" lang="ja-JP" altLang="en-US" b="0"/>
                            <a:t>回目</a:t>
                          </a:r>
                        </a:p>
                      </a:txBody>
                      <a:tcPr>
                        <a:solidFill>
                          <a:schemeClr val="bg2">
                            <a:lumMod val="50000"/>
                          </a:schemeClr>
                        </a:solidFill>
                      </a:tcPr>
                    </a:tc>
                    <a:tc>
                      <a:txBody>
                        <a:bodyPr/>
                        <a:lstStyle/>
                        <a:p>
                          <a:r>
                            <a:rPr lang="en-US" altLang="ja-JP" b="0" i="0">
                              <a:latin typeface="Cambria Math" panose="02040503050406030204" pitchFamily="18" charset="0"/>
                            </a:rPr>
                            <a:t>SAS-L(1)</a:t>
                          </a:r>
                          <a:endParaRPr kumimoji="1" lang="ja-JP" altLang="en-US"/>
                        </a:p>
                      </a:txBody>
                      <a:tcPr>
                        <a:solidFill>
                          <a:schemeClr val="bg2">
                            <a:lumMod val="50000"/>
                          </a:schemeClr>
                        </a:solidFill>
                      </a:tcPr>
                    </a:tc>
                    <a:tc>
                      <a:txBody>
                        <a:bodyPr/>
                        <a:lstStyle/>
                        <a:p>
                          <a:r>
                            <a:rPr lang="en-US" altLang="ja-JP" b="0">
                              <a:latin typeface="Cambria Math" panose="02040503050406030204" pitchFamily="18" charset="0"/>
                            </a:rPr>
                            <a:t>SAS-L(3)</a:t>
                          </a:r>
                          <a:endParaRPr kumimoji="1" lang="ja-JP" altLang="en-US" b="0"/>
                        </a:p>
                      </a:txBody>
                      <a:tcPr>
                        <a:solidFill>
                          <a:schemeClr val="bg2">
                            <a:lumMod val="50000"/>
                          </a:schemeClr>
                        </a:solidFill>
                      </a:tcPr>
                    </a:tc>
                    <a:extLst>
                      <a:ext uri="{0D108BD9-81ED-4DB2-BD59-A6C34878D82A}">
                        <a16:rowId xmlns:a16="http://schemas.microsoft.com/office/drawing/2014/main" val="2501309696"/>
                      </a:ext>
                    </a:extLst>
                  </a:tr>
                  <a:tr h="370840">
                    <a:tc>
                      <a:txBody>
                        <a:bodyPr/>
                        <a:lstStyle/>
                        <a:p>
                          <a:r>
                            <a:rPr kumimoji="1" lang="ja-JP" altLang="en-US"/>
                            <a:t>認証条件</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nor/>
                                </m:rPr>
                                <a:rPr lang="en-US" altLang="ja-JP" sz="1800" b="0" i="0" dirty="0" smtClean="0">
                                  <a:latin typeface="Cambria Math" panose="02040503050406030204" pitchFamily="18" charset="0"/>
                                </a:rPr>
                                <m:t>(</m:t>
                              </m:r>
                              <m:r>
                                <m:rPr>
                                  <m:nor/>
                                </m:rPr>
                                <a:rPr lang="el-GR" altLang="ja-JP" sz="1800" dirty="0" smtClean="0">
                                  <a:latin typeface="Cambria Math" panose="02040503050406030204" pitchFamily="18" charset="0"/>
                                </a:rPr>
                                <m:t>α</m:t>
                              </m:r>
                              <m:r>
                                <m:rPr>
                                  <m:nor/>
                                </m:rPr>
                                <a:rPr lang="en-US" altLang="ja-JP" sz="1800" dirty="0" smtClean="0"/>
                                <m:t>⊕</m:t>
                              </m:r>
                              <m:sSub>
                                <m:sSubPr>
                                  <m:ctrlPr>
                                    <a:rPr lang="pt-BR" altLang="ja-JP" sz="1800" i="1" smtClean="0">
                                      <a:latin typeface="Cambria Math" panose="02040503050406030204" pitchFamily="18" charset="0"/>
                                    </a:rPr>
                                  </m:ctrlPr>
                                </m:sSubPr>
                                <m:e>
                                  <m:r>
                                    <m:rPr>
                                      <m:sty m:val="p"/>
                                    </m:rPr>
                                    <a:rPr lang="en-US" altLang="ja-JP" sz="1800">
                                      <a:latin typeface="Cambria Math" panose="02040503050406030204" pitchFamily="18" charset="0"/>
                                    </a:rPr>
                                    <m:t>A</m:t>
                                  </m:r>
                                </m:e>
                                <m:sub>
                                  <m: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+3</m:t>
                                  </m:r>
                                </m:sub>
                              </m:sSub>
                            </m:oMath>
                          </a14:m>
                          <a:r>
                            <a:rPr lang="en-US" altLang="ja-JP" sz="1800">
                              <a:latin typeface="Cambria Math" panose="02040503050406030204" pitchFamily="18" charset="0"/>
                            </a:rPr>
                            <a:t>)</a:t>
                          </a:r>
                          <a:r>
                            <a:rPr lang="en-US" altLang="ja-JP" sz="1800"/>
                            <a:t>+</a:t>
                          </a:r>
                          <a:r>
                            <a:rPr lang="pt-BR" altLang="ja-JP" sz="1800"/>
                            <a:t> </a:t>
                          </a:r>
                          <a14:m>
                            <m:oMath xmlns:m="http://schemas.openxmlformats.org/officeDocument/2006/math">
                              <m:sSub>
                                <m:sSubPr>
                                  <m:ctrlPr>
                                    <a:rPr lang="pt-BR" altLang="ja-JP" sz="1800" i="1">
                                      <a:latin typeface="Cambria Math" panose="02040503050406030204" pitchFamily="18" charset="0"/>
                                    </a:rPr>
                                  </m:ctrlPr>
                                </m:sSubPr>
                                <m:e>
                                  <m:r>
                                    <m:rPr>
                                      <m:sty m:val="p"/>
                                    </m:rPr>
                                    <a:rPr lang="en-US" altLang="ja-JP" sz="1800">
                                      <a:latin typeface="Cambria Math" panose="02040503050406030204" pitchFamily="18" charset="0"/>
                                    </a:rPr>
                                    <m:t>A</m:t>
                                  </m:r>
                                </m:e>
                                <m:sub>
                                  <m:r>
                                    <m:rPr>
                                      <m:sty m:val="p"/>
                                    </m:rPr>
                                    <a:rPr lang="en-US" altLang="ja-JP" sz="1800" b="0" i="0" smtClean="0">
                                      <a:latin typeface="Cambria Math" panose="02040503050406030204" pitchFamily="18" charset="0"/>
                                    </a:rPr>
                                    <m:t>i</m:t>
                                  </m:r>
                                  <m:r>
                                    <a:rPr lang="en-US" altLang="ja-JP" sz="1800" b="0" i="0" smtClean="0">
                                      <a:latin typeface="Cambria Math" panose="02040503050406030204" pitchFamily="18" charset="0"/>
                                    </a:rPr>
                                    <m:t>+3</m:t>
                                  </m:r>
                                </m:sub>
                              </m:sSub>
                            </m:oMath>
                          </a14:m>
                          <a:r>
                            <a:rPr kumimoji="1" lang="en-US" altLang="ja-JP" sz="1800"/>
                            <a:t>=</a:t>
                          </a:r>
                          <a:r>
                            <a:rPr lang="el-GR" altLang="ja-JP" sz="1800">
                              <a:latin typeface="Cambria Math" panose="02040503050406030204" pitchFamily="18" charset="0"/>
                            </a:rPr>
                            <a:t> β</a:t>
                          </a:r>
                          <a:r>
                            <a:rPr lang="en-US" altLang="ja-JP" sz="1800">
                              <a:latin typeface="Cambria Math" panose="02040503050406030204" pitchFamily="18" charset="0"/>
                            </a:rPr>
                            <a:t>?</a:t>
                          </a:r>
                        </a:p>
                      </a:txBody>
                      <a:tcPr>
                        <a:solidFill>
                          <a:schemeClr val="bg1">
                            <a:lumMod val="85000"/>
                          </a:schemeClr>
                        </a:solidFill>
                      </a:tcPr>
                    </a:tc>
                    <a:tc>
                      <a:txBody>
                        <a:bodyPr/>
                        <a:lstStyle/>
                        <a:p>
                          <a14:m>
                            <m:oMath xmlns:m="http://schemas.openxmlformats.org/officeDocument/2006/math">
                              <m:sSub>
                                <m:sSubPr>
                                  <m:ctrlPr>
                                    <a:rPr lang="pt-BR" altLang="ja-JP" sz="1800" i="1" smtClean="0">
                                      <a:latin typeface="Cambria Math" panose="02040503050406030204" pitchFamily="18" charset="0"/>
                                    </a:rPr>
                                  </m:ctrlPr>
                                </m:sSubPr>
                                <m:e>
                                  <m:r>
                                    <m:rPr>
                                      <m:sty m:val="p"/>
                                    </m:rPr>
                                    <a:rPr lang="en-US" altLang="ja-JP" sz="1800">
                                      <a:latin typeface="Cambria Math" panose="02040503050406030204" pitchFamily="18" charset="0"/>
                                    </a:rPr>
                                    <m:t>A</m:t>
                                  </m:r>
                                </m:e>
                                <m:sub>
                                  <m: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+4</m:t>
                                  </m:r>
                                </m:sub>
                              </m:sSub>
                            </m:oMath>
                          </a14:m>
                          <a:r>
                            <a:rPr lang="en-US" altLang="ja-JP" sz="1800"/>
                            <a:t>+</a:t>
                          </a:r>
                          <a:r>
                            <a:rPr lang="pt-BR" altLang="ja-JP" sz="1800"/>
                            <a:t> </a:t>
                          </a:r>
                          <a14:m>
                            <m:oMath xmlns:m="http://schemas.openxmlformats.org/officeDocument/2006/math">
                              <m:sSub>
                                <m:sSubPr>
                                  <m:ctrlPr>
                                    <a:rPr lang="pt-BR" altLang="ja-JP" sz="1800" i="1">
                                      <a:latin typeface="Cambria Math" panose="02040503050406030204" pitchFamily="18" charset="0"/>
                                    </a:rPr>
                                  </m:ctrlPr>
                                </m:sSubPr>
                                <m:e>
                                  <m:r>
                                    <m:rPr>
                                      <m:sty m:val="p"/>
                                    </m:rPr>
                                    <a:rPr lang="en-US" altLang="ja-JP" sz="1800">
                                      <a:latin typeface="Cambria Math" panose="02040503050406030204" pitchFamily="18" charset="0"/>
                                    </a:rPr>
                                    <m:t>A</m:t>
                                  </m:r>
                                </m:e>
                                <m:sub>
                                  <m:r>
                                    <m:rPr>
                                      <m:sty m:val="p"/>
                                    </m:rPr>
                                    <a:rPr lang="en-US" altLang="ja-JP" sz="1800" b="0" i="0" smtClean="0">
                                      <a:latin typeface="Cambria Math" panose="02040503050406030204" pitchFamily="18" charset="0"/>
                                    </a:rPr>
                                    <m:t>i</m:t>
                                  </m:r>
                                  <m:r>
                                    <a:rPr lang="en-US" altLang="ja-JP" sz="1800" b="0" i="0" smtClean="0">
                                      <a:latin typeface="Cambria Math" panose="02040503050406030204" pitchFamily="18" charset="0"/>
                                    </a:rPr>
                                    <m:t>+</m:t>
                                  </m:r>
                                  <m:r>
                                    <a:rPr lang="en-US" altLang="ja-JP" sz="1800" b="0" i="1" smtClean="0">
                                      <a:latin typeface="Cambria Math" panose="02040503050406030204" pitchFamily="18" charset="0"/>
                                    </a:rPr>
                                    <m:t>3</m:t>
                                  </m:r>
                                </m:sub>
                              </m:sSub>
                            </m:oMath>
                          </a14:m>
                          <a:r>
                            <a:rPr kumimoji="1" lang="en-US" altLang="ja-JP" sz="1800"/>
                            <a:t>=</a:t>
                          </a:r>
                          <a:r>
                            <a:rPr lang="el-GR" altLang="ja-JP" sz="1800">
                              <a:latin typeface="Cambria Math" panose="02040503050406030204" pitchFamily="18" charset="0"/>
                            </a:rPr>
                            <a:t> β</a:t>
                          </a:r>
                          <a:r>
                            <a:rPr lang="en-US" altLang="ja-JP" sz="1800">
                              <a:latin typeface="Cambria Math" panose="02040503050406030204" pitchFamily="18" charset="0"/>
                            </a:rPr>
                            <a:t>?</a:t>
                          </a:r>
                          <a:endParaRPr kumimoji="1" lang="ja-JP" altLang="en-US"/>
                        </a:p>
                      </a:txBody>
                      <a:tcPr>
                        <a:solidFill>
                          <a:schemeClr val="bg1">
                            <a:lumMod val="85000"/>
                          </a:schemeClr>
                        </a:solidFill>
                      </a:tcPr>
                    </a:tc>
                    <a:extLst>
                      <a:ext uri="{0D108BD9-81ED-4DB2-BD59-A6C34878D82A}">
                        <a16:rowId xmlns:a16="http://schemas.microsoft.com/office/drawing/2014/main" val="181125307"/>
                      </a:ext>
                    </a:extLst>
                  </a:tr>
                  <a:tr h="370840">
                    <a:tc>
                      <a:txBody>
                        <a:bodyPr/>
                        <a:lstStyle/>
                        <a:p>
                          <a:r>
                            <a:rPr kumimoji="1" lang="ja-JP" altLang="en-US"/>
                            <a:t>⑦</a:t>
                          </a:r>
                          <a:r>
                            <a:rPr kumimoji="1" lang="en-US" altLang="ja-JP"/>
                            <a:t>,</a:t>
                          </a:r>
                          <a:r>
                            <a:rPr kumimoji="1" lang="ja-JP" altLang="en-US"/>
                            <a:t>⑧を</a:t>
                          </a:r>
                          <a:endParaRPr kumimoji="1" lang="en-US" altLang="ja-JP"/>
                        </a:p>
                        <a:p>
                          <a:r>
                            <a:rPr kumimoji="1" lang="ja-JP" altLang="en-US"/>
                            <a:t>利用</a:t>
                          </a:r>
                        </a:p>
                      </a:txBody>
                      <a:tcPr>
                        <a:solidFill>
                          <a:schemeClr val="bg1">
                            <a:lumMod val="75000"/>
                          </a:schemeClr>
                        </a:solidFill>
                      </a:tcPr>
                    </a:tc>
                    <a:tc>
                      <a:txBody>
                        <a:bodyPr/>
                        <a:lstStyle/>
                        <a:p>
                          <a14:m>
                            <m:oMath xmlns:m="http://schemas.openxmlformats.org/officeDocument/2006/math">
                              <m:sSub>
                                <m:sSubPr>
                                  <m:ctrlPr>
                                    <a:rPr lang="pt-BR" altLang="ja-JP" sz="1800" i="1" smtClean="0">
                                      <a:latin typeface="Cambria Math" panose="02040503050406030204" pitchFamily="18" charset="0"/>
                                    </a:rPr>
                                  </m:ctrlPr>
                                </m:sSubPr>
                                <m:e>
                                  <m:r>
                                    <m:rPr>
                                      <m:sty m:val="p"/>
                                    </m:rPr>
                                    <a:rPr lang="en-US" altLang="ja-JP" sz="1800">
                                      <a:latin typeface="Cambria Math" panose="02040503050406030204" pitchFamily="18" charset="0"/>
                                    </a:rPr>
                                    <m:t>A</m:t>
                                  </m:r>
                                </m:e>
                                <m:sub>
                                  <m: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+3</m:t>
                                  </m:r>
                                </m:sub>
                              </m:sSub>
                            </m:oMath>
                          </a14:m>
                          <a:r>
                            <a:rPr lang="en-US" altLang="ja-JP" sz="1800"/>
                            <a:t>+</a:t>
                          </a:r>
                          <a:r>
                            <a:rPr lang="pt-BR" altLang="ja-JP" sz="1800"/>
                            <a:t> </a:t>
                          </a:r>
                          <a14:m>
                            <m:oMath xmlns:m="http://schemas.openxmlformats.org/officeDocument/2006/math">
                              <m:sSub>
                                <m:sSubPr>
                                  <m:ctrlPr>
                                    <a:rPr lang="pt-BR" altLang="ja-JP" sz="1800" i="1">
                                      <a:latin typeface="Cambria Math" panose="02040503050406030204" pitchFamily="18" charset="0"/>
                                    </a:rPr>
                                  </m:ctrlPr>
                                </m:sSubPr>
                                <m:e>
                                  <m:r>
                                    <m:rPr>
                                      <m:sty m:val="p"/>
                                    </m:rPr>
                                    <a:rPr lang="en-US" altLang="ja-JP" sz="1800">
                                      <a:latin typeface="Cambria Math" panose="02040503050406030204" pitchFamily="18" charset="0"/>
                                    </a:rPr>
                                    <m:t>A</m:t>
                                  </m:r>
                                </m:e>
                                <m:sub>
                                  <m:r>
                                    <m:rPr>
                                      <m:sty m:val="p"/>
                                    </m:rPr>
                                    <a:rPr lang="en-US" altLang="ja-JP" sz="1800" b="0" i="0" smtClean="0">
                                      <a:latin typeface="Cambria Math" panose="02040503050406030204" pitchFamily="18" charset="0"/>
                                    </a:rPr>
                                    <m:t>i</m:t>
                                  </m:r>
                                </m:sub>
                              </m:sSub>
                            </m:oMath>
                          </a14:m>
                          <a:r>
                            <a:rPr kumimoji="1" lang="en-US" altLang="ja-JP" sz="1800"/>
                            <a:t>=</a:t>
                          </a:r>
                          <a:r>
                            <a:rPr lang="el-GR" altLang="ja-JP" sz="1800">
                              <a:latin typeface="Cambria Math" panose="02040503050406030204" pitchFamily="18" charset="0"/>
                            </a:rPr>
                            <a:t> </a:t>
                          </a:r>
                          <a:endParaRPr lang="en-US" altLang="ja-JP" sz="1800">
                            <a:latin typeface="Cambria Math" panose="02040503050406030204" pitchFamily="18" charset="0"/>
                          </a:endParaRPr>
                        </a:p>
                        <a:p>
                          <a14:m>
                            <m:oMath xmlns:m="http://schemas.openxmlformats.org/officeDocument/2006/math">
                              <m:sSub>
                                <m:sSubPr>
                                  <m:ctrlPr>
                                    <a:rPr lang="pt-BR" altLang="ja-JP" sz="1800" i="1">
                                      <a:latin typeface="Cambria Math" panose="02040503050406030204" pitchFamily="18" charset="0"/>
                                    </a:rPr>
                                  </m:ctrlPr>
                                </m:sSubPr>
                                <m:e>
                                  <m:r>
                                    <m:rPr>
                                      <m:sty m:val="p"/>
                                    </m:rPr>
                                    <a:rPr lang="en-US" altLang="ja-JP" sz="1800">
                                      <a:latin typeface="Cambria Math" panose="02040503050406030204" pitchFamily="18" charset="0"/>
                                    </a:rPr>
                                    <m:t>A</m:t>
                                  </m:r>
                                </m:e>
                                <m:sub>
                                  <m:r>
                                    <a:rPr lang="en-US" altLang="ja-JP" sz="1800" i="1">
                                      <a:latin typeface="Cambria Math" panose="02040503050406030204" pitchFamily="18" charset="0"/>
                                    </a:rPr>
                                    <m:t>𝑖</m:t>
                                  </m:r>
                                  <m:r>
                                    <a:rPr lang="en-US" altLang="ja-JP" sz="1800" i="1">
                                      <a:latin typeface="Cambria Math" panose="02040503050406030204" pitchFamily="18" charset="0"/>
                                    </a:rPr>
                                    <m:t>+3</m:t>
                                  </m:r>
                                </m:sub>
                              </m:sSub>
                            </m:oMath>
                          </a14:m>
                          <a:r>
                            <a:rPr lang="en-US" altLang="ja-JP" sz="1800"/>
                            <a:t>+</a:t>
                          </a:r>
                          <a:r>
                            <a:rPr lang="pt-BR" altLang="ja-JP" sz="1800"/>
                            <a:t> </a:t>
                          </a:r>
                          <a14:m>
                            <m:oMath xmlns:m="http://schemas.openxmlformats.org/officeDocument/2006/math">
                              <m:sSub>
                                <m:sSubPr>
                                  <m:ctrlPr>
                                    <a:rPr lang="pt-BR" altLang="ja-JP" sz="1800" i="1">
                                      <a:latin typeface="Cambria Math" panose="02040503050406030204" pitchFamily="18" charset="0"/>
                                    </a:rPr>
                                  </m:ctrlPr>
                                </m:sSubPr>
                                <m:e>
                                  <m:r>
                                    <m:rPr>
                                      <m:sty m:val="p"/>
                                    </m:rPr>
                                    <a:rPr lang="en-US" altLang="ja-JP" sz="1800">
                                      <a:latin typeface="Cambria Math" panose="02040503050406030204" pitchFamily="18" charset="0"/>
                                    </a:rPr>
                                    <m:t>A</m:t>
                                  </m:r>
                                </m:e>
                                <m:sub>
                                  <m:r>
                                    <m:rPr>
                                      <m:sty m:val="p"/>
                                    </m:rPr>
                                    <a:rPr lang="en-US" altLang="ja-JP" sz="1800">
                                      <a:latin typeface="Cambria Math" panose="02040503050406030204" pitchFamily="18" charset="0"/>
                                    </a:rPr>
                                    <m:t>i</m:t>
                                  </m:r>
                                </m:sub>
                              </m:sSub>
                            </m:oMath>
                          </a14:m>
                          <a:r>
                            <a:rPr lang="en-US" altLang="ja-JP" sz="1800">
                              <a:latin typeface="Cambria Math" panose="02040503050406030204" pitchFamily="18" charset="0"/>
                            </a:rPr>
                            <a:t>?</a:t>
                          </a:r>
                          <a:endParaRPr kumimoji="1" lang="ja-JP" altLang="en-US"/>
                        </a:p>
                      </a:txBody>
                      <a:tcPr>
                        <a:solidFill>
                          <a:schemeClr val="bg1">
                            <a:lumMod val="75000"/>
                          </a:schemeClr>
                        </a:solidFill>
                      </a:tcPr>
                    </a:tc>
                    <a:tc>
                      <a:txBody>
                        <a:bodyPr/>
                        <a:lstStyle/>
                        <a:p>
                          <a14:m>
                            <m:oMath xmlns:m="http://schemas.openxmlformats.org/officeDocument/2006/math">
                              <m:sSub>
                                <m:sSubPr>
                                  <m:ctrlPr>
                                    <a:rPr lang="pt-BR" altLang="ja-JP" sz="1800" i="1" smtClean="0">
                                      <a:solidFill>
                                        <a:srgbClr val="FFFF00"/>
                                      </a:solidFill>
                                      <a:latin typeface="Cambria Math" panose="02040503050406030204" pitchFamily="18" charset="0"/>
                                    </a:rPr>
                                  </m:ctrlPr>
                                </m:sSubPr>
                                <m:e>
                                  <m:r>
                                    <m:rPr>
                                      <m:sty m:val="p"/>
                                    </m:rPr>
                                    <a:rPr lang="en-US" altLang="ja-JP" sz="1800">
                                      <a:solidFill>
                                        <a:srgbClr val="FFFF00"/>
                                      </a:solidFill>
                                      <a:latin typeface="Cambria Math" panose="02040503050406030204" pitchFamily="18" charset="0"/>
                                    </a:rPr>
                                    <m:t>A</m:t>
                                  </m:r>
                                </m:e>
                                <m:sub>
                                  <m:r>
                                    <a:rPr lang="en-US" altLang="ja-JP" sz="1800" b="0" i="1" smtClean="0">
                                      <a:solidFill>
                                        <a:srgbClr val="FFFF00"/>
                                      </a:solidFill>
                                      <a:latin typeface="Cambria Math" panose="02040503050406030204" pitchFamily="18" charset="0"/>
                                    </a:rPr>
                                    <m:t>𝑖</m:t>
                                  </m:r>
                                  <m:r>
                                    <a:rPr lang="en-US" altLang="ja-JP" sz="1800" b="0" i="1" smtClean="0">
                                      <a:solidFill>
                                        <a:srgbClr val="FFFF00"/>
                                      </a:solidFill>
                                      <a:latin typeface="Cambria Math" panose="02040503050406030204" pitchFamily="18" charset="0"/>
                                    </a:rPr>
                                    <m:t>+4</m:t>
                                  </m:r>
                                </m:sub>
                              </m:sSub>
                            </m:oMath>
                          </a14:m>
                          <a:r>
                            <a:rPr lang="en-US" altLang="ja-JP" sz="1800"/>
                            <a:t>+</a:t>
                          </a:r>
                          <a:r>
                            <a:rPr lang="pt-BR" altLang="ja-JP" sz="1800"/>
                            <a:t> </a:t>
                          </a:r>
                          <a14:m>
                            <m:oMath xmlns:m="http://schemas.openxmlformats.org/officeDocument/2006/math">
                              <m:sSub>
                                <m:sSubPr>
                                  <m:ctrlPr>
                                    <a:rPr lang="pt-BR" altLang="ja-JP" sz="1800" i="1">
                                      <a:latin typeface="Cambria Math" panose="02040503050406030204" pitchFamily="18" charset="0"/>
                                    </a:rPr>
                                  </m:ctrlPr>
                                </m:sSubPr>
                                <m:e>
                                  <m:r>
                                    <m:rPr>
                                      <m:sty m:val="p"/>
                                    </m:rPr>
                                    <a:rPr lang="en-US" altLang="ja-JP" sz="1800">
                                      <a:latin typeface="Cambria Math" panose="02040503050406030204" pitchFamily="18" charset="0"/>
                                    </a:rPr>
                                    <m:t>A</m:t>
                                  </m:r>
                                </m:e>
                                <m:sub>
                                  <m:r>
                                    <m:rPr>
                                      <m:sty m:val="p"/>
                                    </m:rPr>
                                    <a:rPr lang="en-US" altLang="ja-JP" sz="1800" b="0" i="0" smtClean="0">
                                      <a:latin typeface="Cambria Math" panose="02040503050406030204" pitchFamily="18" charset="0"/>
                                    </a:rPr>
                                    <m:t>i</m:t>
                                  </m:r>
                                  <m:r>
                                    <a:rPr lang="en-US" altLang="ja-JP" sz="1800" b="0" i="0" smtClean="0">
                                      <a:latin typeface="Cambria Math" panose="02040503050406030204" pitchFamily="18" charset="0"/>
                                    </a:rPr>
                                    <m:t>+3</m:t>
                                  </m:r>
                                </m:sub>
                              </m:sSub>
                            </m:oMath>
                          </a14:m>
                          <a:r>
                            <a:rPr kumimoji="1" lang="en-US" altLang="ja-JP" sz="1800"/>
                            <a:t>=</a:t>
                          </a:r>
                          <a:r>
                            <a:rPr lang="el-GR" altLang="ja-JP" sz="1800">
                              <a:latin typeface="Cambria Math" panose="02040503050406030204" pitchFamily="18" charset="0"/>
                            </a:rPr>
                            <a:t> </a:t>
                          </a:r>
                          <a:endParaRPr lang="en-US" altLang="ja-JP" sz="1800" i="1">
                            <a:latin typeface="Cambria Math" panose="02040503050406030204" pitchFamily="18" charset="0"/>
                          </a:endParaRPr>
                        </a:p>
                        <a:p>
                          <a14:m>
                            <m:oMath xmlns:m="http://schemas.openxmlformats.org/officeDocument/2006/math">
                              <m:sSub>
                                <m:sSubPr>
                                  <m:ctrlPr>
                                    <a:rPr lang="pt-BR" altLang="ja-JP" sz="1800" i="1">
                                      <a:latin typeface="Cambria Math" panose="02040503050406030204" pitchFamily="18" charset="0"/>
                                    </a:rPr>
                                  </m:ctrlPr>
                                </m:sSubPr>
                                <m:e>
                                  <m:r>
                                    <m:rPr>
                                      <m:sty m:val="p"/>
                                    </m:rPr>
                                    <a:rPr lang="en-US" altLang="ja-JP" sz="1800">
                                      <a:latin typeface="Cambria Math" panose="02040503050406030204" pitchFamily="18" charset="0"/>
                                    </a:rPr>
                                    <m:t>A</m:t>
                                  </m:r>
                                </m:e>
                                <m:sub>
                                  <m:r>
                                    <a:rPr lang="en-US" altLang="ja-JP" sz="1800" i="1">
                                      <a:latin typeface="Cambria Math" panose="02040503050406030204" pitchFamily="18" charset="0"/>
                                    </a:rPr>
                                    <m:t>𝑖</m:t>
                                  </m:r>
                                  <m:r>
                                    <a:rPr lang="en-US" altLang="ja-JP" sz="1800" i="1">
                                      <a:latin typeface="Cambria Math" panose="02040503050406030204" pitchFamily="18" charset="0"/>
                                    </a:rPr>
                                    <m:t>+3</m:t>
                                  </m:r>
                                </m:sub>
                              </m:sSub>
                            </m:oMath>
                          </a14:m>
                          <a:r>
                            <a:rPr lang="en-US" altLang="ja-JP" sz="1800"/>
                            <a:t>+</a:t>
                          </a:r>
                          <a:r>
                            <a:rPr lang="pt-BR" altLang="ja-JP" sz="1800"/>
                            <a:t> </a:t>
                          </a:r>
                          <a14:m>
                            <m:oMath xmlns:m="http://schemas.openxmlformats.org/officeDocument/2006/math">
                              <m:sSub>
                                <m:sSubPr>
                                  <m:ctrlPr>
                                    <a:rPr lang="pt-BR" altLang="ja-JP" sz="1800" i="1">
                                      <a:latin typeface="Cambria Math" panose="02040503050406030204" pitchFamily="18" charset="0"/>
                                    </a:rPr>
                                  </m:ctrlPr>
                                </m:sSubPr>
                                <m:e>
                                  <m:r>
                                    <m:rPr>
                                      <m:sty m:val="p"/>
                                    </m:rPr>
                                    <a:rPr lang="en-US" altLang="ja-JP" sz="1800">
                                      <a:latin typeface="Cambria Math" panose="02040503050406030204" pitchFamily="18" charset="0"/>
                                    </a:rPr>
                                    <m:t>A</m:t>
                                  </m:r>
                                </m:e>
                                <m:sub>
                                  <m:r>
                                    <m:rPr>
                                      <m:sty m:val="p"/>
                                    </m:rPr>
                                    <a:rPr lang="en-US" altLang="ja-JP" sz="1800">
                                      <a:latin typeface="Cambria Math" panose="02040503050406030204" pitchFamily="18" charset="0"/>
                                    </a:rPr>
                                    <m:t>i</m:t>
                                  </m:r>
                                </m:sub>
                              </m:sSub>
                            </m:oMath>
                          </a14:m>
                          <a:r>
                            <a:rPr lang="en-US" altLang="ja-JP" sz="1800">
                              <a:latin typeface="Cambria Math" panose="02040503050406030204" pitchFamily="18" charset="0"/>
                            </a:rPr>
                            <a:t>?</a:t>
                          </a:r>
                          <a:endParaRPr kumimoji="1" lang="ja-JP" altLang="en-US"/>
                        </a:p>
                      </a:txBody>
                      <a:tcPr>
                        <a:solidFill>
                          <a:schemeClr val="bg1">
                            <a:lumMod val="75000"/>
                          </a:schemeClr>
                        </a:solidFill>
                      </a:tcPr>
                    </a:tc>
                    <a:extLst>
                      <a:ext uri="{0D108BD9-81ED-4DB2-BD59-A6C34878D82A}">
                        <a16:rowId xmlns:a16="http://schemas.microsoft.com/office/drawing/2014/main" val="2871988854"/>
                      </a:ext>
                    </a:extLst>
                  </a:tr>
                  <a:tr h="370840">
                    <a:tc>
                      <a:txBody>
                        <a:bodyPr/>
                        <a:lstStyle/>
                        <a:p>
                          <a:r>
                            <a:rPr kumimoji="1" lang="ja-JP" altLang="en-US"/>
                            <a:t>認証可否</a:t>
                          </a:r>
                        </a:p>
                      </a:txBody>
                      <a:tcPr>
                        <a:solidFill>
                          <a:schemeClr val="bg1">
                            <a:lumMod val="85000"/>
                          </a:schemeClr>
                        </a:solidFill>
                      </a:tcPr>
                    </a:tc>
                    <a:tc>
                      <a:txBody>
                        <a:bodyPr/>
                        <a:lstStyle/>
                        <a:p>
                          <a:r>
                            <a:rPr kumimoji="1" lang="ja-JP" altLang="en-US">
                              <a:solidFill>
                                <a:schemeClr val="tx1"/>
                              </a:solidFill>
                            </a:rPr>
                            <a:t>認証成立</a:t>
                          </a:r>
                          <a:r>
                            <a:rPr kumimoji="1" lang="ja-JP" altLang="en-US">
                              <a:solidFill>
                                <a:srgbClr val="FF0000"/>
                              </a:solidFill>
                            </a:rPr>
                            <a:t>〇</a:t>
                          </a:r>
                        </a:p>
                      </a:txBody>
                      <a:tcPr>
                        <a:solidFill>
                          <a:schemeClr val="bg1">
                            <a:lumMod val="85000"/>
                          </a:schemeClr>
                        </a:solidFill>
                      </a:tcPr>
                    </a:tc>
                    <a:tc>
                      <a:txBody>
                        <a:bodyPr/>
                        <a:lstStyle/>
                        <a:p>
                          <a:r>
                            <a:rPr kumimoji="1" lang="ja-JP" altLang="en-US">
                              <a:solidFill>
                                <a:schemeClr val="tx1"/>
                              </a:solidFill>
                            </a:rPr>
                            <a:t>認証不成立</a:t>
                          </a:r>
                          <a:r>
                            <a:rPr kumimoji="1" lang="en-US" altLang="ja-JP">
                              <a:solidFill>
                                <a:schemeClr val="accent1"/>
                              </a:solidFill>
                            </a:rPr>
                            <a:t>×</a:t>
                          </a:r>
                          <a:endParaRPr kumimoji="1" lang="ja-JP" altLang="en-US">
                            <a:solidFill>
                              <a:schemeClr val="accent1"/>
                            </a:solidFill>
                          </a:endParaRPr>
                        </a:p>
                      </a:txBody>
                      <a:tcPr>
                        <a:solidFill>
                          <a:schemeClr val="bg1">
                            <a:lumMod val="85000"/>
                          </a:schemeClr>
                        </a:solidFill>
                      </a:tcPr>
                    </a:tc>
                    <a:extLst>
                      <a:ext uri="{0D108BD9-81ED-4DB2-BD59-A6C34878D82A}">
                        <a16:rowId xmlns:a16="http://schemas.microsoft.com/office/drawing/2014/main" val="1533553659"/>
                      </a:ext>
                    </a:extLst>
                  </a:tr>
                </a:tbl>
              </a:graphicData>
            </a:graphic>
          </p:graphicFrame>
        </mc:Choice>
        <mc:Fallback xmlns="">
          <p:graphicFrame>
            <p:nvGraphicFramePr>
              <p:cNvPr id="6" name="表 6">
                <a:extLst>
                  <a:ext uri="{FF2B5EF4-FFF2-40B4-BE49-F238E27FC236}">
                    <a16:creationId xmlns:a16="http://schemas.microsoft.com/office/drawing/2014/main" id="{2607C373-C693-424D-BC4E-6811CF09113C}"/>
                  </a:ext>
                </a:extLst>
              </p:cNvPr>
              <p:cNvGraphicFramePr>
                <a:graphicFrameLocks noGrp="1"/>
              </p:cNvGraphicFramePr>
              <p:nvPr>
                <p:extLst>
                  <p:ext uri="{D42A27DB-BD31-4B8C-83A1-F6EECF244321}">
                    <p14:modId xmlns:p14="http://schemas.microsoft.com/office/powerpoint/2010/main" val="2795465666"/>
                  </p:ext>
                </p:extLst>
              </p:nvPr>
            </p:nvGraphicFramePr>
            <p:xfrm>
              <a:off x="5135186" y="3567098"/>
              <a:ext cx="5817384" cy="1752600"/>
            </p:xfrm>
            <a:graphic>
              <a:graphicData uri="http://schemas.openxmlformats.org/drawingml/2006/table">
                <a:tbl>
                  <a:tblPr firstRow="1" bandRow="1">
                    <a:tableStyleId>{5C22544A-7EE6-4342-B048-85BDC9FD1C3A}</a:tableStyleId>
                  </a:tblPr>
                  <a:tblGrid>
                    <a:gridCol w="1146172">
                      <a:extLst>
                        <a:ext uri="{9D8B030D-6E8A-4147-A177-3AD203B41FA5}">
                          <a16:colId xmlns:a16="http://schemas.microsoft.com/office/drawing/2014/main" val="1660838956"/>
                        </a:ext>
                      </a:extLst>
                    </a:gridCol>
                    <a:gridCol w="2575249">
                      <a:extLst>
                        <a:ext uri="{9D8B030D-6E8A-4147-A177-3AD203B41FA5}">
                          <a16:colId xmlns:a16="http://schemas.microsoft.com/office/drawing/2014/main" val="3024933528"/>
                        </a:ext>
                      </a:extLst>
                    </a:gridCol>
                    <a:gridCol w="2095963">
                      <a:extLst>
                        <a:ext uri="{9D8B030D-6E8A-4147-A177-3AD203B41FA5}">
                          <a16:colId xmlns:a16="http://schemas.microsoft.com/office/drawing/2014/main" val="2823097811"/>
                        </a:ext>
                      </a:extLst>
                    </a:gridCol>
                  </a:tblGrid>
                  <a:tr h="370840">
                    <a:tc>
                      <a:txBody>
                        <a:bodyPr/>
                        <a:lstStyle/>
                        <a:p>
                          <a:r>
                            <a:rPr kumimoji="1" lang="en-US" altLang="ja-JP" b="0"/>
                            <a:t>i+3</a:t>
                          </a:r>
                          <a:r>
                            <a:rPr kumimoji="1" lang="ja-JP" altLang="en-US" b="0"/>
                            <a:t>回目</a:t>
                          </a:r>
                        </a:p>
                      </a:txBody>
                      <a:tcPr>
                        <a:solidFill>
                          <a:schemeClr val="bg2">
                            <a:lumMod val="50000"/>
                          </a:schemeClr>
                        </a:solidFill>
                      </a:tcPr>
                    </a:tc>
                    <a:tc>
                      <a:txBody>
                        <a:bodyPr/>
                        <a:lstStyle/>
                        <a:p>
                          <a:r>
                            <a:rPr lang="en-US" altLang="ja-JP" b="0" i="0">
                              <a:latin typeface="Cambria Math" panose="02040503050406030204" pitchFamily="18" charset="0"/>
                            </a:rPr>
                            <a:t>SAS-L(1)</a:t>
                          </a:r>
                          <a:endParaRPr kumimoji="1" lang="ja-JP" altLang="en-US"/>
                        </a:p>
                      </a:txBody>
                      <a:tcPr>
                        <a:solidFill>
                          <a:schemeClr val="bg2">
                            <a:lumMod val="50000"/>
                          </a:schemeClr>
                        </a:solidFill>
                      </a:tcPr>
                    </a:tc>
                    <a:tc>
                      <a:txBody>
                        <a:bodyPr/>
                        <a:lstStyle/>
                        <a:p>
                          <a:r>
                            <a:rPr lang="en-US" altLang="ja-JP" b="0">
                              <a:latin typeface="Cambria Math" panose="02040503050406030204" pitchFamily="18" charset="0"/>
                            </a:rPr>
                            <a:t>SAS-L(3)</a:t>
                          </a:r>
                          <a:endParaRPr kumimoji="1" lang="ja-JP" altLang="en-US" b="0"/>
                        </a:p>
                      </a:txBody>
                      <a:tcPr>
                        <a:solidFill>
                          <a:schemeClr val="bg2">
                            <a:lumMod val="50000"/>
                          </a:schemeClr>
                        </a:solidFill>
                      </a:tcPr>
                    </a:tc>
                    <a:extLst>
                      <a:ext uri="{0D108BD9-81ED-4DB2-BD59-A6C34878D82A}">
                        <a16:rowId xmlns:a16="http://schemas.microsoft.com/office/drawing/2014/main" val="2501309696"/>
                      </a:ext>
                    </a:extLst>
                  </a:tr>
                  <a:tr h="370840">
                    <a:tc>
                      <a:txBody>
                        <a:bodyPr/>
                        <a:lstStyle/>
                        <a:p>
                          <a:r>
                            <a:rPr kumimoji="1" lang="ja-JP" altLang="en-US"/>
                            <a:t>認証条件</a:t>
                          </a:r>
                        </a:p>
                      </a:txBody>
                      <a:tcPr>
                        <a:solidFill>
                          <a:schemeClr val="bg1">
                            <a:lumMod val="85000"/>
                          </a:schemeClr>
                        </a:solidFill>
                      </a:tcPr>
                    </a:tc>
                    <a:tc>
                      <a:txBody>
                        <a:bodyPr/>
                        <a:lstStyle/>
                        <a:p>
                          <a:endParaRPr lang="en-US"/>
                        </a:p>
                      </a:txBody>
                      <a:tcPr>
                        <a:blipFill>
                          <a:blip r:embed="rId11"/>
                          <a:stretch>
                            <a:fillRect l="-44681" t="-111475" r="-82270" b="-296721"/>
                          </a:stretch>
                        </a:blipFill>
                      </a:tcPr>
                    </a:tc>
                    <a:tc>
                      <a:txBody>
                        <a:bodyPr/>
                        <a:lstStyle/>
                        <a:p>
                          <a:endParaRPr lang="en-US"/>
                        </a:p>
                      </a:txBody>
                      <a:tcPr>
                        <a:blipFill>
                          <a:blip r:embed="rId11"/>
                          <a:stretch>
                            <a:fillRect l="-177907" t="-111475" r="-1163" b="-296721"/>
                          </a:stretch>
                        </a:blipFill>
                      </a:tcPr>
                    </a:tc>
                    <a:extLst>
                      <a:ext uri="{0D108BD9-81ED-4DB2-BD59-A6C34878D82A}">
                        <a16:rowId xmlns:a16="http://schemas.microsoft.com/office/drawing/2014/main" val="181125307"/>
                      </a:ext>
                    </a:extLst>
                  </a:tr>
                  <a:tr h="640080">
                    <a:tc>
                      <a:txBody>
                        <a:bodyPr/>
                        <a:lstStyle/>
                        <a:p>
                          <a:r>
                            <a:rPr kumimoji="1" lang="ja-JP" altLang="en-US"/>
                            <a:t>⑦</a:t>
                          </a:r>
                          <a:r>
                            <a:rPr kumimoji="1" lang="en-US" altLang="ja-JP"/>
                            <a:t>,</a:t>
                          </a:r>
                          <a:r>
                            <a:rPr kumimoji="1" lang="ja-JP" altLang="en-US"/>
                            <a:t>⑧を</a:t>
                          </a:r>
                          <a:endParaRPr kumimoji="1" lang="en-US" altLang="ja-JP"/>
                        </a:p>
                        <a:p>
                          <a:r>
                            <a:rPr kumimoji="1" lang="ja-JP" altLang="en-US"/>
                            <a:t>利用</a:t>
                          </a:r>
                        </a:p>
                      </a:txBody>
                      <a:tcPr>
                        <a:solidFill>
                          <a:schemeClr val="bg1">
                            <a:lumMod val="75000"/>
                          </a:schemeClr>
                        </a:solidFill>
                      </a:tcPr>
                    </a:tc>
                    <a:tc>
                      <a:txBody>
                        <a:bodyPr/>
                        <a:lstStyle/>
                        <a:p>
                          <a:endParaRPr lang="en-US"/>
                        </a:p>
                      </a:txBody>
                      <a:tcPr>
                        <a:blipFill>
                          <a:blip r:embed="rId11"/>
                          <a:stretch>
                            <a:fillRect l="-44681" t="-122857" r="-82270" b="-72381"/>
                          </a:stretch>
                        </a:blipFill>
                      </a:tcPr>
                    </a:tc>
                    <a:tc>
                      <a:txBody>
                        <a:bodyPr/>
                        <a:lstStyle/>
                        <a:p>
                          <a:endParaRPr lang="en-US"/>
                        </a:p>
                      </a:txBody>
                      <a:tcPr>
                        <a:blipFill>
                          <a:blip r:embed="rId11"/>
                          <a:stretch>
                            <a:fillRect l="-177907" t="-122857" r="-1163" b="-72381"/>
                          </a:stretch>
                        </a:blipFill>
                      </a:tcPr>
                    </a:tc>
                    <a:extLst>
                      <a:ext uri="{0D108BD9-81ED-4DB2-BD59-A6C34878D82A}">
                        <a16:rowId xmlns:a16="http://schemas.microsoft.com/office/drawing/2014/main" val="2871988854"/>
                      </a:ext>
                    </a:extLst>
                  </a:tr>
                  <a:tr h="370840">
                    <a:tc>
                      <a:txBody>
                        <a:bodyPr/>
                        <a:lstStyle/>
                        <a:p>
                          <a:r>
                            <a:rPr kumimoji="1" lang="ja-JP" altLang="en-US"/>
                            <a:t>認証可否</a:t>
                          </a:r>
                        </a:p>
                      </a:txBody>
                      <a:tcPr>
                        <a:solidFill>
                          <a:schemeClr val="bg1">
                            <a:lumMod val="85000"/>
                          </a:schemeClr>
                        </a:solidFill>
                      </a:tcPr>
                    </a:tc>
                    <a:tc>
                      <a:txBody>
                        <a:bodyPr/>
                        <a:lstStyle/>
                        <a:p>
                          <a:r>
                            <a:rPr kumimoji="1" lang="ja-JP" altLang="en-US">
                              <a:solidFill>
                                <a:schemeClr val="tx1"/>
                              </a:solidFill>
                            </a:rPr>
                            <a:t>認証成立</a:t>
                          </a:r>
                          <a:r>
                            <a:rPr kumimoji="1" lang="ja-JP" altLang="en-US">
                              <a:solidFill>
                                <a:srgbClr val="FF0000"/>
                              </a:solidFill>
                            </a:rPr>
                            <a:t>〇</a:t>
                          </a:r>
                        </a:p>
                      </a:txBody>
                      <a:tcPr>
                        <a:solidFill>
                          <a:schemeClr val="bg1">
                            <a:lumMod val="85000"/>
                          </a:schemeClr>
                        </a:solidFill>
                      </a:tcPr>
                    </a:tc>
                    <a:tc>
                      <a:txBody>
                        <a:bodyPr/>
                        <a:lstStyle/>
                        <a:p>
                          <a:r>
                            <a:rPr kumimoji="1" lang="ja-JP" altLang="en-US">
                              <a:solidFill>
                                <a:schemeClr val="tx1"/>
                              </a:solidFill>
                            </a:rPr>
                            <a:t>認証不成立</a:t>
                          </a:r>
                          <a:r>
                            <a:rPr kumimoji="1" lang="en-US" altLang="ja-JP">
                              <a:solidFill>
                                <a:schemeClr val="accent1"/>
                              </a:solidFill>
                            </a:rPr>
                            <a:t>×</a:t>
                          </a:r>
                          <a:endParaRPr kumimoji="1" lang="ja-JP" altLang="en-US">
                            <a:solidFill>
                              <a:schemeClr val="accent1"/>
                            </a:solidFill>
                          </a:endParaRPr>
                        </a:p>
                      </a:txBody>
                      <a:tcPr>
                        <a:solidFill>
                          <a:schemeClr val="bg1">
                            <a:lumMod val="85000"/>
                          </a:schemeClr>
                        </a:solidFill>
                      </a:tcPr>
                    </a:tc>
                    <a:extLst>
                      <a:ext uri="{0D108BD9-81ED-4DB2-BD59-A6C34878D82A}">
                        <a16:rowId xmlns:a16="http://schemas.microsoft.com/office/drawing/2014/main" val="1533553659"/>
                      </a:ext>
                    </a:extLst>
                  </a:tr>
                </a:tbl>
              </a:graphicData>
            </a:graphic>
          </p:graphicFrame>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52F0A68-BB1F-4C70-B98E-BEAC704D9736}"/>
                  </a:ext>
                </a:extLst>
              </p:cNvPr>
              <p:cNvSpPr txBox="1"/>
              <p:nvPr/>
            </p:nvSpPr>
            <p:spPr>
              <a:xfrm>
                <a:off x="5489691" y="2998822"/>
                <a:ext cx="4467890" cy="369332"/>
              </a:xfrm>
              <a:prstGeom prst="rect">
                <a:avLst/>
              </a:prstGeom>
              <a:noFill/>
            </p:spPr>
            <p:txBody>
              <a:bodyPr wrap="none" rtlCol="0">
                <a:spAutoFit/>
              </a:bodyPr>
              <a:lstStyle/>
              <a:p>
                <a:r>
                  <a:rPr kumimoji="1" lang="ja-JP" altLang="en-US"/>
                  <a:t>⑦と⑧を</a:t>
                </a:r>
                <a:r>
                  <a:rPr kumimoji="1" lang="en-US" altLang="ja-JP"/>
                  <a:t>i+3</a:t>
                </a:r>
                <a:r>
                  <a:rPr kumimoji="1" lang="ja-JP" altLang="en-US"/>
                  <a:t>回目の</a:t>
                </a:r>
                <a14:m>
                  <m:oMath xmlns:m="http://schemas.openxmlformats.org/officeDocument/2006/math">
                    <m:r>
                      <m:rPr>
                        <m:nor/>
                      </m:rPr>
                      <a:rPr lang="el-GR" altLang="ja-JP" sz="1800" dirty="0" smtClean="0">
                        <a:latin typeface="Cambria Math" panose="02040503050406030204" pitchFamily="18" charset="0"/>
                      </a:rPr>
                      <m:t>α</m:t>
                    </m:r>
                    <m:r>
                      <a:rPr lang="ja-JP" altLang="en-US" i="1" dirty="0">
                        <a:latin typeface="Cambria Math" panose="02040503050406030204" pitchFamily="18" charset="0"/>
                      </a:rPr>
                      <m:t>と</m:t>
                    </m:r>
                    <m:r>
                      <m:rPr>
                        <m:nor/>
                      </m:rPr>
                      <a:rPr lang="el-GR" altLang="ja-JP" dirty="0">
                        <a:latin typeface="Cambria Math" panose="02040503050406030204" pitchFamily="18" charset="0"/>
                      </a:rPr>
                      <m:t>β</m:t>
                    </m:r>
                    <m:r>
                      <a:rPr lang="ja-JP" altLang="en-US" i="1" dirty="0" smtClean="0">
                        <a:latin typeface="Cambria Math" panose="02040503050406030204" pitchFamily="18" charset="0"/>
                      </a:rPr>
                      <m:t>と</m:t>
                    </m:r>
                    <m:r>
                      <a:rPr kumimoji="1" lang="ja-JP" altLang="en-US" i="1" dirty="0" smtClean="0">
                        <a:latin typeface="Cambria Math" panose="02040503050406030204" pitchFamily="18" charset="0"/>
                      </a:rPr>
                      <m:t>して</m:t>
                    </m:r>
                  </m:oMath>
                </a14:m>
                <a:r>
                  <a:rPr kumimoji="1" lang="ja-JP" altLang="en-US"/>
                  <a:t>送信すると</a:t>
                </a:r>
              </a:p>
            </p:txBody>
          </p:sp>
        </mc:Choice>
        <mc:Fallback xmlns="">
          <p:sp>
            <p:nvSpPr>
              <p:cNvPr id="7" name="テキスト ボックス 6">
                <a:extLst>
                  <a:ext uri="{FF2B5EF4-FFF2-40B4-BE49-F238E27FC236}">
                    <a16:creationId xmlns:a16="http://schemas.microsoft.com/office/drawing/2014/main" id="{152F0A68-BB1F-4C70-B98E-BEAC704D9736}"/>
                  </a:ext>
                </a:extLst>
              </p:cNvPr>
              <p:cNvSpPr txBox="1">
                <a:spLocks noRot="1" noChangeAspect="1" noMove="1" noResize="1" noEditPoints="1" noAdjustHandles="1" noChangeArrowheads="1" noChangeShapeType="1" noTextEdit="1"/>
              </p:cNvSpPr>
              <p:nvPr/>
            </p:nvSpPr>
            <p:spPr>
              <a:xfrm>
                <a:off x="5489691" y="2998822"/>
                <a:ext cx="4467890" cy="369332"/>
              </a:xfrm>
              <a:prstGeom prst="rect">
                <a:avLst/>
              </a:prstGeom>
              <a:blipFill>
                <a:blip r:embed="rId12"/>
                <a:stretch>
                  <a:fillRect l="-1230" t="-8197" r="-1230" b="-26230"/>
                </a:stretch>
              </a:blipFill>
            </p:spPr>
            <p:txBody>
              <a:bodyPr/>
              <a:lstStyle/>
              <a:p>
                <a:r>
                  <a:rPr lang="en-US">
                    <a:noFill/>
                  </a:rPr>
                  <a:t> </a:t>
                </a:r>
              </a:p>
            </p:txBody>
          </p:sp>
        </mc:Fallback>
      </mc:AlternateContent>
      <p:cxnSp>
        <p:nvCxnSpPr>
          <p:cNvPr id="9" name="直線コネクタ 8">
            <a:extLst>
              <a:ext uri="{FF2B5EF4-FFF2-40B4-BE49-F238E27FC236}">
                <a16:creationId xmlns:a16="http://schemas.microsoft.com/office/drawing/2014/main" id="{131E7408-43AE-4057-884B-6265A4E272EA}"/>
              </a:ext>
            </a:extLst>
          </p:cNvPr>
          <p:cNvCxnSpPr>
            <a:cxnSpLocks/>
          </p:cNvCxnSpPr>
          <p:nvPr/>
        </p:nvCxnSpPr>
        <p:spPr>
          <a:xfrm>
            <a:off x="2465347" y="2110074"/>
            <a:ext cx="597325" cy="375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ADC7A87-8957-4760-A767-E1AE1C226705}"/>
              </a:ext>
            </a:extLst>
          </p:cNvPr>
          <p:cNvCxnSpPr>
            <a:cxnSpLocks/>
          </p:cNvCxnSpPr>
          <p:nvPr/>
        </p:nvCxnSpPr>
        <p:spPr>
          <a:xfrm>
            <a:off x="3466833" y="3345253"/>
            <a:ext cx="597325" cy="375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B04D25B6-14A8-4179-94B6-37B030F8C2D1}"/>
              </a:ext>
            </a:extLst>
          </p:cNvPr>
          <p:cNvCxnSpPr>
            <a:cxnSpLocks/>
          </p:cNvCxnSpPr>
          <p:nvPr/>
        </p:nvCxnSpPr>
        <p:spPr>
          <a:xfrm>
            <a:off x="2433320" y="3363468"/>
            <a:ext cx="597325" cy="375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5D06ACFE-0659-46E7-9349-2CACDA70D066}"/>
              </a:ext>
            </a:extLst>
          </p:cNvPr>
          <p:cNvCxnSpPr>
            <a:cxnSpLocks/>
          </p:cNvCxnSpPr>
          <p:nvPr/>
        </p:nvCxnSpPr>
        <p:spPr>
          <a:xfrm>
            <a:off x="3456868" y="4568470"/>
            <a:ext cx="597325" cy="375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FD99F16-2AB6-47DB-8BED-41C488F3AA00}"/>
              </a:ext>
            </a:extLst>
          </p:cNvPr>
          <p:cNvCxnSpPr>
            <a:cxnSpLocks/>
          </p:cNvCxnSpPr>
          <p:nvPr/>
        </p:nvCxnSpPr>
        <p:spPr>
          <a:xfrm>
            <a:off x="2465347" y="2550704"/>
            <a:ext cx="597325" cy="375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7D9AD1E-AD8F-436D-BF57-31EE12862FE7}"/>
              </a:ext>
            </a:extLst>
          </p:cNvPr>
          <p:cNvCxnSpPr>
            <a:cxnSpLocks/>
          </p:cNvCxnSpPr>
          <p:nvPr/>
        </p:nvCxnSpPr>
        <p:spPr>
          <a:xfrm>
            <a:off x="3456867" y="3827398"/>
            <a:ext cx="597325" cy="375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11A3BC0-099D-4CE5-A5A1-D4A412C0B11B}"/>
              </a:ext>
            </a:extLst>
          </p:cNvPr>
          <p:cNvCxnSpPr>
            <a:cxnSpLocks/>
          </p:cNvCxnSpPr>
          <p:nvPr/>
        </p:nvCxnSpPr>
        <p:spPr>
          <a:xfrm>
            <a:off x="2456150" y="3791258"/>
            <a:ext cx="597325" cy="375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75B6D468-FDD9-435B-99DE-ADDC28C5B688}"/>
              </a:ext>
            </a:extLst>
          </p:cNvPr>
          <p:cNvCxnSpPr>
            <a:cxnSpLocks/>
          </p:cNvCxnSpPr>
          <p:nvPr/>
        </p:nvCxnSpPr>
        <p:spPr>
          <a:xfrm>
            <a:off x="3456866" y="4987610"/>
            <a:ext cx="597325" cy="375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61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500"/>
                                        <p:tgtEl>
                                          <p:spTgt spid="67"/>
                                        </p:tgtEl>
                                      </p:cBhvr>
                                    </p:animEffect>
                                  </p:childTnLst>
                                </p:cTn>
                              </p:par>
                              <p:par>
                                <p:cTn id="25" presetID="10"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fade">
                                      <p:cBhvr>
                                        <p:cTn id="3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3" name="Rectangle 3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17BD7685-0EC5-4DC4-91D4-16213472B83C}"/>
              </a:ext>
            </a:extLst>
          </p:cNvPr>
          <p:cNvSpPr>
            <a:spLocks noGrp="1"/>
          </p:cNvSpPr>
          <p:nvPr>
            <p:ph type="title"/>
          </p:nvPr>
        </p:nvSpPr>
        <p:spPr>
          <a:xfrm>
            <a:off x="975578" y="870813"/>
            <a:ext cx="9357865" cy="1041901"/>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実装プログラムの概要</a:t>
            </a:r>
          </a:p>
        </p:txBody>
      </p:sp>
      <p:sp>
        <p:nvSpPr>
          <p:cNvPr id="4" name="スライド番号プレースホルダー 3">
            <a:extLst>
              <a:ext uri="{FF2B5EF4-FFF2-40B4-BE49-F238E27FC236}">
                <a16:creationId xmlns:a16="http://schemas.microsoft.com/office/drawing/2014/main" id="{947CAB63-56EB-4A4F-A919-4492B361CB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2C2AB-EF2D-4352-BB26-FF176DBDE1A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grpSp>
        <p:nvGrpSpPr>
          <p:cNvPr id="5" name="グループ化 4">
            <a:extLst>
              <a:ext uri="{FF2B5EF4-FFF2-40B4-BE49-F238E27FC236}">
                <a16:creationId xmlns:a16="http://schemas.microsoft.com/office/drawing/2014/main" id="{A7C55D1B-7C9C-44D4-9C22-1EC97DB9E0A8}"/>
              </a:ext>
            </a:extLst>
          </p:cNvPr>
          <p:cNvGrpSpPr/>
          <p:nvPr/>
        </p:nvGrpSpPr>
        <p:grpSpPr>
          <a:xfrm>
            <a:off x="3493416" y="1901220"/>
            <a:ext cx="5761414" cy="3749906"/>
            <a:chOff x="3248279" y="1174174"/>
            <a:chExt cx="7174484" cy="4669624"/>
          </a:xfrm>
        </p:grpSpPr>
        <p:sp>
          <p:nvSpPr>
            <p:cNvPr id="14" name="矢印: 下 13">
              <a:extLst>
                <a:ext uri="{FF2B5EF4-FFF2-40B4-BE49-F238E27FC236}">
                  <a16:creationId xmlns:a16="http://schemas.microsoft.com/office/drawing/2014/main" id="{73CF215B-AA03-4F74-A767-3162FA97CE77}"/>
                </a:ext>
              </a:extLst>
            </p:cNvPr>
            <p:cNvSpPr/>
            <p:nvPr/>
          </p:nvSpPr>
          <p:spPr>
            <a:xfrm>
              <a:off x="4567628" y="2041628"/>
              <a:ext cx="679268" cy="29747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A21A1CD-CF5D-4045-8313-0D0BD1FEDCF0}"/>
                </a:ext>
              </a:extLst>
            </p:cNvPr>
            <p:cNvSpPr/>
            <p:nvPr/>
          </p:nvSpPr>
          <p:spPr>
            <a:xfrm>
              <a:off x="3248279" y="501637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rPr>
                <a:t>終了</a:t>
              </a:r>
              <a:endParaRPr kumimoji="1" lang="ja-JP" altLang="en-US" sz="2800" b="1">
                <a:solidFill>
                  <a:schemeClr val="tx1"/>
                </a:solidFill>
              </a:endParaRPr>
            </a:p>
          </p:txBody>
        </p:sp>
        <p:sp>
          <p:nvSpPr>
            <p:cNvPr id="16" name="正方形/長方形 15">
              <a:extLst>
                <a:ext uri="{FF2B5EF4-FFF2-40B4-BE49-F238E27FC236}">
                  <a16:creationId xmlns:a16="http://schemas.microsoft.com/office/drawing/2014/main" id="{3A4A51B0-E9BA-4260-BA83-DEF31C3AEEB3}"/>
                </a:ext>
              </a:extLst>
            </p:cNvPr>
            <p:cNvSpPr/>
            <p:nvPr/>
          </p:nvSpPr>
          <p:spPr>
            <a:xfrm>
              <a:off x="3248279" y="3781018"/>
              <a:ext cx="3317966" cy="73133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rPr>
                <a:t>認証フェーズ</a:t>
              </a:r>
              <a:endParaRPr kumimoji="1" lang="ja-JP" altLang="en-US" sz="2800" b="1">
                <a:solidFill>
                  <a:schemeClr val="tx1"/>
                </a:solidFill>
              </a:endParaRPr>
            </a:p>
          </p:txBody>
        </p:sp>
        <p:sp>
          <p:nvSpPr>
            <p:cNvPr id="17" name="正方形/長方形 16">
              <a:extLst>
                <a:ext uri="{FF2B5EF4-FFF2-40B4-BE49-F238E27FC236}">
                  <a16:creationId xmlns:a16="http://schemas.microsoft.com/office/drawing/2014/main" id="{4FEB8364-7DCC-4F00-B3F5-302F88B0F87E}"/>
                </a:ext>
              </a:extLst>
            </p:cNvPr>
            <p:cNvSpPr/>
            <p:nvPr/>
          </p:nvSpPr>
          <p:spPr>
            <a:xfrm>
              <a:off x="3248279" y="2545658"/>
              <a:ext cx="3317966" cy="731330"/>
            </a:xfrm>
            <a:prstGeom prst="rect">
              <a:avLst/>
            </a:prstGeom>
            <a:solidFill>
              <a:srgbClr val="DB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rPr>
                <a:t>登録フェーズ</a:t>
              </a:r>
            </a:p>
          </p:txBody>
        </p:sp>
        <p:sp>
          <p:nvSpPr>
            <p:cNvPr id="18" name="正方形/長方形 17">
              <a:extLst>
                <a:ext uri="{FF2B5EF4-FFF2-40B4-BE49-F238E27FC236}">
                  <a16:creationId xmlns:a16="http://schemas.microsoft.com/office/drawing/2014/main" id="{247EFB86-04DF-4992-8D68-DCC23BD34083}"/>
                </a:ext>
              </a:extLst>
            </p:cNvPr>
            <p:cNvSpPr/>
            <p:nvPr/>
          </p:nvSpPr>
          <p:spPr>
            <a:xfrm>
              <a:off x="3248279" y="1310298"/>
              <a:ext cx="3317966" cy="731330"/>
            </a:xfrm>
            <a:prstGeom prst="rect">
              <a:avLst/>
            </a:prstGeom>
            <a:solidFill>
              <a:srgbClr val="DB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rPr>
                <a:t>開始</a:t>
              </a:r>
            </a:p>
          </p:txBody>
        </p:sp>
        <p:sp>
          <p:nvSpPr>
            <p:cNvPr id="19" name="吹き出し: 角を丸めた四角形 18">
              <a:extLst>
                <a:ext uri="{FF2B5EF4-FFF2-40B4-BE49-F238E27FC236}">
                  <a16:creationId xmlns:a16="http://schemas.microsoft.com/office/drawing/2014/main" id="{62DB089D-F486-4A0A-93DE-78E937522F42}"/>
                </a:ext>
              </a:extLst>
            </p:cNvPr>
            <p:cNvSpPr/>
            <p:nvPr/>
          </p:nvSpPr>
          <p:spPr>
            <a:xfrm>
              <a:off x="7248721" y="3010103"/>
              <a:ext cx="3174042" cy="1287070"/>
            </a:xfrm>
            <a:prstGeom prst="wedgeRoundRectCallout">
              <a:avLst>
                <a:gd name="adj1" fmla="val -46703"/>
                <a:gd name="adj2" fmla="val 3130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kumimoji="1" lang="ja-JP" altLang="en-US" b="1">
                  <a:solidFill>
                    <a:schemeClr val="tx1"/>
                  </a:solidFill>
                  <a:latin typeface="+mn-ea"/>
                </a:rPr>
                <a:t>乱数生成</a:t>
              </a:r>
              <a:endParaRPr kumimoji="1" lang="en-US" altLang="ja-JP" sz="1600" b="1">
                <a:solidFill>
                  <a:schemeClr val="tx1"/>
                </a:solidFill>
                <a:latin typeface="+mn-ea"/>
              </a:endParaRPr>
            </a:p>
            <a:p>
              <a:endParaRPr kumimoji="1" lang="en-US" altLang="ja-JP" sz="600">
                <a:solidFill>
                  <a:schemeClr val="tx1"/>
                </a:solidFill>
              </a:endParaRPr>
            </a:p>
            <a:p>
              <a:r>
                <a:rPr kumimoji="1" lang="ja-JP" altLang="en-US" sz="1400">
                  <a:solidFill>
                    <a:schemeClr val="tx1"/>
                  </a:solidFill>
                </a:rPr>
                <a:t>暗号論的擬似乱数生成器</a:t>
              </a:r>
              <a:r>
                <a:rPr kumimoji="1" lang="en-US" altLang="ja-JP" sz="1400" u="sng" err="1">
                  <a:solidFill>
                    <a:schemeClr val="tx2"/>
                  </a:solidFill>
                </a:rPr>
                <a:t>RAND_bytes</a:t>
              </a:r>
              <a:r>
                <a:rPr kumimoji="1" lang="ja-JP" altLang="en-US" sz="1400">
                  <a:solidFill>
                    <a:schemeClr val="tx1"/>
                  </a:solidFill>
                </a:rPr>
                <a:t>を使用</a:t>
              </a:r>
            </a:p>
          </p:txBody>
        </p:sp>
        <p:sp>
          <p:nvSpPr>
            <p:cNvPr id="20" name="吹き出し: 角を丸めた四角形 19">
              <a:extLst>
                <a:ext uri="{FF2B5EF4-FFF2-40B4-BE49-F238E27FC236}">
                  <a16:creationId xmlns:a16="http://schemas.microsoft.com/office/drawing/2014/main" id="{5CFCDC30-E0D1-48CC-B232-4196104AB2CD}"/>
                </a:ext>
              </a:extLst>
            </p:cNvPr>
            <p:cNvSpPr/>
            <p:nvPr/>
          </p:nvSpPr>
          <p:spPr>
            <a:xfrm>
              <a:off x="7248721" y="4437387"/>
              <a:ext cx="3174040" cy="1287071"/>
            </a:xfrm>
            <a:prstGeom prst="wedgeRoundRectCallout">
              <a:avLst>
                <a:gd name="adj1" fmla="val -46741"/>
                <a:gd name="adj2" fmla="val 417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kumimoji="1" lang="ja-JP" altLang="en-US" b="1">
                  <a:solidFill>
                    <a:schemeClr val="tx1"/>
                  </a:solidFill>
                </a:rPr>
                <a:t>通信</a:t>
              </a:r>
              <a:endParaRPr kumimoji="1" lang="en-US" altLang="ja-JP" b="1">
                <a:solidFill>
                  <a:schemeClr val="tx1"/>
                </a:solidFill>
              </a:endParaRPr>
            </a:p>
            <a:p>
              <a:endParaRPr kumimoji="1" lang="en-US" altLang="ja-JP" sz="700">
                <a:solidFill>
                  <a:schemeClr val="tx1"/>
                </a:solidFill>
              </a:endParaRPr>
            </a:p>
            <a:p>
              <a:r>
                <a:rPr lang="en" altLang="ja-JP" sz="1400">
                  <a:solidFill>
                    <a:schemeClr val="tx1"/>
                  </a:solidFill>
                </a:rPr>
                <a:t>Linux</a:t>
              </a:r>
              <a:r>
                <a:rPr lang="ja-JP" altLang="en-US" sz="1400">
                  <a:solidFill>
                    <a:schemeClr val="tx1"/>
                  </a:solidFill>
                </a:rPr>
                <a:t>の標準ライブラリの</a:t>
              </a:r>
              <a:r>
                <a:rPr lang="en" altLang="ja-JP" sz="1400">
                  <a:solidFill>
                    <a:schemeClr val="tx1"/>
                  </a:solidFill>
                </a:rPr>
                <a:t>socket</a:t>
              </a:r>
              <a:r>
                <a:rPr lang="ja-JP" altLang="en-US" sz="1400">
                  <a:solidFill>
                    <a:schemeClr val="tx1"/>
                  </a:solidFill>
                </a:rPr>
                <a:t>関数を使用</a:t>
              </a:r>
              <a:endParaRPr kumimoji="1" lang="en-US" altLang="ja-JP" sz="1400">
                <a:solidFill>
                  <a:schemeClr val="tx1"/>
                </a:solidFill>
              </a:endParaRPr>
            </a:p>
          </p:txBody>
        </p:sp>
        <p:sp>
          <p:nvSpPr>
            <p:cNvPr id="21" name="吹き出し: 角を丸めた四角形 20">
              <a:extLst>
                <a:ext uri="{FF2B5EF4-FFF2-40B4-BE49-F238E27FC236}">
                  <a16:creationId xmlns:a16="http://schemas.microsoft.com/office/drawing/2014/main" id="{BAD98967-0428-4189-A63E-D0871B3F61D7}"/>
                </a:ext>
              </a:extLst>
            </p:cNvPr>
            <p:cNvSpPr/>
            <p:nvPr/>
          </p:nvSpPr>
          <p:spPr>
            <a:xfrm>
              <a:off x="7248719" y="1617685"/>
              <a:ext cx="3174041" cy="1287070"/>
            </a:xfrm>
            <a:prstGeom prst="wedgeRoundRectCallout">
              <a:avLst>
                <a:gd name="adj1" fmla="val -63107"/>
                <a:gd name="adj2" fmla="val 37728"/>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kumimoji="1" lang="ja-JP" altLang="en-US" b="1">
                  <a:solidFill>
                    <a:schemeClr val="tx1"/>
                  </a:solidFill>
                  <a:latin typeface="+mn-ea"/>
                </a:rPr>
                <a:t>一方向性関数</a:t>
              </a:r>
              <a:endParaRPr kumimoji="1" lang="en-US" altLang="ja-JP" b="1">
                <a:solidFill>
                  <a:schemeClr val="tx1"/>
                </a:solidFill>
                <a:latin typeface="+mn-ea"/>
              </a:endParaRPr>
            </a:p>
            <a:p>
              <a:endParaRPr kumimoji="1" lang="en-US" altLang="ja-JP" sz="700">
                <a:solidFill>
                  <a:schemeClr val="tx1"/>
                </a:solidFill>
              </a:endParaRPr>
            </a:p>
            <a:p>
              <a:r>
                <a:rPr kumimoji="1" lang="ja-JP" altLang="en-US" sz="1600">
                  <a:solidFill>
                    <a:schemeClr val="tx1"/>
                  </a:solidFill>
                </a:rPr>
                <a:t>ハッシュ関数</a:t>
              </a:r>
              <a:endParaRPr kumimoji="1" lang="en-US" altLang="ja-JP" sz="1600">
                <a:solidFill>
                  <a:schemeClr val="tx1"/>
                </a:solidFill>
              </a:endParaRPr>
            </a:p>
            <a:p>
              <a:r>
                <a:rPr kumimoji="1" lang="en-US" altLang="ja-JP" sz="1600" u="sng">
                  <a:solidFill>
                    <a:schemeClr val="tx2"/>
                  </a:solidFill>
                </a:rPr>
                <a:t>SHA-256</a:t>
              </a:r>
              <a:r>
                <a:rPr kumimoji="1" lang="ja-JP" altLang="en-US" sz="1600">
                  <a:solidFill>
                    <a:schemeClr val="tx1"/>
                  </a:solidFill>
                </a:rPr>
                <a:t>を使用</a:t>
              </a:r>
              <a:endParaRPr kumimoji="1" lang="en-US" altLang="ja-JP" sz="1600">
                <a:solidFill>
                  <a:schemeClr val="tx1"/>
                </a:solidFill>
              </a:endParaRPr>
            </a:p>
          </p:txBody>
        </p:sp>
        <p:sp>
          <p:nvSpPr>
            <p:cNvPr id="23" name="右大かっこ 22">
              <a:extLst>
                <a:ext uri="{FF2B5EF4-FFF2-40B4-BE49-F238E27FC236}">
                  <a16:creationId xmlns:a16="http://schemas.microsoft.com/office/drawing/2014/main" id="{2A77DB94-358E-4685-B3B4-E7C447A8BBD8}"/>
                </a:ext>
              </a:extLst>
            </p:cNvPr>
            <p:cNvSpPr/>
            <p:nvPr/>
          </p:nvSpPr>
          <p:spPr>
            <a:xfrm>
              <a:off x="6501390" y="1174174"/>
              <a:ext cx="237422" cy="4669624"/>
            </a:xfrm>
            <a:prstGeom prst="rightBracket">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95396615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CBDD7F6325E7A4FB44C60DB620E9F13" ma:contentTypeVersion="2" ma:contentTypeDescription="新しいドキュメントを作成します。" ma:contentTypeScope="" ma:versionID="3ca242f05d3bb4ba6c1514285730678d">
  <xsd:schema xmlns:xsd="http://www.w3.org/2001/XMLSchema" xmlns:xs="http://www.w3.org/2001/XMLSchema" xmlns:p="http://schemas.microsoft.com/office/2006/metadata/properties" xmlns:ns3="3bb3bb0d-b94d-434b-b349-0b05666638b2" targetNamespace="http://schemas.microsoft.com/office/2006/metadata/properties" ma:root="true" ma:fieldsID="9cc96d7dcd43e972435adf17ca963ec7" ns3:_="">
    <xsd:import namespace="3bb3bb0d-b94d-434b-b349-0b05666638b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b3bb0d-b94d-434b-b349-0b05666638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100F07-0547-424F-90D6-C06E04397E90}">
  <ds:schemaRefs>
    <ds:schemaRef ds:uri="http://schemas.microsoft.com/sharepoint/v3/contenttype/forms"/>
  </ds:schemaRefs>
</ds:datastoreItem>
</file>

<file path=customXml/itemProps2.xml><?xml version="1.0" encoding="utf-8"?>
<ds:datastoreItem xmlns:ds="http://schemas.openxmlformats.org/officeDocument/2006/customXml" ds:itemID="{376692A8-66C1-414E-B1A2-23F19A3417F1}">
  <ds:schemaRefs>
    <ds:schemaRef ds:uri="3bb3bb0d-b94d-434b-b349-0b05666638b2"/>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58D9F46-F252-4A3C-8206-712B95F5C916}">
  <ds:schemaRefs>
    <ds:schemaRef ds:uri="3bb3bb0d-b94d-434b-b349-0b05666638b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5426</Words>
  <Application>Microsoft Office PowerPoint</Application>
  <PresentationFormat>ワイド画面</PresentationFormat>
  <Paragraphs>952</Paragraphs>
  <Slides>34</Slides>
  <Notes>22</Notes>
  <HiddenSlides>23</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34</vt:i4>
      </vt:variant>
    </vt:vector>
  </HeadingPairs>
  <TitlesOfParts>
    <vt:vector size="50" baseType="lpstr">
      <vt:lpstr>HaranoAjiMincho-Regular-Identity-H</vt:lpstr>
      <vt:lpstr>NimbusRomNo9L-Regu</vt:lpstr>
      <vt:lpstr>NimbusRomNo9L-ReguItal</vt:lpstr>
      <vt:lpstr>rtxmi</vt:lpstr>
      <vt:lpstr>rtxr</vt:lpstr>
      <vt:lpstr>Slack-Lato</vt:lpstr>
      <vt:lpstr>游ゴシック</vt:lpstr>
      <vt:lpstr>游ゴシック Light</vt:lpstr>
      <vt:lpstr>Arial</vt:lpstr>
      <vt:lpstr>Calibri</vt:lpstr>
      <vt:lpstr>Calibri Light</vt:lpstr>
      <vt:lpstr>Cambria Math</vt:lpstr>
      <vt:lpstr>Consolas</vt:lpstr>
      <vt:lpstr>Wingdings 2</vt:lpstr>
      <vt:lpstr>HDOfficeLightV0</vt:lpstr>
      <vt:lpstr>Office テーマ</vt:lpstr>
      <vt:lpstr>SAS-L(3)認証方式の 性能評価</vt:lpstr>
      <vt:lpstr>研究背景</vt:lpstr>
      <vt:lpstr>SAS-Lの概要</vt:lpstr>
      <vt:lpstr>研究の目的</vt:lpstr>
      <vt:lpstr>SAS-L(3)のアルゴリズム</vt:lpstr>
      <vt:lpstr>SAS-L(4)のアルゴリズム</vt:lpstr>
      <vt:lpstr>SASの計算回数</vt:lpstr>
      <vt:lpstr>安全性の検証</vt:lpstr>
      <vt:lpstr>実装プログラムの概要</vt:lpstr>
      <vt:lpstr>実験方法</vt:lpstr>
      <vt:lpstr>実験結果</vt:lpstr>
      <vt:lpstr>考察</vt:lpstr>
      <vt:lpstr>結論と今後の課題</vt:lpstr>
      <vt:lpstr>SAS-L(1)のアルゴリズム</vt:lpstr>
      <vt:lpstr>SAS-L(3)のアルゴリズム</vt:lpstr>
      <vt:lpstr>目次</vt:lpstr>
      <vt:lpstr>参考文献</vt:lpstr>
      <vt:lpstr>SAS-L(1)へのリプレイアタック</vt:lpstr>
      <vt:lpstr>SAS-L(1)へのリプレイアタック</vt:lpstr>
      <vt:lpstr>SAS-L(1)へのリプレイアタック</vt:lpstr>
      <vt:lpstr>SAS-L(3)へのリプレイアタック</vt:lpstr>
      <vt:lpstr>SAS-L(3)へのリプレイアタック</vt:lpstr>
      <vt:lpstr>SAS-L(3)へのリプレイアタック</vt:lpstr>
      <vt:lpstr>SAS-L(3)へのリプレイアタック</vt:lpstr>
      <vt:lpstr>SAS-L(4)のアルゴリズム</vt:lpstr>
      <vt:lpstr>SAS-L(1)の概要</vt:lpstr>
      <vt:lpstr>SASで用いる演算</vt:lpstr>
      <vt:lpstr>SAS-L(1)リプレイアタックへの対策</vt:lpstr>
      <vt:lpstr>SAS-L(3)のアルゴリズム</vt:lpstr>
      <vt:lpstr>SAS-L(3)のアルゴリズム</vt:lpstr>
      <vt:lpstr>SAS-L(3)のアルゴリズム</vt:lpstr>
      <vt:lpstr>実験結果</vt:lpstr>
      <vt:lpstr>実験結果</vt:lpstr>
      <vt:lpstr>実験結果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SAS-L1,SAS-L2と従来法の比較 </dc:title>
  <dc:creator>吉本 智哉</dc:creator>
  <cp:lastModifiedBy>吉本 智哉</cp:lastModifiedBy>
  <cp:revision>1</cp:revision>
  <dcterms:created xsi:type="dcterms:W3CDTF">2021-11-09T00:47:20Z</dcterms:created>
  <dcterms:modified xsi:type="dcterms:W3CDTF">2022-02-16T08:51:18Z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0x010100DCBDD7F6325E7A4FB44C60DB620E9F13</vt:lpwstr>
  </property>
</Properties>
</file>