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6bdcdf533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6bdcdf5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6bdcdf533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6bdcdf533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6bdcdf5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76bdcdf533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6bdcdf533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6bdcdf5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6bdcdf533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6bdcdf533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6bdcdf5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6bdcdf533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6bdcdf533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6bdcdf53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76bdcdf533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0bc2f5bf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0bc2f5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d0bc2f5bf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0bc2f5b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0bc2f5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d0bc2f5bf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0bc2f5bf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0bc2f5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d0bc2f5bf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0bc2f5bf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0bc2f5b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d0bc2f5bf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0bc2f5bf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0bc2f5b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d0bc2f5bf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bafd01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bafd0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6bafd013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467544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67544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AB_col_white_background.eps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875" y="509588"/>
            <a:ext cx="1663700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67544" y="1268760"/>
            <a:ext cx="584299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755366" y="194730"/>
            <a:ext cx="363326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5373415" y="2812777"/>
            <a:ext cx="456937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182415" y="831578"/>
            <a:ext cx="456937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05880" y="1268760"/>
            <a:ext cx="584299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95536" y="2492896"/>
            <a:ext cx="8229600" cy="363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AB_col_white_background.eps"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875" y="509588"/>
            <a:ext cx="1663700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95536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95536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AB_col_white_background.eps"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875" y="509588"/>
            <a:ext cx="1663700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05880" y="1268760"/>
            <a:ext cx="584299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95536" y="2492896"/>
            <a:ext cx="4038600" cy="363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586536" y="2492896"/>
            <a:ext cx="4038600" cy="363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05880" y="1268760"/>
            <a:ext cx="584299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05880" y="234888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395536" y="3068959"/>
            <a:ext cx="4040188" cy="3057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582344" y="234888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583361" y="3068960"/>
            <a:ext cx="4041775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67544" y="1268760"/>
            <a:ext cx="584299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95536" y="118683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1196752"/>
            <a:ext cx="511175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2420888"/>
            <a:ext cx="3008313" cy="37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7544" y="1268760"/>
            <a:ext cx="584299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2492896"/>
            <a:ext cx="8229600" cy="363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AB_col_white_background.eps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3875" y="509588"/>
            <a:ext cx="1663700" cy="711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gif"/><Relationship Id="rId4" Type="http://schemas.openxmlformats.org/officeDocument/2006/relationships/image" Target="../media/image3.gif"/><Relationship Id="rId5" Type="http://schemas.openxmlformats.org/officeDocument/2006/relationships/image" Target="../media/image8.gif"/><Relationship Id="rId6" Type="http://schemas.openxmlformats.org/officeDocument/2006/relationships/image" Target="../media/image22.gif"/><Relationship Id="rId7" Type="http://schemas.openxmlformats.org/officeDocument/2006/relationships/image" Target="../media/image1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406400" y="1625600"/>
            <a:ext cx="72548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595959"/>
                </a:solidFill>
              </a:rPr>
              <a:t>High-Dimensional Covariance Matrix Estimation</a:t>
            </a:r>
            <a:endParaRPr b="0" i="0" sz="3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06400" y="4295775"/>
            <a:ext cx="6821488" cy="96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</a:rPr>
              <a:t>Undergraduate semester-long project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</a:rPr>
              <a:t>Hector Kohler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595959"/>
                </a:solidFill>
              </a:rPr>
              <a:t>Examiners: Dr Saralees Nadarajah, Prof Jianxin Pan</a:t>
            </a:r>
            <a:endParaRPr sz="2200">
              <a:solidFill>
                <a:srgbClr val="595959"/>
              </a:solidFill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519113" y="2809875"/>
            <a:ext cx="7013575" cy="0"/>
          </a:xfrm>
          <a:prstGeom prst="straightConnector1">
            <a:avLst/>
          </a:prstGeom>
          <a:noFill/>
          <a:ln cap="flat" cmpd="sng" w="25400">
            <a:solidFill>
              <a:srgbClr val="660066"/>
            </a:solidFill>
            <a:prstDash val="dot"/>
            <a:round/>
            <a:headEnd len="med" w="med" type="none"/>
            <a:tailEnd len="med" w="med" type="none"/>
          </a:ln>
          <a:effectLst>
            <a:outerShdw blurRad="635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TAB_col_white_background.eps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509588"/>
            <a:ext cx="1663700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405880" y="1026385"/>
            <a:ext cx="584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Thresholding Estimator 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283425" y="1910625"/>
            <a:ext cx="8748600" cy="36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/>
              <a:t>The thresholding estimator for a sample covariance matrix </a:t>
            </a:r>
            <a:r>
              <a:rPr b="1" lang="en-GB"/>
              <a:t>S</a:t>
            </a:r>
            <a:r>
              <a:rPr lang="en-GB"/>
              <a:t> is of the form: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/>
              <a:t>With for some           and for all           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425" y="2938475"/>
            <a:ext cx="4015150" cy="8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863" y="3899106"/>
            <a:ext cx="919175" cy="4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6650" y="3920050"/>
            <a:ext cx="1014400" cy="41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5850" y="4337725"/>
            <a:ext cx="4626724" cy="102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5850" y="5210200"/>
            <a:ext cx="5564200" cy="9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7317700" y="4656700"/>
            <a:ext cx="2028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(Hard)</a:t>
            </a:r>
            <a:endParaRPr b="1" sz="2400"/>
          </a:p>
        </p:txBody>
      </p:sp>
      <p:sp>
        <p:nvSpPr>
          <p:cNvPr id="192" name="Google Shape;192;p22"/>
          <p:cNvSpPr txBox="1"/>
          <p:nvPr/>
        </p:nvSpPr>
        <p:spPr>
          <a:xfrm>
            <a:off x="7797850" y="5472963"/>
            <a:ext cx="2028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(Soft)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405873" y="1268750"/>
            <a:ext cx="855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 and Soft Thresholding are easy to compute, preserve sparsity but not PD: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8759" r="0" t="0"/>
          <a:stretch/>
        </p:blipFill>
        <p:spPr>
          <a:xfrm>
            <a:off x="0" y="2535575"/>
            <a:ext cx="5110176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4030" t="0"/>
          <a:stretch/>
        </p:blipFill>
        <p:spPr>
          <a:xfrm>
            <a:off x="3886200" y="2578900"/>
            <a:ext cx="5257800" cy="38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0" y="2411750"/>
            <a:ext cx="4931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 Thresholding </a:t>
            </a:r>
            <a:r>
              <a:rPr lang="en-GB"/>
              <a:t>estimator of covariance of data generated from N(0,I) n=100, p=200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4212600" y="2411750"/>
            <a:ext cx="4931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 Thresholding </a:t>
            </a:r>
            <a:r>
              <a:rPr lang="en-GB"/>
              <a:t>estimator of covariance of data generated from N(0,I) n=100, p=200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405880" y="992710"/>
            <a:ext cx="584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Discussion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405886" y="1678496"/>
            <a:ext cx="8229600" cy="36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M</a:t>
            </a:r>
            <a:r>
              <a:rPr lang="en-GB" sz="2400"/>
              <a:t>any covariance estimators with different advantages and properties.</a:t>
            </a:r>
            <a:endParaRPr sz="2400"/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Ongoing research topic.</a:t>
            </a:r>
            <a:endParaRPr sz="2400"/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A need for a framework to choose what kind of estimators: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Adapt some classical methods and their corresponding R (or other programming language) implementation.</a:t>
            </a:r>
            <a:endParaRPr sz="2400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38" y="4100525"/>
            <a:ext cx="6732126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405880" y="964135"/>
            <a:ext cx="584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 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405886" y="1707071"/>
            <a:ext cx="8229600" cy="36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Olivier Ledoit and Michael Wolf. </a:t>
            </a:r>
            <a:r>
              <a:rPr i="1" lang="en-GB"/>
              <a:t>A well-conditioned estimator for large dimensional covariance matrices</a:t>
            </a:r>
            <a:r>
              <a:rPr lang="en-GB"/>
              <a:t>. Journal of Multivariate Analysis 88 p365–411, 2004.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Peter J. Bickel and Elizaveta Levina. </a:t>
            </a:r>
            <a:r>
              <a:rPr i="1" lang="en-GB"/>
              <a:t>Covariance Regularization By Thresholding</a:t>
            </a:r>
            <a:r>
              <a:rPr lang="en-GB"/>
              <a:t>. The Annals of Statistics, 2008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Yixin Fang, Binhuan Wang, Yang Feng Tuning </a:t>
            </a:r>
            <a:r>
              <a:rPr i="1" lang="en-GB"/>
              <a:t>Parameter Selection in Regularized Estimations of Large Covariance Matrices</a:t>
            </a:r>
            <a:r>
              <a:rPr lang="en-GB"/>
              <a:t>. Journal of Statistical Computation and Simulation, 2016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405880" y="1268760"/>
            <a:ext cx="584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395536" y="2492896"/>
            <a:ext cx="8229600" cy="36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37" y="409575"/>
            <a:ext cx="8729325" cy="62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395530" y="1236935"/>
            <a:ext cx="584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High-Dimensional data ?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95536" y="2492896"/>
            <a:ext cx="8229600" cy="363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More features than observations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Usually seen in health data or time series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Not easy to get statistics from such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05873" y="1024575"/>
            <a:ext cx="857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Covariance Matrix 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05875" y="1930250"/>
            <a:ext cx="86604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Population form of the </a:t>
            </a:r>
            <a:r>
              <a:rPr lang="en-GB" sz="2600" u="sng"/>
              <a:t>covariance matrix</a:t>
            </a:r>
            <a:r>
              <a:rPr lang="en-GB" sz="2600"/>
              <a:t> for a d-dimensional random vector:</a:t>
            </a:r>
            <a:endParaRPr sz="2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75" y="2761152"/>
            <a:ext cx="7657751" cy="1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509575" y="4681700"/>
            <a:ext cx="74205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Symmetric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Real entries greater or equal to zero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Positive semi-definite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05873" y="1268750"/>
            <a:ext cx="8219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Covariance Matrix Estimation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95536" y="2492896"/>
            <a:ext cx="8229600" cy="36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400"/>
              <a:t>The problem</a:t>
            </a:r>
            <a:r>
              <a:rPr lang="en-GB" sz="2400"/>
              <a:t> of covariance matrix estimation is to estimate a covariance matrix from a sample dataset such that the estimator has good properties (MLE, small MSE, Invertible, easy to compute….)</a:t>
            </a:r>
            <a:endParaRPr sz="2400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05875" y="4333275"/>
            <a:ext cx="86604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Sample form of the covariance matrix (estimator) for a dataset of n observations and d features (n&gt;=d):</a:t>
            </a:r>
            <a:endParaRPr sz="2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25" y="5184525"/>
            <a:ext cx="5912999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161949" y="1112800"/>
            <a:ext cx="9042300" cy="36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/>
              <a:t>The sample covariance is the MLE of the covariance parameter in the density of a MVN. We compute the inverse of the sample covariance in many tasks for example in the expectation step of EM algorithm:</a:t>
            </a:r>
            <a:endParaRPr sz="2400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000" y="2455925"/>
            <a:ext cx="4030600" cy="12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61950" y="3722675"/>
            <a:ext cx="50745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With the density of the MVN: </a:t>
            </a:r>
            <a:endParaRPr sz="24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850" y="4215300"/>
            <a:ext cx="7490501" cy="228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6497050" y="4968325"/>
            <a:ext cx="732600" cy="732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05875" y="1132075"/>
            <a:ext cx="8229600" cy="94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 sample covariance invertible ?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05886" y="1855946"/>
            <a:ext cx="8229600" cy="36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/>
              <a:t>Not for high-dimensional datasets!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2750"/>
            <a:ext cx="4572000" cy="38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405875" y="2372750"/>
            <a:ext cx="4221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of the minimum eigenvalue of the sample covariance for a dataset with fixed n=50 generated from N(0,I)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600" y="2432425"/>
            <a:ext cx="4734401" cy="39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4794950" y="2593275"/>
            <a:ext cx="4221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Ordered eigenvalue of the sample covariance of 50 observations from N(0,I)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48350" y="1206550"/>
            <a:ext cx="7418100" cy="93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Ledoit-Wolf shrinkage estimator 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457200" y="1993922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100"/>
              <a:t>The Ledoit-Wolf estimator is positive definite estimator of the form: </a:t>
            </a:r>
            <a:endParaRPr sz="2100"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2489225"/>
            <a:ext cx="28384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503425" y="2910672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100"/>
              <a:t>To find the coefficients we minimize the MSE with the real covariance matrix:</a:t>
            </a:r>
            <a:endParaRPr sz="2100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475" y="3414050"/>
            <a:ext cx="2838450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503425" y="4053672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100"/>
              <a:t>Under certain conditions, we find the sample form of the LW estimator:</a:t>
            </a:r>
            <a:endParaRPr sz="21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7550" y="4627172"/>
            <a:ext cx="29813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2550" y="5196672"/>
            <a:ext cx="195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5575" y="5705500"/>
            <a:ext cx="3308650" cy="7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8825" y="5206200"/>
            <a:ext cx="21812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7600" y="5182375"/>
            <a:ext cx="18288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503425" y="5132000"/>
            <a:ext cx="1952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With</a:t>
            </a:r>
            <a:endParaRPr sz="2100"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10">
            <a:alphaModFix/>
          </a:blip>
          <a:srcRect b="-9425" l="-11517" r="-7345" t="-9437"/>
          <a:stretch/>
        </p:blipFill>
        <p:spPr>
          <a:xfrm>
            <a:off x="1426300" y="5826513"/>
            <a:ext cx="239591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3057425" y="4554300"/>
            <a:ext cx="3163500" cy="64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95530" y="1088310"/>
            <a:ext cx="584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Eigenvalues of LW estimator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775" y="2451671"/>
            <a:ext cx="5253225" cy="31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10400"/>
            <a:ext cx="4087200" cy="30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1327025" y="2510400"/>
            <a:ext cx="2845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 p/n = 0.5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5360188" y="2510400"/>
            <a:ext cx="2845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 p/n = 3 (high-dimensional)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05880" y="1040160"/>
            <a:ext cx="584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Limits to the LW estimator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05886" y="2035696"/>
            <a:ext cx="8229600" cy="36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Computationally expensive because the coefficients of the linear combination are estimated from the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Do not </a:t>
            </a:r>
            <a:r>
              <a:rPr lang="en-GB" sz="2400"/>
              <a:t>necessarily preserve sparsity !</a:t>
            </a:r>
            <a:r>
              <a:rPr lang="en-GB" sz="2400"/>
              <a:t> </a:t>
            </a:r>
            <a:endParaRPr sz="2400"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25" y="3429000"/>
            <a:ext cx="52143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1914525" y="3243300"/>
            <a:ext cx="4931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LW estimator of covariance of data generated from N(0,I) n=100, p=200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1814525" y="34147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