
<file path=[Content_Types].xml><?xml version="1.0" encoding="utf-8"?>
<Types xmlns="http://schemas.openxmlformats.org/package/2006/content-types">
  <Default Extension="jpeg" ContentType="image/jpeg"/>
  <Default Extension="png" ContentType="image/png"/>
  <Default Extension="emf" ContentType="image/x-emf"/>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12" r:id="rId5"/>
    <p:sldId id="302" r:id="rId6"/>
    <p:sldId id="307" r:id="rId7"/>
    <p:sldId id="308" r:id="rId8"/>
    <p:sldId id="313" r:id="rId9"/>
    <p:sldId id="305" r:id="rId10"/>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05380"/>
    <a:srgbClr val="F3F3F3"/>
    <a:srgbClr val="F7FCFE"/>
    <a:srgbClr val="FFFFFC"/>
    <a:srgbClr val="E6E6E6"/>
    <a:srgbClr val="44BE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9" autoAdjust="0"/>
    <p:restoredTop sz="94618" autoAdjust="0"/>
  </p:normalViewPr>
  <p:slideViewPr>
    <p:cSldViewPr snapToGrid="0" showGuides="1">
      <p:cViewPr varScale="1">
        <p:scale>
          <a:sx n="104" d="100"/>
          <a:sy n="104" d="100"/>
        </p:scale>
        <p:origin x="642" y="114"/>
      </p:cViewPr>
      <p:guideLst>
        <p:guide orient="horz" pos="126"/>
        <p:guide orient="horz" pos="4222"/>
        <p:guide pos="205"/>
        <p:guide pos="7447"/>
        <p:guide orient="horz" pos="525"/>
        <p:guide orient="horz" pos="670"/>
        <p:guide orient="horz" pos="4017"/>
        <p:guide orient="horz" pos="3874"/>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gs" Target="tags/tag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模板部分元素使用了幻灯片母版制作。如果需要修改，点击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视图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幻灯片母版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修改；完成后关闭编辑母版即可。</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模板部分元素使用了幻灯片母版制作。如果需要修改，点击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视图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幻灯片母版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修改；完成后关闭编辑母版即可。</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
        <p:nvSpPr>
          <p:cNvPr id="2" name="矩形 1"/>
          <p:cNvSpPr/>
          <p:nvPr userDrawn="1"/>
        </p:nvSpPr>
        <p:spPr>
          <a:xfrm>
            <a:off x="527435" y="331259"/>
            <a:ext cx="434789" cy="44855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 name="标题 1"/>
          <p:cNvSpPr txBox="1"/>
          <p:nvPr userDrawn="1"/>
        </p:nvSpPr>
        <p:spPr>
          <a:xfrm>
            <a:off x="1209303" y="356659"/>
            <a:ext cx="7863029" cy="440676"/>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lang="zh-CN" altLang="en-US" sz="2935" b="0" i="0" kern="1200" baseline="0" dirty="0">
                <a:solidFill>
                  <a:schemeClr val="tx1">
                    <a:lumMod val="65000"/>
                    <a:lumOff val="35000"/>
                  </a:schemeClr>
                </a:solidFill>
                <a:effectLst/>
                <a:latin typeface="微软雅黑" panose="020B0503020204020204" pitchFamily="34" charset="-122"/>
                <a:ea typeface="微软雅黑" panose="020B0503020204020204" pitchFamily="34" charset="-122"/>
                <a:cs typeface="+mj-cs"/>
              </a:defRPr>
            </a:lvl1pPr>
          </a:lstStyle>
          <a:p>
            <a:pPr defTabSz="685800"/>
            <a:r>
              <a:rPr lang="zh-CN" altLang="en-US" dirty="0"/>
              <a:t>请输入您的标题</a:t>
            </a:r>
            <a:endParaRPr lang="zh-CN" altLang="en-US" dirty="0"/>
          </a:p>
        </p:txBody>
      </p:sp>
      <p:cxnSp>
        <p:nvCxnSpPr>
          <p:cNvPr id="4" name="直接连接符 3"/>
          <p:cNvCxnSpPr/>
          <p:nvPr userDrawn="1"/>
        </p:nvCxnSpPr>
        <p:spPr>
          <a:xfrm flipV="1">
            <a:off x="1270838" y="872083"/>
            <a:ext cx="10479237" cy="1"/>
          </a:xfrm>
          <a:prstGeom prst="line">
            <a:avLst/>
          </a:prstGeom>
          <a:ln w="15875"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par>
                                <p:cTn id="8" presetID="22" presetClass="entr" presetSubtype="8" fill="hold"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内页-1">
    <p:spTree>
      <p:nvGrpSpPr>
        <p:cNvPr id="1" name=""/>
        <p:cNvGrpSpPr/>
        <p:nvPr/>
      </p:nvGrpSpPr>
      <p:grpSpPr>
        <a:xfrm>
          <a:off x="0" y="0"/>
          <a:ext cx="0" cy="0"/>
          <a:chOff x="0" y="0"/>
          <a:chExt cx="0" cy="0"/>
        </a:xfrm>
      </p:grpSpPr>
      <p:sp>
        <p:nvSpPr>
          <p:cNvPr id="2" name="矩形 1"/>
          <p:cNvSpPr/>
          <p:nvPr userDrawn="1"/>
        </p:nvSpPr>
        <p:spPr>
          <a:xfrm>
            <a:off x="527435" y="331259"/>
            <a:ext cx="434789" cy="44855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 name="标题 1"/>
          <p:cNvSpPr txBox="1"/>
          <p:nvPr userDrawn="1"/>
        </p:nvSpPr>
        <p:spPr>
          <a:xfrm>
            <a:off x="1209303" y="356659"/>
            <a:ext cx="7863029" cy="440676"/>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lang="zh-CN" altLang="en-US" sz="2935" b="0" i="0" kern="1200" baseline="0" dirty="0">
                <a:solidFill>
                  <a:schemeClr val="tx1">
                    <a:lumMod val="65000"/>
                    <a:lumOff val="35000"/>
                  </a:schemeClr>
                </a:solidFill>
                <a:effectLst/>
                <a:latin typeface="微软雅黑" panose="020B0503020204020204" pitchFamily="34" charset="-122"/>
                <a:ea typeface="微软雅黑" panose="020B0503020204020204" pitchFamily="34" charset="-122"/>
                <a:cs typeface="+mj-cs"/>
              </a:defRPr>
            </a:lvl1pPr>
          </a:lstStyle>
          <a:p>
            <a:pPr defTabSz="685800"/>
            <a:r>
              <a:rPr lang="zh-CN" altLang="en-US" dirty="0"/>
              <a:t>请输入您的标题</a:t>
            </a:r>
            <a:endParaRPr lang="zh-CN" altLang="en-US" dirty="0"/>
          </a:p>
        </p:txBody>
      </p:sp>
      <p:cxnSp>
        <p:nvCxnSpPr>
          <p:cNvPr id="4" name="直接连接符 3"/>
          <p:cNvCxnSpPr/>
          <p:nvPr userDrawn="1"/>
        </p:nvCxnSpPr>
        <p:spPr>
          <a:xfrm flipV="1">
            <a:off x="1270838" y="872083"/>
            <a:ext cx="10479237" cy="1"/>
          </a:xfrm>
          <a:prstGeom prst="line">
            <a:avLst/>
          </a:prstGeom>
          <a:ln w="15875"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par>
                                <p:cTn id="8" presetID="22" presetClass="entr" presetSubtype="8" fill="hold"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内页-1">
    <p:spTree>
      <p:nvGrpSpPr>
        <p:cNvPr id="1" name=""/>
        <p:cNvGrpSpPr/>
        <p:nvPr/>
      </p:nvGrpSpPr>
      <p:grpSpPr>
        <a:xfrm>
          <a:off x="0" y="0"/>
          <a:ext cx="0" cy="0"/>
          <a:chOff x="0" y="0"/>
          <a:chExt cx="0" cy="0"/>
        </a:xfrm>
      </p:grpSpPr>
      <p:sp>
        <p:nvSpPr>
          <p:cNvPr id="2" name="矩形 1"/>
          <p:cNvSpPr/>
          <p:nvPr userDrawn="1"/>
        </p:nvSpPr>
        <p:spPr>
          <a:xfrm>
            <a:off x="527435" y="331259"/>
            <a:ext cx="434789" cy="44855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 name="标题 1"/>
          <p:cNvSpPr txBox="1"/>
          <p:nvPr userDrawn="1"/>
        </p:nvSpPr>
        <p:spPr>
          <a:xfrm>
            <a:off x="1209303" y="356659"/>
            <a:ext cx="7863029" cy="440676"/>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lang="zh-CN" altLang="en-US" sz="2935" b="0" i="0" kern="1200" baseline="0" dirty="0">
                <a:solidFill>
                  <a:schemeClr val="tx1">
                    <a:lumMod val="65000"/>
                    <a:lumOff val="35000"/>
                  </a:schemeClr>
                </a:solidFill>
                <a:effectLst/>
                <a:latin typeface="微软雅黑" panose="020B0503020204020204" pitchFamily="34" charset="-122"/>
                <a:ea typeface="微软雅黑" panose="020B0503020204020204" pitchFamily="34" charset="-122"/>
                <a:cs typeface="+mj-cs"/>
              </a:defRPr>
            </a:lvl1pPr>
          </a:lstStyle>
          <a:p>
            <a:pPr defTabSz="685800"/>
            <a:r>
              <a:rPr lang="zh-CN" altLang="en-US" dirty="0"/>
              <a:t>请输入您的标题</a:t>
            </a:r>
            <a:endParaRPr lang="zh-CN" altLang="en-US" dirty="0"/>
          </a:p>
        </p:txBody>
      </p:sp>
      <p:cxnSp>
        <p:nvCxnSpPr>
          <p:cNvPr id="4" name="直接连接符 3"/>
          <p:cNvCxnSpPr/>
          <p:nvPr userDrawn="1"/>
        </p:nvCxnSpPr>
        <p:spPr>
          <a:xfrm flipV="1">
            <a:off x="1270838" y="872083"/>
            <a:ext cx="10479237" cy="1"/>
          </a:xfrm>
          <a:prstGeom prst="line">
            <a:avLst/>
          </a:prstGeom>
          <a:ln w="15875"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par>
                                <p:cTn id="8" presetID="22" presetClass="entr" presetSubtype="8" fill="hold"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内页-1">
    <p:spTree>
      <p:nvGrpSpPr>
        <p:cNvPr id="1" name=""/>
        <p:cNvGrpSpPr/>
        <p:nvPr/>
      </p:nvGrpSpPr>
      <p:grpSpPr>
        <a:xfrm>
          <a:off x="0" y="0"/>
          <a:ext cx="0" cy="0"/>
          <a:chOff x="0" y="0"/>
          <a:chExt cx="0" cy="0"/>
        </a:xfrm>
      </p:grpSpPr>
      <p:sp>
        <p:nvSpPr>
          <p:cNvPr id="2" name="矩形 1"/>
          <p:cNvSpPr/>
          <p:nvPr userDrawn="1"/>
        </p:nvSpPr>
        <p:spPr>
          <a:xfrm>
            <a:off x="527435" y="331259"/>
            <a:ext cx="434789" cy="44855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 name="标题 1"/>
          <p:cNvSpPr txBox="1"/>
          <p:nvPr userDrawn="1"/>
        </p:nvSpPr>
        <p:spPr>
          <a:xfrm>
            <a:off x="1209303" y="356659"/>
            <a:ext cx="7863029" cy="440676"/>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lang="zh-CN" altLang="en-US" sz="2935" b="0" i="0" kern="1200" baseline="0" dirty="0">
                <a:solidFill>
                  <a:schemeClr val="tx1">
                    <a:lumMod val="65000"/>
                    <a:lumOff val="35000"/>
                  </a:schemeClr>
                </a:solidFill>
                <a:effectLst/>
                <a:latin typeface="微软雅黑" panose="020B0503020204020204" pitchFamily="34" charset="-122"/>
                <a:ea typeface="微软雅黑" panose="020B0503020204020204" pitchFamily="34" charset="-122"/>
                <a:cs typeface="+mj-cs"/>
              </a:defRPr>
            </a:lvl1pPr>
          </a:lstStyle>
          <a:p>
            <a:pPr defTabSz="685800"/>
            <a:r>
              <a:rPr lang="zh-CN" altLang="en-US" dirty="0"/>
              <a:t>请输入您的标题</a:t>
            </a:r>
            <a:endParaRPr lang="zh-CN" altLang="en-US" dirty="0"/>
          </a:p>
        </p:txBody>
      </p:sp>
      <p:cxnSp>
        <p:nvCxnSpPr>
          <p:cNvPr id="4" name="直接连接符 3"/>
          <p:cNvCxnSpPr/>
          <p:nvPr userDrawn="1"/>
        </p:nvCxnSpPr>
        <p:spPr>
          <a:xfrm flipV="1">
            <a:off x="1270838" y="872083"/>
            <a:ext cx="10479237" cy="1"/>
          </a:xfrm>
          <a:prstGeom prst="line">
            <a:avLst/>
          </a:prstGeom>
          <a:ln w="15875"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par>
                                <p:cTn id="8" presetID="22" presetClass="entr" presetSubtype="8" fill="hold"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矩形 1"/>
          <p:cNvSpPr/>
          <p:nvPr userDrawn="1"/>
        </p:nvSpPr>
        <p:spPr>
          <a:xfrm>
            <a:off x="10032" y="0"/>
            <a:ext cx="12181967" cy="6858000"/>
          </a:xfrm>
          <a:prstGeom prst="rect">
            <a:avLst/>
          </a:prstGeom>
          <a:solidFill>
            <a:srgbClr val="FAFC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emf"/></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image" Target="../media/image2.emf"/></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emf"/></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emf"/></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4.png"/><Relationship Id="rId6" Type="http://schemas.openxmlformats.org/officeDocument/2006/relationships/image" Target="../media/image3.png"/><Relationship Id="rId5" Type="http://schemas.openxmlformats.org/officeDocument/2006/relationships/image" Target="../media/image6.png"/><Relationship Id="rId4" Type="http://schemas.microsoft.com/office/2007/relationships/media" Target="../media/media1.mp3"/><Relationship Id="rId3" Type="http://schemas.openxmlformats.org/officeDocument/2006/relationships/audio" Target="../media/media1.mp3"/><Relationship Id="rId2" Type="http://schemas.openxmlformats.org/officeDocument/2006/relationships/image" Target="../media/image2.emf"/><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l="55289" t="53598"/>
          <a:stretch>
            <a:fillRect/>
          </a:stretch>
        </p:blipFill>
        <p:spPr>
          <a:xfrm>
            <a:off x="9081540" y="3690257"/>
            <a:ext cx="3111264" cy="3182257"/>
          </a:xfrm>
          <a:prstGeom prst="rect">
            <a:avLst/>
          </a:prstGeom>
        </p:spPr>
      </p:pic>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r="63766" b="22328"/>
          <a:stretch>
            <a:fillRect/>
          </a:stretch>
        </p:blipFill>
        <p:spPr>
          <a:xfrm>
            <a:off x="0" y="0"/>
            <a:ext cx="2521361" cy="5326743"/>
          </a:xfrm>
          <a:prstGeom prst="rect">
            <a:avLst/>
          </a:prstGeom>
        </p:spPr>
      </p:pic>
      <p:grpSp>
        <p:nvGrpSpPr>
          <p:cNvPr id="3" name="组合 2"/>
          <p:cNvGrpSpPr/>
          <p:nvPr/>
        </p:nvGrpSpPr>
        <p:grpSpPr>
          <a:xfrm>
            <a:off x="325096" y="200641"/>
            <a:ext cx="11497268" cy="6501600"/>
            <a:chOff x="381303" y="238619"/>
            <a:chExt cx="11497268" cy="6501600"/>
          </a:xfrm>
        </p:grpSpPr>
        <p:pic>
          <p:nvPicPr>
            <p:cNvPr id="4" name="图片 3"/>
            <p:cNvPicPr>
              <a:picLocks noChangeAspect="1"/>
            </p:cNvPicPr>
            <p:nvPr/>
          </p:nvPicPr>
          <p:blipFill>
            <a:blip r:embed="rId2">
              <a:duotone>
                <a:prstClr val="black"/>
                <a:schemeClr val="accent2">
                  <a:tint val="45000"/>
                  <a:satMod val="400000"/>
                </a:schemeClr>
              </a:duotone>
            </a:blip>
            <a:stretch>
              <a:fillRect/>
            </a:stretch>
          </p:blipFill>
          <p:spPr>
            <a:xfrm>
              <a:off x="10613246" y="238619"/>
              <a:ext cx="1265325" cy="1243879"/>
            </a:xfrm>
            <a:prstGeom prst="rect">
              <a:avLst/>
            </a:prstGeom>
          </p:spPr>
        </p:pic>
        <p:pic>
          <p:nvPicPr>
            <p:cNvPr id="5" name="图片 4"/>
            <p:cNvPicPr>
              <a:picLocks noChangeAspect="1"/>
            </p:cNvPicPr>
            <p:nvPr/>
          </p:nvPicPr>
          <p:blipFill>
            <a:blip r:embed="rId2">
              <a:duotone>
                <a:prstClr val="black"/>
                <a:schemeClr val="accent2">
                  <a:tint val="45000"/>
                  <a:satMod val="400000"/>
                </a:schemeClr>
              </a:duotone>
            </a:blip>
            <a:stretch>
              <a:fillRect/>
            </a:stretch>
          </p:blipFill>
          <p:spPr>
            <a:xfrm rot="10800000">
              <a:off x="381303" y="5474894"/>
              <a:ext cx="1265325" cy="1243879"/>
            </a:xfrm>
            <a:prstGeom prst="rect">
              <a:avLst/>
            </a:prstGeom>
          </p:spPr>
        </p:pic>
        <p:pic>
          <p:nvPicPr>
            <p:cNvPr id="6" name="图片 5"/>
            <p:cNvPicPr>
              <a:picLocks noChangeAspect="1"/>
            </p:cNvPicPr>
            <p:nvPr/>
          </p:nvPicPr>
          <p:blipFill>
            <a:blip r:embed="rId2">
              <a:duotone>
                <a:prstClr val="black"/>
                <a:schemeClr val="accent2">
                  <a:tint val="45000"/>
                  <a:satMod val="400000"/>
                </a:schemeClr>
              </a:duotone>
            </a:blip>
            <a:stretch>
              <a:fillRect/>
            </a:stretch>
          </p:blipFill>
          <p:spPr>
            <a:xfrm rot="16200000">
              <a:off x="392026" y="249343"/>
              <a:ext cx="1265325" cy="1243879"/>
            </a:xfrm>
            <a:prstGeom prst="rect">
              <a:avLst/>
            </a:prstGeom>
          </p:spPr>
        </p:pic>
        <p:pic>
          <p:nvPicPr>
            <p:cNvPr id="7" name="图片 6"/>
            <p:cNvPicPr>
              <a:picLocks noChangeAspect="1"/>
            </p:cNvPicPr>
            <p:nvPr/>
          </p:nvPicPr>
          <p:blipFill>
            <a:blip r:embed="rId2">
              <a:duotone>
                <a:prstClr val="black"/>
                <a:schemeClr val="accent2">
                  <a:tint val="45000"/>
                  <a:satMod val="400000"/>
                </a:schemeClr>
              </a:duotone>
            </a:blip>
            <a:stretch>
              <a:fillRect/>
            </a:stretch>
          </p:blipFill>
          <p:spPr>
            <a:xfrm rot="5400000">
              <a:off x="10623969" y="5485617"/>
              <a:ext cx="1265325" cy="1243879"/>
            </a:xfrm>
            <a:prstGeom prst="rect">
              <a:avLst/>
            </a:prstGeom>
          </p:spPr>
        </p:pic>
      </p:grpSp>
      <p:sp>
        <p:nvSpPr>
          <p:cNvPr id="13" name="文本框 12"/>
          <p:cNvSpPr txBox="1"/>
          <p:nvPr/>
        </p:nvSpPr>
        <p:spPr>
          <a:xfrm>
            <a:off x="2515235" y="2122805"/>
            <a:ext cx="7161530" cy="1938020"/>
          </a:xfrm>
          <a:prstGeom prst="rect">
            <a:avLst/>
          </a:prstGeom>
          <a:noFill/>
        </p:spPr>
        <p:txBody>
          <a:bodyPr wrap="square" rtlCol="0">
            <a:spAutoFit/>
          </a:bodyPr>
          <a:lstStyle/>
          <a:p>
            <a:pPr algn="ctr"/>
            <a:r>
              <a:rPr lang="zh-CN" altLang="en-US" sz="6000" dirty="0">
                <a:solidFill>
                  <a:srgbClr val="257B09"/>
                </a:solidFill>
                <a:latin typeface="华文隶书" panose="02010800040101010101" charset="-122"/>
                <a:ea typeface="华文隶书" panose="02010800040101010101" charset="-122"/>
                <a:cs typeface="华文隶书" panose="02010800040101010101" charset="-122"/>
              </a:rPr>
              <a:t>面向</a:t>
            </a:r>
            <a:r>
              <a:rPr lang="zh-CN" altLang="en-US" sz="6000" dirty="0">
                <a:solidFill>
                  <a:srgbClr val="257B09"/>
                </a:solidFill>
                <a:latin typeface="华文仿宋" panose="02010600040101010101" charset="-122"/>
                <a:ea typeface="华文仿宋" panose="02010600040101010101" charset="-122"/>
                <a:cs typeface="华文隶书" panose="02010800040101010101" charset="-122"/>
              </a:rPr>
              <a:t>GUI</a:t>
            </a:r>
            <a:r>
              <a:rPr lang="zh-CN" altLang="en-US" sz="6000" dirty="0">
                <a:solidFill>
                  <a:srgbClr val="257B09"/>
                </a:solidFill>
                <a:latin typeface="华文隶书" panose="02010800040101010101" charset="-122"/>
                <a:ea typeface="华文隶书" panose="02010800040101010101" charset="-122"/>
                <a:cs typeface="华文隶书" panose="02010800040101010101" charset="-122"/>
              </a:rPr>
              <a:t>的测试项目与事务跟踪系统开发</a:t>
            </a:r>
            <a:endParaRPr lang="zh-CN" altLang="en-US" sz="6000" dirty="0">
              <a:solidFill>
                <a:srgbClr val="257B09"/>
              </a:solidFill>
              <a:latin typeface="华文隶书" panose="02010800040101010101" charset="-122"/>
              <a:ea typeface="华文隶书" panose="02010800040101010101" charset="-122"/>
              <a:cs typeface="华文隶书" panose="02010800040101010101" charset="-122"/>
            </a:endParaRPr>
          </a:p>
        </p:txBody>
      </p:sp>
      <p:pic>
        <p:nvPicPr>
          <p:cNvPr id="2" name="图片 1"/>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9871710" y="446405"/>
            <a:ext cx="1692275" cy="1676400"/>
          </a:xfrm>
          <a:prstGeom prst="rect">
            <a:avLst/>
          </a:prstGeom>
        </p:spPr>
      </p:pic>
      <p:pic>
        <p:nvPicPr>
          <p:cNvPr id="11" name="图片 10"/>
          <p:cNvPicPr>
            <a:picLocks noChangeAspect="1"/>
          </p:cNvPicPr>
          <p:nvPr/>
        </p:nvPicPr>
        <p:blipFill>
          <a:blip r:embed="rId4"/>
          <a:stretch>
            <a:fillRect/>
          </a:stretch>
        </p:blipFill>
        <p:spPr>
          <a:xfrm>
            <a:off x="3613150" y="4411345"/>
            <a:ext cx="4965700" cy="17392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timing>
    <p:tnLst>
      <p:par>
        <p:cTn id="1" dur="indefinite" restart="never" nodeType="tmRoot"/>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l="55289" t="53598"/>
          <a:stretch>
            <a:fillRect/>
          </a:stretch>
        </p:blipFill>
        <p:spPr>
          <a:xfrm>
            <a:off x="9081540" y="3690257"/>
            <a:ext cx="3111264" cy="3182257"/>
          </a:xfrm>
          <a:prstGeom prst="rect">
            <a:avLst/>
          </a:prstGeom>
        </p:spPr>
      </p:pic>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r="63766" b="22328"/>
          <a:stretch>
            <a:fillRect/>
          </a:stretch>
        </p:blipFill>
        <p:spPr>
          <a:xfrm>
            <a:off x="0" y="0"/>
            <a:ext cx="2521361" cy="5326743"/>
          </a:xfrm>
          <a:prstGeom prst="rect">
            <a:avLst/>
          </a:prstGeom>
        </p:spPr>
      </p:pic>
      <p:grpSp>
        <p:nvGrpSpPr>
          <p:cNvPr id="3" name="组合 2"/>
          <p:cNvGrpSpPr/>
          <p:nvPr/>
        </p:nvGrpSpPr>
        <p:grpSpPr>
          <a:xfrm>
            <a:off x="325096" y="200641"/>
            <a:ext cx="11497268" cy="6501600"/>
            <a:chOff x="381303" y="238619"/>
            <a:chExt cx="11497268" cy="6501600"/>
          </a:xfrm>
        </p:grpSpPr>
        <p:pic>
          <p:nvPicPr>
            <p:cNvPr id="4" name="图片 3"/>
            <p:cNvPicPr>
              <a:picLocks noChangeAspect="1"/>
            </p:cNvPicPr>
            <p:nvPr/>
          </p:nvPicPr>
          <p:blipFill>
            <a:blip r:embed="rId2">
              <a:duotone>
                <a:prstClr val="black"/>
                <a:schemeClr val="accent2">
                  <a:tint val="45000"/>
                  <a:satMod val="400000"/>
                </a:schemeClr>
              </a:duotone>
            </a:blip>
            <a:stretch>
              <a:fillRect/>
            </a:stretch>
          </p:blipFill>
          <p:spPr>
            <a:xfrm>
              <a:off x="10613246" y="238619"/>
              <a:ext cx="1265325" cy="1243879"/>
            </a:xfrm>
            <a:prstGeom prst="rect">
              <a:avLst/>
            </a:prstGeom>
          </p:spPr>
        </p:pic>
        <p:pic>
          <p:nvPicPr>
            <p:cNvPr id="5" name="图片 4"/>
            <p:cNvPicPr>
              <a:picLocks noChangeAspect="1"/>
            </p:cNvPicPr>
            <p:nvPr/>
          </p:nvPicPr>
          <p:blipFill>
            <a:blip r:embed="rId2">
              <a:duotone>
                <a:prstClr val="black"/>
                <a:schemeClr val="accent2">
                  <a:tint val="45000"/>
                  <a:satMod val="400000"/>
                </a:schemeClr>
              </a:duotone>
            </a:blip>
            <a:stretch>
              <a:fillRect/>
            </a:stretch>
          </p:blipFill>
          <p:spPr>
            <a:xfrm rot="10800000">
              <a:off x="381303" y="5474894"/>
              <a:ext cx="1265325" cy="1243879"/>
            </a:xfrm>
            <a:prstGeom prst="rect">
              <a:avLst/>
            </a:prstGeom>
          </p:spPr>
        </p:pic>
        <p:pic>
          <p:nvPicPr>
            <p:cNvPr id="6" name="图片 5"/>
            <p:cNvPicPr>
              <a:picLocks noChangeAspect="1"/>
            </p:cNvPicPr>
            <p:nvPr/>
          </p:nvPicPr>
          <p:blipFill>
            <a:blip r:embed="rId2">
              <a:duotone>
                <a:prstClr val="black"/>
                <a:schemeClr val="accent2">
                  <a:tint val="45000"/>
                  <a:satMod val="400000"/>
                </a:schemeClr>
              </a:duotone>
            </a:blip>
            <a:stretch>
              <a:fillRect/>
            </a:stretch>
          </p:blipFill>
          <p:spPr>
            <a:xfrm rot="16200000">
              <a:off x="392026" y="249343"/>
              <a:ext cx="1265325" cy="1243879"/>
            </a:xfrm>
            <a:prstGeom prst="rect">
              <a:avLst/>
            </a:prstGeom>
          </p:spPr>
        </p:pic>
        <p:pic>
          <p:nvPicPr>
            <p:cNvPr id="7" name="图片 6"/>
            <p:cNvPicPr>
              <a:picLocks noChangeAspect="1"/>
            </p:cNvPicPr>
            <p:nvPr/>
          </p:nvPicPr>
          <p:blipFill>
            <a:blip r:embed="rId2">
              <a:duotone>
                <a:prstClr val="black"/>
                <a:schemeClr val="accent2">
                  <a:tint val="45000"/>
                  <a:satMod val="400000"/>
                </a:schemeClr>
              </a:duotone>
            </a:blip>
            <a:stretch>
              <a:fillRect/>
            </a:stretch>
          </p:blipFill>
          <p:spPr>
            <a:xfrm rot="5400000">
              <a:off x="10623969" y="5485617"/>
              <a:ext cx="1265325" cy="1243879"/>
            </a:xfrm>
            <a:prstGeom prst="rect">
              <a:avLst/>
            </a:prstGeom>
          </p:spPr>
        </p:pic>
      </p:grpSp>
      <p:sp>
        <p:nvSpPr>
          <p:cNvPr id="9" name="文本框 8"/>
          <p:cNvSpPr txBox="1"/>
          <p:nvPr/>
        </p:nvSpPr>
        <p:spPr>
          <a:xfrm>
            <a:off x="4687722" y="2549817"/>
            <a:ext cx="2816708" cy="521970"/>
          </a:xfrm>
          <a:prstGeom prst="rect">
            <a:avLst/>
          </a:prstGeom>
          <a:noFill/>
        </p:spPr>
        <p:txBody>
          <a:bodyPr wrap="square" rtlCol="0">
            <a:spAutoFit/>
          </a:bodyPr>
          <a:lstStyle/>
          <a:p>
            <a:pPr>
              <a:defRPr/>
            </a:pPr>
            <a:r>
              <a:rPr lang="en-US" altLang="zh-CN" sz="2800" b="1" dirty="0">
                <a:solidFill>
                  <a:srgbClr val="465434"/>
                </a:solidFill>
                <a:latin typeface="华文楷体" panose="02010600040101010101" charset="-122"/>
                <a:ea typeface="华文楷体" panose="02010600040101010101" charset="-122"/>
                <a:cs typeface="华文楷体" panose="02010600040101010101" charset="-122"/>
              </a:rPr>
              <a:t>1.</a:t>
            </a:r>
            <a:r>
              <a:rPr lang="zh-CN" altLang="en-US" sz="2800" b="1" dirty="0">
                <a:solidFill>
                  <a:srgbClr val="465434"/>
                </a:solidFill>
                <a:latin typeface="华文楷体" panose="02010600040101010101" charset="-122"/>
                <a:ea typeface="华文楷体" panose="02010600040101010101" charset="-122"/>
                <a:cs typeface="华文楷体" panose="02010600040101010101" charset="-122"/>
              </a:rPr>
              <a:t>系统创新点</a:t>
            </a:r>
            <a:endParaRPr lang="zh-CN" altLang="en-US" sz="2800" b="1" dirty="0">
              <a:solidFill>
                <a:srgbClr val="465434"/>
              </a:solidFill>
              <a:latin typeface="华文楷体" panose="02010600040101010101" charset="-122"/>
              <a:ea typeface="华文楷体" panose="02010600040101010101" charset="-122"/>
              <a:cs typeface="华文楷体" panose="02010600040101010101" charset="-122"/>
            </a:endParaRPr>
          </a:p>
        </p:txBody>
      </p:sp>
      <p:sp>
        <p:nvSpPr>
          <p:cNvPr id="11" name="文本框 10"/>
          <p:cNvSpPr txBox="1"/>
          <p:nvPr/>
        </p:nvSpPr>
        <p:spPr>
          <a:xfrm>
            <a:off x="4687722" y="3400298"/>
            <a:ext cx="4107352" cy="460375"/>
          </a:xfrm>
          <a:prstGeom prst="rect">
            <a:avLst/>
          </a:prstGeom>
          <a:noFill/>
        </p:spPr>
        <p:txBody>
          <a:bodyPr wrap="square" rtlCol="0">
            <a:spAutoFit/>
          </a:bodyPr>
          <a:lstStyle/>
          <a:p>
            <a:pPr>
              <a:defRPr/>
            </a:pPr>
            <a:r>
              <a:rPr lang="zh-CN" altLang="en-US" sz="2800" b="1" dirty="0">
                <a:solidFill>
                  <a:srgbClr val="465434"/>
                </a:solidFill>
                <a:latin typeface="华文楷体" panose="02010600040101010101" charset="-122"/>
                <a:ea typeface="华文楷体" panose="02010600040101010101" charset="-122"/>
                <a:cs typeface="华文楷体" panose="02010600040101010101" charset="-122"/>
              </a:rPr>
              <a:t>2.预期业务功能</a:t>
            </a:r>
            <a:endParaRPr lang="zh-CN" altLang="en-US" sz="2800" b="1" dirty="0">
              <a:solidFill>
                <a:srgbClr val="465434"/>
              </a:solidFill>
              <a:latin typeface="华文楷体" panose="02010600040101010101" charset="-122"/>
              <a:ea typeface="华文楷体" panose="02010600040101010101" charset="-122"/>
              <a:cs typeface="华文楷体" panose="02010600040101010101" charset="-122"/>
            </a:endParaRPr>
          </a:p>
        </p:txBody>
      </p:sp>
      <p:sp>
        <p:nvSpPr>
          <p:cNvPr id="13" name="文本框 12"/>
          <p:cNvSpPr txBox="1"/>
          <p:nvPr/>
        </p:nvSpPr>
        <p:spPr>
          <a:xfrm>
            <a:off x="4687722" y="4250779"/>
            <a:ext cx="2816708" cy="460375"/>
          </a:xfrm>
          <a:prstGeom prst="rect">
            <a:avLst/>
          </a:prstGeom>
          <a:noFill/>
        </p:spPr>
        <p:txBody>
          <a:bodyPr wrap="square" rtlCol="0">
            <a:spAutoFit/>
          </a:bodyPr>
          <a:lstStyle/>
          <a:p>
            <a:pPr>
              <a:defRPr/>
            </a:pPr>
            <a:r>
              <a:rPr lang="zh-CN" altLang="en-US" sz="2800" b="1" dirty="0">
                <a:solidFill>
                  <a:srgbClr val="465434"/>
                </a:solidFill>
                <a:latin typeface="华文楷体" panose="02010600040101010101" charset="-122"/>
                <a:ea typeface="华文楷体" panose="02010600040101010101" charset="-122"/>
                <a:cs typeface="华文楷体" panose="02010600040101010101" charset="-122"/>
              </a:rPr>
              <a:t>3.核心算法</a:t>
            </a:r>
            <a:endParaRPr lang="zh-CN" altLang="en-US" sz="2800" b="1" dirty="0">
              <a:solidFill>
                <a:srgbClr val="465434"/>
              </a:solidFill>
              <a:latin typeface="华文楷体" panose="02010600040101010101" charset="-122"/>
              <a:ea typeface="华文楷体" panose="02010600040101010101" charset="-122"/>
              <a:cs typeface="华文楷体" panose="02010600040101010101" charset="-122"/>
            </a:endParaRPr>
          </a:p>
        </p:txBody>
      </p:sp>
      <p:sp>
        <p:nvSpPr>
          <p:cNvPr id="14" name="矩形 13"/>
          <p:cNvSpPr>
            <a:spLocks noChangeArrowheads="1"/>
          </p:cNvSpPr>
          <p:nvPr/>
        </p:nvSpPr>
        <p:spPr bwMode="auto">
          <a:xfrm>
            <a:off x="3527012" y="1444353"/>
            <a:ext cx="1741487" cy="10147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6000" dirty="0">
                <a:solidFill>
                  <a:srgbClr val="257B09"/>
                </a:solidFill>
                <a:latin typeface="华文隶书" panose="02010800040101010101" charset="-122"/>
                <a:ea typeface="华文隶书" panose="02010800040101010101" charset="-122"/>
                <a:cs typeface="【嵐】芊柔体" panose="020B0604000101010104" pitchFamily="34" charset="-128"/>
              </a:rPr>
              <a:t>目录</a:t>
            </a:r>
            <a:endParaRPr lang="zh-CN" altLang="en-US" sz="6000" dirty="0">
              <a:solidFill>
                <a:srgbClr val="257B09"/>
              </a:solidFill>
              <a:latin typeface="华文隶书" panose="02010800040101010101" charset="-122"/>
              <a:ea typeface="华文隶书" panose="02010800040101010101" charset="-122"/>
              <a:cs typeface="【嵐】芊柔体" panose="020B0604000101010104" pitchFamily="34" charset="-128"/>
            </a:endParaRPr>
          </a:p>
        </p:txBody>
      </p:sp>
      <p:cxnSp>
        <p:nvCxnSpPr>
          <p:cNvPr id="15" name="直接连接符 14"/>
          <p:cNvCxnSpPr>
            <a:cxnSpLocks noChangeShapeType="1"/>
          </p:cNvCxnSpPr>
          <p:nvPr/>
        </p:nvCxnSpPr>
        <p:spPr bwMode="auto">
          <a:xfrm>
            <a:off x="5268179" y="1721939"/>
            <a:ext cx="0" cy="473633"/>
          </a:xfrm>
          <a:prstGeom prst="line">
            <a:avLst/>
          </a:prstGeom>
          <a:noFill/>
          <a:ln w="6350" algn="ctr">
            <a:solidFill>
              <a:srgbClr val="634638"/>
            </a:solidFill>
            <a:miter lim="800000"/>
          </a:ln>
          <a:extLst>
            <a:ext uri="{909E8E84-426E-40DD-AFC4-6F175D3DCCD1}">
              <a14:hiddenFill xmlns:a14="http://schemas.microsoft.com/office/drawing/2010/main">
                <a:noFill/>
              </a14:hiddenFill>
            </a:ext>
          </a:extLst>
        </p:spPr>
      </p:cxnSp>
      <p:sp>
        <p:nvSpPr>
          <p:cNvPr id="16" name="矩形 15"/>
          <p:cNvSpPr>
            <a:spLocks noChangeArrowheads="1"/>
          </p:cNvSpPr>
          <p:nvPr/>
        </p:nvSpPr>
        <p:spPr bwMode="auto">
          <a:xfrm>
            <a:off x="5104350" y="1605954"/>
            <a:ext cx="3260829" cy="70675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4000" dirty="0">
                <a:solidFill>
                  <a:srgbClr val="F05380"/>
                </a:solidFill>
                <a:latin typeface="华文仿宋" panose="02010600040101010101" charset="-122"/>
                <a:ea typeface="华文仿宋" panose="02010600040101010101" charset="-122"/>
                <a:cs typeface="【嵐】芊柔体" panose="020B0604000101010104" pitchFamily="34" charset="-128"/>
              </a:rPr>
              <a:t>CONTENTS</a:t>
            </a:r>
            <a:endParaRPr lang="en-US" altLang="zh-CN" sz="4000" dirty="0">
              <a:solidFill>
                <a:srgbClr val="F05380"/>
              </a:solidFill>
              <a:latin typeface="华文仿宋" panose="02010600040101010101" charset="-122"/>
              <a:ea typeface="华文仿宋" panose="02010600040101010101" charset="-122"/>
              <a:cs typeface="【嵐】芊柔体" panose="020B0604000101010104" pitchFamily="34" charset="-128"/>
            </a:endParaRPr>
          </a:p>
        </p:txBody>
      </p:sp>
      <p:pic>
        <p:nvPicPr>
          <p:cNvPr id="19" name="图片 18"/>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9871710" y="446405"/>
            <a:ext cx="1692275" cy="1676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5096" y="200641"/>
            <a:ext cx="11497268" cy="6501600"/>
            <a:chOff x="381303" y="238619"/>
            <a:chExt cx="11497268" cy="6501600"/>
          </a:xfrm>
        </p:grpSpPr>
        <p:pic>
          <p:nvPicPr>
            <p:cNvPr id="4" name="图片 3"/>
            <p:cNvPicPr>
              <a:picLocks noChangeAspect="1"/>
            </p:cNvPicPr>
            <p:nvPr/>
          </p:nvPicPr>
          <p:blipFill>
            <a:blip r:embed="rId1">
              <a:duotone>
                <a:prstClr val="black"/>
                <a:schemeClr val="accent2">
                  <a:tint val="45000"/>
                  <a:satMod val="400000"/>
                </a:schemeClr>
              </a:duotone>
            </a:blip>
            <a:stretch>
              <a:fillRect/>
            </a:stretch>
          </p:blipFill>
          <p:spPr>
            <a:xfrm>
              <a:off x="10613246" y="238619"/>
              <a:ext cx="1265325" cy="1243879"/>
            </a:xfrm>
            <a:prstGeom prst="rect">
              <a:avLst/>
            </a:prstGeom>
          </p:spPr>
        </p:pic>
        <p:pic>
          <p:nvPicPr>
            <p:cNvPr id="5" name="图片 4"/>
            <p:cNvPicPr>
              <a:picLocks noChangeAspect="1"/>
            </p:cNvPicPr>
            <p:nvPr/>
          </p:nvPicPr>
          <p:blipFill>
            <a:blip r:embed="rId1">
              <a:duotone>
                <a:prstClr val="black"/>
                <a:schemeClr val="accent2">
                  <a:tint val="45000"/>
                  <a:satMod val="400000"/>
                </a:schemeClr>
              </a:duotone>
            </a:blip>
            <a:stretch>
              <a:fillRect/>
            </a:stretch>
          </p:blipFill>
          <p:spPr>
            <a:xfrm rot="10800000">
              <a:off x="381303" y="5474894"/>
              <a:ext cx="1265325" cy="1243879"/>
            </a:xfrm>
            <a:prstGeom prst="rect">
              <a:avLst/>
            </a:prstGeom>
          </p:spPr>
        </p:pic>
        <p:pic>
          <p:nvPicPr>
            <p:cNvPr id="6" name="图片 5"/>
            <p:cNvPicPr>
              <a:picLocks noChangeAspect="1"/>
            </p:cNvPicPr>
            <p:nvPr/>
          </p:nvPicPr>
          <p:blipFill>
            <a:blip r:embed="rId1">
              <a:duotone>
                <a:prstClr val="black"/>
                <a:schemeClr val="accent2">
                  <a:tint val="45000"/>
                  <a:satMod val="400000"/>
                </a:schemeClr>
              </a:duotone>
            </a:blip>
            <a:stretch>
              <a:fillRect/>
            </a:stretch>
          </p:blipFill>
          <p:spPr>
            <a:xfrm rot="16200000">
              <a:off x="392026" y="249343"/>
              <a:ext cx="1265325" cy="1243879"/>
            </a:xfrm>
            <a:prstGeom prst="rect">
              <a:avLst/>
            </a:prstGeom>
          </p:spPr>
        </p:pic>
        <p:pic>
          <p:nvPicPr>
            <p:cNvPr id="7" name="图片 6"/>
            <p:cNvPicPr>
              <a:picLocks noChangeAspect="1"/>
            </p:cNvPicPr>
            <p:nvPr/>
          </p:nvPicPr>
          <p:blipFill>
            <a:blip r:embed="rId1">
              <a:duotone>
                <a:prstClr val="black"/>
                <a:schemeClr val="accent2">
                  <a:tint val="45000"/>
                  <a:satMod val="400000"/>
                </a:schemeClr>
              </a:duotone>
            </a:blip>
            <a:stretch>
              <a:fillRect/>
            </a:stretch>
          </p:blipFill>
          <p:spPr>
            <a:xfrm rot="5400000">
              <a:off x="10623969" y="5485617"/>
              <a:ext cx="1265325" cy="1243879"/>
            </a:xfrm>
            <a:prstGeom prst="rect">
              <a:avLst/>
            </a:prstGeom>
          </p:spPr>
        </p:pic>
      </p:grpSp>
      <p:sp>
        <p:nvSpPr>
          <p:cNvPr id="9" name="文本框 8"/>
          <p:cNvSpPr txBox="1"/>
          <p:nvPr/>
        </p:nvSpPr>
        <p:spPr>
          <a:xfrm>
            <a:off x="710082" y="603542"/>
            <a:ext cx="2816708" cy="521970"/>
          </a:xfrm>
          <a:prstGeom prst="rect">
            <a:avLst/>
          </a:prstGeom>
          <a:noFill/>
        </p:spPr>
        <p:txBody>
          <a:bodyPr wrap="square" rtlCol="0">
            <a:spAutoFit/>
          </a:bodyPr>
          <a:lstStyle/>
          <a:p>
            <a:pPr>
              <a:defRPr/>
            </a:pPr>
            <a:r>
              <a:rPr lang="zh-CN" altLang="en-US" sz="2800" b="1" dirty="0">
                <a:solidFill>
                  <a:srgbClr val="465434"/>
                </a:solidFill>
                <a:latin typeface="华文楷体" panose="02010600040101010101" charset="-122"/>
                <a:ea typeface="华文楷体" panose="02010600040101010101" charset="-122"/>
                <a:cs typeface="华文楷体" panose="02010600040101010101" charset="-122"/>
              </a:rPr>
              <a:t>1.系统创新点</a:t>
            </a:r>
            <a:endParaRPr lang="zh-CN" altLang="en-US" sz="2800" b="1" dirty="0">
              <a:solidFill>
                <a:srgbClr val="465434"/>
              </a:solidFill>
              <a:latin typeface="华文楷体" panose="02010600040101010101" charset="-122"/>
              <a:ea typeface="华文楷体" panose="02010600040101010101" charset="-122"/>
              <a:cs typeface="华文楷体" panose="02010600040101010101" charset="-122"/>
            </a:endParaRPr>
          </a:p>
        </p:txBody>
      </p:sp>
      <p:pic>
        <p:nvPicPr>
          <p:cNvPr id="19" name="图片 18"/>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9871710" y="446405"/>
            <a:ext cx="1692275" cy="1676400"/>
          </a:xfrm>
          <a:prstGeom prst="rect">
            <a:avLst/>
          </a:prstGeom>
        </p:spPr>
      </p:pic>
      <p:sp>
        <p:nvSpPr>
          <p:cNvPr id="2" name="文本框 1"/>
          <p:cNvSpPr txBox="1"/>
          <p:nvPr/>
        </p:nvSpPr>
        <p:spPr>
          <a:xfrm>
            <a:off x="709930" y="1466215"/>
            <a:ext cx="10088880" cy="4154170"/>
          </a:xfrm>
          <a:prstGeom prst="rect">
            <a:avLst/>
          </a:prstGeom>
          <a:noFill/>
        </p:spPr>
        <p:txBody>
          <a:bodyPr wrap="none" rtlCol="0" anchor="ctr">
            <a:spAutoFit/>
          </a:bodyPr>
          <a:p>
            <a:pPr algn="l">
              <a:lnSpc>
                <a:spcPct val="120000"/>
              </a:lnSpc>
            </a:pPr>
            <a:r>
              <a:rPr lang="zh-CN" altLang="en-US" sz="2000" dirty="0" smtClean="0">
                <a:solidFill>
                  <a:schemeClr val="tx1">
                    <a:lumMod val="75000"/>
                    <a:lumOff val="25000"/>
                  </a:schemeClr>
                </a:solidFill>
              </a:rPr>
              <a:t>（</a:t>
            </a:r>
            <a:r>
              <a:rPr lang="en-US" altLang="zh-CN" sz="2000" dirty="0" smtClean="0">
                <a:solidFill>
                  <a:schemeClr val="tx1">
                    <a:lumMod val="75000"/>
                    <a:lumOff val="25000"/>
                  </a:schemeClr>
                </a:solidFill>
              </a:rPr>
              <a:t>1</a:t>
            </a:r>
            <a:r>
              <a:rPr lang="zh-CN" altLang="en-US" sz="2000" dirty="0" smtClean="0">
                <a:solidFill>
                  <a:schemeClr val="tx1">
                    <a:lumMod val="75000"/>
                    <a:lumOff val="25000"/>
                  </a:schemeClr>
                </a:solidFill>
              </a:rPr>
              <a:t>）</a:t>
            </a:r>
            <a:r>
              <a:rPr lang="zh-CN" altLang="en-US" sz="2000" dirty="0" smtClean="0">
                <a:solidFill>
                  <a:schemeClr val="tx1">
                    <a:lumMod val="75000"/>
                    <a:lumOff val="25000"/>
                  </a:schemeClr>
                </a:solidFill>
                <a:sym typeface="+mn-ea"/>
              </a:rPr>
              <a:t>通过在测试用例管理系统中记录项目相关测试用例，规范测试工作流程；</a:t>
            </a:r>
            <a:endParaRPr lang="zh-CN" altLang="en-US" sz="2000" dirty="0" smtClean="0">
              <a:solidFill>
                <a:schemeClr val="tx1">
                  <a:lumMod val="75000"/>
                  <a:lumOff val="25000"/>
                </a:schemeClr>
              </a:solidFill>
              <a:sym typeface="+mn-ea"/>
            </a:endParaRPr>
          </a:p>
          <a:p>
            <a:pPr algn="l">
              <a:lnSpc>
                <a:spcPct val="120000"/>
              </a:lnSpc>
            </a:pPr>
            <a:endParaRPr lang="zh-CN" altLang="en-US" sz="2000" dirty="0" smtClean="0">
              <a:solidFill>
                <a:schemeClr val="tx1">
                  <a:lumMod val="75000"/>
                  <a:lumOff val="25000"/>
                </a:schemeClr>
              </a:solidFill>
              <a:sym typeface="+mn-ea"/>
            </a:endParaRPr>
          </a:p>
          <a:p>
            <a:pPr algn="l">
              <a:lnSpc>
                <a:spcPct val="120000"/>
              </a:lnSpc>
            </a:pPr>
            <a:r>
              <a:rPr lang="zh-CN" altLang="en-US" sz="2000" dirty="0" smtClean="0">
                <a:solidFill>
                  <a:schemeClr val="tx1">
                    <a:lumMod val="75000"/>
                    <a:lumOff val="25000"/>
                  </a:schemeClr>
                </a:solidFill>
                <a:sym typeface="+mn-ea"/>
              </a:rPr>
              <a:t>（</a:t>
            </a:r>
            <a:r>
              <a:rPr lang="en-US" altLang="zh-CN" sz="2000" dirty="0" smtClean="0">
                <a:solidFill>
                  <a:schemeClr val="tx1">
                    <a:lumMod val="75000"/>
                    <a:lumOff val="25000"/>
                  </a:schemeClr>
                </a:solidFill>
                <a:sym typeface="+mn-ea"/>
              </a:rPr>
              <a:t>2</a:t>
            </a:r>
            <a:r>
              <a:rPr lang="zh-CN" altLang="en-US" sz="2000" dirty="0" smtClean="0">
                <a:solidFill>
                  <a:schemeClr val="tx1">
                    <a:lumMod val="75000"/>
                    <a:lumOff val="25000"/>
                  </a:schemeClr>
                </a:solidFill>
                <a:sym typeface="+mn-ea"/>
              </a:rPr>
              <a:t>）替代传统模式中使用</a:t>
            </a:r>
            <a:r>
              <a:rPr lang="en-US" altLang="zh-CN" sz="2000" dirty="0" smtClean="0">
                <a:solidFill>
                  <a:schemeClr val="tx1">
                    <a:lumMod val="75000"/>
                    <a:lumOff val="25000"/>
                  </a:schemeClr>
                </a:solidFill>
                <a:sym typeface="+mn-ea"/>
              </a:rPr>
              <a:t>Excel</a:t>
            </a:r>
            <a:r>
              <a:rPr lang="zh-CN" altLang="en-US" sz="2000" dirty="0" smtClean="0">
                <a:solidFill>
                  <a:schemeClr val="tx1">
                    <a:lumMod val="75000"/>
                    <a:lumOff val="25000"/>
                  </a:schemeClr>
                </a:solidFill>
                <a:sym typeface="+mn-ea"/>
              </a:rPr>
              <a:t>表格测试记录用例的方法，避免难保存、难共享的情况；</a:t>
            </a:r>
            <a:endParaRPr lang="zh-CN" altLang="en-US" sz="2000" dirty="0" smtClean="0">
              <a:solidFill>
                <a:schemeClr val="tx1">
                  <a:lumMod val="75000"/>
                  <a:lumOff val="25000"/>
                </a:schemeClr>
              </a:solidFill>
              <a:sym typeface="+mn-ea"/>
            </a:endParaRPr>
          </a:p>
          <a:p>
            <a:pPr algn="l">
              <a:lnSpc>
                <a:spcPct val="120000"/>
              </a:lnSpc>
            </a:pPr>
            <a:endParaRPr lang="zh-CN" altLang="en-US" sz="2000" dirty="0" smtClean="0">
              <a:solidFill>
                <a:schemeClr val="tx1">
                  <a:lumMod val="75000"/>
                  <a:lumOff val="25000"/>
                </a:schemeClr>
              </a:solidFill>
              <a:sym typeface="+mn-ea"/>
            </a:endParaRPr>
          </a:p>
          <a:p>
            <a:pPr algn="l">
              <a:lnSpc>
                <a:spcPct val="120000"/>
              </a:lnSpc>
            </a:pPr>
            <a:r>
              <a:rPr lang="zh-CN" altLang="en-US" sz="2000" dirty="0" smtClean="0">
                <a:solidFill>
                  <a:schemeClr val="tx1">
                    <a:lumMod val="75000"/>
                    <a:lumOff val="25000"/>
                  </a:schemeClr>
                </a:solidFill>
                <a:sym typeface="+mn-ea"/>
              </a:rPr>
              <a:t>（</a:t>
            </a:r>
            <a:r>
              <a:rPr lang="en-US" altLang="zh-CN" sz="2000" dirty="0" smtClean="0">
                <a:solidFill>
                  <a:schemeClr val="tx1">
                    <a:lumMod val="75000"/>
                    <a:lumOff val="25000"/>
                  </a:schemeClr>
                </a:solidFill>
                <a:sym typeface="+mn-ea"/>
              </a:rPr>
              <a:t>3</a:t>
            </a:r>
            <a:r>
              <a:rPr lang="zh-CN" altLang="en-US" sz="2000" dirty="0" smtClean="0">
                <a:solidFill>
                  <a:schemeClr val="tx1">
                    <a:lumMod val="75000"/>
                    <a:lumOff val="25000"/>
                  </a:schemeClr>
                </a:solidFill>
                <a:sym typeface="+mn-ea"/>
              </a:rPr>
              <a:t>）根据测试理论知识自动生成基础测试用例，减少测试人员工作量；</a:t>
            </a:r>
            <a:endParaRPr lang="zh-CN" altLang="en-US" sz="2000" dirty="0" smtClean="0">
              <a:solidFill>
                <a:schemeClr val="tx1">
                  <a:lumMod val="75000"/>
                  <a:lumOff val="25000"/>
                </a:schemeClr>
              </a:solidFill>
            </a:endParaRPr>
          </a:p>
          <a:p>
            <a:pPr algn="l">
              <a:lnSpc>
                <a:spcPct val="120000"/>
              </a:lnSpc>
            </a:pPr>
            <a:endParaRPr lang="zh-CN" altLang="en-US" sz="2000" dirty="0" smtClean="0">
              <a:solidFill>
                <a:schemeClr val="tx1">
                  <a:lumMod val="75000"/>
                  <a:lumOff val="25000"/>
                </a:schemeClr>
              </a:solidFill>
            </a:endParaRPr>
          </a:p>
          <a:p>
            <a:pPr algn="l">
              <a:lnSpc>
                <a:spcPct val="120000"/>
              </a:lnSpc>
            </a:pPr>
            <a:r>
              <a:rPr lang="zh-CN" altLang="en-US" sz="2000" dirty="0" smtClean="0">
                <a:solidFill>
                  <a:schemeClr val="tx1">
                    <a:lumMod val="75000"/>
                    <a:lumOff val="25000"/>
                  </a:schemeClr>
                </a:solidFill>
              </a:rPr>
              <a:t>（</a:t>
            </a:r>
            <a:r>
              <a:rPr lang="en-US" altLang="zh-CN" sz="2000" dirty="0" smtClean="0">
                <a:solidFill>
                  <a:schemeClr val="tx1">
                    <a:lumMod val="75000"/>
                    <a:lumOff val="25000"/>
                  </a:schemeClr>
                </a:solidFill>
              </a:rPr>
              <a:t>4</a:t>
            </a:r>
            <a:r>
              <a:rPr lang="zh-CN" altLang="en-US" sz="2000" dirty="0" smtClean="0">
                <a:solidFill>
                  <a:schemeClr val="tx1">
                    <a:lumMod val="75000"/>
                    <a:lumOff val="25000"/>
                  </a:schemeClr>
                </a:solidFill>
              </a:rPr>
              <a:t>）</a:t>
            </a:r>
            <a:r>
              <a:rPr lang="zh-CN" altLang="en-US" sz="2000" dirty="0" smtClean="0">
                <a:solidFill>
                  <a:schemeClr val="tx1">
                    <a:lumMod val="75000"/>
                    <a:lumOff val="25000"/>
                  </a:schemeClr>
                </a:solidFill>
                <a:sym typeface="+mn-ea"/>
              </a:rPr>
              <a:t>增加执行状态和缺陷报告关联字段，方便记录执行结果和回归测试；</a:t>
            </a:r>
            <a:endParaRPr lang="zh-CN" altLang="en-US" sz="2000" dirty="0" smtClean="0">
              <a:solidFill>
                <a:schemeClr val="tx1">
                  <a:lumMod val="75000"/>
                  <a:lumOff val="25000"/>
                </a:schemeClr>
              </a:solidFill>
            </a:endParaRPr>
          </a:p>
          <a:p>
            <a:pPr algn="l">
              <a:lnSpc>
                <a:spcPct val="120000"/>
              </a:lnSpc>
            </a:pPr>
            <a:endParaRPr lang="zh-CN" altLang="en-US" sz="2000" dirty="0" smtClean="0">
              <a:solidFill>
                <a:schemeClr val="tx1">
                  <a:lumMod val="75000"/>
                  <a:lumOff val="25000"/>
                </a:schemeClr>
              </a:solidFill>
            </a:endParaRPr>
          </a:p>
          <a:p>
            <a:pPr algn="l">
              <a:lnSpc>
                <a:spcPct val="120000"/>
              </a:lnSpc>
            </a:pPr>
            <a:r>
              <a:rPr lang="zh-CN" altLang="en-US" sz="2000" dirty="0" smtClean="0">
                <a:solidFill>
                  <a:schemeClr val="tx1">
                    <a:lumMod val="75000"/>
                    <a:lumOff val="25000"/>
                  </a:schemeClr>
                </a:solidFill>
              </a:rPr>
              <a:t>（</a:t>
            </a:r>
            <a:r>
              <a:rPr lang="en-US" altLang="zh-CN" sz="2000" dirty="0" smtClean="0">
                <a:solidFill>
                  <a:schemeClr val="tx1">
                    <a:lumMod val="75000"/>
                    <a:lumOff val="25000"/>
                  </a:schemeClr>
                </a:solidFill>
              </a:rPr>
              <a:t>5</a:t>
            </a:r>
            <a:r>
              <a:rPr lang="zh-CN" altLang="en-US" sz="2000" dirty="0" smtClean="0">
                <a:solidFill>
                  <a:schemeClr val="tx1">
                    <a:lumMod val="75000"/>
                    <a:lumOff val="25000"/>
                  </a:schemeClr>
                </a:solidFill>
              </a:rPr>
              <a:t>）实现自动化测试框架代码管理，使测试人员进行合作开发；</a:t>
            </a:r>
            <a:endParaRPr lang="zh-CN" altLang="en-US" sz="2000" dirty="0" smtClean="0">
              <a:solidFill>
                <a:schemeClr val="tx1">
                  <a:lumMod val="75000"/>
                  <a:lumOff val="25000"/>
                </a:schemeClr>
              </a:solidFill>
            </a:endParaRPr>
          </a:p>
          <a:p>
            <a:pPr algn="l">
              <a:lnSpc>
                <a:spcPct val="120000"/>
              </a:lnSpc>
            </a:pPr>
            <a:endParaRPr lang="zh-CN" altLang="en-US" sz="2000" dirty="0" smtClean="0">
              <a:solidFill>
                <a:schemeClr val="tx1">
                  <a:lumMod val="75000"/>
                  <a:lumOff val="25000"/>
                </a:schemeClr>
              </a:solidFill>
            </a:endParaRPr>
          </a:p>
          <a:p>
            <a:pPr algn="l">
              <a:lnSpc>
                <a:spcPct val="120000"/>
              </a:lnSpc>
            </a:pPr>
            <a:r>
              <a:rPr lang="zh-CN" altLang="en-US" sz="2000" dirty="0" smtClean="0">
                <a:solidFill>
                  <a:schemeClr val="tx1">
                    <a:lumMod val="75000"/>
                    <a:lumOff val="25000"/>
                  </a:schemeClr>
                </a:solidFill>
              </a:rPr>
              <a:t>（</a:t>
            </a:r>
            <a:r>
              <a:rPr lang="en-US" altLang="zh-CN" sz="2000" dirty="0" smtClean="0">
                <a:solidFill>
                  <a:schemeClr val="tx1">
                    <a:lumMod val="75000"/>
                    <a:lumOff val="25000"/>
                  </a:schemeClr>
                </a:solidFill>
              </a:rPr>
              <a:t>6</a:t>
            </a:r>
            <a:r>
              <a:rPr lang="zh-CN" altLang="en-US" sz="2000" dirty="0" smtClean="0">
                <a:solidFill>
                  <a:schemeClr val="tx1">
                    <a:lumMod val="75000"/>
                    <a:lumOff val="25000"/>
                  </a:schemeClr>
                </a:solidFill>
              </a:rPr>
              <a:t>）检查自动化测试用例的代码覆盖率，生成测试报告。</a:t>
            </a:r>
            <a:endParaRPr lang="zh-CN" altLang="en-US" sz="2000"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5096" y="200641"/>
            <a:ext cx="11497268" cy="6501600"/>
            <a:chOff x="381303" y="238619"/>
            <a:chExt cx="11497268" cy="6501600"/>
          </a:xfrm>
        </p:grpSpPr>
        <p:pic>
          <p:nvPicPr>
            <p:cNvPr id="4" name="图片 3"/>
            <p:cNvPicPr>
              <a:picLocks noChangeAspect="1"/>
            </p:cNvPicPr>
            <p:nvPr/>
          </p:nvPicPr>
          <p:blipFill>
            <a:blip r:embed="rId1">
              <a:duotone>
                <a:prstClr val="black"/>
                <a:schemeClr val="accent2">
                  <a:tint val="45000"/>
                  <a:satMod val="400000"/>
                </a:schemeClr>
              </a:duotone>
            </a:blip>
            <a:stretch>
              <a:fillRect/>
            </a:stretch>
          </p:blipFill>
          <p:spPr>
            <a:xfrm>
              <a:off x="10613246" y="238619"/>
              <a:ext cx="1265325" cy="1243879"/>
            </a:xfrm>
            <a:prstGeom prst="rect">
              <a:avLst/>
            </a:prstGeom>
          </p:spPr>
        </p:pic>
        <p:pic>
          <p:nvPicPr>
            <p:cNvPr id="5" name="图片 4"/>
            <p:cNvPicPr>
              <a:picLocks noChangeAspect="1"/>
            </p:cNvPicPr>
            <p:nvPr/>
          </p:nvPicPr>
          <p:blipFill>
            <a:blip r:embed="rId1">
              <a:duotone>
                <a:prstClr val="black"/>
                <a:schemeClr val="accent2">
                  <a:tint val="45000"/>
                  <a:satMod val="400000"/>
                </a:schemeClr>
              </a:duotone>
            </a:blip>
            <a:stretch>
              <a:fillRect/>
            </a:stretch>
          </p:blipFill>
          <p:spPr>
            <a:xfrm rot="10800000">
              <a:off x="381303" y="5474894"/>
              <a:ext cx="1265325" cy="1243879"/>
            </a:xfrm>
            <a:prstGeom prst="rect">
              <a:avLst/>
            </a:prstGeom>
          </p:spPr>
        </p:pic>
        <p:pic>
          <p:nvPicPr>
            <p:cNvPr id="6" name="图片 5"/>
            <p:cNvPicPr>
              <a:picLocks noChangeAspect="1"/>
            </p:cNvPicPr>
            <p:nvPr/>
          </p:nvPicPr>
          <p:blipFill>
            <a:blip r:embed="rId1">
              <a:duotone>
                <a:prstClr val="black"/>
                <a:schemeClr val="accent2">
                  <a:tint val="45000"/>
                  <a:satMod val="400000"/>
                </a:schemeClr>
              </a:duotone>
            </a:blip>
            <a:stretch>
              <a:fillRect/>
            </a:stretch>
          </p:blipFill>
          <p:spPr>
            <a:xfrm rot="16200000">
              <a:off x="392026" y="249343"/>
              <a:ext cx="1265325" cy="1243879"/>
            </a:xfrm>
            <a:prstGeom prst="rect">
              <a:avLst/>
            </a:prstGeom>
          </p:spPr>
        </p:pic>
        <p:pic>
          <p:nvPicPr>
            <p:cNvPr id="7" name="图片 6"/>
            <p:cNvPicPr>
              <a:picLocks noChangeAspect="1"/>
            </p:cNvPicPr>
            <p:nvPr/>
          </p:nvPicPr>
          <p:blipFill>
            <a:blip r:embed="rId1">
              <a:duotone>
                <a:prstClr val="black"/>
                <a:schemeClr val="accent2">
                  <a:tint val="45000"/>
                  <a:satMod val="400000"/>
                </a:schemeClr>
              </a:duotone>
            </a:blip>
            <a:stretch>
              <a:fillRect/>
            </a:stretch>
          </p:blipFill>
          <p:spPr>
            <a:xfrm rot="5400000">
              <a:off x="10623969" y="5485617"/>
              <a:ext cx="1265325" cy="1243879"/>
            </a:xfrm>
            <a:prstGeom prst="rect">
              <a:avLst/>
            </a:prstGeom>
          </p:spPr>
        </p:pic>
      </p:grpSp>
      <p:sp>
        <p:nvSpPr>
          <p:cNvPr id="9" name="文本框 8"/>
          <p:cNvSpPr txBox="1"/>
          <p:nvPr/>
        </p:nvSpPr>
        <p:spPr>
          <a:xfrm>
            <a:off x="710082" y="603542"/>
            <a:ext cx="2816708" cy="460375"/>
          </a:xfrm>
          <a:prstGeom prst="rect">
            <a:avLst/>
          </a:prstGeom>
          <a:noFill/>
        </p:spPr>
        <p:txBody>
          <a:bodyPr wrap="square" rtlCol="0">
            <a:spAutoFit/>
          </a:bodyPr>
          <a:lstStyle/>
          <a:p>
            <a:pPr>
              <a:defRPr/>
            </a:pPr>
            <a:r>
              <a:rPr lang="zh-CN" altLang="en-US" sz="2800" b="1" dirty="0">
                <a:solidFill>
                  <a:srgbClr val="465434"/>
                </a:solidFill>
                <a:latin typeface="华文楷体" panose="02010600040101010101" charset="-122"/>
                <a:ea typeface="华文楷体" panose="02010600040101010101" charset="-122"/>
                <a:cs typeface="华文楷体" panose="02010600040101010101" charset="-122"/>
                <a:sym typeface="+mn-ea"/>
              </a:rPr>
              <a:t>2.预期业务功能</a:t>
            </a:r>
            <a:endParaRPr lang="zh-CN" altLang="en-US" sz="2800" b="1" dirty="0">
              <a:solidFill>
                <a:srgbClr val="465434"/>
              </a:solidFill>
              <a:latin typeface="华文楷体" panose="02010600040101010101" charset="-122"/>
              <a:ea typeface="华文楷体" panose="02010600040101010101" charset="-122"/>
              <a:cs typeface="华文楷体" panose="02010600040101010101" charset="-122"/>
            </a:endParaRPr>
          </a:p>
        </p:txBody>
      </p:sp>
      <p:pic>
        <p:nvPicPr>
          <p:cNvPr id="19" name="图片 18"/>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9871710" y="446405"/>
            <a:ext cx="1692275" cy="1676400"/>
          </a:xfrm>
          <a:prstGeom prst="rect">
            <a:avLst/>
          </a:prstGeom>
        </p:spPr>
      </p:pic>
      <p:pic>
        <p:nvPicPr>
          <p:cNvPr id="2" name="图片 1" descr="测试项目与事务跟踪系统 (1)"/>
          <p:cNvPicPr>
            <a:picLocks noChangeAspect="1"/>
          </p:cNvPicPr>
          <p:nvPr/>
        </p:nvPicPr>
        <p:blipFill>
          <a:blip r:embed="rId3">
            <a:clrChange>
              <a:clrFrom>
                <a:srgbClr val="F6F6F6">
                  <a:alpha val="100000"/>
                </a:srgbClr>
              </a:clrFrom>
              <a:clrTo>
                <a:srgbClr val="F6F6F6">
                  <a:alpha val="100000"/>
                  <a:alpha val="0"/>
                </a:srgbClr>
              </a:clrTo>
            </a:clrChange>
          </a:blip>
          <a:stretch>
            <a:fillRect/>
          </a:stretch>
        </p:blipFill>
        <p:spPr>
          <a:xfrm>
            <a:off x="325755" y="1002030"/>
            <a:ext cx="11602720" cy="57003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5096" y="200641"/>
            <a:ext cx="11497268" cy="6501600"/>
            <a:chOff x="381303" y="238619"/>
            <a:chExt cx="11497268" cy="6501600"/>
          </a:xfrm>
        </p:grpSpPr>
        <p:pic>
          <p:nvPicPr>
            <p:cNvPr id="4" name="图片 3"/>
            <p:cNvPicPr>
              <a:picLocks noChangeAspect="1"/>
            </p:cNvPicPr>
            <p:nvPr/>
          </p:nvPicPr>
          <p:blipFill>
            <a:blip r:embed="rId1">
              <a:duotone>
                <a:prstClr val="black"/>
                <a:schemeClr val="accent2">
                  <a:tint val="45000"/>
                  <a:satMod val="400000"/>
                </a:schemeClr>
              </a:duotone>
            </a:blip>
            <a:stretch>
              <a:fillRect/>
            </a:stretch>
          </p:blipFill>
          <p:spPr>
            <a:xfrm>
              <a:off x="10613246" y="238619"/>
              <a:ext cx="1265325" cy="1243879"/>
            </a:xfrm>
            <a:prstGeom prst="rect">
              <a:avLst/>
            </a:prstGeom>
          </p:spPr>
        </p:pic>
        <p:pic>
          <p:nvPicPr>
            <p:cNvPr id="5" name="图片 4"/>
            <p:cNvPicPr>
              <a:picLocks noChangeAspect="1"/>
            </p:cNvPicPr>
            <p:nvPr/>
          </p:nvPicPr>
          <p:blipFill>
            <a:blip r:embed="rId1">
              <a:duotone>
                <a:prstClr val="black"/>
                <a:schemeClr val="accent2">
                  <a:tint val="45000"/>
                  <a:satMod val="400000"/>
                </a:schemeClr>
              </a:duotone>
            </a:blip>
            <a:stretch>
              <a:fillRect/>
            </a:stretch>
          </p:blipFill>
          <p:spPr>
            <a:xfrm rot="10800000">
              <a:off x="381303" y="5474894"/>
              <a:ext cx="1265325" cy="1243879"/>
            </a:xfrm>
            <a:prstGeom prst="rect">
              <a:avLst/>
            </a:prstGeom>
          </p:spPr>
        </p:pic>
        <p:pic>
          <p:nvPicPr>
            <p:cNvPr id="6" name="图片 5"/>
            <p:cNvPicPr>
              <a:picLocks noChangeAspect="1"/>
            </p:cNvPicPr>
            <p:nvPr/>
          </p:nvPicPr>
          <p:blipFill>
            <a:blip r:embed="rId1">
              <a:duotone>
                <a:prstClr val="black"/>
                <a:schemeClr val="accent2">
                  <a:tint val="45000"/>
                  <a:satMod val="400000"/>
                </a:schemeClr>
              </a:duotone>
            </a:blip>
            <a:stretch>
              <a:fillRect/>
            </a:stretch>
          </p:blipFill>
          <p:spPr>
            <a:xfrm rot="16200000">
              <a:off x="392026" y="249343"/>
              <a:ext cx="1265325" cy="1243879"/>
            </a:xfrm>
            <a:prstGeom prst="rect">
              <a:avLst/>
            </a:prstGeom>
          </p:spPr>
        </p:pic>
        <p:pic>
          <p:nvPicPr>
            <p:cNvPr id="7" name="图片 6"/>
            <p:cNvPicPr>
              <a:picLocks noChangeAspect="1"/>
            </p:cNvPicPr>
            <p:nvPr/>
          </p:nvPicPr>
          <p:blipFill>
            <a:blip r:embed="rId1">
              <a:duotone>
                <a:prstClr val="black"/>
                <a:schemeClr val="accent2">
                  <a:tint val="45000"/>
                  <a:satMod val="400000"/>
                </a:schemeClr>
              </a:duotone>
            </a:blip>
            <a:stretch>
              <a:fillRect/>
            </a:stretch>
          </p:blipFill>
          <p:spPr>
            <a:xfrm rot="5400000">
              <a:off x="10623969" y="5485617"/>
              <a:ext cx="1265325" cy="1243879"/>
            </a:xfrm>
            <a:prstGeom prst="rect">
              <a:avLst/>
            </a:prstGeom>
          </p:spPr>
        </p:pic>
      </p:grpSp>
      <p:sp>
        <p:nvSpPr>
          <p:cNvPr id="9" name="文本框 8"/>
          <p:cNvSpPr txBox="1"/>
          <p:nvPr/>
        </p:nvSpPr>
        <p:spPr>
          <a:xfrm>
            <a:off x="710082" y="603542"/>
            <a:ext cx="2816708" cy="460375"/>
          </a:xfrm>
          <a:prstGeom prst="rect">
            <a:avLst/>
          </a:prstGeom>
          <a:noFill/>
        </p:spPr>
        <p:txBody>
          <a:bodyPr wrap="square" rtlCol="0">
            <a:spAutoFit/>
          </a:bodyPr>
          <a:lstStyle/>
          <a:p>
            <a:pPr>
              <a:defRPr/>
            </a:pPr>
            <a:r>
              <a:rPr lang="zh-CN" altLang="en-US" sz="2800" b="1" dirty="0">
                <a:solidFill>
                  <a:srgbClr val="465434"/>
                </a:solidFill>
                <a:latin typeface="华文楷体" panose="02010600040101010101" charset="-122"/>
                <a:ea typeface="华文楷体" panose="02010600040101010101" charset="-122"/>
                <a:cs typeface="华文楷体" panose="02010600040101010101" charset="-122"/>
                <a:sym typeface="+mn-ea"/>
              </a:rPr>
              <a:t>3.核心算法</a:t>
            </a:r>
            <a:endParaRPr lang="zh-CN" altLang="en-US" sz="2800" b="1" dirty="0">
              <a:solidFill>
                <a:srgbClr val="465434"/>
              </a:solidFill>
              <a:latin typeface="华文楷体" panose="02010600040101010101" charset="-122"/>
              <a:ea typeface="华文楷体" panose="02010600040101010101" charset="-122"/>
              <a:cs typeface="华文楷体" panose="02010600040101010101" charset="-122"/>
            </a:endParaRPr>
          </a:p>
        </p:txBody>
      </p:sp>
      <p:pic>
        <p:nvPicPr>
          <p:cNvPr id="19" name="图片 18"/>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9871710" y="446405"/>
            <a:ext cx="1692275" cy="1676400"/>
          </a:xfrm>
          <a:prstGeom prst="rect">
            <a:avLst/>
          </a:prstGeom>
        </p:spPr>
      </p:pic>
      <p:sp>
        <p:nvSpPr>
          <p:cNvPr id="2" name="文本框 1"/>
          <p:cNvSpPr txBox="1"/>
          <p:nvPr/>
        </p:nvSpPr>
        <p:spPr>
          <a:xfrm>
            <a:off x="709930" y="1281430"/>
            <a:ext cx="10854690" cy="4154170"/>
          </a:xfrm>
          <a:prstGeom prst="rect">
            <a:avLst/>
          </a:prstGeom>
          <a:noFill/>
        </p:spPr>
        <p:txBody>
          <a:bodyPr wrap="square" rtlCol="0" anchor="ctr">
            <a:spAutoFit/>
          </a:bodyPr>
          <a:p>
            <a:pPr algn="l">
              <a:lnSpc>
                <a:spcPct val="120000"/>
              </a:lnSpc>
            </a:pPr>
            <a:r>
              <a:rPr lang="zh-CN" altLang="en-US" sz="2000" dirty="0" smtClean="0">
                <a:solidFill>
                  <a:schemeClr val="tx1">
                    <a:lumMod val="75000"/>
                    <a:lumOff val="25000"/>
                  </a:schemeClr>
                </a:solidFill>
                <a:sym typeface="+mn-ea"/>
              </a:rPr>
              <a:t>（1）分词算法HanLP：用于文档分析，根据分词结果生成测试点集。</a:t>
            </a:r>
            <a:endParaRPr lang="zh-CN" altLang="en-US" sz="2000" dirty="0" smtClean="0">
              <a:solidFill>
                <a:schemeClr val="tx1">
                  <a:lumMod val="75000"/>
                  <a:lumOff val="25000"/>
                </a:schemeClr>
              </a:solidFill>
              <a:sym typeface="+mn-ea"/>
            </a:endParaRPr>
          </a:p>
          <a:p>
            <a:pPr algn="l">
              <a:lnSpc>
                <a:spcPct val="120000"/>
              </a:lnSpc>
            </a:pPr>
            <a:endParaRPr lang="zh-CN" altLang="en-US" sz="2000" dirty="0" smtClean="0">
              <a:solidFill>
                <a:schemeClr val="tx1">
                  <a:lumMod val="75000"/>
                  <a:lumOff val="25000"/>
                </a:schemeClr>
              </a:solidFill>
              <a:sym typeface="+mn-ea"/>
            </a:endParaRPr>
          </a:p>
          <a:p>
            <a:pPr algn="l">
              <a:lnSpc>
                <a:spcPct val="120000"/>
              </a:lnSpc>
            </a:pPr>
            <a:r>
              <a:rPr lang="zh-CN" altLang="en-US" sz="2000" dirty="0" smtClean="0">
                <a:solidFill>
                  <a:schemeClr val="tx1">
                    <a:lumMod val="75000"/>
                    <a:lumOff val="25000"/>
                  </a:schemeClr>
                </a:solidFill>
                <a:sym typeface="+mn-ea"/>
              </a:rPr>
              <a:t>       首先构建词网，将词网转化为词图，词图含有各条边以及边上的权值，接下来采用维特比分词器—基于动态规划的Viterbi算法，算法可以概括为下面三点：       ①如果概率最大的路径经过网络的某点，则从开始点到该点的子路径也一定是从开始到该点路径中概率最大的。        ②假定第i时刻有k个状态，从开始到i时刻的k个状态有k条最短路径，而最终的最短路径必然经过其中的一条。        ③根据上述性质，在计算第i+1状态的最短路径时，只需要考虑从开始到当前的k个状态值的最短路径和当前状态值到第i+1状态值的最短路径即可，如求t=3时的最短路径，等于求t=2时的所有状态结点x2i的最短路径加上t=2到t=3的各节点的最短路径。</a:t>
            </a:r>
            <a:endParaRPr lang="zh-CN" altLang="en-US" sz="2000"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5096" y="200641"/>
            <a:ext cx="11497268" cy="6501600"/>
            <a:chOff x="381303" y="238619"/>
            <a:chExt cx="11497268" cy="6501600"/>
          </a:xfrm>
        </p:grpSpPr>
        <p:pic>
          <p:nvPicPr>
            <p:cNvPr id="4" name="图片 3"/>
            <p:cNvPicPr>
              <a:picLocks noChangeAspect="1"/>
            </p:cNvPicPr>
            <p:nvPr/>
          </p:nvPicPr>
          <p:blipFill>
            <a:blip r:embed="rId1">
              <a:duotone>
                <a:prstClr val="black"/>
                <a:schemeClr val="accent2">
                  <a:tint val="45000"/>
                  <a:satMod val="400000"/>
                </a:schemeClr>
              </a:duotone>
            </a:blip>
            <a:stretch>
              <a:fillRect/>
            </a:stretch>
          </p:blipFill>
          <p:spPr>
            <a:xfrm>
              <a:off x="10613246" y="238619"/>
              <a:ext cx="1265325" cy="1243879"/>
            </a:xfrm>
            <a:prstGeom prst="rect">
              <a:avLst/>
            </a:prstGeom>
          </p:spPr>
        </p:pic>
        <p:pic>
          <p:nvPicPr>
            <p:cNvPr id="5" name="图片 4"/>
            <p:cNvPicPr>
              <a:picLocks noChangeAspect="1"/>
            </p:cNvPicPr>
            <p:nvPr/>
          </p:nvPicPr>
          <p:blipFill>
            <a:blip r:embed="rId1">
              <a:duotone>
                <a:prstClr val="black"/>
                <a:schemeClr val="accent2">
                  <a:tint val="45000"/>
                  <a:satMod val="400000"/>
                </a:schemeClr>
              </a:duotone>
            </a:blip>
            <a:stretch>
              <a:fillRect/>
            </a:stretch>
          </p:blipFill>
          <p:spPr>
            <a:xfrm rot="10800000">
              <a:off x="381303" y="5474894"/>
              <a:ext cx="1265325" cy="1243879"/>
            </a:xfrm>
            <a:prstGeom prst="rect">
              <a:avLst/>
            </a:prstGeom>
          </p:spPr>
        </p:pic>
        <p:pic>
          <p:nvPicPr>
            <p:cNvPr id="6" name="图片 5"/>
            <p:cNvPicPr>
              <a:picLocks noChangeAspect="1"/>
            </p:cNvPicPr>
            <p:nvPr/>
          </p:nvPicPr>
          <p:blipFill>
            <a:blip r:embed="rId1">
              <a:duotone>
                <a:prstClr val="black"/>
                <a:schemeClr val="accent2">
                  <a:tint val="45000"/>
                  <a:satMod val="400000"/>
                </a:schemeClr>
              </a:duotone>
            </a:blip>
            <a:stretch>
              <a:fillRect/>
            </a:stretch>
          </p:blipFill>
          <p:spPr>
            <a:xfrm rot="16200000">
              <a:off x="392026" y="249343"/>
              <a:ext cx="1265325" cy="1243879"/>
            </a:xfrm>
            <a:prstGeom prst="rect">
              <a:avLst/>
            </a:prstGeom>
          </p:spPr>
        </p:pic>
        <p:pic>
          <p:nvPicPr>
            <p:cNvPr id="7" name="图片 6"/>
            <p:cNvPicPr>
              <a:picLocks noChangeAspect="1"/>
            </p:cNvPicPr>
            <p:nvPr/>
          </p:nvPicPr>
          <p:blipFill>
            <a:blip r:embed="rId1">
              <a:duotone>
                <a:prstClr val="black"/>
                <a:schemeClr val="accent2">
                  <a:tint val="45000"/>
                  <a:satMod val="400000"/>
                </a:schemeClr>
              </a:duotone>
            </a:blip>
            <a:stretch>
              <a:fillRect/>
            </a:stretch>
          </p:blipFill>
          <p:spPr>
            <a:xfrm rot="5400000">
              <a:off x="10623969" y="5485617"/>
              <a:ext cx="1265325" cy="1243879"/>
            </a:xfrm>
            <a:prstGeom prst="rect">
              <a:avLst/>
            </a:prstGeom>
          </p:spPr>
        </p:pic>
      </p:grpSp>
      <p:sp>
        <p:nvSpPr>
          <p:cNvPr id="9" name="文本框 8"/>
          <p:cNvSpPr txBox="1"/>
          <p:nvPr/>
        </p:nvSpPr>
        <p:spPr>
          <a:xfrm>
            <a:off x="710082" y="603542"/>
            <a:ext cx="2816708" cy="521970"/>
          </a:xfrm>
          <a:prstGeom prst="rect">
            <a:avLst/>
          </a:prstGeom>
          <a:noFill/>
        </p:spPr>
        <p:txBody>
          <a:bodyPr wrap="square" rtlCol="0">
            <a:spAutoFit/>
          </a:bodyPr>
          <a:lstStyle/>
          <a:p>
            <a:pPr>
              <a:defRPr/>
            </a:pPr>
            <a:r>
              <a:rPr lang="zh-CN" altLang="en-US" sz="2800" b="1" dirty="0">
                <a:solidFill>
                  <a:srgbClr val="465434"/>
                </a:solidFill>
                <a:latin typeface="华文楷体" panose="02010600040101010101" charset="-122"/>
                <a:ea typeface="华文楷体" panose="02010600040101010101" charset="-122"/>
                <a:cs typeface="华文楷体" panose="02010600040101010101" charset="-122"/>
                <a:sym typeface="+mn-ea"/>
              </a:rPr>
              <a:t>3.核心算法</a:t>
            </a:r>
            <a:endParaRPr lang="zh-CN" altLang="en-US" sz="2800" b="1" dirty="0">
              <a:solidFill>
                <a:srgbClr val="465434"/>
              </a:solidFill>
              <a:latin typeface="华文楷体" panose="02010600040101010101" charset="-122"/>
              <a:ea typeface="华文楷体" panose="02010600040101010101" charset="-122"/>
              <a:cs typeface="华文楷体" panose="02010600040101010101" charset="-122"/>
            </a:endParaRPr>
          </a:p>
        </p:txBody>
      </p:sp>
      <p:pic>
        <p:nvPicPr>
          <p:cNvPr id="19" name="图片 18"/>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9871710" y="446405"/>
            <a:ext cx="1692275" cy="1676400"/>
          </a:xfrm>
          <a:prstGeom prst="rect">
            <a:avLst/>
          </a:prstGeom>
        </p:spPr>
      </p:pic>
      <p:sp>
        <p:nvSpPr>
          <p:cNvPr id="8" name="文本框 7"/>
          <p:cNvSpPr txBox="1"/>
          <p:nvPr/>
        </p:nvSpPr>
        <p:spPr>
          <a:xfrm>
            <a:off x="709930" y="1465898"/>
            <a:ext cx="10751185" cy="4092575"/>
          </a:xfrm>
          <a:prstGeom prst="rect">
            <a:avLst/>
          </a:prstGeom>
          <a:noFill/>
        </p:spPr>
        <p:txBody>
          <a:bodyPr wrap="square" rtlCol="0" anchor="ctr">
            <a:spAutoFit/>
          </a:bodyPr>
          <a:p>
            <a:pPr algn="l">
              <a:lnSpc>
                <a:spcPct val="120000"/>
              </a:lnSpc>
            </a:pPr>
            <a:r>
              <a:rPr lang="zh-CN" altLang="en-US" sz="2000" dirty="0" smtClean="0">
                <a:solidFill>
                  <a:schemeClr val="tx1">
                    <a:lumMod val="75000"/>
                    <a:lumOff val="25000"/>
                  </a:schemeClr>
                </a:solidFill>
                <a:sym typeface="+mn-ea"/>
              </a:rPr>
              <a:t>（</a:t>
            </a:r>
            <a:r>
              <a:rPr lang="en-US" altLang="zh-CN" sz="2000" dirty="0" smtClean="0">
                <a:solidFill>
                  <a:schemeClr val="tx1">
                    <a:lumMod val="75000"/>
                    <a:lumOff val="25000"/>
                  </a:schemeClr>
                </a:solidFill>
                <a:sym typeface="+mn-ea"/>
              </a:rPr>
              <a:t>2</a:t>
            </a:r>
            <a:r>
              <a:rPr lang="zh-CN" altLang="en-US" sz="2000" dirty="0" smtClean="0">
                <a:solidFill>
                  <a:schemeClr val="tx1">
                    <a:lumMod val="75000"/>
                    <a:lumOff val="25000"/>
                  </a:schemeClr>
                </a:solidFill>
                <a:sym typeface="+mn-ea"/>
              </a:rPr>
              <a:t>）字符串匹配算法KMP：用于关键字查询、匹配测试点集自动生成测试用例。</a:t>
            </a:r>
            <a:endParaRPr lang="zh-CN" altLang="en-US" sz="2000" dirty="0" smtClean="0">
              <a:solidFill>
                <a:schemeClr val="tx1">
                  <a:lumMod val="75000"/>
                  <a:lumOff val="25000"/>
                </a:schemeClr>
              </a:solidFill>
              <a:sym typeface="+mn-ea"/>
            </a:endParaRPr>
          </a:p>
          <a:p>
            <a:pPr algn="l">
              <a:lnSpc>
                <a:spcPct val="120000"/>
              </a:lnSpc>
            </a:pPr>
            <a:r>
              <a:rPr lang="zh-CN" altLang="en-US" sz="2000" dirty="0" smtClean="0">
                <a:solidFill>
                  <a:schemeClr val="tx1">
                    <a:lumMod val="75000"/>
                    <a:lumOff val="25000"/>
                  </a:schemeClr>
                </a:solidFill>
                <a:sym typeface="+mn-ea"/>
              </a:rPr>
              <a:t>       </a:t>
            </a:r>
            <a:endParaRPr lang="zh-CN" altLang="en-US" sz="2000" dirty="0" smtClean="0">
              <a:solidFill>
                <a:schemeClr val="tx1">
                  <a:lumMod val="75000"/>
                  <a:lumOff val="25000"/>
                </a:schemeClr>
              </a:solidFill>
              <a:sym typeface="+mn-ea"/>
            </a:endParaRPr>
          </a:p>
          <a:p>
            <a:pPr algn="l">
              <a:lnSpc>
                <a:spcPct val="120000"/>
              </a:lnSpc>
            </a:pPr>
            <a:r>
              <a:rPr lang="zh-CN" altLang="en-US" sz="2000" dirty="0" smtClean="0">
                <a:solidFill>
                  <a:schemeClr val="tx1">
                    <a:lumMod val="75000"/>
                    <a:lumOff val="25000"/>
                  </a:schemeClr>
                </a:solidFill>
                <a:sym typeface="+mn-ea"/>
              </a:rPr>
              <a:t>       KMP算法一种改进的模式匹配算法，它的改进在于：每当从某个起始位置开始一趟比较后，在匹配过程中出现失配，不回溯i，而是利用已经得到的部分匹配结果，将一种假想的位置定位“指针”在模式上向右滑动尽可能远的一段距离到某个位置后，继续按规则进行下一次的比较。</a:t>
            </a:r>
            <a:endParaRPr lang="zh-CN" altLang="en-US" sz="2000" b="0" dirty="0" smtClean="0">
              <a:solidFill>
                <a:schemeClr val="tx1">
                  <a:lumMod val="75000"/>
                  <a:lumOff val="25000"/>
                </a:schemeClr>
              </a:solidFill>
            </a:endParaRPr>
          </a:p>
          <a:p>
            <a:pPr indent="279400" algn="l"/>
            <a:r>
              <a:rPr lang="zh-CN" altLang="en-US" sz="2000" dirty="0" smtClean="0">
                <a:solidFill>
                  <a:schemeClr val="tx1">
                    <a:lumMod val="75000"/>
                    <a:lumOff val="25000"/>
                  </a:schemeClr>
                </a:solidFill>
                <a:sym typeface="+mn-ea"/>
              </a:rPr>
              <a:t>   算法流程：</a:t>
            </a:r>
            <a:endParaRPr lang="zh-CN" altLang="en-US" sz="2000" b="0" dirty="0" smtClean="0">
              <a:solidFill>
                <a:schemeClr val="tx1">
                  <a:lumMod val="75000"/>
                  <a:lumOff val="25000"/>
                </a:schemeClr>
              </a:solidFill>
            </a:endParaRPr>
          </a:p>
          <a:p>
            <a:pPr indent="279400" algn="l"/>
            <a:r>
              <a:rPr lang="zh-CN" altLang="en-US" sz="2000" dirty="0" smtClean="0">
                <a:solidFill>
                  <a:schemeClr val="tx1">
                    <a:lumMod val="75000"/>
                    <a:lumOff val="25000"/>
                  </a:schemeClr>
                </a:solidFill>
                <a:sym typeface="+mn-ea"/>
              </a:rPr>
              <a:t>   ①规定i是主串S的下标，j是模式T的下标。现在假设现在主串S匹配到 i 位置，模式串T匹配到 j 位置。</a:t>
            </a:r>
            <a:endParaRPr lang="zh-CN" altLang="en-US" sz="2000" b="0" dirty="0" smtClean="0">
              <a:solidFill>
                <a:schemeClr val="tx1">
                  <a:lumMod val="75000"/>
                  <a:lumOff val="25000"/>
                </a:schemeClr>
              </a:solidFill>
            </a:endParaRPr>
          </a:p>
          <a:p>
            <a:pPr indent="279400" algn="l"/>
            <a:r>
              <a:rPr lang="zh-CN" altLang="en-US" sz="2000" dirty="0" smtClean="0">
                <a:solidFill>
                  <a:schemeClr val="tx1">
                    <a:lumMod val="75000"/>
                    <a:lumOff val="25000"/>
                  </a:schemeClr>
                </a:solidFill>
                <a:sym typeface="+mn-ea"/>
              </a:rPr>
              <a:t>   ②如果j = -1，则i++，j++，继续匹配下一个字符；</a:t>
            </a:r>
            <a:endParaRPr lang="zh-CN" altLang="en-US" sz="2000" b="0" dirty="0" smtClean="0">
              <a:solidFill>
                <a:schemeClr val="tx1">
                  <a:lumMod val="75000"/>
                  <a:lumOff val="25000"/>
                </a:schemeClr>
              </a:solidFill>
            </a:endParaRPr>
          </a:p>
          <a:p>
            <a:pPr indent="279400" algn="l"/>
            <a:r>
              <a:rPr lang="zh-CN" altLang="en-US" sz="2000" dirty="0" smtClean="0">
                <a:solidFill>
                  <a:schemeClr val="tx1">
                    <a:lumMod val="75000"/>
                    <a:lumOff val="25000"/>
                  </a:schemeClr>
                </a:solidFill>
                <a:sym typeface="+mn-ea"/>
              </a:rPr>
              <a:t>   ③如果S[i] = T[j]，则i++，j++，继续匹配下一个字符；</a:t>
            </a:r>
            <a:endParaRPr lang="zh-CN" altLang="en-US" sz="2000" b="0" dirty="0" smtClean="0">
              <a:solidFill>
                <a:schemeClr val="tx1">
                  <a:lumMod val="75000"/>
                  <a:lumOff val="25000"/>
                </a:schemeClr>
              </a:solidFill>
            </a:endParaRPr>
          </a:p>
          <a:p>
            <a:pPr indent="279400" algn="l"/>
            <a:r>
              <a:rPr lang="zh-CN" altLang="en-US" sz="2000" dirty="0" smtClean="0">
                <a:solidFill>
                  <a:schemeClr val="tx1">
                    <a:lumMod val="75000"/>
                    <a:lumOff val="25000"/>
                  </a:schemeClr>
                </a:solidFill>
                <a:sym typeface="+mn-ea"/>
              </a:rPr>
              <a:t>   ④如果j != -1，且S[i] != P[j]，则 i 不变，j = next[j]。此举意味着失配时，接下来模式串T要相对于主串S向右移动j - next [j] 位。</a:t>
            </a:r>
            <a:endParaRPr lang="en-US" altLang="zh-CN" b="1"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l="55289" t="53598"/>
          <a:stretch>
            <a:fillRect/>
          </a:stretch>
        </p:blipFill>
        <p:spPr>
          <a:xfrm>
            <a:off x="9081540" y="3690257"/>
            <a:ext cx="3111264" cy="3182257"/>
          </a:xfrm>
          <a:prstGeom prst="rect">
            <a:avLst/>
          </a:prstGeom>
        </p:spPr>
      </p:pic>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r="63766" b="22328"/>
          <a:stretch>
            <a:fillRect/>
          </a:stretch>
        </p:blipFill>
        <p:spPr>
          <a:xfrm>
            <a:off x="0" y="0"/>
            <a:ext cx="2521361" cy="5326743"/>
          </a:xfrm>
          <a:prstGeom prst="rect">
            <a:avLst/>
          </a:prstGeom>
        </p:spPr>
      </p:pic>
      <p:grpSp>
        <p:nvGrpSpPr>
          <p:cNvPr id="3" name="组合 2"/>
          <p:cNvGrpSpPr/>
          <p:nvPr/>
        </p:nvGrpSpPr>
        <p:grpSpPr>
          <a:xfrm>
            <a:off x="325096" y="200641"/>
            <a:ext cx="11497268" cy="6501600"/>
            <a:chOff x="381303" y="238619"/>
            <a:chExt cx="11497268" cy="6501600"/>
          </a:xfrm>
        </p:grpSpPr>
        <p:pic>
          <p:nvPicPr>
            <p:cNvPr id="4" name="图片 3"/>
            <p:cNvPicPr>
              <a:picLocks noChangeAspect="1"/>
            </p:cNvPicPr>
            <p:nvPr/>
          </p:nvPicPr>
          <p:blipFill>
            <a:blip r:embed="rId2">
              <a:duotone>
                <a:prstClr val="black"/>
                <a:schemeClr val="accent2">
                  <a:tint val="45000"/>
                  <a:satMod val="400000"/>
                </a:schemeClr>
              </a:duotone>
            </a:blip>
            <a:stretch>
              <a:fillRect/>
            </a:stretch>
          </p:blipFill>
          <p:spPr>
            <a:xfrm>
              <a:off x="10613246" y="238619"/>
              <a:ext cx="1265325" cy="1243879"/>
            </a:xfrm>
            <a:prstGeom prst="rect">
              <a:avLst/>
            </a:prstGeom>
          </p:spPr>
        </p:pic>
        <p:pic>
          <p:nvPicPr>
            <p:cNvPr id="5" name="图片 4"/>
            <p:cNvPicPr>
              <a:picLocks noChangeAspect="1"/>
            </p:cNvPicPr>
            <p:nvPr/>
          </p:nvPicPr>
          <p:blipFill>
            <a:blip r:embed="rId2">
              <a:duotone>
                <a:prstClr val="black"/>
                <a:schemeClr val="accent2">
                  <a:tint val="45000"/>
                  <a:satMod val="400000"/>
                </a:schemeClr>
              </a:duotone>
            </a:blip>
            <a:stretch>
              <a:fillRect/>
            </a:stretch>
          </p:blipFill>
          <p:spPr>
            <a:xfrm rot="10800000">
              <a:off x="381303" y="5474894"/>
              <a:ext cx="1265325" cy="1243879"/>
            </a:xfrm>
            <a:prstGeom prst="rect">
              <a:avLst/>
            </a:prstGeom>
          </p:spPr>
        </p:pic>
        <p:pic>
          <p:nvPicPr>
            <p:cNvPr id="6" name="图片 5"/>
            <p:cNvPicPr>
              <a:picLocks noChangeAspect="1"/>
            </p:cNvPicPr>
            <p:nvPr/>
          </p:nvPicPr>
          <p:blipFill>
            <a:blip r:embed="rId2">
              <a:duotone>
                <a:prstClr val="black"/>
                <a:schemeClr val="accent2">
                  <a:tint val="45000"/>
                  <a:satMod val="400000"/>
                </a:schemeClr>
              </a:duotone>
            </a:blip>
            <a:stretch>
              <a:fillRect/>
            </a:stretch>
          </p:blipFill>
          <p:spPr>
            <a:xfrm rot="16200000">
              <a:off x="392026" y="249343"/>
              <a:ext cx="1265325" cy="1243879"/>
            </a:xfrm>
            <a:prstGeom prst="rect">
              <a:avLst/>
            </a:prstGeom>
          </p:spPr>
        </p:pic>
        <p:pic>
          <p:nvPicPr>
            <p:cNvPr id="7" name="图片 6"/>
            <p:cNvPicPr>
              <a:picLocks noChangeAspect="1"/>
            </p:cNvPicPr>
            <p:nvPr/>
          </p:nvPicPr>
          <p:blipFill>
            <a:blip r:embed="rId2">
              <a:duotone>
                <a:prstClr val="black"/>
                <a:schemeClr val="accent2">
                  <a:tint val="45000"/>
                  <a:satMod val="400000"/>
                </a:schemeClr>
              </a:duotone>
            </a:blip>
            <a:stretch>
              <a:fillRect/>
            </a:stretch>
          </p:blipFill>
          <p:spPr>
            <a:xfrm rot="5400000">
              <a:off x="10623969" y="5485617"/>
              <a:ext cx="1265325" cy="1243879"/>
            </a:xfrm>
            <a:prstGeom prst="rect">
              <a:avLst/>
            </a:prstGeom>
          </p:spPr>
        </p:pic>
      </p:grpSp>
      <p:sp>
        <p:nvSpPr>
          <p:cNvPr id="13" name="文本框 12"/>
          <p:cNvSpPr txBox="1"/>
          <p:nvPr/>
        </p:nvSpPr>
        <p:spPr>
          <a:xfrm>
            <a:off x="2515235" y="2122805"/>
            <a:ext cx="7161530" cy="1938020"/>
          </a:xfrm>
          <a:prstGeom prst="rect">
            <a:avLst/>
          </a:prstGeom>
          <a:noFill/>
        </p:spPr>
        <p:txBody>
          <a:bodyPr wrap="square" rtlCol="0">
            <a:spAutoFit/>
          </a:bodyPr>
          <a:lstStyle/>
          <a:p>
            <a:pPr algn="ctr"/>
            <a:r>
              <a:rPr lang="zh-CN" altLang="en-US" sz="6000" dirty="0">
                <a:solidFill>
                  <a:srgbClr val="257B09"/>
                </a:solidFill>
                <a:latin typeface="华文隶书" panose="02010800040101010101" charset="-122"/>
                <a:ea typeface="华文隶书" panose="02010800040101010101" charset="-122"/>
                <a:cs typeface="华文隶书" panose="02010800040101010101" charset="-122"/>
              </a:rPr>
              <a:t>汇报完毕，</a:t>
            </a:r>
            <a:endParaRPr lang="zh-CN" altLang="en-US" sz="6000" dirty="0">
              <a:solidFill>
                <a:srgbClr val="257B09"/>
              </a:solidFill>
              <a:latin typeface="华文隶书" panose="02010800040101010101" charset="-122"/>
              <a:ea typeface="华文隶书" panose="02010800040101010101" charset="-122"/>
              <a:cs typeface="华文隶书" panose="02010800040101010101" charset="-122"/>
            </a:endParaRPr>
          </a:p>
          <a:p>
            <a:pPr algn="ctr"/>
            <a:r>
              <a:rPr lang="zh-CN" altLang="en-US" sz="6000" dirty="0">
                <a:solidFill>
                  <a:srgbClr val="257B09"/>
                </a:solidFill>
                <a:latin typeface="华文隶书" panose="02010800040101010101" charset="-122"/>
                <a:ea typeface="华文隶书" panose="02010800040101010101" charset="-122"/>
                <a:cs typeface="华文隶书" panose="02010800040101010101" charset="-122"/>
              </a:rPr>
              <a:t>感谢聆听！</a:t>
            </a:r>
            <a:endParaRPr lang="zh-CN" altLang="en-US" sz="6000" dirty="0">
              <a:solidFill>
                <a:srgbClr val="257B09"/>
              </a:solidFill>
              <a:latin typeface="华文隶书" panose="02010800040101010101" charset="-122"/>
              <a:ea typeface="华文隶书" panose="02010800040101010101" charset="-122"/>
              <a:cs typeface="华文隶书" panose="02010800040101010101" charset="-122"/>
            </a:endParaRPr>
          </a:p>
        </p:txBody>
      </p:sp>
      <p:pic>
        <p:nvPicPr>
          <p:cNvPr id="27" name="清新英伦 一遍果断爱上 Paradise">
            <a:hlinkClick r:id="" action="ppaction://media"/>
          </p:cNvPr>
          <p:cNvPicPr>
            <a:picLocks noChangeAspect="1"/>
          </p:cNvPicPr>
          <p:nvPr>
            <a:audioFile r:link="rId3"/>
            <p:extLst>
              <p:ext uri="{DAA4B4D4-6D71-4841-9C94-3DE7FCFB9230}">
                <p14:media xmlns:p14="http://schemas.microsoft.com/office/powerpoint/2010/main" r:embed="rId4"/>
              </p:ext>
            </p:extLst>
          </p:nvPr>
        </p:nvPicPr>
        <p:blipFill>
          <a:blip r:embed="rId5"/>
          <a:stretch>
            <a:fillRect/>
          </a:stretch>
        </p:blipFill>
        <p:spPr>
          <a:xfrm>
            <a:off x="10412413" y="-1403350"/>
            <a:ext cx="609600" cy="609600"/>
          </a:xfrm>
          <a:prstGeom prst="rect">
            <a:avLst/>
          </a:prstGeom>
        </p:spPr>
      </p:pic>
      <p:pic>
        <p:nvPicPr>
          <p:cNvPr id="2" name="图片 1"/>
          <p:cNvPicPr>
            <a:picLocks noChangeAspect="1"/>
          </p:cNvPicPr>
          <p:nvPr/>
        </p:nvPicPr>
        <p:blipFill>
          <a:blip r:embed="rId6">
            <a:clrChange>
              <a:clrFrom>
                <a:srgbClr val="FFFFFF">
                  <a:alpha val="100000"/>
                </a:srgbClr>
              </a:clrFrom>
              <a:clrTo>
                <a:srgbClr val="FFFFFF">
                  <a:alpha val="100000"/>
                  <a:alpha val="0"/>
                </a:srgbClr>
              </a:clrTo>
            </a:clrChange>
          </a:blip>
          <a:stretch>
            <a:fillRect/>
          </a:stretch>
        </p:blipFill>
        <p:spPr>
          <a:xfrm>
            <a:off x="9871710" y="446405"/>
            <a:ext cx="1692275" cy="1676400"/>
          </a:xfrm>
          <a:prstGeom prst="rect">
            <a:avLst/>
          </a:prstGeom>
        </p:spPr>
      </p:pic>
      <p:pic>
        <p:nvPicPr>
          <p:cNvPr id="11" name="图片 10"/>
          <p:cNvPicPr>
            <a:picLocks noChangeAspect="1"/>
          </p:cNvPicPr>
          <p:nvPr/>
        </p:nvPicPr>
        <p:blipFill>
          <a:blip r:embed="rId7"/>
          <a:stretch>
            <a:fillRect/>
          </a:stretch>
        </p:blipFill>
        <p:spPr>
          <a:xfrm>
            <a:off x="3613150" y="4411345"/>
            <a:ext cx="4965700" cy="17392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timing>
    <p:tnLst>
      <p:par>
        <p:cTn id="1" dur="indefinite" restart="never" nodeType="tmRoot">
          <p:childTnLst>
            <p:audio>
              <p:cMediaNode vol="80000" numSld="999" showWhenStopped="0">
                <p:cTn id="2" repeatCount="indefinite" fill="remove" display="0">
                  <p:stCondLst>
                    <p:cond delay="indefinite"/>
                  </p:stCondLst>
                  <p:endCondLst>
                    <p:cond evt="onStopAudio" delay="0">
                      <p:tgtEl>
                        <p:sldTgt/>
                      </p:tgtEl>
                    </p:cond>
                  </p:endCondLst>
                </p:cTn>
                <p:tgtEl>
                  <p:spTgt spid="27"/>
                </p:tgtEl>
              </p:cMediaNode>
            </p:audio>
          </p:childTnLst>
        </p:cTn>
      </p:par>
    </p:tnLst>
  </p:timing>
</p:sld>
</file>

<file path=ppt/tags/tag1.xml><?xml version="1.0" encoding="utf-8"?>
<p:tagLst xmlns:p="http://schemas.openxmlformats.org/presentationml/2006/main">
  <p:tag name="ISLIDE TOOLS.GUIDESSETTING" val="{&quot;Id&quot;:&quot;GuidesStyle_Normal&quot;,&quot;Name&quot;:&quot;正常&quot;,&quot;HeaderHeight&quot;:10.0,&quot;FooterHeight&quot;:4.0,&quot;SideMargin&quot;:3.0,&quot;TopMargin&quot;:3.0,&quot;BottomMargin&quot;:3.0,&quot;IntervalMargin&quot;:3.0}"/>
  <p:tag name="ISPRING_ULTRA_SCORM_COURSE_ID" val="63420BE3-0378-4AB3-A227-3A11787E5055"/>
  <p:tag name="ISPRING_SCORM_RATE_SLIDES" val="1"/>
  <p:tag name="ISPRINGONLINEFOLDERID" val="0"/>
  <p:tag name="ISPRINGONLINEFOLDERPATH" val="内容列表"/>
  <p:tag name="ISPRINGCLOUDFOLDERID" val="0"/>
  <p:tag name="ISPRINGCLOUDFOLDERPATH" val="系统信息库"/>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演示文稿7"/>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PPT定制1801380800">
  <a:themeElements>
    <a:clrScheme name="MC-欧美风主题色">
      <a:dk1>
        <a:srgbClr val="000000"/>
      </a:dk1>
      <a:lt1>
        <a:srgbClr val="FFFFFF"/>
      </a:lt1>
      <a:dk2>
        <a:srgbClr val="44546A"/>
      </a:dk2>
      <a:lt2>
        <a:srgbClr val="E7E6E6"/>
      </a:lt2>
      <a:accent1>
        <a:srgbClr val="7DA5A3"/>
      </a:accent1>
      <a:accent2>
        <a:srgbClr val="C9979C"/>
      </a:accent2>
      <a:accent3>
        <a:srgbClr val="6C7F4D"/>
      </a:accent3>
      <a:accent4>
        <a:srgbClr val="7DA5A3"/>
      </a:accent4>
      <a:accent5>
        <a:srgbClr val="C9979C"/>
      </a:accent5>
      <a:accent6>
        <a:srgbClr val="6C7F4D"/>
      </a:accent6>
      <a:hlink>
        <a:srgbClr val="0563C1"/>
      </a:hlink>
      <a:folHlink>
        <a:srgbClr val="954F72"/>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千图</Template>
  <TotalTime>0</TotalTime>
  <Words>1037</Words>
  <Application>WPS 演示</Application>
  <PresentationFormat>宽屏</PresentationFormat>
  <Paragraphs>51</Paragraphs>
  <Slides>7</Slides>
  <Notes>24</Notes>
  <HiddenSlides>0</HiddenSlides>
  <MMClips>2</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vt:i4>
      </vt:variant>
    </vt:vector>
  </HeadingPairs>
  <TitlesOfParts>
    <vt:vector size="20" baseType="lpstr">
      <vt:lpstr>Arial</vt:lpstr>
      <vt:lpstr>宋体</vt:lpstr>
      <vt:lpstr>Wingdings</vt:lpstr>
      <vt:lpstr>微软雅黑</vt:lpstr>
      <vt:lpstr>华文隶书</vt:lpstr>
      <vt:lpstr>华文仿宋</vt:lpstr>
      <vt:lpstr>华文楷体</vt:lpstr>
      <vt:lpstr>Calibri</vt:lpstr>
      <vt:lpstr>【嵐】芊柔体</vt:lpstr>
      <vt:lpstr>MS UI Gothic</vt:lpstr>
      <vt:lpstr>Arial Unicode MS</vt:lpstr>
      <vt:lpstr>等线</vt:lpstr>
      <vt:lpstr>PPT定制1801380800</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演示文稿7</dc:title>
  <dc:creator>柚子设计</dc:creator>
  <cp:keywords>MC-PPT模板</cp:keywords>
  <cp:category>模板</cp:category>
  <cp:lastModifiedBy>KoiYu</cp:lastModifiedBy>
  <cp:revision>23</cp:revision>
  <dcterms:created xsi:type="dcterms:W3CDTF">2017-10-20T05:43:00Z</dcterms:created>
  <dcterms:modified xsi:type="dcterms:W3CDTF">2020-12-30T05:38:30Z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