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2" r:id="rId5"/>
    <p:sldId id="302" r:id="rId6"/>
    <p:sldId id="307" r:id="rId7"/>
    <p:sldId id="318" r:id="rId8"/>
    <p:sldId id="319" r:id="rId9"/>
    <p:sldId id="320" r:id="rId10"/>
    <p:sldId id="308" r:id="rId11"/>
    <p:sldId id="313" r:id="rId12"/>
    <p:sldId id="305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5380"/>
    <a:srgbClr val="F3F3F3"/>
    <a:srgbClr val="F7FCFE"/>
    <a:srgbClr val="FFFFFC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618" autoAdjust="0"/>
  </p:normalViewPr>
  <p:slideViewPr>
    <p:cSldViewPr snapToGrid="0" showGuides="1">
      <p:cViewPr varScale="1">
        <p:scale>
          <a:sx n="104" d="100"/>
          <a:sy n="104" d="100"/>
        </p:scale>
        <p:origin x="642" y="114"/>
      </p:cViewPr>
      <p:guideLst>
        <p:guide orient="horz" pos="126"/>
        <p:guide orient="horz" pos="4222"/>
        <p:guide pos="205"/>
        <p:guide pos="7447"/>
        <p:guide orient="horz" pos="544"/>
        <p:guide orient="horz" pos="709"/>
        <p:guide orient="horz" pos="4017"/>
        <p:guide orient="horz" pos="38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527435" y="331259"/>
            <a:ext cx="434789" cy="44855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标题 1"/>
          <p:cNvSpPr txBox="1"/>
          <p:nvPr userDrawn="1"/>
        </p:nvSpPr>
        <p:spPr>
          <a:xfrm>
            <a:off x="1209303" y="356659"/>
            <a:ext cx="7863029" cy="440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35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685800"/>
            <a:r>
              <a:rPr lang="zh-CN" altLang="en-US" dirty="0"/>
              <a:t>请输入您的标题</a:t>
            </a:r>
            <a:endParaRPr lang="zh-CN" alt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 flipV="1">
            <a:off x="1270838" y="872083"/>
            <a:ext cx="10479237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527435" y="331259"/>
            <a:ext cx="434789" cy="44855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标题 1"/>
          <p:cNvSpPr txBox="1"/>
          <p:nvPr userDrawn="1"/>
        </p:nvSpPr>
        <p:spPr>
          <a:xfrm>
            <a:off x="1209303" y="356659"/>
            <a:ext cx="7863029" cy="440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35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685800"/>
            <a:r>
              <a:rPr lang="zh-CN" altLang="en-US" dirty="0"/>
              <a:t>请输入您的标题</a:t>
            </a:r>
            <a:endParaRPr lang="zh-CN" alt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 flipV="1">
            <a:off x="1270838" y="872083"/>
            <a:ext cx="10479237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527435" y="331259"/>
            <a:ext cx="434789" cy="44855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标题 1"/>
          <p:cNvSpPr txBox="1"/>
          <p:nvPr userDrawn="1"/>
        </p:nvSpPr>
        <p:spPr>
          <a:xfrm>
            <a:off x="1209303" y="356659"/>
            <a:ext cx="7863029" cy="440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35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685800"/>
            <a:r>
              <a:rPr lang="zh-CN" altLang="en-US" dirty="0"/>
              <a:t>请输入您的标题</a:t>
            </a:r>
            <a:endParaRPr lang="zh-CN" alt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 flipV="1">
            <a:off x="1270838" y="872083"/>
            <a:ext cx="10479237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527435" y="331259"/>
            <a:ext cx="434789" cy="44855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标题 1"/>
          <p:cNvSpPr txBox="1"/>
          <p:nvPr userDrawn="1"/>
        </p:nvSpPr>
        <p:spPr>
          <a:xfrm>
            <a:off x="1209303" y="356659"/>
            <a:ext cx="7863029" cy="440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35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685800"/>
            <a:r>
              <a:rPr lang="zh-CN" altLang="en-US" dirty="0"/>
              <a:t>请输入您的标题</a:t>
            </a:r>
            <a:endParaRPr lang="zh-CN" alt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 flipV="1">
            <a:off x="1270838" y="872083"/>
            <a:ext cx="10479237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032" y="0"/>
            <a:ext cx="12181967" cy="6858000"/>
          </a:xfrm>
          <a:prstGeom prst="rect">
            <a:avLst/>
          </a:prstGeom>
          <a:solidFill>
            <a:srgbClr val="FAF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slow" p14:dur="1399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media" Target="../media/media1.mp3"/><Relationship Id="rId3" Type="http://schemas.openxmlformats.org/officeDocument/2006/relationships/audio" Target="../media/media1.mp3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9" t="53598"/>
          <a:stretch>
            <a:fillRect/>
          </a:stretch>
        </p:blipFill>
        <p:spPr>
          <a:xfrm>
            <a:off x="9081540" y="3690257"/>
            <a:ext cx="3111264" cy="31822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66" b="22328"/>
          <a:stretch>
            <a:fillRect/>
          </a:stretch>
        </p:blipFill>
        <p:spPr>
          <a:xfrm>
            <a:off x="0" y="0"/>
            <a:ext cx="2521361" cy="532674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25096" y="200641"/>
            <a:ext cx="11497268" cy="6501600"/>
            <a:chOff x="381303" y="238619"/>
            <a:chExt cx="11497268" cy="65016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613246" y="238619"/>
              <a:ext cx="1265325" cy="124387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381303" y="5474894"/>
              <a:ext cx="1265325" cy="124387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392026" y="249343"/>
              <a:ext cx="1265325" cy="124387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5400000">
              <a:off x="10623969" y="5485617"/>
              <a:ext cx="1265325" cy="1243879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515235" y="2122805"/>
            <a:ext cx="71615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257B09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面向</a:t>
            </a:r>
            <a:r>
              <a:rPr lang="zh-CN" altLang="en-US" sz="6000" dirty="0">
                <a:solidFill>
                  <a:srgbClr val="257B09"/>
                </a:solidFill>
                <a:latin typeface="华文仿宋" panose="02010600040101010101" charset="-122"/>
                <a:ea typeface="华文仿宋" panose="02010600040101010101" charset="-122"/>
                <a:cs typeface="华文隶书" panose="02010800040101010101" charset="-122"/>
              </a:rPr>
              <a:t>GUI</a:t>
            </a:r>
            <a:r>
              <a:rPr lang="zh-CN" altLang="en-US" sz="6000" dirty="0">
                <a:solidFill>
                  <a:srgbClr val="257B09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的测试项目与事务跟踪系统开发</a:t>
            </a:r>
            <a:endParaRPr lang="zh-CN" altLang="en-US" sz="6000" dirty="0">
              <a:solidFill>
                <a:srgbClr val="257B09"/>
              </a:solidFill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71710" y="446405"/>
            <a:ext cx="1692275" cy="1676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92625" y="4570730"/>
            <a:ext cx="3206115" cy="1420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指导老师：李       莉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答  辩  人：于 丽  蔷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答辩时间：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2021.6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9" t="53598"/>
          <a:stretch>
            <a:fillRect/>
          </a:stretch>
        </p:blipFill>
        <p:spPr>
          <a:xfrm>
            <a:off x="9081540" y="3690257"/>
            <a:ext cx="3111264" cy="31822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66" b="22328"/>
          <a:stretch>
            <a:fillRect/>
          </a:stretch>
        </p:blipFill>
        <p:spPr>
          <a:xfrm>
            <a:off x="0" y="0"/>
            <a:ext cx="2521361" cy="532674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25096" y="200641"/>
            <a:ext cx="11497268" cy="6501600"/>
            <a:chOff x="381303" y="238619"/>
            <a:chExt cx="11497268" cy="65016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613246" y="238619"/>
              <a:ext cx="1265325" cy="124387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381303" y="5474894"/>
              <a:ext cx="1265325" cy="124387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392026" y="249343"/>
              <a:ext cx="1265325" cy="124387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5400000">
              <a:off x="10623969" y="5485617"/>
              <a:ext cx="1265325" cy="1243879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515235" y="2122805"/>
            <a:ext cx="71615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257B09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汇报完毕，</a:t>
            </a:r>
            <a:endParaRPr lang="zh-CN" altLang="en-US" sz="6000" dirty="0">
              <a:solidFill>
                <a:srgbClr val="257B09"/>
              </a:solidFill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  <a:p>
            <a:pPr algn="ctr"/>
            <a:r>
              <a:rPr lang="zh-CN" altLang="en-US" sz="6000" dirty="0">
                <a:solidFill>
                  <a:srgbClr val="257B09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感谢聆听！</a:t>
            </a:r>
            <a:endParaRPr lang="zh-CN" altLang="en-US" sz="6000" dirty="0">
              <a:solidFill>
                <a:srgbClr val="257B09"/>
              </a:solidFill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pic>
        <p:nvPicPr>
          <p:cNvPr id="27" name="清新英伦 一遍果断爱上 Paradise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412413" y="-1403350"/>
            <a:ext cx="609600" cy="6096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71710" y="446405"/>
            <a:ext cx="1692275" cy="1676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92625" y="4570730"/>
            <a:ext cx="3206115" cy="1420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指导老师：李       莉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答  辩  人：于 丽  蔷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答辩时间：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2021.6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9" t="53598"/>
          <a:stretch>
            <a:fillRect/>
          </a:stretch>
        </p:blipFill>
        <p:spPr>
          <a:xfrm>
            <a:off x="9081540" y="3690257"/>
            <a:ext cx="3111264" cy="31822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66" b="22328"/>
          <a:stretch>
            <a:fillRect/>
          </a:stretch>
        </p:blipFill>
        <p:spPr>
          <a:xfrm>
            <a:off x="0" y="0"/>
            <a:ext cx="2521361" cy="532674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25096" y="200641"/>
            <a:ext cx="11497268" cy="6501600"/>
            <a:chOff x="381303" y="238619"/>
            <a:chExt cx="11497268" cy="65016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613246" y="238619"/>
              <a:ext cx="1265325" cy="124387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381303" y="5474894"/>
              <a:ext cx="1265325" cy="124387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392026" y="249343"/>
              <a:ext cx="1265325" cy="124387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5400000">
              <a:off x="10623969" y="5485617"/>
              <a:ext cx="1265325" cy="1243879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4687722" y="2549817"/>
            <a:ext cx="28167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465434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</a:t>
            </a:r>
            <a:r>
              <a:rPr lang="zh-CN" altLang="en-US" sz="2800" b="1" dirty="0">
                <a:solidFill>
                  <a:srgbClr val="465434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系统创新点</a:t>
            </a:r>
            <a:endParaRPr lang="zh-CN" altLang="en-US" sz="2800" b="1" dirty="0">
              <a:solidFill>
                <a:srgbClr val="465434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87722" y="3400298"/>
            <a:ext cx="41073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465434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2.业务功能实现</a:t>
            </a:r>
            <a:endParaRPr lang="zh-CN" altLang="en-US" sz="2800" b="1" dirty="0">
              <a:solidFill>
                <a:srgbClr val="465434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87722" y="4250779"/>
            <a:ext cx="28167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465434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3.核心算法实现</a:t>
            </a:r>
            <a:endParaRPr lang="zh-CN" altLang="en-US" sz="2800" b="1" dirty="0">
              <a:solidFill>
                <a:srgbClr val="465434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527012" y="1444353"/>
            <a:ext cx="1741487" cy="10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000" dirty="0">
                <a:solidFill>
                  <a:srgbClr val="257B09"/>
                </a:solidFill>
                <a:latin typeface="华文隶书" panose="02010800040101010101" charset="-122"/>
                <a:ea typeface="华文隶书" panose="02010800040101010101" charset="-122"/>
                <a:cs typeface="【嵐】芊柔体" panose="020B0604000101010104" pitchFamily="34" charset="-128"/>
              </a:rPr>
              <a:t>目录</a:t>
            </a:r>
            <a:endParaRPr lang="zh-CN" altLang="en-US" sz="6000" dirty="0">
              <a:solidFill>
                <a:srgbClr val="257B09"/>
              </a:solidFill>
              <a:latin typeface="华文隶书" panose="02010800040101010101" charset="-122"/>
              <a:ea typeface="华文隶书" panose="02010800040101010101" charset="-122"/>
              <a:cs typeface="【嵐】芊柔体" panose="020B0604000101010104" pitchFamily="34" charset="-128"/>
            </a:endParaRPr>
          </a:p>
        </p:txBody>
      </p: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>
            <a:off x="5268179" y="1721939"/>
            <a:ext cx="0" cy="473633"/>
          </a:xfrm>
          <a:prstGeom prst="line">
            <a:avLst/>
          </a:prstGeom>
          <a:noFill/>
          <a:ln w="6350" algn="ctr">
            <a:solidFill>
              <a:srgbClr val="63463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104350" y="1605954"/>
            <a:ext cx="3260829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F05380"/>
                </a:solidFill>
                <a:latin typeface="华文仿宋" panose="02010600040101010101" charset="-122"/>
                <a:ea typeface="华文仿宋" panose="02010600040101010101" charset="-122"/>
                <a:cs typeface="【嵐】芊柔体" panose="020B0604000101010104" pitchFamily="34" charset="-128"/>
              </a:rPr>
              <a:t>CONTENTS</a:t>
            </a:r>
            <a:endParaRPr lang="en-US" altLang="zh-CN" sz="4000" dirty="0">
              <a:solidFill>
                <a:srgbClr val="F05380"/>
              </a:solidFill>
              <a:latin typeface="华文仿宋" panose="02010600040101010101" charset="-122"/>
              <a:ea typeface="华文仿宋" panose="02010600040101010101" charset="-122"/>
              <a:cs typeface="【嵐】芊柔体" panose="020B0604000101010104" pitchFamily="34" charset="-128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71710" y="446405"/>
            <a:ext cx="1692275" cy="167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5096" y="200641"/>
            <a:ext cx="11497268" cy="6501600"/>
            <a:chOff x="381303" y="238619"/>
            <a:chExt cx="11497268" cy="65016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613246" y="238619"/>
              <a:ext cx="1265325" cy="124387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381303" y="5474894"/>
              <a:ext cx="1265325" cy="124387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392026" y="249343"/>
              <a:ext cx="1265325" cy="124387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5400000">
              <a:off x="10623969" y="5485617"/>
              <a:ext cx="1265325" cy="1243879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710082" y="603542"/>
            <a:ext cx="28167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465434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1.系统创新点</a:t>
            </a:r>
            <a:endParaRPr lang="zh-CN" altLang="en-US" sz="2800" b="1" dirty="0">
              <a:solidFill>
                <a:srgbClr val="465434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71710" y="446405"/>
            <a:ext cx="1692275" cy="1676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09930" y="1835785"/>
            <a:ext cx="10088880" cy="34150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通过在测试用例管理系统中记录项目相关测试用例，规范测试工作流程；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）替代传统模式中使用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Excel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表格测试记录用例的方法，避免难保存、难共享的情况；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）推荐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生成基础测试用例，减少测试人员工作量；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增加执行状态和缺陷报告关联字段，方便记录执行结果和回归测试；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）实现自动化测试框架代码管理，使测试人员进行合作开发；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5096" y="200641"/>
            <a:ext cx="11497268" cy="6501600"/>
            <a:chOff x="381303" y="238619"/>
            <a:chExt cx="11497268" cy="65016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613246" y="238619"/>
              <a:ext cx="1265325" cy="124387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381303" y="5474894"/>
              <a:ext cx="1265325" cy="124387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392026" y="249343"/>
              <a:ext cx="1265325" cy="124387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5400000">
              <a:off x="10623969" y="5485617"/>
              <a:ext cx="1265325" cy="1243879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710082" y="603542"/>
            <a:ext cx="28167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465434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2.业务功能实现</a:t>
            </a:r>
            <a:endParaRPr lang="zh-CN" altLang="en-US" sz="2800" b="1" dirty="0">
              <a:solidFill>
                <a:srgbClr val="465434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71710" y="446405"/>
            <a:ext cx="1692275" cy="1676400"/>
          </a:xfrm>
          <a:prstGeom prst="rect">
            <a:avLst/>
          </a:prstGeom>
        </p:spPr>
      </p:pic>
      <p:pic>
        <p:nvPicPr>
          <p:cNvPr id="15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0" y="1125220"/>
            <a:ext cx="8871585" cy="401574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2605405" y="514096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zh-CN" sz="1600" b="0">
                <a:ea typeface="宋体" panose="02010600030101010101" pitchFamily="2" charset="-122"/>
              </a:rPr>
              <a:t>图</a:t>
            </a:r>
            <a:r>
              <a:rPr lang="en-US" sz="1600" b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5-1 </a:t>
            </a:r>
            <a:r>
              <a:rPr lang="zh-CN" sz="1600" b="0">
                <a:ea typeface="宋体" panose="02010600030101010101" pitchFamily="2" charset="-122"/>
              </a:rPr>
              <a:t>用户登录界面</a:t>
            </a:r>
            <a:endParaRPr lang="zh-CN" altLang="en-US" sz="1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5096" y="200641"/>
            <a:ext cx="11497268" cy="6501600"/>
            <a:chOff x="381303" y="238619"/>
            <a:chExt cx="11497268" cy="65016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613246" y="238619"/>
              <a:ext cx="1265325" cy="124387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381303" y="5474894"/>
              <a:ext cx="1265325" cy="124387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392026" y="249343"/>
              <a:ext cx="1265325" cy="124387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5400000">
              <a:off x="10623969" y="5485617"/>
              <a:ext cx="1265325" cy="1243879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710082" y="603542"/>
            <a:ext cx="28167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465434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2.业务功能实现</a:t>
            </a:r>
            <a:endParaRPr lang="zh-CN" altLang="en-US" sz="2800" b="1" dirty="0">
              <a:solidFill>
                <a:srgbClr val="465434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71710" y="446405"/>
            <a:ext cx="1692275" cy="167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5096" y="200641"/>
            <a:ext cx="11497268" cy="6501600"/>
            <a:chOff x="381303" y="238619"/>
            <a:chExt cx="11497268" cy="65016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613246" y="238619"/>
              <a:ext cx="1265325" cy="124387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381303" y="5474894"/>
              <a:ext cx="1265325" cy="124387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392026" y="249343"/>
              <a:ext cx="1265325" cy="124387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5400000">
              <a:off x="10623969" y="5485617"/>
              <a:ext cx="1265325" cy="1243879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710082" y="603542"/>
            <a:ext cx="28167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465434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2.业务功能实现</a:t>
            </a:r>
            <a:endParaRPr lang="zh-CN" altLang="en-US" sz="2800" b="1" dirty="0">
              <a:solidFill>
                <a:srgbClr val="465434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71710" y="446405"/>
            <a:ext cx="1692275" cy="167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5096" y="200641"/>
            <a:ext cx="11497268" cy="6501600"/>
            <a:chOff x="381303" y="238619"/>
            <a:chExt cx="11497268" cy="65016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613246" y="238619"/>
              <a:ext cx="1265325" cy="124387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381303" y="5474894"/>
              <a:ext cx="1265325" cy="124387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392026" y="249343"/>
              <a:ext cx="1265325" cy="124387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5400000">
              <a:off x="10623969" y="5485617"/>
              <a:ext cx="1265325" cy="1243879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710082" y="603542"/>
            <a:ext cx="28167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465434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2.业务功能实现</a:t>
            </a:r>
            <a:endParaRPr lang="zh-CN" altLang="en-US" sz="2800" b="1" dirty="0">
              <a:solidFill>
                <a:srgbClr val="465434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71710" y="446405"/>
            <a:ext cx="1692275" cy="167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5096" y="200641"/>
            <a:ext cx="11497268" cy="6501600"/>
            <a:chOff x="381303" y="238619"/>
            <a:chExt cx="11497268" cy="65016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613246" y="238619"/>
              <a:ext cx="1265325" cy="124387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381303" y="5474894"/>
              <a:ext cx="1265325" cy="124387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392026" y="249343"/>
              <a:ext cx="1265325" cy="124387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5400000">
              <a:off x="10623969" y="5485617"/>
              <a:ext cx="1265325" cy="1243879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710082" y="603542"/>
            <a:ext cx="28167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465434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3.核心算法实现</a:t>
            </a:r>
            <a:endParaRPr lang="zh-CN" altLang="en-US" sz="2800" b="1" dirty="0">
              <a:solidFill>
                <a:srgbClr val="465434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71710" y="446405"/>
            <a:ext cx="1692275" cy="1676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09930" y="3128328"/>
            <a:ext cx="10854690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>
              <a:lnSpc>
                <a:spcPct val="12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5096" y="200641"/>
            <a:ext cx="11497268" cy="6501600"/>
            <a:chOff x="381303" y="238619"/>
            <a:chExt cx="11497268" cy="65016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613246" y="238619"/>
              <a:ext cx="1265325" cy="124387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381303" y="5474894"/>
              <a:ext cx="1265325" cy="124387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392026" y="249343"/>
              <a:ext cx="1265325" cy="124387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5400000">
              <a:off x="10623969" y="5485617"/>
              <a:ext cx="1265325" cy="1243879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710082" y="603542"/>
            <a:ext cx="28167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465434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3.核心算法</a:t>
            </a:r>
            <a:endParaRPr lang="zh-CN" altLang="en-US" sz="2800" b="1" dirty="0">
              <a:solidFill>
                <a:srgbClr val="465434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71710" y="446405"/>
            <a:ext cx="1692275" cy="1676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9930" y="3300413"/>
            <a:ext cx="10751185" cy="423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>
              <a:lnSpc>
                <a:spcPct val="12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ISPRING_ULTRA_SCORM_COURSE_ID" val="63420BE3-0378-4AB3-A227-3A11787E5055"/>
  <p:tag name="ISPRING_SCORM_RATE_SLIDES" val="1"/>
  <p:tag name="ISPRINGONLINEFOLDERID" val="0"/>
  <p:tag name="ISPRINGONLINEFOLDERPATH" val="内容列表"/>
  <p:tag name="ISPRINGCLOUDFOLDERID" val="0"/>
  <p:tag name="ISPRINGCLOUDFOLDERPATH" val="系统信息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演示文稿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PPT定制1801380800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DA5A3"/>
      </a:accent1>
      <a:accent2>
        <a:srgbClr val="C9979C"/>
      </a:accent2>
      <a:accent3>
        <a:srgbClr val="6C7F4D"/>
      </a:accent3>
      <a:accent4>
        <a:srgbClr val="7DA5A3"/>
      </a:accent4>
      <a:accent5>
        <a:srgbClr val="C9979C"/>
      </a:accent5>
      <a:accent6>
        <a:srgbClr val="6C7F4D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千图</Template>
  <TotalTime>0</TotalTime>
  <Words>367</Words>
  <Application>WPS 演示</Application>
  <PresentationFormat>宽屏</PresentationFormat>
  <Paragraphs>49</Paragraphs>
  <Slides>10</Slides>
  <Notes>24</Notes>
  <HiddenSlides>0</HiddenSlides>
  <MMClips>2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华文隶书</vt:lpstr>
      <vt:lpstr>华文仿宋</vt:lpstr>
      <vt:lpstr>华文楷体</vt:lpstr>
      <vt:lpstr>Calibri</vt:lpstr>
      <vt:lpstr>【嵐】芊柔体</vt:lpstr>
      <vt:lpstr>MS UI Gothic</vt:lpstr>
      <vt:lpstr>Arial Unicode MS</vt:lpstr>
      <vt:lpstr>等线</vt:lpstr>
      <vt:lpstr>华文中宋</vt:lpstr>
      <vt:lpstr>新宋体</vt:lpstr>
      <vt:lpstr>华文彩云</vt:lpstr>
      <vt:lpstr>Times New Roman</vt:lpstr>
      <vt:lpstr>PPT定制1801380800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演示文稿7</dc:title>
  <dc:creator>柚子设计</dc:creator>
  <cp:keywords>MC-PPT模板</cp:keywords>
  <cp:category>模板</cp:category>
  <cp:lastModifiedBy>Koi-Yu</cp:lastModifiedBy>
  <cp:revision>26</cp:revision>
  <dcterms:created xsi:type="dcterms:W3CDTF">2017-10-20T05:43:00Z</dcterms:created>
  <dcterms:modified xsi:type="dcterms:W3CDTF">2021-05-27T16:19:54Z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