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embeddedFontLst>
    <p:embeddedFont>
      <p:font typeface="Roboto Slab"/>
      <p:regular r:id="rId26"/>
      <p:bold r:id="rId27"/>
    </p:embeddedFont>
    <p:embeddedFont>
      <p:font typeface="Roboto"/>
      <p:regular r:id="rId28"/>
      <p:bold r:id="rId29"/>
      <p:italic r:id="rId30"/>
      <p:boldItalic r:id="rId31"/>
    </p:embeddedFont>
    <p:embeddedFont>
      <p:font typeface="Comfortaa"/>
      <p:regular r:id="rId32"/>
      <p:bold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Slab-regular.fntdata"/><Relationship Id="rId25" Type="http://schemas.openxmlformats.org/officeDocument/2006/relationships/slide" Target="slides/slide20.xml"/><Relationship Id="rId28" Type="http://schemas.openxmlformats.org/officeDocument/2006/relationships/font" Target="fonts/Roboto-regular.fntdata"/><Relationship Id="rId27" Type="http://schemas.openxmlformats.org/officeDocument/2006/relationships/font" Target="fonts/RobotoSlab-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boldItalic.fntdata"/><Relationship Id="rId30" Type="http://schemas.openxmlformats.org/officeDocument/2006/relationships/font" Target="fonts/Roboto-italic.fntdata"/><Relationship Id="rId11" Type="http://schemas.openxmlformats.org/officeDocument/2006/relationships/slide" Target="slides/slide6.xml"/><Relationship Id="rId33" Type="http://schemas.openxmlformats.org/officeDocument/2006/relationships/font" Target="fonts/Comfortaa-bold.fntdata"/><Relationship Id="rId10" Type="http://schemas.openxmlformats.org/officeDocument/2006/relationships/slide" Target="slides/slide5.xml"/><Relationship Id="rId32" Type="http://schemas.openxmlformats.org/officeDocument/2006/relationships/font" Target="fonts/Comfortaa-regular.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 name="Shape 59"/>
        <p:cNvGrpSpPr/>
        <p:nvPr/>
      </p:nvGrpSpPr>
      <p:grpSpPr>
        <a:xfrm>
          <a:off x="0" y="0"/>
          <a:ext cx="0" cy="0"/>
          <a:chOff x="0" y="0"/>
          <a:chExt cx="0" cy="0"/>
        </a:xfrm>
      </p:grpSpPr>
      <p:sp>
        <p:nvSpPr>
          <p:cNvPr id="60" name="Google Shape;6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Google Shape;129;g4275651edd_0_3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4275651edd_0_3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222222"/>
                </a:solidFill>
                <a:highlight>
                  <a:srgbClr val="FFFFFF"/>
                </a:highlight>
              </a:rPr>
              <a:t>LGA</a:t>
            </a:r>
            <a:r>
              <a:rPr lang="en">
                <a:solidFill>
                  <a:srgbClr val="222222"/>
                </a:solidFill>
                <a:highlight>
                  <a:srgbClr val="FFFFFF"/>
                </a:highlight>
              </a:rPr>
              <a:t>: LaGuardia Airport (NY) </a:t>
            </a:r>
            <a:r>
              <a:rPr b="1" lang="en">
                <a:solidFill>
                  <a:srgbClr val="222222"/>
                </a:solidFill>
                <a:highlight>
                  <a:srgbClr val="FFFFFF"/>
                </a:highlight>
              </a:rPr>
              <a:t>PBI</a:t>
            </a:r>
            <a:r>
              <a:rPr lang="en">
                <a:solidFill>
                  <a:srgbClr val="222222"/>
                </a:solidFill>
                <a:highlight>
                  <a:srgbClr val="FFFFFF"/>
                </a:highlight>
              </a:rPr>
              <a:t>: Palm Beach Int’l Airport </a:t>
            </a:r>
            <a:endParaRPr>
              <a:solidFill>
                <a:srgbClr val="222222"/>
              </a:solidFill>
              <a:highlight>
                <a:srgbClr val="FFFFFF"/>
              </a:highlight>
            </a:endParaRPr>
          </a:p>
          <a:p>
            <a:pPr indent="0" lvl="0" marL="0" rtl="0" algn="l">
              <a:spcBef>
                <a:spcPts val="0"/>
              </a:spcBef>
              <a:spcAft>
                <a:spcPts val="0"/>
              </a:spcAft>
              <a:buNone/>
            </a:pPr>
            <a:r>
              <a:rPr b="1" lang="en">
                <a:solidFill>
                  <a:srgbClr val="222222"/>
                </a:solidFill>
                <a:highlight>
                  <a:srgbClr val="FFFFFF"/>
                </a:highlight>
              </a:rPr>
              <a:t>SJU</a:t>
            </a:r>
            <a:r>
              <a:rPr lang="en">
                <a:solidFill>
                  <a:srgbClr val="222222"/>
                </a:solidFill>
                <a:highlight>
                  <a:srgbClr val="FFFFFF"/>
                </a:highlight>
              </a:rPr>
              <a:t>: Luis Muñoz Marín Int’l Airport (Puerto Rico) </a:t>
            </a:r>
            <a:r>
              <a:rPr b="1" lang="en">
                <a:solidFill>
                  <a:srgbClr val="222222"/>
                </a:solidFill>
                <a:highlight>
                  <a:srgbClr val="FFFFFF"/>
                </a:highlight>
              </a:rPr>
              <a:t>ELP</a:t>
            </a:r>
            <a:r>
              <a:rPr lang="en">
                <a:solidFill>
                  <a:srgbClr val="222222"/>
                </a:solidFill>
                <a:highlight>
                  <a:srgbClr val="FFFFFF"/>
                </a:highlight>
              </a:rPr>
              <a:t>: El Paso Int’l Airport (TX) </a:t>
            </a:r>
            <a:endParaRPr>
              <a:solidFill>
                <a:srgbClr val="222222"/>
              </a:solidFill>
              <a:highlight>
                <a:srgbClr val="FFFFFF"/>
              </a:highlight>
            </a:endParaRPr>
          </a:p>
          <a:p>
            <a:pPr indent="0" lvl="0" marL="0" rtl="0" algn="l">
              <a:spcBef>
                <a:spcPts val="0"/>
              </a:spcBef>
              <a:spcAft>
                <a:spcPts val="0"/>
              </a:spcAft>
              <a:buNone/>
            </a:pPr>
            <a:r>
              <a:rPr b="1" lang="en">
                <a:solidFill>
                  <a:srgbClr val="222222"/>
                </a:solidFill>
                <a:highlight>
                  <a:srgbClr val="FFFFFF"/>
                </a:highlight>
              </a:rPr>
              <a:t>EWR</a:t>
            </a:r>
            <a:r>
              <a:rPr lang="en">
                <a:solidFill>
                  <a:srgbClr val="222222"/>
                </a:solidFill>
                <a:highlight>
                  <a:srgbClr val="FFFFFF"/>
                </a:highlight>
              </a:rPr>
              <a:t>: Newark Liberty Int’l Airport (NJ) </a:t>
            </a:r>
            <a:r>
              <a:rPr b="1" lang="en">
                <a:solidFill>
                  <a:srgbClr val="222222"/>
                </a:solidFill>
                <a:highlight>
                  <a:srgbClr val="FFFFFF"/>
                </a:highlight>
              </a:rPr>
              <a:t>OKC: </a:t>
            </a:r>
            <a:r>
              <a:rPr lang="en">
                <a:solidFill>
                  <a:srgbClr val="222222"/>
                </a:solidFill>
                <a:highlight>
                  <a:srgbClr val="FFFFFF"/>
                </a:highlight>
              </a:rPr>
              <a:t>Will Rogers World Airport </a:t>
            </a:r>
            <a:r>
              <a:rPr b="1" lang="en">
                <a:solidFill>
                  <a:srgbClr val="222222"/>
                </a:solidFill>
                <a:highlight>
                  <a:srgbClr val="FFFFFF"/>
                </a:highlight>
              </a:rPr>
              <a:t>LIT</a:t>
            </a:r>
            <a:r>
              <a:rPr lang="en">
                <a:solidFill>
                  <a:srgbClr val="222222"/>
                </a:solidFill>
                <a:highlight>
                  <a:srgbClr val="FFFFFF"/>
                </a:highlight>
              </a:rPr>
              <a:t>: Bill and Hillary Clinton National Airport (Arkansas)</a:t>
            </a:r>
            <a:endParaRPr b="1">
              <a:solidFill>
                <a:srgbClr val="222222"/>
              </a:solidFill>
              <a:highlight>
                <a:srgbClr val="FFFFFF"/>
              </a:highlight>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Google Shape;136;g4275651edd_0_3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4275651edd_0_3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Google Shape;146;g42928ecaa9_3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42928ecaa9_3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Google Shape;157;g4275651edd_0_3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4275651edd_0_3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Dropped the percentage column </a:t>
            </a:r>
            <a:endParaRPr/>
          </a:p>
          <a:p>
            <a:pPr indent="0" lvl="0" marL="0" rtl="0" algn="l">
              <a:spcBef>
                <a:spcPts val="0"/>
              </a:spcBef>
              <a:spcAft>
                <a:spcPts val="0"/>
              </a:spcAft>
              <a:buNone/>
            </a:pPr>
            <a:r>
              <a:rPr lang="en"/>
              <a:t>SouthWest and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Google Shape;166;g42928ecaa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42928ecaa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Air system: Air traffic control, heavy traffic volume, airport operations</a:t>
            </a:r>
            <a:endParaRPr/>
          </a:p>
          <a:p>
            <a:pPr indent="0" lvl="0" marL="0" rtl="0" algn="l">
              <a:spcBef>
                <a:spcPts val="0"/>
              </a:spcBef>
              <a:spcAft>
                <a:spcPts val="0"/>
              </a:spcAft>
              <a:buNone/>
            </a:pPr>
            <a:r>
              <a:rPr lang="en"/>
              <a:t>Security: Extreme lines at security checkpoints, inoperative screening equipment, reboarding due to security breach</a:t>
            </a:r>
            <a:endParaRPr/>
          </a:p>
          <a:p>
            <a:pPr indent="0" lvl="0" marL="0" rtl="0" algn="l">
              <a:spcBef>
                <a:spcPts val="0"/>
              </a:spcBef>
              <a:spcAft>
                <a:spcPts val="0"/>
              </a:spcAft>
              <a:buNone/>
            </a:pPr>
            <a:r>
              <a:rPr lang="en"/>
              <a:t>Airline: Within airline control, maintenance and crew, bagging and refueling</a:t>
            </a:r>
            <a:endParaRPr/>
          </a:p>
          <a:p>
            <a:pPr indent="0" lvl="0" marL="0" rtl="0" algn="l">
              <a:spcBef>
                <a:spcPts val="0"/>
              </a:spcBef>
              <a:spcAft>
                <a:spcPts val="0"/>
              </a:spcAft>
              <a:buNone/>
            </a:pPr>
            <a:r>
              <a:rPr lang="en"/>
              <a:t>Late: Due to aircraft coming in late from previous destination</a:t>
            </a:r>
            <a:endParaRPr/>
          </a:p>
          <a:p>
            <a:pPr indent="0" lvl="0" marL="0" rtl="0" algn="l">
              <a:spcBef>
                <a:spcPts val="0"/>
              </a:spcBef>
              <a:spcAft>
                <a:spcPts val="0"/>
              </a:spcAft>
              <a:buNone/>
            </a:pPr>
            <a:r>
              <a:rPr lang="en"/>
              <a:t>Weather: Extreme weather conditions, earthquake, snowstorm, tornado</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Google Shape;178;g42928ecaa9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42928ecaa9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Google Shape;185;g42928ecaa9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42928ecaa9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1" name="Shape 191"/>
        <p:cNvGrpSpPr/>
        <p:nvPr/>
      </p:nvGrpSpPr>
      <p:grpSpPr>
        <a:xfrm>
          <a:off x="0" y="0"/>
          <a:ext cx="0" cy="0"/>
          <a:chOff x="0" y="0"/>
          <a:chExt cx="0" cy="0"/>
        </a:xfrm>
      </p:grpSpPr>
      <p:sp>
        <p:nvSpPr>
          <p:cNvPr id="192" name="Google Shape;192;g42928ecaa9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42928ecaa9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1" name="Shape 201"/>
        <p:cNvGrpSpPr/>
        <p:nvPr/>
      </p:nvGrpSpPr>
      <p:grpSpPr>
        <a:xfrm>
          <a:off x="0" y="0"/>
          <a:ext cx="0" cy="0"/>
          <a:chOff x="0" y="0"/>
          <a:chExt cx="0" cy="0"/>
        </a:xfrm>
      </p:grpSpPr>
      <p:sp>
        <p:nvSpPr>
          <p:cNvPr id="202" name="Google Shape;202;g42928ecaa9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42928ecaa9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7" name="Shape 207"/>
        <p:cNvGrpSpPr/>
        <p:nvPr/>
      </p:nvGrpSpPr>
      <p:grpSpPr>
        <a:xfrm>
          <a:off x="0" y="0"/>
          <a:ext cx="0" cy="0"/>
          <a:chOff x="0" y="0"/>
          <a:chExt cx="0" cy="0"/>
        </a:xfrm>
      </p:grpSpPr>
      <p:sp>
        <p:nvSpPr>
          <p:cNvPr id="208" name="Google Shape;208;g428bfe804a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428bfe804a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 name="Shape 65"/>
        <p:cNvGrpSpPr/>
        <p:nvPr/>
      </p:nvGrpSpPr>
      <p:grpSpPr>
        <a:xfrm>
          <a:off x="0" y="0"/>
          <a:ext cx="0" cy="0"/>
          <a:chOff x="0" y="0"/>
          <a:chExt cx="0" cy="0"/>
        </a:xfrm>
      </p:grpSpPr>
      <p:sp>
        <p:nvSpPr>
          <p:cNvPr id="66" name="Google Shape;66;g4275651edd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4275651edd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3" name="Shape 213"/>
        <p:cNvGrpSpPr/>
        <p:nvPr/>
      </p:nvGrpSpPr>
      <p:grpSpPr>
        <a:xfrm>
          <a:off x="0" y="0"/>
          <a:ext cx="0" cy="0"/>
          <a:chOff x="0" y="0"/>
          <a:chExt cx="0" cy="0"/>
        </a:xfrm>
      </p:grpSpPr>
      <p:sp>
        <p:nvSpPr>
          <p:cNvPr id="214" name="Google Shape;214;g428bfe804a_2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428bfe804a_2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 name="Shape 71"/>
        <p:cNvGrpSpPr/>
        <p:nvPr/>
      </p:nvGrpSpPr>
      <p:grpSpPr>
        <a:xfrm>
          <a:off x="0" y="0"/>
          <a:ext cx="0" cy="0"/>
          <a:chOff x="0" y="0"/>
          <a:chExt cx="0" cy="0"/>
        </a:xfrm>
      </p:grpSpPr>
      <p:sp>
        <p:nvSpPr>
          <p:cNvPr id="72" name="Google Shape;72;g4275651edd_0_4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4275651edd_0_4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 name="Shape 77"/>
        <p:cNvGrpSpPr/>
        <p:nvPr/>
      </p:nvGrpSpPr>
      <p:grpSpPr>
        <a:xfrm>
          <a:off x="0" y="0"/>
          <a:ext cx="0" cy="0"/>
          <a:chOff x="0" y="0"/>
          <a:chExt cx="0" cy="0"/>
        </a:xfrm>
      </p:grpSpPr>
      <p:sp>
        <p:nvSpPr>
          <p:cNvPr id="78" name="Google Shape;78;g4275651edd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4275651edd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Google Shape;86;g4275651edd_2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4275651edd_2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g42928ecaa9_4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42928ecaa9_4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g42928ecaa9_4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42928ecaa9_4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g428bfe804a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428bfe804a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Talk about steps taken in order to clean-up data (by time, #flights)</a:t>
            </a:r>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Google Shape;122;g428bfe804a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428bfe804a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BWI</a:t>
            </a:r>
            <a:r>
              <a:rPr lang="en"/>
              <a:t>: Baltimore-Washington Int’l </a:t>
            </a:r>
            <a:r>
              <a:rPr b="1" lang="en"/>
              <a:t>EWR</a:t>
            </a:r>
            <a:r>
              <a:rPr lang="en"/>
              <a:t>: Newark Liberty Int’l </a:t>
            </a:r>
            <a:r>
              <a:rPr b="1" lang="en"/>
              <a:t>PBI</a:t>
            </a:r>
            <a:r>
              <a:rPr lang="en"/>
              <a:t>: Palm Beach Int’l</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13.png"/><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15.png"/><Relationship Id="rId4" Type="http://schemas.openxmlformats.org/officeDocument/2006/relationships/image" Target="../media/image14.png"/><Relationship Id="rId5" Type="http://schemas.openxmlformats.org/officeDocument/2006/relationships/image" Target="../media/image2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20.png"/><Relationship Id="rId4" Type="http://schemas.openxmlformats.org/officeDocument/2006/relationships/image" Target="../media/image2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2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2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2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 Id="rId3" Type="http://schemas.openxmlformats.org/officeDocument/2006/relationships/image" Target="../media/image10.png"/><Relationship Id="rId4" Type="http://schemas.openxmlformats.org/officeDocument/2006/relationships/image" Target="../media/image19.png"/><Relationship Id="rId5" Type="http://schemas.openxmlformats.org/officeDocument/2006/relationships/image" Target="../media/image21.png"/><Relationship Id="rId6" Type="http://schemas.openxmlformats.org/officeDocument/2006/relationships/image" Target="../media/image2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8.xml"/><Relationship Id="rId3" Type="http://schemas.openxmlformats.org/officeDocument/2006/relationships/image" Target="../media/image2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17.png"/><Relationship Id="rId4" Type="http://schemas.openxmlformats.org/officeDocument/2006/relationships/image" Target="../media/image1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11.pn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1.png"/><Relationship Id="rId5"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7.png"/><Relationship Id="rId6"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9.png"/><Relationship Id="rId4" Type="http://schemas.openxmlformats.org/officeDocument/2006/relationships/image" Target="../media/image30.png"/><Relationship Id="rId5" Type="http://schemas.openxmlformats.org/officeDocument/2006/relationships/image" Target="../media/image2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2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 name="Shape 62"/>
        <p:cNvGrpSpPr/>
        <p:nvPr/>
      </p:nvGrpSpPr>
      <p:grpSpPr>
        <a:xfrm>
          <a:off x="0" y="0"/>
          <a:ext cx="0" cy="0"/>
          <a:chOff x="0" y="0"/>
          <a:chExt cx="0" cy="0"/>
        </a:xfrm>
      </p:grpSpPr>
      <p:sp>
        <p:nvSpPr>
          <p:cNvPr id="63" name="Google Shape;63;p13"/>
          <p:cNvSpPr txBox="1"/>
          <p:nvPr>
            <p:ph type="ctrTitle"/>
          </p:nvPr>
        </p:nvSpPr>
        <p:spPr>
          <a:xfrm>
            <a:off x="1382375" y="1171400"/>
            <a:ext cx="5783400" cy="1072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Travel Data </a:t>
            </a:r>
            <a:endParaRPr/>
          </a:p>
        </p:txBody>
      </p:sp>
      <p:sp>
        <p:nvSpPr>
          <p:cNvPr id="64" name="Google Shape;64;p13"/>
          <p:cNvSpPr txBox="1"/>
          <p:nvPr>
            <p:ph idx="1" type="subTitle"/>
          </p:nvPr>
        </p:nvSpPr>
        <p:spPr>
          <a:xfrm>
            <a:off x="4635000" y="2690450"/>
            <a:ext cx="2828700" cy="2453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Prabhdeep Kaur </a:t>
            </a:r>
            <a:endParaRPr/>
          </a:p>
          <a:p>
            <a:pPr indent="0" lvl="0" marL="0" rtl="0" algn="ctr">
              <a:spcBef>
                <a:spcPts val="0"/>
              </a:spcBef>
              <a:spcAft>
                <a:spcPts val="0"/>
              </a:spcAft>
              <a:buNone/>
            </a:pPr>
            <a:r>
              <a:rPr lang="en"/>
              <a:t>Bhavan Bagri </a:t>
            </a:r>
            <a:endParaRPr/>
          </a:p>
          <a:p>
            <a:pPr indent="0" lvl="0" marL="0" rtl="0" algn="ctr">
              <a:spcBef>
                <a:spcPts val="0"/>
              </a:spcBef>
              <a:spcAft>
                <a:spcPts val="0"/>
              </a:spcAft>
              <a:buNone/>
            </a:pPr>
            <a:r>
              <a:rPr lang="en"/>
              <a:t>Cameron Daniel</a:t>
            </a:r>
            <a:endParaRPr/>
          </a:p>
          <a:p>
            <a:pPr indent="0" lvl="0" marL="0" rtl="0" algn="ctr">
              <a:spcBef>
                <a:spcPts val="0"/>
              </a:spcBef>
              <a:spcAft>
                <a:spcPts val="0"/>
              </a:spcAft>
              <a:buNone/>
            </a:pPr>
            <a:r>
              <a:rPr lang="en"/>
              <a:t>Josh Barclay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sp>
        <p:nvSpPr>
          <p:cNvPr id="132" name="Google Shape;132;p22"/>
          <p:cNvSpPr txBox="1"/>
          <p:nvPr>
            <p:ph type="title"/>
          </p:nvPr>
        </p:nvSpPr>
        <p:spPr>
          <a:xfrm>
            <a:off x="387900" y="108225"/>
            <a:ext cx="8368200" cy="96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5"/>
                </a:solidFill>
              </a:rPr>
              <a:t>Data Analysis:</a:t>
            </a:r>
            <a:endParaRPr>
              <a:solidFill>
                <a:schemeClr val="accent5"/>
              </a:solidFill>
            </a:endParaRPr>
          </a:p>
          <a:p>
            <a:pPr indent="0" lvl="0" marL="0" rtl="0" algn="l">
              <a:spcBef>
                <a:spcPts val="0"/>
              </a:spcBef>
              <a:spcAft>
                <a:spcPts val="0"/>
              </a:spcAft>
              <a:buNone/>
            </a:pPr>
            <a:r>
              <a:rPr lang="en">
                <a:solidFill>
                  <a:schemeClr val="accent5"/>
                </a:solidFill>
              </a:rPr>
              <a:t>Which Airport Has The Most Delays?</a:t>
            </a:r>
            <a:endParaRPr>
              <a:solidFill>
                <a:schemeClr val="accent5"/>
              </a:solidFill>
            </a:endParaRPr>
          </a:p>
        </p:txBody>
      </p:sp>
      <p:pic>
        <p:nvPicPr>
          <p:cNvPr id="133" name="Google Shape;133;p22"/>
          <p:cNvPicPr preferRelativeResize="0"/>
          <p:nvPr/>
        </p:nvPicPr>
        <p:blipFill>
          <a:blip r:embed="rId3">
            <a:alphaModFix/>
          </a:blip>
          <a:stretch>
            <a:fillRect/>
          </a:stretch>
        </p:blipFill>
        <p:spPr>
          <a:xfrm>
            <a:off x="4086975" y="1289350"/>
            <a:ext cx="4926099" cy="3694574"/>
          </a:xfrm>
          <a:prstGeom prst="rect">
            <a:avLst/>
          </a:prstGeom>
          <a:noFill/>
          <a:ln>
            <a:noFill/>
          </a:ln>
        </p:spPr>
      </p:pic>
      <p:sp>
        <p:nvSpPr>
          <p:cNvPr id="134" name="Google Shape;134;p22"/>
          <p:cNvSpPr txBox="1"/>
          <p:nvPr/>
        </p:nvSpPr>
        <p:spPr>
          <a:xfrm>
            <a:off x="257000" y="1289350"/>
            <a:ext cx="3625200" cy="353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Destination Airport &amp; </a:t>
            </a:r>
            <a:r>
              <a:rPr lang="en">
                <a:solidFill>
                  <a:schemeClr val="dk1"/>
                </a:solidFill>
              </a:rPr>
              <a:t>Arrival</a:t>
            </a:r>
            <a:r>
              <a:rPr lang="en">
                <a:solidFill>
                  <a:schemeClr val="dk1"/>
                </a:solidFill>
              </a:rPr>
              <a:t> Delay</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*Data cleanup was the same as Origin Airport &amp; Departure Delay*</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Most = LaGuardia Airport (NY)</a:t>
            </a:r>
            <a:endParaRPr>
              <a:solidFill>
                <a:schemeClr val="dk1"/>
              </a:solidFill>
            </a:endParaRPr>
          </a:p>
          <a:p>
            <a:pPr indent="0" lvl="0" marL="0" rtl="0" algn="l">
              <a:spcBef>
                <a:spcPts val="0"/>
              </a:spcBef>
              <a:spcAft>
                <a:spcPts val="0"/>
              </a:spcAft>
              <a:buNone/>
            </a:pPr>
            <a:r>
              <a:rPr lang="en">
                <a:solidFill>
                  <a:schemeClr val="dk1"/>
                </a:solidFill>
              </a:rPr>
              <a:t>Least = Bill &amp; Hillary Clinton Nat’l Airport</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 </a:t>
            </a:r>
            <a:endParaRPr>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Google Shape;139;p23"/>
          <p:cNvSpPr txBox="1"/>
          <p:nvPr>
            <p:ph type="title"/>
          </p:nvPr>
        </p:nvSpPr>
        <p:spPr>
          <a:xfrm>
            <a:off x="387900" y="339250"/>
            <a:ext cx="8368200" cy="660300"/>
          </a:xfrm>
          <a:prstGeom prst="rect">
            <a:avLst/>
          </a:prstGeom>
        </p:spPr>
        <p:txBody>
          <a:bodyPr anchorCtr="0" anchor="b" bIns="91425" lIns="91425" spcFirstLastPara="1" rIns="91425" wrap="square" tIns="91425">
            <a:noAutofit/>
          </a:bodyPr>
          <a:lstStyle/>
          <a:p>
            <a:pPr indent="457200" lvl="0" marL="2286000" rtl="0" algn="l">
              <a:spcBef>
                <a:spcPts val="0"/>
              </a:spcBef>
              <a:spcAft>
                <a:spcPts val="0"/>
              </a:spcAft>
              <a:buNone/>
            </a:pPr>
            <a:r>
              <a:rPr lang="en">
                <a:solidFill>
                  <a:schemeClr val="accent5"/>
                </a:solidFill>
              </a:rPr>
              <a:t>Airline Delays</a:t>
            </a:r>
            <a:endParaRPr>
              <a:solidFill>
                <a:schemeClr val="accent5"/>
              </a:solidFill>
            </a:endParaRPr>
          </a:p>
        </p:txBody>
      </p:sp>
      <p:sp>
        <p:nvSpPr>
          <p:cNvPr id="140" name="Google Shape;140;p23"/>
          <p:cNvSpPr txBox="1"/>
          <p:nvPr/>
        </p:nvSpPr>
        <p:spPr>
          <a:xfrm>
            <a:off x="204950" y="858875"/>
            <a:ext cx="8460600" cy="420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Data Cleanup </a:t>
            </a:r>
            <a:endParaRPr>
              <a:solidFill>
                <a:srgbClr val="FFFFFF"/>
              </a:solidFill>
            </a:endParaRPr>
          </a:p>
          <a:p>
            <a:pPr indent="-317500" lvl="0" marL="457200" rtl="0" algn="l">
              <a:spcBef>
                <a:spcPts val="0"/>
              </a:spcBef>
              <a:spcAft>
                <a:spcPts val="0"/>
              </a:spcAft>
              <a:buClr>
                <a:srgbClr val="FFFFFF"/>
              </a:buClr>
              <a:buSzPts val="1400"/>
              <a:buChar char="●"/>
            </a:pPr>
            <a:r>
              <a:rPr lang="en">
                <a:solidFill>
                  <a:srgbClr val="FFFFFF"/>
                </a:solidFill>
              </a:rPr>
              <a:t>Created a data frame that contains Airlines and Departure Delays </a:t>
            </a:r>
            <a:endParaRPr>
              <a:solidFill>
                <a:srgbClr val="FFFFFF"/>
              </a:solidFill>
            </a:endParaRPr>
          </a:p>
          <a:p>
            <a:pPr indent="-317500" lvl="0" marL="457200" rtl="0" algn="l">
              <a:spcBef>
                <a:spcPts val="0"/>
              </a:spcBef>
              <a:spcAft>
                <a:spcPts val="0"/>
              </a:spcAft>
              <a:buClr>
                <a:srgbClr val="FFFFFF"/>
              </a:buClr>
              <a:buSzPts val="1400"/>
              <a:buChar char="●"/>
            </a:pPr>
            <a:r>
              <a:rPr lang="en">
                <a:solidFill>
                  <a:srgbClr val="FFFFFF"/>
                </a:solidFill>
              </a:rPr>
              <a:t>Dropped all the rows containing negative or 0 Departure Delays </a:t>
            </a:r>
            <a:endParaRPr>
              <a:solidFill>
                <a:srgbClr val="FFFFFF"/>
              </a:solidFill>
            </a:endParaRPr>
          </a:p>
          <a:p>
            <a:pPr indent="-317500" lvl="0" marL="457200" rtl="0" algn="l">
              <a:spcBef>
                <a:spcPts val="0"/>
              </a:spcBef>
              <a:spcAft>
                <a:spcPts val="0"/>
              </a:spcAft>
              <a:buClr>
                <a:srgbClr val="FFFFFF"/>
              </a:buClr>
              <a:buSzPts val="1400"/>
              <a:buChar char="●"/>
            </a:pPr>
            <a:r>
              <a:rPr lang="en">
                <a:solidFill>
                  <a:srgbClr val="FFFFFF"/>
                </a:solidFill>
              </a:rPr>
              <a:t>This filter so you only have late departing flights in the data frame</a:t>
            </a:r>
            <a:endParaRPr>
              <a:solidFill>
                <a:srgbClr val="FFFFFF"/>
              </a:solidFill>
            </a:endParaRPr>
          </a:p>
          <a:p>
            <a:pPr indent="-317500" lvl="0" marL="457200" rtl="0" algn="l">
              <a:spcBef>
                <a:spcPts val="0"/>
              </a:spcBef>
              <a:spcAft>
                <a:spcPts val="0"/>
              </a:spcAft>
              <a:buClr>
                <a:srgbClr val="FFFFFF"/>
              </a:buClr>
              <a:buSzPts val="1400"/>
              <a:buChar char="●"/>
            </a:pPr>
            <a:r>
              <a:rPr lang="en">
                <a:solidFill>
                  <a:srgbClr val="FFFFFF"/>
                </a:solidFill>
              </a:rPr>
              <a:t>Performed a value count which chose airlines that had the most </a:t>
            </a:r>
            <a:endParaRPr>
              <a:solidFill>
                <a:srgbClr val="FFFFFF"/>
              </a:solidFill>
            </a:endParaRPr>
          </a:p>
          <a:p>
            <a:pPr indent="0" lvl="0" marL="457200" rtl="0" algn="l">
              <a:spcBef>
                <a:spcPts val="0"/>
              </a:spcBef>
              <a:spcAft>
                <a:spcPts val="0"/>
              </a:spcAft>
              <a:buNone/>
            </a:pPr>
            <a:r>
              <a:rPr lang="en">
                <a:solidFill>
                  <a:srgbClr val="FFFFFF"/>
                </a:solidFill>
              </a:rPr>
              <a:t>Departure Delays </a:t>
            </a:r>
            <a:endParaRPr>
              <a:solidFill>
                <a:srgbClr val="FFFFFF"/>
              </a:solidFill>
            </a:endParaRPr>
          </a:p>
          <a:p>
            <a:pPr indent="0" lvl="0" marL="457200" rtl="0" algn="l">
              <a:spcBef>
                <a:spcPts val="0"/>
              </a:spcBef>
              <a:spcAft>
                <a:spcPts val="0"/>
              </a:spcAft>
              <a:buNone/>
            </a:pPr>
            <a:r>
              <a:t/>
            </a:r>
            <a:endParaRPr>
              <a:solidFill>
                <a:srgbClr val="FFFFFF"/>
              </a:solidFill>
            </a:endParaRPr>
          </a:p>
          <a:p>
            <a:pPr indent="0" lvl="0" marL="0" rtl="0" algn="l">
              <a:spcBef>
                <a:spcPts val="0"/>
              </a:spcBef>
              <a:spcAft>
                <a:spcPts val="0"/>
              </a:spcAft>
              <a:buNone/>
            </a:pPr>
            <a:r>
              <a:t/>
            </a:r>
            <a:endParaRPr>
              <a:solidFill>
                <a:srgbClr val="FFFFFF"/>
              </a:solidFill>
            </a:endParaRPr>
          </a:p>
          <a:p>
            <a:pPr indent="0" lvl="0" marL="0" rtl="0" algn="l">
              <a:spcBef>
                <a:spcPts val="0"/>
              </a:spcBef>
              <a:spcAft>
                <a:spcPts val="0"/>
              </a:spcAft>
              <a:buNone/>
            </a:pPr>
            <a:r>
              <a:t/>
            </a:r>
            <a:endParaRPr>
              <a:solidFill>
                <a:srgbClr val="FFFFFF"/>
              </a:solidFill>
            </a:endParaRPr>
          </a:p>
          <a:p>
            <a:pPr indent="0" lvl="0" marL="0" rtl="0" algn="l">
              <a:spcBef>
                <a:spcPts val="0"/>
              </a:spcBef>
              <a:spcAft>
                <a:spcPts val="0"/>
              </a:spcAft>
              <a:buNone/>
            </a:pPr>
            <a:r>
              <a:t/>
            </a:r>
            <a:endParaRPr>
              <a:solidFill>
                <a:srgbClr val="FFFFFF"/>
              </a:solidFill>
            </a:endParaRPr>
          </a:p>
          <a:p>
            <a:pPr indent="-317500" lvl="0" marL="457200" rtl="0" algn="l">
              <a:spcBef>
                <a:spcPts val="0"/>
              </a:spcBef>
              <a:spcAft>
                <a:spcPts val="0"/>
              </a:spcAft>
              <a:buClr>
                <a:srgbClr val="FFFFFF"/>
              </a:buClr>
              <a:buSzPts val="1400"/>
              <a:buChar char="●"/>
            </a:pPr>
            <a:r>
              <a:rPr lang="en">
                <a:solidFill>
                  <a:srgbClr val="FFFFFF"/>
                </a:solidFill>
              </a:rPr>
              <a:t> Cleaned up the data frame according to the total amount of flights that have been delayed by 15 minutes or longer for each airline </a:t>
            </a:r>
            <a:endParaRPr>
              <a:solidFill>
                <a:srgbClr val="FFFFFF"/>
              </a:solidFill>
            </a:endParaRPr>
          </a:p>
          <a:p>
            <a:pPr indent="0" lvl="0" marL="0" rtl="0" algn="l">
              <a:spcBef>
                <a:spcPts val="0"/>
              </a:spcBef>
              <a:spcAft>
                <a:spcPts val="0"/>
              </a:spcAft>
              <a:buNone/>
            </a:pPr>
            <a:r>
              <a:rPr lang="en">
                <a:solidFill>
                  <a:srgbClr val="FFFFFF"/>
                </a:solidFill>
              </a:rPr>
              <a:t>                                                                                               </a:t>
            </a:r>
            <a:endParaRPr>
              <a:solidFill>
                <a:srgbClr val="FFFFFF"/>
              </a:solidFill>
            </a:endParaRPr>
          </a:p>
          <a:p>
            <a:pPr indent="0" lvl="0" marL="0" rtl="0" algn="l">
              <a:spcBef>
                <a:spcPts val="0"/>
              </a:spcBef>
              <a:spcAft>
                <a:spcPts val="0"/>
              </a:spcAft>
              <a:buNone/>
            </a:pPr>
            <a:r>
              <a:rPr lang="en">
                <a:solidFill>
                  <a:srgbClr val="FFFFFF"/>
                </a:solidFill>
              </a:rPr>
              <a:t>   </a:t>
            </a:r>
            <a:endParaRPr>
              <a:solidFill>
                <a:srgbClr val="FFFFFF"/>
              </a:solidFill>
            </a:endParaRPr>
          </a:p>
        </p:txBody>
      </p:sp>
      <p:sp>
        <p:nvSpPr>
          <p:cNvPr id="141" name="Google Shape;141;p23"/>
          <p:cNvSpPr/>
          <p:nvPr/>
        </p:nvSpPr>
        <p:spPr>
          <a:xfrm>
            <a:off x="4572000" y="2082088"/>
            <a:ext cx="1056000" cy="4026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42" name="Google Shape;142;p23"/>
          <p:cNvPicPr preferRelativeResize="0"/>
          <p:nvPr/>
        </p:nvPicPr>
        <p:blipFill>
          <a:blip r:embed="rId3">
            <a:alphaModFix/>
          </a:blip>
          <a:stretch>
            <a:fillRect/>
          </a:stretch>
        </p:blipFill>
        <p:spPr>
          <a:xfrm>
            <a:off x="647475" y="3567225"/>
            <a:ext cx="4887851" cy="1323475"/>
          </a:xfrm>
          <a:prstGeom prst="rect">
            <a:avLst/>
          </a:prstGeom>
          <a:noFill/>
          <a:ln>
            <a:noFill/>
          </a:ln>
        </p:spPr>
      </p:pic>
      <p:pic>
        <p:nvPicPr>
          <p:cNvPr id="143" name="Google Shape;143;p23"/>
          <p:cNvPicPr preferRelativeResize="0"/>
          <p:nvPr/>
        </p:nvPicPr>
        <p:blipFill>
          <a:blip r:embed="rId4">
            <a:alphaModFix/>
          </a:blip>
          <a:stretch>
            <a:fillRect/>
          </a:stretch>
        </p:blipFill>
        <p:spPr>
          <a:xfrm>
            <a:off x="6109660" y="858875"/>
            <a:ext cx="2677464" cy="1568500"/>
          </a:xfrm>
          <a:prstGeom prst="rect">
            <a:avLst/>
          </a:prstGeom>
          <a:noFill/>
          <a:ln>
            <a:noFill/>
          </a:ln>
        </p:spPr>
      </p:pic>
      <p:sp>
        <p:nvSpPr>
          <p:cNvPr id="144" name="Google Shape;144;p23"/>
          <p:cNvSpPr/>
          <p:nvPr/>
        </p:nvSpPr>
        <p:spPr>
          <a:xfrm>
            <a:off x="5667725" y="3381250"/>
            <a:ext cx="873600" cy="660300"/>
          </a:xfrm>
          <a:prstGeom prst="curvedLeftArrow">
            <a:avLst>
              <a:gd fmla="val 25000" name="adj1"/>
              <a:gd fmla="val 50000" name="adj2"/>
              <a:gd fmla="val 25000" name="adj3"/>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Google Shape;149;p24"/>
          <p:cNvSpPr txBox="1"/>
          <p:nvPr>
            <p:ph type="title"/>
          </p:nvPr>
        </p:nvSpPr>
        <p:spPr>
          <a:xfrm>
            <a:off x="387900" y="1465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6AA84F"/>
                </a:solidFill>
              </a:rPr>
              <a:t>Data Cleanup                 Data Analysis </a:t>
            </a:r>
            <a:endParaRPr>
              <a:solidFill>
                <a:srgbClr val="6AA84F"/>
              </a:solidFill>
            </a:endParaRPr>
          </a:p>
        </p:txBody>
      </p:sp>
      <p:sp>
        <p:nvSpPr>
          <p:cNvPr id="150" name="Google Shape;150;p24"/>
          <p:cNvSpPr/>
          <p:nvPr/>
        </p:nvSpPr>
        <p:spPr>
          <a:xfrm>
            <a:off x="3039025" y="375675"/>
            <a:ext cx="1154700" cy="2886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24"/>
          <p:cNvSpPr txBox="1"/>
          <p:nvPr/>
        </p:nvSpPr>
        <p:spPr>
          <a:xfrm>
            <a:off x="174750" y="760100"/>
            <a:ext cx="8881500" cy="427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152" name="Google Shape;152;p24"/>
          <p:cNvPicPr preferRelativeResize="0"/>
          <p:nvPr/>
        </p:nvPicPr>
        <p:blipFill>
          <a:blip r:embed="rId3">
            <a:alphaModFix/>
          </a:blip>
          <a:stretch>
            <a:fillRect/>
          </a:stretch>
        </p:blipFill>
        <p:spPr>
          <a:xfrm>
            <a:off x="174750" y="832625"/>
            <a:ext cx="8509177" cy="854375"/>
          </a:xfrm>
          <a:prstGeom prst="rect">
            <a:avLst/>
          </a:prstGeom>
          <a:noFill/>
          <a:ln>
            <a:noFill/>
          </a:ln>
        </p:spPr>
      </p:pic>
      <p:pic>
        <p:nvPicPr>
          <p:cNvPr id="153" name="Google Shape;153;p24"/>
          <p:cNvPicPr preferRelativeResize="0"/>
          <p:nvPr/>
        </p:nvPicPr>
        <p:blipFill>
          <a:blip r:embed="rId4">
            <a:alphaModFix/>
          </a:blip>
          <a:stretch>
            <a:fillRect/>
          </a:stretch>
        </p:blipFill>
        <p:spPr>
          <a:xfrm>
            <a:off x="586600" y="2180825"/>
            <a:ext cx="3348900" cy="2858225"/>
          </a:xfrm>
          <a:prstGeom prst="rect">
            <a:avLst/>
          </a:prstGeom>
          <a:noFill/>
          <a:ln>
            <a:noFill/>
          </a:ln>
        </p:spPr>
      </p:pic>
      <p:pic>
        <p:nvPicPr>
          <p:cNvPr id="154" name="Google Shape;154;p24"/>
          <p:cNvPicPr preferRelativeResize="0"/>
          <p:nvPr/>
        </p:nvPicPr>
        <p:blipFill>
          <a:blip r:embed="rId5">
            <a:alphaModFix/>
          </a:blip>
          <a:stretch>
            <a:fillRect/>
          </a:stretch>
        </p:blipFill>
        <p:spPr>
          <a:xfrm>
            <a:off x="4692350" y="2425688"/>
            <a:ext cx="4158001" cy="2043025"/>
          </a:xfrm>
          <a:prstGeom prst="rect">
            <a:avLst/>
          </a:prstGeom>
          <a:noFill/>
          <a:ln>
            <a:noFill/>
          </a:ln>
        </p:spPr>
      </p:pic>
      <p:sp>
        <p:nvSpPr>
          <p:cNvPr id="155" name="Google Shape;155;p24"/>
          <p:cNvSpPr/>
          <p:nvPr/>
        </p:nvSpPr>
        <p:spPr>
          <a:xfrm>
            <a:off x="4026675" y="3290075"/>
            <a:ext cx="545400" cy="2886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Google Shape;160;p25"/>
          <p:cNvSpPr txBox="1"/>
          <p:nvPr>
            <p:ph type="title"/>
          </p:nvPr>
        </p:nvSpPr>
        <p:spPr>
          <a:xfrm>
            <a:off x="387900" y="137200"/>
            <a:ext cx="8368200" cy="934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6AA84F"/>
                </a:solidFill>
              </a:rPr>
              <a:t>Data Analysis: Most And Least  Delayed Airlines</a:t>
            </a:r>
            <a:endParaRPr>
              <a:solidFill>
                <a:srgbClr val="6AA84F"/>
              </a:solidFill>
            </a:endParaRPr>
          </a:p>
        </p:txBody>
      </p:sp>
      <p:sp>
        <p:nvSpPr>
          <p:cNvPr id="161" name="Google Shape;161;p25"/>
          <p:cNvSpPr txBox="1"/>
          <p:nvPr/>
        </p:nvSpPr>
        <p:spPr>
          <a:xfrm>
            <a:off x="296300" y="916050"/>
            <a:ext cx="8098800" cy="401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id="162" name="Google Shape;162;p25"/>
          <p:cNvPicPr preferRelativeResize="0"/>
          <p:nvPr/>
        </p:nvPicPr>
        <p:blipFill>
          <a:blip r:embed="rId3">
            <a:alphaModFix/>
          </a:blip>
          <a:stretch>
            <a:fillRect/>
          </a:stretch>
        </p:blipFill>
        <p:spPr>
          <a:xfrm>
            <a:off x="296300" y="1072000"/>
            <a:ext cx="3288450" cy="3699699"/>
          </a:xfrm>
          <a:prstGeom prst="rect">
            <a:avLst/>
          </a:prstGeom>
          <a:noFill/>
          <a:ln>
            <a:noFill/>
          </a:ln>
        </p:spPr>
      </p:pic>
      <p:pic>
        <p:nvPicPr>
          <p:cNvPr id="163" name="Google Shape;163;p25"/>
          <p:cNvPicPr preferRelativeResize="0"/>
          <p:nvPr/>
        </p:nvPicPr>
        <p:blipFill>
          <a:blip r:embed="rId4">
            <a:alphaModFix/>
          </a:blip>
          <a:stretch>
            <a:fillRect/>
          </a:stretch>
        </p:blipFill>
        <p:spPr>
          <a:xfrm>
            <a:off x="4782600" y="1354375"/>
            <a:ext cx="4259249" cy="2240874"/>
          </a:xfrm>
          <a:prstGeom prst="rect">
            <a:avLst/>
          </a:prstGeom>
          <a:noFill/>
          <a:ln>
            <a:noFill/>
          </a:ln>
        </p:spPr>
      </p:pic>
      <p:sp>
        <p:nvSpPr>
          <p:cNvPr id="164" name="Google Shape;164;p25"/>
          <p:cNvSpPr/>
          <p:nvPr/>
        </p:nvSpPr>
        <p:spPr>
          <a:xfrm>
            <a:off x="3790000" y="2437225"/>
            <a:ext cx="782100" cy="4059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 name="Shape 168"/>
        <p:cNvGrpSpPr/>
        <p:nvPr/>
      </p:nvGrpSpPr>
      <p:grpSpPr>
        <a:xfrm>
          <a:off x="0" y="0"/>
          <a:ext cx="0" cy="0"/>
          <a:chOff x="0" y="0"/>
          <a:chExt cx="0" cy="0"/>
        </a:xfrm>
      </p:grpSpPr>
      <p:sp>
        <p:nvSpPr>
          <p:cNvPr id="169" name="Google Shape;169;p26"/>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5"/>
                </a:solidFill>
              </a:rPr>
              <a:t>Data Cleaning for Delay Causes</a:t>
            </a:r>
            <a:endParaRPr/>
          </a:p>
        </p:txBody>
      </p:sp>
      <p:pic>
        <p:nvPicPr>
          <p:cNvPr id="170" name="Google Shape;170;p26"/>
          <p:cNvPicPr preferRelativeResize="0"/>
          <p:nvPr/>
        </p:nvPicPr>
        <p:blipFill>
          <a:blip r:embed="rId3">
            <a:alphaModFix/>
          </a:blip>
          <a:stretch>
            <a:fillRect/>
          </a:stretch>
        </p:blipFill>
        <p:spPr>
          <a:xfrm>
            <a:off x="152400" y="1051150"/>
            <a:ext cx="8839203" cy="1887814"/>
          </a:xfrm>
          <a:prstGeom prst="rect">
            <a:avLst/>
          </a:prstGeom>
          <a:noFill/>
          <a:ln>
            <a:noFill/>
          </a:ln>
        </p:spPr>
      </p:pic>
      <p:sp>
        <p:nvSpPr>
          <p:cNvPr id="171" name="Google Shape;171;p26"/>
          <p:cNvSpPr/>
          <p:nvPr/>
        </p:nvSpPr>
        <p:spPr>
          <a:xfrm>
            <a:off x="3710375" y="1051150"/>
            <a:ext cx="520200" cy="4908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26"/>
          <p:cNvSpPr/>
          <p:nvPr/>
        </p:nvSpPr>
        <p:spPr>
          <a:xfrm>
            <a:off x="4863975" y="1051150"/>
            <a:ext cx="520200" cy="4908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26"/>
          <p:cNvSpPr/>
          <p:nvPr/>
        </p:nvSpPr>
        <p:spPr>
          <a:xfrm>
            <a:off x="5860550" y="1051150"/>
            <a:ext cx="520200" cy="4908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26"/>
          <p:cNvSpPr/>
          <p:nvPr/>
        </p:nvSpPr>
        <p:spPr>
          <a:xfrm>
            <a:off x="7033800" y="1051150"/>
            <a:ext cx="520200" cy="4908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26"/>
          <p:cNvSpPr/>
          <p:nvPr/>
        </p:nvSpPr>
        <p:spPr>
          <a:xfrm>
            <a:off x="8207050" y="1051150"/>
            <a:ext cx="520200" cy="4908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26"/>
          <p:cNvSpPr txBox="1"/>
          <p:nvPr/>
        </p:nvSpPr>
        <p:spPr>
          <a:xfrm>
            <a:off x="152325" y="3376650"/>
            <a:ext cx="8839200" cy="139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-Each row represents a flight, focusing on five columns that give different reasons for flight delays</a:t>
            </a:r>
            <a:endParaRPr>
              <a:solidFill>
                <a:srgbClr val="FFFFFF"/>
              </a:solidFill>
            </a:endParaRPr>
          </a:p>
          <a:p>
            <a:pPr indent="0" lvl="0" marL="0" rtl="0" algn="l">
              <a:spcBef>
                <a:spcPts val="0"/>
              </a:spcBef>
              <a:spcAft>
                <a:spcPts val="0"/>
              </a:spcAft>
              <a:buNone/>
            </a:pPr>
            <a:r>
              <a:rPr lang="en">
                <a:solidFill>
                  <a:srgbClr val="FFFFFF"/>
                </a:solidFill>
              </a:rPr>
              <a:t>-If a flight is delayed for that column’s reason, the value is the number of minutes delayed</a:t>
            </a:r>
            <a:endParaRPr>
              <a:solidFill>
                <a:srgbClr val="FFFFFF"/>
              </a:solidFill>
            </a:endParaRPr>
          </a:p>
          <a:p>
            <a:pPr indent="0" lvl="0" marL="0" rtl="0" algn="l">
              <a:spcBef>
                <a:spcPts val="0"/>
              </a:spcBef>
              <a:spcAft>
                <a:spcPts val="0"/>
              </a:spcAft>
              <a:buNone/>
            </a:pPr>
            <a:r>
              <a:rPr lang="en">
                <a:solidFill>
                  <a:srgbClr val="FFFFFF"/>
                </a:solidFill>
              </a:rPr>
              <a:t>-NaN values are displayed if there was no delay of given type</a:t>
            </a:r>
            <a:endParaRPr>
              <a:solidFill>
                <a:srgbClr val="FFFFFF"/>
              </a:solidFill>
            </a:endParaRPr>
          </a:p>
          <a:p>
            <a:pPr indent="0" lvl="0" marL="0" rtl="0" algn="l">
              <a:spcBef>
                <a:spcPts val="0"/>
              </a:spcBef>
              <a:spcAft>
                <a:spcPts val="0"/>
              </a:spcAft>
              <a:buNone/>
            </a:pPr>
            <a:r>
              <a:rPr lang="en">
                <a:solidFill>
                  <a:srgbClr val="FFFFFF"/>
                </a:solidFill>
              </a:rPr>
              <a:t>-The first five flights of 2015 did not have any kind of departure delays, and thus display NaN</a:t>
            </a:r>
            <a:endParaRPr>
              <a:solidFill>
                <a:srgbClr val="FFFFFF"/>
              </a:solidFill>
            </a:endParaRPr>
          </a:p>
          <a:p>
            <a:pPr indent="0" lvl="0" marL="0" rtl="0" algn="l">
              <a:spcBef>
                <a:spcPts val="0"/>
              </a:spcBef>
              <a:spcAft>
                <a:spcPts val="0"/>
              </a:spcAft>
              <a:buNone/>
            </a:pPr>
            <a:r>
              <a:rPr lang="en">
                <a:solidFill>
                  <a:srgbClr val="FFFFFF"/>
                </a:solidFill>
              </a:rPr>
              <a:t>-The first column(arrival delay) shows that four of these flights arrived early, one was five minutes late arriving -The departure delay column would show that each of these flights left on time or ahead of schedule</a:t>
            </a:r>
            <a:endParaRPr>
              <a:solidFill>
                <a:srgbClr val="FFFFFF"/>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 name="Shape 180"/>
        <p:cNvGrpSpPr/>
        <p:nvPr/>
      </p:nvGrpSpPr>
      <p:grpSpPr>
        <a:xfrm>
          <a:off x="0" y="0"/>
          <a:ext cx="0" cy="0"/>
          <a:chOff x="0" y="0"/>
          <a:chExt cx="0" cy="0"/>
        </a:xfrm>
      </p:grpSpPr>
      <p:sp>
        <p:nvSpPr>
          <p:cNvPr id="181" name="Google Shape;181;p27"/>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5"/>
                </a:solidFill>
              </a:rPr>
              <a:t>Data Cleaning for Delay Causes</a:t>
            </a:r>
            <a:endParaRPr>
              <a:solidFill>
                <a:schemeClr val="accent5"/>
              </a:solidFill>
            </a:endParaRPr>
          </a:p>
        </p:txBody>
      </p:sp>
      <p:pic>
        <p:nvPicPr>
          <p:cNvPr id="182" name="Google Shape;182;p27"/>
          <p:cNvPicPr preferRelativeResize="0"/>
          <p:nvPr/>
        </p:nvPicPr>
        <p:blipFill>
          <a:blip r:embed="rId3">
            <a:alphaModFix/>
          </a:blip>
          <a:stretch>
            <a:fillRect/>
          </a:stretch>
        </p:blipFill>
        <p:spPr>
          <a:xfrm>
            <a:off x="1173372" y="1091197"/>
            <a:ext cx="6797250" cy="2189250"/>
          </a:xfrm>
          <a:prstGeom prst="rect">
            <a:avLst/>
          </a:prstGeom>
          <a:noFill/>
          <a:ln>
            <a:noFill/>
          </a:ln>
        </p:spPr>
      </p:pic>
      <p:sp>
        <p:nvSpPr>
          <p:cNvPr id="183" name="Google Shape;183;p27"/>
          <p:cNvSpPr txBox="1"/>
          <p:nvPr/>
        </p:nvSpPr>
        <p:spPr>
          <a:xfrm>
            <a:off x="1102050" y="3357000"/>
            <a:ext cx="6939900" cy="153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Objective: Perform a count of each different type of delay, while </a:t>
            </a:r>
            <a:r>
              <a:rPr lang="en">
                <a:solidFill>
                  <a:srgbClr val="FFFFFF"/>
                </a:solidFill>
              </a:rPr>
              <a:t>omitting</a:t>
            </a:r>
            <a:r>
              <a:rPr lang="en">
                <a:solidFill>
                  <a:srgbClr val="FFFFFF"/>
                </a:solidFill>
              </a:rPr>
              <a:t> NaN values and 0’s</a:t>
            </a:r>
            <a:endParaRPr>
              <a:solidFill>
                <a:srgbClr val="FFFFFF"/>
              </a:solidFill>
            </a:endParaRPr>
          </a:p>
          <a:p>
            <a:pPr indent="0" lvl="0" marL="0" rtl="0" algn="l">
              <a:spcBef>
                <a:spcPts val="0"/>
              </a:spcBef>
              <a:spcAft>
                <a:spcPts val="0"/>
              </a:spcAft>
              <a:buNone/>
            </a:pPr>
            <a:r>
              <a:rPr lang="en">
                <a:solidFill>
                  <a:srgbClr val="FFFFFF"/>
                </a:solidFill>
              </a:rPr>
              <a:t>Obstacle: How to drop NaN values and zero’s without purging the whole column or row</a:t>
            </a:r>
            <a:endParaRPr>
              <a:solidFill>
                <a:srgbClr val="FFFFFF"/>
              </a:solidFill>
            </a:endParaRPr>
          </a:p>
          <a:p>
            <a:pPr indent="0" lvl="0" marL="0" rtl="0" algn="l">
              <a:spcBef>
                <a:spcPts val="0"/>
              </a:spcBef>
              <a:spcAft>
                <a:spcPts val="0"/>
              </a:spcAft>
              <a:buNone/>
            </a:pPr>
            <a:r>
              <a:rPr lang="en">
                <a:solidFill>
                  <a:srgbClr val="FFFFFF"/>
                </a:solidFill>
              </a:rPr>
              <a:t>Solution: Create a new dataset for each delay type which drops only NaN values and 0’s for THAT specific delay type. Now a count of that column gives the number of flights delayed due to this delay type.</a:t>
            </a:r>
            <a:endParaRPr>
              <a:solidFill>
                <a:srgbClr val="FFFFFF"/>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sp>
        <p:nvSpPr>
          <p:cNvPr id="188" name="Google Shape;188;p28"/>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6AA84F"/>
                </a:solidFill>
              </a:rPr>
              <a:t>Data Cleaning for Delay Causes</a:t>
            </a:r>
            <a:endParaRPr>
              <a:solidFill>
                <a:srgbClr val="6AA84F"/>
              </a:solidFill>
            </a:endParaRPr>
          </a:p>
        </p:txBody>
      </p:sp>
      <p:pic>
        <p:nvPicPr>
          <p:cNvPr id="189" name="Google Shape;189;p28"/>
          <p:cNvPicPr preferRelativeResize="0"/>
          <p:nvPr/>
        </p:nvPicPr>
        <p:blipFill>
          <a:blip r:embed="rId3">
            <a:alphaModFix/>
          </a:blip>
          <a:stretch>
            <a:fillRect/>
          </a:stretch>
        </p:blipFill>
        <p:spPr>
          <a:xfrm>
            <a:off x="152400" y="1144125"/>
            <a:ext cx="8839202" cy="859367"/>
          </a:xfrm>
          <a:prstGeom prst="rect">
            <a:avLst/>
          </a:prstGeom>
          <a:noFill/>
          <a:ln>
            <a:noFill/>
          </a:ln>
        </p:spPr>
      </p:pic>
      <p:sp>
        <p:nvSpPr>
          <p:cNvPr id="190" name="Google Shape;190;p28"/>
          <p:cNvSpPr txBox="1"/>
          <p:nvPr/>
        </p:nvSpPr>
        <p:spPr>
          <a:xfrm>
            <a:off x="152325" y="2375425"/>
            <a:ext cx="8839200" cy="92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Objective: Rather than number of flights, determine total minutes of delays by type</a:t>
            </a:r>
            <a:endParaRPr>
              <a:solidFill>
                <a:srgbClr val="FFFFFF"/>
              </a:solidFill>
            </a:endParaRPr>
          </a:p>
          <a:p>
            <a:pPr indent="0" lvl="0" marL="0" rtl="0" algn="l">
              <a:spcBef>
                <a:spcPts val="0"/>
              </a:spcBef>
              <a:spcAft>
                <a:spcPts val="0"/>
              </a:spcAft>
              <a:buNone/>
            </a:pPr>
            <a:r>
              <a:rPr lang="en">
                <a:solidFill>
                  <a:srgbClr val="FFFFFF"/>
                </a:solidFill>
              </a:rPr>
              <a:t>Solution: Much more straightforward, simple sum function of the column, convert to hours (because sum does not need to purge NaN values or 0’s)</a:t>
            </a:r>
            <a:endParaRPr>
              <a:solidFill>
                <a:srgbClr val="FFFFFF"/>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4" name="Shape 194"/>
        <p:cNvGrpSpPr/>
        <p:nvPr/>
      </p:nvGrpSpPr>
      <p:grpSpPr>
        <a:xfrm>
          <a:off x="0" y="0"/>
          <a:ext cx="0" cy="0"/>
          <a:chOff x="0" y="0"/>
          <a:chExt cx="0" cy="0"/>
        </a:xfrm>
      </p:grpSpPr>
      <p:pic>
        <p:nvPicPr>
          <p:cNvPr id="195" name="Google Shape;195;p29"/>
          <p:cNvPicPr preferRelativeResize="0"/>
          <p:nvPr/>
        </p:nvPicPr>
        <p:blipFill>
          <a:blip r:embed="rId3">
            <a:alphaModFix/>
          </a:blip>
          <a:stretch>
            <a:fillRect/>
          </a:stretch>
        </p:blipFill>
        <p:spPr>
          <a:xfrm>
            <a:off x="59150" y="88325"/>
            <a:ext cx="3302775" cy="2201850"/>
          </a:xfrm>
          <a:prstGeom prst="rect">
            <a:avLst/>
          </a:prstGeom>
          <a:noFill/>
          <a:ln>
            <a:noFill/>
          </a:ln>
        </p:spPr>
      </p:pic>
      <p:pic>
        <p:nvPicPr>
          <p:cNvPr id="196" name="Google Shape;196;p29"/>
          <p:cNvPicPr preferRelativeResize="0"/>
          <p:nvPr/>
        </p:nvPicPr>
        <p:blipFill>
          <a:blip r:embed="rId4">
            <a:alphaModFix/>
          </a:blip>
          <a:stretch>
            <a:fillRect/>
          </a:stretch>
        </p:blipFill>
        <p:spPr>
          <a:xfrm>
            <a:off x="59150" y="2676725"/>
            <a:ext cx="3302775" cy="2201850"/>
          </a:xfrm>
          <a:prstGeom prst="rect">
            <a:avLst/>
          </a:prstGeom>
          <a:noFill/>
          <a:ln>
            <a:noFill/>
          </a:ln>
        </p:spPr>
      </p:pic>
      <p:pic>
        <p:nvPicPr>
          <p:cNvPr id="197" name="Google Shape;197;p29"/>
          <p:cNvPicPr preferRelativeResize="0"/>
          <p:nvPr/>
        </p:nvPicPr>
        <p:blipFill>
          <a:blip r:embed="rId5">
            <a:alphaModFix/>
          </a:blip>
          <a:stretch>
            <a:fillRect/>
          </a:stretch>
        </p:blipFill>
        <p:spPr>
          <a:xfrm>
            <a:off x="3421075" y="88325"/>
            <a:ext cx="3302775" cy="2201850"/>
          </a:xfrm>
          <a:prstGeom prst="rect">
            <a:avLst/>
          </a:prstGeom>
          <a:noFill/>
          <a:ln>
            <a:noFill/>
          </a:ln>
        </p:spPr>
      </p:pic>
      <p:pic>
        <p:nvPicPr>
          <p:cNvPr id="198" name="Google Shape;198;p29"/>
          <p:cNvPicPr preferRelativeResize="0"/>
          <p:nvPr/>
        </p:nvPicPr>
        <p:blipFill>
          <a:blip r:embed="rId6">
            <a:alphaModFix/>
          </a:blip>
          <a:stretch>
            <a:fillRect/>
          </a:stretch>
        </p:blipFill>
        <p:spPr>
          <a:xfrm>
            <a:off x="3421075" y="2676725"/>
            <a:ext cx="3302775" cy="2201850"/>
          </a:xfrm>
          <a:prstGeom prst="rect">
            <a:avLst/>
          </a:prstGeom>
          <a:noFill/>
          <a:ln>
            <a:noFill/>
          </a:ln>
        </p:spPr>
      </p:pic>
      <p:sp>
        <p:nvSpPr>
          <p:cNvPr id="199" name="Google Shape;199;p29"/>
          <p:cNvSpPr/>
          <p:nvPr/>
        </p:nvSpPr>
        <p:spPr>
          <a:xfrm>
            <a:off x="608575" y="2350875"/>
            <a:ext cx="333600" cy="912900"/>
          </a:xfrm>
          <a:prstGeom prst="up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29"/>
          <p:cNvSpPr txBox="1"/>
          <p:nvPr/>
        </p:nvSpPr>
        <p:spPr>
          <a:xfrm>
            <a:off x="6723850" y="39275"/>
            <a:ext cx="2346000" cy="483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chemeClr val="accent5"/>
                </a:solidFill>
              </a:rPr>
              <a:t>Findings:</a:t>
            </a:r>
            <a:endParaRPr sz="1100">
              <a:solidFill>
                <a:schemeClr val="accent5"/>
              </a:solidFill>
            </a:endParaRPr>
          </a:p>
          <a:p>
            <a:pPr indent="0" lvl="0" marL="0" rtl="0" algn="l">
              <a:spcBef>
                <a:spcPts val="0"/>
              </a:spcBef>
              <a:spcAft>
                <a:spcPts val="0"/>
              </a:spcAft>
              <a:buNone/>
            </a:pPr>
            <a:r>
              <a:t/>
            </a:r>
            <a:endParaRPr sz="1100">
              <a:solidFill>
                <a:srgbClr val="FFFFFF"/>
              </a:solidFill>
            </a:endParaRPr>
          </a:p>
          <a:p>
            <a:pPr indent="0" lvl="0" marL="0" rtl="0" algn="l">
              <a:spcBef>
                <a:spcPts val="0"/>
              </a:spcBef>
              <a:spcAft>
                <a:spcPts val="0"/>
              </a:spcAft>
              <a:buNone/>
            </a:pPr>
            <a:r>
              <a:rPr lang="en" sz="1100">
                <a:solidFill>
                  <a:srgbClr val="FFFFFF"/>
                </a:solidFill>
              </a:rPr>
              <a:t>-</a:t>
            </a:r>
            <a:r>
              <a:rPr lang="en" sz="1100">
                <a:solidFill>
                  <a:srgbClr val="FFFFFF"/>
                </a:solidFill>
              </a:rPr>
              <a:t>Air system delays caused about as many delayed flights as airline and late aircraft, but the actual length of each delay is lower on average.</a:t>
            </a:r>
            <a:endParaRPr sz="1100">
              <a:solidFill>
                <a:srgbClr val="FFFFFF"/>
              </a:solidFill>
            </a:endParaRPr>
          </a:p>
          <a:p>
            <a:pPr indent="0" lvl="0" marL="0" rtl="0" algn="l">
              <a:spcBef>
                <a:spcPts val="0"/>
              </a:spcBef>
              <a:spcAft>
                <a:spcPts val="0"/>
              </a:spcAft>
              <a:buNone/>
            </a:pPr>
            <a:r>
              <a:t/>
            </a:r>
            <a:endParaRPr sz="1100">
              <a:solidFill>
                <a:srgbClr val="FFFFFF"/>
              </a:solidFill>
            </a:endParaRPr>
          </a:p>
          <a:p>
            <a:pPr indent="0" lvl="0" marL="0" rtl="0" algn="l">
              <a:spcBef>
                <a:spcPts val="0"/>
              </a:spcBef>
              <a:spcAft>
                <a:spcPts val="0"/>
              </a:spcAft>
              <a:buNone/>
            </a:pPr>
            <a:r>
              <a:rPr lang="en" sz="1100">
                <a:solidFill>
                  <a:srgbClr val="FFFFFF"/>
                </a:solidFill>
              </a:rPr>
              <a:t>-Conversely, late aircraft caused fewer delayed flights than air systems or airlines, but accounted for the most delay minutes so each delay was longer on average.</a:t>
            </a:r>
            <a:endParaRPr sz="1100">
              <a:solidFill>
                <a:srgbClr val="FFFFFF"/>
              </a:solidFill>
            </a:endParaRPr>
          </a:p>
          <a:p>
            <a:pPr indent="0" lvl="0" marL="0" rtl="0" algn="l">
              <a:spcBef>
                <a:spcPts val="0"/>
              </a:spcBef>
              <a:spcAft>
                <a:spcPts val="0"/>
              </a:spcAft>
              <a:buNone/>
            </a:pPr>
            <a:r>
              <a:t/>
            </a:r>
            <a:endParaRPr sz="1100">
              <a:solidFill>
                <a:srgbClr val="FFFFFF"/>
              </a:solidFill>
            </a:endParaRPr>
          </a:p>
          <a:p>
            <a:pPr indent="0" lvl="0" marL="0" rtl="0" algn="l">
              <a:spcBef>
                <a:spcPts val="0"/>
              </a:spcBef>
              <a:spcAft>
                <a:spcPts val="0"/>
              </a:spcAft>
              <a:buNone/>
            </a:pPr>
            <a:r>
              <a:rPr lang="en" sz="1100">
                <a:solidFill>
                  <a:srgbClr val="FFFFFF"/>
                </a:solidFill>
              </a:rPr>
              <a:t>-The fact that weather delays account for such a small minutes delay total is surprising. Would attribute it to the sheer volume of flights and not that many of them being affected by extreme weather conditions.</a:t>
            </a:r>
            <a:endParaRPr sz="1100">
              <a:solidFill>
                <a:srgbClr val="FFFFFF"/>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4" name="Shape 204"/>
        <p:cNvGrpSpPr/>
        <p:nvPr/>
      </p:nvGrpSpPr>
      <p:grpSpPr>
        <a:xfrm>
          <a:off x="0" y="0"/>
          <a:ext cx="0" cy="0"/>
          <a:chOff x="0" y="0"/>
          <a:chExt cx="0" cy="0"/>
        </a:xfrm>
      </p:grpSpPr>
      <p:pic>
        <p:nvPicPr>
          <p:cNvPr id="205" name="Google Shape;205;p30"/>
          <p:cNvPicPr preferRelativeResize="0"/>
          <p:nvPr/>
        </p:nvPicPr>
        <p:blipFill>
          <a:blip r:embed="rId3">
            <a:alphaModFix/>
          </a:blip>
          <a:stretch>
            <a:fillRect/>
          </a:stretch>
        </p:blipFill>
        <p:spPr>
          <a:xfrm>
            <a:off x="152400" y="1495400"/>
            <a:ext cx="3302775" cy="2201850"/>
          </a:xfrm>
          <a:prstGeom prst="rect">
            <a:avLst/>
          </a:prstGeom>
          <a:noFill/>
          <a:ln>
            <a:noFill/>
          </a:ln>
        </p:spPr>
      </p:pic>
      <p:sp>
        <p:nvSpPr>
          <p:cNvPr id="206" name="Google Shape;206;p30"/>
          <p:cNvSpPr txBox="1"/>
          <p:nvPr/>
        </p:nvSpPr>
        <p:spPr>
          <a:xfrm>
            <a:off x="3710400" y="-50"/>
            <a:ext cx="5172900" cy="514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5"/>
                </a:solidFill>
              </a:rPr>
              <a:t>The Bureau of Transportation Statistics already did a study on this! Does our data match up?</a:t>
            </a:r>
            <a:endParaRPr>
              <a:solidFill>
                <a:schemeClr val="accent5"/>
              </a:solidFill>
            </a:endParaRPr>
          </a:p>
          <a:p>
            <a:pPr indent="0" lvl="0" marL="0" rtl="0" algn="l">
              <a:spcBef>
                <a:spcPts val="0"/>
              </a:spcBef>
              <a:spcAft>
                <a:spcPts val="0"/>
              </a:spcAft>
              <a:buNone/>
            </a:pPr>
            <a:r>
              <a:t/>
            </a:r>
            <a:endParaRPr/>
          </a:p>
          <a:p>
            <a:pPr indent="0" lvl="0" marL="0" rtl="0" algn="l">
              <a:spcBef>
                <a:spcPts val="0"/>
              </a:spcBef>
              <a:spcAft>
                <a:spcPts val="0"/>
              </a:spcAft>
              <a:buNone/>
            </a:pPr>
            <a:r>
              <a:rPr lang="en" sz="1150">
                <a:solidFill>
                  <a:srgbClr val="222222"/>
                </a:solidFill>
                <a:highlight>
                  <a:srgbClr val="FFFFFF"/>
                </a:highlight>
                <a:latin typeface="Georgia"/>
                <a:ea typeface="Georgia"/>
                <a:cs typeface="Georgia"/>
                <a:sym typeface="Georgia"/>
              </a:rPr>
              <a:t>“The most common cause of delays is </a:t>
            </a:r>
            <a:r>
              <a:rPr lang="en" sz="1150">
                <a:solidFill>
                  <a:srgbClr val="222222"/>
                </a:solidFill>
                <a:highlight>
                  <a:srgbClr val="FFFF00"/>
                </a:highlight>
                <a:latin typeface="Georgia"/>
                <a:ea typeface="Georgia"/>
                <a:cs typeface="Georgia"/>
                <a:sym typeface="Georgia"/>
              </a:rPr>
              <a:t>late-arriving aircraft</a:t>
            </a:r>
            <a:r>
              <a:rPr lang="en" sz="1150">
                <a:solidFill>
                  <a:srgbClr val="222222"/>
                </a:solidFill>
                <a:highlight>
                  <a:srgbClr val="FFFFFF"/>
                </a:highlight>
                <a:latin typeface="Georgia"/>
                <a:ea typeface="Georgia"/>
                <a:cs typeface="Georgia"/>
                <a:sym typeface="Georgia"/>
              </a:rPr>
              <a:t>, which accounted for </a:t>
            </a:r>
            <a:r>
              <a:rPr lang="en" sz="1150">
                <a:solidFill>
                  <a:srgbClr val="222222"/>
                </a:solidFill>
                <a:highlight>
                  <a:srgbClr val="FFFF00"/>
                </a:highlight>
                <a:latin typeface="Georgia"/>
                <a:ea typeface="Georgia"/>
                <a:cs typeface="Georgia"/>
                <a:sym typeface="Georgia"/>
              </a:rPr>
              <a:t>41.9%</a:t>
            </a:r>
            <a:r>
              <a:rPr lang="en" sz="1150">
                <a:solidFill>
                  <a:srgbClr val="222222"/>
                </a:solidFill>
                <a:highlight>
                  <a:srgbClr val="FFFFFF"/>
                </a:highlight>
                <a:latin typeface="Georgia"/>
                <a:ea typeface="Georgia"/>
                <a:cs typeface="Georgia"/>
                <a:sym typeface="Georgia"/>
              </a:rPr>
              <a:t> of total tardiness minutes in 2014. This situation causes a ripple effect to other flights.”</a:t>
            </a:r>
            <a:endParaRPr sz="1150">
              <a:solidFill>
                <a:srgbClr val="222222"/>
              </a:solidFill>
              <a:highlight>
                <a:srgbClr val="FFFFFF"/>
              </a:highlight>
              <a:latin typeface="Georgia"/>
              <a:ea typeface="Georgia"/>
              <a:cs typeface="Georgia"/>
              <a:sym typeface="Georgia"/>
            </a:endParaRPr>
          </a:p>
          <a:p>
            <a:pPr indent="0" lvl="0" marL="0" rtl="0" algn="l">
              <a:spcBef>
                <a:spcPts val="0"/>
              </a:spcBef>
              <a:spcAft>
                <a:spcPts val="0"/>
              </a:spcAft>
              <a:buNone/>
            </a:pPr>
            <a:r>
              <a:t/>
            </a:r>
            <a:endParaRPr sz="1150">
              <a:solidFill>
                <a:srgbClr val="222222"/>
              </a:solidFill>
              <a:highlight>
                <a:srgbClr val="FFFFFF"/>
              </a:highlight>
              <a:latin typeface="Georgia"/>
              <a:ea typeface="Georgia"/>
              <a:cs typeface="Georgia"/>
              <a:sym typeface="Georgia"/>
            </a:endParaRPr>
          </a:p>
          <a:p>
            <a:pPr indent="0" lvl="0" marL="0" rtl="0" algn="l">
              <a:spcBef>
                <a:spcPts val="0"/>
              </a:spcBef>
              <a:spcAft>
                <a:spcPts val="0"/>
              </a:spcAft>
              <a:buNone/>
            </a:pPr>
            <a:r>
              <a:rPr lang="en" sz="1150">
                <a:solidFill>
                  <a:srgbClr val="222222"/>
                </a:solidFill>
                <a:highlight>
                  <a:srgbClr val="FFFFFF"/>
                </a:highlight>
                <a:latin typeface="Georgia"/>
                <a:ea typeface="Georgia"/>
                <a:cs typeface="Georgia"/>
                <a:sym typeface="Georgia"/>
              </a:rPr>
              <a:t>“</a:t>
            </a:r>
            <a:r>
              <a:rPr lang="en" sz="1150">
                <a:solidFill>
                  <a:srgbClr val="222222"/>
                </a:solidFill>
                <a:highlight>
                  <a:srgbClr val="FFFF00"/>
                </a:highlight>
                <a:latin typeface="Georgia"/>
                <a:ea typeface="Georgia"/>
                <a:cs typeface="Georgia"/>
                <a:sym typeface="Georgia"/>
              </a:rPr>
              <a:t>Air carrier</a:t>
            </a:r>
            <a:r>
              <a:rPr lang="en" sz="1150">
                <a:solidFill>
                  <a:srgbClr val="222222"/>
                </a:solidFill>
                <a:highlight>
                  <a:srgbClr val="FFFFFF"/>
                </a:highlight>
                <a:latin typeface="Georgia"/>
                <a:ea typeface="Georgia"/>
                <a:cs typeface="Georgia"/>
                <a:sym typeface="Georgia"/>
              </a:rPr>
              <a:t> delays were the second most common hold-up in 2014 and accounted for </a:t>
            </a:r>
            <a:r>
              <a:rPr lang="en" sz="1150">
                <a:solidFill>
                  <a:srgbClr val="222222"/>
                </a:solidFill>
                <a:highlight>
                  <a:srgbClr val="FFFF00"/>
                </a:highlight>
                <a:latin typeface="Georgia"/>
                <a:ea typeface="Georgia"/>
                <a:cs typeface="Georgia"/>
                <a:sym typeface="Georgia"/>
              </a:rPr>
              <a:t>30.2%</a:t>
            </a:r>
            <a:r>
              <a:rPr lang="en" sz="1150">
                <a:solidFill>
                  <a:srgbClr val="222222"/>
                </a:solidFill>
                <a:highlight>
                  <a:srgbClr val="FFFFFF"/>
                </a:highlight>
                <a:latin typeface="Georgia"/>
                <a:ea typeface="Georgia"/>
                <a:cs typeface="Georgia"/>
                <a:sym typeface="Georgia"/>
              </a:rPr>
              <a:t> of total delay minutes. These cancellations or delays are related to circumstances within the airline’s control, including maintenance or crew problems, aircraft cleaning, baggage loading and fueling.”</a:t>
            </a:r>
            <a:endParaRPr sz="1150">
              <a:solidFill>
                <a:srgbClr val="222222"/>
              </a:solidFill>
              <a:highlight>
                <a:srgbClr val="FFFFFF"/>
              </a:highlight>
              <a:latin typeface="Georgia"/>
              <a:ea typeface="Georgia"/>
              <a:cs typeface="Georgia"/>
              <a:sym typeface="Georgia"/>
            </a:endParaRPr>
          </a:p>
          <a:p>
            <a:pPr indent="0" lvl="0" marL="0" rtl="0" algn="l">
              <a:spcBef>
                <a:spcPts val="0"/>
              </a:spcBef>
              <a:spcAft>
                <a:spcPts val="0"/>
              </a:spcAft>
              <a:buNone/>
            </a:pPr>
            <a:r>
              <a:t/>
            </a:r>
            <a:endParaRPr sz="1150">
              <a:solidFill>
                <a:srgbClr val="222222"/>
              </a:solidFill>
              <a:highlight>
                <a:srgbClr val="FFFFFF"/>
              </a:highlight>
              <a:latin typeface="Georgia"/>
              <a:ea typeface="Georgia"/>
              <a:cs typeface="Georgia"/>
              <a:sym typeface="Georgia"/>
            </a:endParaRPr>
          </a:p>
          <a:p>
            <a:pPr indent="0" lvl="0" marL="0" rtl="0" algn="l">
              <a:spcBef>
                <a:spcPts val="0"/>
              </a:spcBef>
              <a:spcAft>
                <a:spcPts val="0"/>
              </a:spcAft>
              <a:buNone/>
            </a:pPr>
            <a:r>
              <a:rPr lang="en" sz="1150">
                <a:solidFill>
                  <a:srgbClr val="222222"/>
                </a:solidFill>
                <a:highlight>
                  <a:srgbClr val="FFFFFF"/>
                </a:highlight>
                <a:latin typeface="Georgia"/>
                <a:ea typeface="Georgia"/>
                <a:cs typeface="Georgia"/>
                <a:sym typeface="Georgia"/>
              </a:rPr>
              <a:t>“</a:t>
            </a:r>
            <a:r>
              <a:rPr lang="en" sz="1150">
                <a:solidFill>
                  <a:srgbClr val="222222"/>
                </a:solidFill>
                <a:highlight>
                  <a:srgbClr val="FFFF00"/>
                </a:highlight>
                <a:latin typeface="Georgia"/>
                <a:ea typeface="Georgia"/>
                <a:cs typeface="Georgia"/>
                <a:sym typeface="Georgia"/>
              </a:rPr>
              <a:t>National Aviation System (NAS)</a:t>
            </a:r>
            <a:r>
              <a:rPr lang="en" sz="1150">
                <a:solidFill>
                  <a:srgbClr val="222222"/>
                </a:solidFill>
                <a:highlight>
                  <a:srgbClr val="FFFFFF"/>
                </a:highlight>
                <a:latin typeface="Georgia"/>
                <a:ea typeface="Georgia"/>
                <a:cs typeface="Georgia"/>
                <a:sym typeface="Georgia"/>
              </a:rPr>
              <a:t> delays refer to a broad set of conditions including non-extreme weather, airport operations, heavy traffic volume and air traffic control. In 2014, NAS accounted for </a:t>
            </a:r>
            <a:r>
              <a:rPr lang="en" sz="1150">
                <a:solidFill>
                  <a:srgbClr val="222222"/>
                </a:solidFill>
                <a:highlight>
                  <a:srgbClr val="FFFF00"/>
                </a:highlight>
                <a:latin typeface="Georgia"/>
                <a:ea typeface="Georgia"/>
                <a:cs typeface="Georgia"/>
                <a:sym typeface="Georgia"/>
              </a:rPr>
              <a:t>23.5%</a:t>
            </a:r>
            <a:r>
              <a:rPr lang="en" sz="1150">
                <a:solidFill>
                  <a:srgbClr val="222222"/>
                </a:solidFill>
                <a:highlight>
                  <a:srgbClr val="FFFFFF"/>
                </a:highlight>
                <a:latin typeface="Georgia"/>
                <a:ea typeface="Georgia"/>
                <a:cs typeface="Georgia"/>
                <a:sym typeface="Georgia"/>
              </a:rPr>
              <a:t> of total delay minutes.”</a:t>
            </a:r>
            <a:endParaRPr sz="1150">
              <a:solidFill>
                <a:srgbClr val="222222"/>
              </a:solidFill>
              <a:highlight>
                <a:srgbClr val="FFFFFF"/>
              </a:highlight>
              <a:latin typeface="Georgia"/>
              <a:ea typeface="Georgia"/>
              <a:cs typeface="Georgia"/>
              <a:sym typeface="Georgia"/>
            </a:endParaRPr>
          </a:p>
          <a:p>
            <a:pPr indent="0" lvl="0" marL="0" rtl="0" algn="l">
              <a:spcBef>
                <a:spcPts val="0"/>
              </a:spcBef>
              <a:spcAft>
                <a:spcPts val="0"/>
              </a:spcAft>
              <a:buNone/>
            </a:pPr>
            <a:r>
              <a:t/>
            </a:r>
            <a:endParaRPr sz="1150">
              <a:solidFill>
                <a:srgbClr val="222222"/>
              </a:solidFill>
              <a:highlight>
                <a:srgbClr val="FFFFFF"/>
              </a:highlight>
              <a:latin typeface="Georgia"/>
              <a:ea typeface="Georgia"/>
              <a:cs typeface="Georgia"/>
              <a:sym typeface="Georgia"/>
            </a:endParaRPr>
          </a:p>
          <a:p>
            <a:pPr indent="0" lvl="0" marL="0" rtl="0" algn="l">
              <a:spcBef>
                <a:spcPts val="0"/>
              </a:spcBef>
              <a:spcAft>
                <a:spcPts val="0"/>
              </a:spcAft>
              <a:buNone/>
            </a:pPr>
            <a:r>
              <a:rPr lang="en" sz="1150">
                <a:solidFill>
                  <a:srgbClr val="222222"/>
                </a:solidFill>
                <a:highlight>
                  <a:srgbClr val="FFFFFF"/>
                </a:highlight>
                <a:latin typeface="Georgia"/>
                <a:ea typeface="Georgia"/>
                <a:cs typeface="Georgia"/>
                <a:sym typeface="Georgia"/>
              </a:rPr>
              <a:t>“In 2014, delays due to </a:t>
            </a:r>
            <a:r>
              <a:rPr lang="en" sz="1150">
                <a:solidFill>
                  <a:srgbClr val="222222"/>
                </a:solidFill>
                <a:highlight>
                  <a:srgbClr val="FFFF00"/>
                </a:highlight>
                <a:latin typeface="Georgia"/>
                <a:ea typeface="Georgia"/>
                <a:cs typeface="Georgia"/>
                <a:sym typeface="Georgia"/>
              </a:rPr>
              <a:t>extreme weather </a:t>
            </a:r>
            <a:r>
              <a:rPr lang="en" sz="1150">
                <a:solidFill>
                  <a:srgbClr val="222222"/>
                </a:solidFill>
                <a:highlight>
                  <a:srgbClr val="FFFFFF"/>
                </a:highlight>
                <a:latin typeface="Georgia"/>
                <a:ea typeface="Georgia"/>
                <a:cs typeface="Georgia"/>
                <a:sym typeface="Georgia"/>
              </a:rPr>
              <a:t>accounted for </a:t>
            </a:r>
            <a:r>
              <a:rPr lang="en" sz="1150">
                <a:solidFill>
                  <a:srgbClr val="222222"/>
                </a:solidFill>
                <a:highlight>
                  <a:srgbClr val="FFFF00"/>
                </a:highlight>
                <a:latin typeface="Georgia"/>
                <a:ea typeface="Georgia"/>
                <a:cs typeface="Georgia"/>
                <a:sym typeface="Georgia"/>
              </a:rPr>
              <a:t>4.3%</a:t>
            </a:r>
            <a:r>
              <a:rPr lang="en" sz="1150">
                <a:solidFill>
                  <a:srgbClr val="222222"/>
                </a:solidFill>
                <a:highlight>
                  <a:srgbClr val="FFFFFF"/>
                </a:highlight>
                <a:latin typeface="Georgia"/>
                <a:ea typeface="Georgia"/>
                <a:cs typeface="Georgia"/>
                <a:sym typeface="Georgia"/>
              </a:rPr>
              <a:t> of total delay minutes. Canceling flights due to weather is at the judgment of the carrier. Common causes of delays include tornados, blizzards and hurricanes.”</a:t>
            </a:r>
            <a:endParaRPr sz="1150">
              <a:solidFill>
                <a:srgbClr val="222222"/>
              </a:solidFill>
              <a:highlight>
                <a:srgbClr val="FFFFFF"/>
              </a:highlight>
              <a:latin typeface="Georgia"/>
              <a:ea typeface="Georgia"/>
              <a:cs typeface="Georgia"/>
              <a:sym typeface="Georgia"/>
            </a:endParaRPr>
          </a:p>
          <a:p>
            <a:pPr indent="0" lvl="0" marL="0" rtl="0" algn="l">
              <a:spcBef>
                <a:spcPts val="0"/>
              </a:spcBef>
              <a:spcAft>
                <a:spcPts val="0"/>
              </a:spcAft>
              <a:buNone/>
            </a:pPr>
            <a:r>
              <a:t/>
            </a:r>
            <a:endParaRPr sz="1150">
              <a:solidFill>
                <a:srgbClr val="222222"/>
              </a:solidFill>
              <a:highlight>
                <a:srgbClr val="FFFFFF"/>
              </a:highlight>
              <a:latin typeface="Georgia"/>
              <a:ea typeface="Georgia"/>
              <a:cs typeface="Georgia"/>
              <a:sym typeface="Georgia"/>
            </a:endParaRPr>
          </a:p>
          <a:p>
            <a:pPr indent="0" lvl="0" marL="0" rtl="0" algn="l">
              <a:spcBef>
                <a:spcPts val="0"/>
              </a:spcBef>
              <a:spcAft>
                <a:spcPts val="0"/>
              </a:spcAft>
              <a:buNone/>
            </a:pPr>
            <a:r>
              <a:rPr lang="en" sz="1150">
                <a:solidFill>
                  <a:srgbClr val="222222"/>
                </a:solidFill>
                <a:highlight>
                  <a:srgbClr val="FFFF00"/>
                </a:highlight>
                <a:latin typeface="Georgia"/>
                <a:ea typeface="Georgia"/>
                <a:cs typeface="Georgia"/>
                <a:sym typeface="Georgia"/>
              </a:rPr>
              <a:t>Security</a:t>
            </a:r>
            <a:r>
              <a:rPr lang="en" sz="1150">
                <a:solidFill>
                  <a:srgbClr val="222222"/>
                </a:solidFill>
                <a:highlight>
                  <a:srgbClr val="FFFFFF"/>
                </a:highlight>
                <a:latin typeface="Georgia"/>
                <a:ea typeface="Georgia"/>
                <a:cs typeface="Georgia"/>
                <a:sym typeface="Georgia"/>
              </a:rPr>
              <a:t> accounted for a relatively low percentage—</a:t>
            </a:r>
            <a:r>
              <a:rPr lang="en" sz="1150">
                <a:solidFill>
                  <a:srgbClr val="222222"/>
                </a:solidFill>
                <a:highlight>
                  <a:srgbClr val="FFFF00"/>
                </a:highlight>
                <a:latin typeface="Georgia"/>
                <a:ea typeface="Georgia"/>
                <a:cs typeface="Georgia"/>
                <a:sym typeface="Georgia"/>
              </a:rPr>
              <a:t>0.1%</a:t>
            </a:r>
            <a:r>
              <a:rPr lang="en" sz="1150">
                <a:solidFill>
                  <a:srgbClr val="222222"/>
                </a:solidFill>
                <a:highlight>
                  <a:srgbClr val="FFFFFF"/>
                </a:highlight>
                <a:latin typeface="Georgia"/>
                <a:ea typeface="Georgia"/>
                <a:cs typeface="Georgia"/>
                <a:sym typeface="Georgia"/>
              </a:rPr>
              <a:t>—of delay minutes for U.S. airlines last year. Security reasons range from an evacuation of a terminal or concourse, reboarding of aircraft because of security breach, inoperative screening equipment or long lines at screening areas in excess of 29 min.</a:t>
            </a:r>
            <a:r>
              <a:rPr lang="en" sz="1350">
                <a:solidFill>
                  <a:srgbClr val="222222"/>
                </a:solidFill>
                <a:highlight>
                  <a:srgbClr val="FFFFFF"/>
                </a:highlight>
                <a:latin typeface="Georgia"/>
                <a:ea typeface="Georgia"/>
                <a:cs typeface="Georgia"/>
                <a:sym typeface="Georgia"/>
              </a:rPr>
              <a:t> </a:t>
            </a:r>
            <a:endParaRPr sz="1350">
              <a:solidFill>
                <a:srgbClr val="222222"/>
              </a:solidFill>
              <a:highlight>
                <a:srgbClr val="FFFFFF"/>
              </a:highlight>
              <a:latin typeface="Georgia"/>
              <a:ea typeface="Georgia"/>
              <a:cs typeface="Georgia"/>
              <a:sym typeface="Georgia"/>
            </a:endParaRPr>
          </a:p>
          <a:p>
            <a:pPr indent="0" lvl="0" marL="0" rtl="0" algn="l">
              <a:spcBef>
                <a:spcPts val="0"/>
              </a:spcBef>
              <a:spcAft>
                <a:spcPts val="0"/>
              </a:spcAft>
              <a:buNone/>
            </a:pPr>
            <a:r>
              <a:t/>
            </a:r>
            <a:endParaRPr sz="1350">
              <a:solidFill>
                <a:srgbClr val="222222"/>
              </a:solidFill>
              <a:highlight>
                <a:srgbClr val="FFFFFF"/>
              </a:highlight>
              <a:latin typeface="Georgia"/>
              <a:ea typeface="Georgia"/>
              <a:cs typeface="Georgia"/>
              <a:sym typeface="Georgia"/>
            </a:endParaRPr>
          </a:p>
          <a:p>
            <a:pPr indent="0" lvl="0" marL="0" rtl="0" algn="l">
              <a:spcBef>
                <a:spcPts val="0"/>
              </a:spcBef>
              <a:spcAft>
                <a:spcPts val="0"/>
              </a:spcAft>
              <a:buNone/>
            </a:pPr>
            <a:r>
              <a:rPr lang="en" sz="800">
                <a:solidFill>
                  <a:srgbClr val="FFFFFF"/>
                </a:solidFill>
                <a:latin typeface="Comfortaa"/>
                <a:ea typeface="Comfortaa"/>
                <a:cs typeface="Comfortaa"/>
                <a:sym typeface="Comfortaa"/>
              </a:rPr>
              <a:t>Source: Bureau of Transportation Statistics</a:t>
            </a:r>
            <a:endParaRPr sz="800">
              <a:solidFill>
                <a:srgbClr val="FFFFFF"/>
              </a:solidFill>
              <a:latin typeface="Comfortaa"/>
              <a:ea typeface="Comfortaa"/>
              <a:cs typeface="Comfortaa"/>
              <a:sym typeface="Comfortaa"/>
            </a:endParaRPr>
          </a:p>
          <a:p>
            <a:pPr indent="0" lvl="0" marL="0" rtl="0" algn="l">
              <a:spcBef>
                <a:spcPts val="0"/>
              </a:spcBef>
              <a:spcAft>
                <a:spcPts val="0"/>
              </a:spcAft>
              <a:buNone/>
            </a:pPr>
            <a:r>
              <a:t/>
            </a:r>
            <a:endParaRPr sz="1250">
              <a:solidFill>
                <a:srgbClr val="222222"/>
              </a:solidFill>
              <a:highlight>
                <a:srgbClr val="FFFFFF"/>
              </a:highlight>
              <a:latin typeface="Georgia"/>
              <a:ea typeface="Georgia"/>
              <a:cs typeface="Georgia"/>
              <a:sym typeface="Georgia"/>
            </a:endParaRPr>
          </a:p>
          <a:p>
            <a:pPr indent="0" lvl="0" marL="0" rtl="0" algn="l">
              <a:spcBef>
                <a:spcPts val="0"/>
              </a:spcBef>
              <a:spcAft>
                <a:spcPts val="0"/>
              </a:spcAft>
              <a:buNone/>
            </a:pPr>
            <a:r>
              <a:t/>
            </a:r>
            <a:endParaRPr sz="1250">
              <a:solidFill>
                <a:srgbClr val="222222"/>
              </a:solidFill>
              <a:highlight>
                <a:srgbClr val="FFFFFF"/>
              </a:highlight>
              <a:latin typeface="Georgia"/>
              <a:ea typeface="Georgia"/>
              <a:cs typeface="Georgia"/>
              <a:sym typeface="Georgia"/>
            </a:endParaRPr>
          </a:p>
          <a:p>
            <a:pPr indent="0" lvl="0" marL="0" rtl="0" algn="l">
              <a:spcBef>
                <a:spcPts val="0"/>
              </a:spcBef>
              <a:spcAft>
                <a:spcPts val="0"/>
              </a:spcAft>
              <a:buNone/>
            </a:pPr>
            <a:r>
              <a:t/>
            </a:r>
            <a:endParaRPr sz="1450">
              <a:solidFill>
                <a:srgbClr val="222222"/>
              </a:solidFill>
              <a:highlight>
                <a:srgbClr val="FFFFFF"/>
              </a:highlight>
              <a:latin typeface="Georgia"/>
              <a:ea typeface="Georgia"/>
              <a:cs typeface="Georgia"/>
              <a:sym typeface="Georgia"/>
            </a:endParaRPr>
          </a:p>
          <a:p>
            <a:pPr indent="0" lvl="0" marL="0" rtl="0" algn="l">
              <a:spcBef>
                <a:spcPts val="0"/>
              </a:spcBef>
              <a:spcAft>
                <a:spcPts val="0"/>
              </a:spcAft>
              <a:buNone/>
            </a:pPr>
            <a:r>
              <a:t/>
            </a:r>
            <a:endParaRPr sz="1450">
              <a:solidFill>
                <a:srgbClr val="222222"/>
              </a:solidFill>
              <a:highlight>
                <a:srgbClr val="FFFFFF"/>
              </a:highlight>
              <a:latin typeface="Georgia"/>
              <a:ea typeface="Georgia"/>
              <a:cs typeface="Georgia"/>
              <a:sym typeface="Georgia"/>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0" name="Shape 210"/>
        <p:cNvGrpSpPr/>
        <p:nvPr/>
      </p:nvGrpSpPr>
      <p:grpSpPr>
        <a:xfrm>
          <a:off x="0" y="0"/>
          <a:ext cx="0" cy="0"/>
          <a:chOff x="0" y="0"/>
          <a:chExt cx="0" cy="0"/>
        </a:xfrm>
      </p:grpSpPr>
      <p:sp>
        <p:nvSpPr>
          <p:cNvPr id="211" name="Google Shape;211;p31"/>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5"/>
                </a:solidFill>
              </a:rPr>
              <a:t>Discussion/Conclusion </a:t>
            </a:r>
            <a:endParaRPr>
              <a:solidFill>
                <a:schemeClr val="accent5"/>
              </a:solidFill>
            </a:endParaRPr>
          </a:p>
        </p:txBody>
      </p:sp>
      <p:sp>
        <p:nvSpPr>
          <p:cNvPr id="212" name="Google Shape;212;p31"/>
          <p:cNvSpPr txBox="1"/>
          <p:nvPr/>
        </p:nvSpPr>
        <p:spPr>
          <a:xfrm>
            <a:off x="598775" y="1364400"/>
            <a:ext cx="8097900" cy="341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-The most minutes delayed were caused by a late arriving aircraft from a previous destination (39.8%), however the most common ROOT causes for a flight delay were airline specific delays (32.2%) and air system delays (22.9%).</a:t>
            </a:r>
            <a:endParaRPr>
              <a:solidFill>
                <a:srgbClr val="FFFFFF"/>
              </a:solidFill>
            </a:endParaRPr>
          </a:p>
          <a:p>
            <a:pPr indent="0" lvl="0" marL="457200" rtl="0" algn="l">
              <a:spcBef>
                <a:spcPts val="0"/>
              </a:spcBef>
              <a:spcAft>
                <a:spcPts val="0"/>
              </a:spcAft>
              <a:buNone/>
            </a:pPr>
            <a:r>
              <a:rPr lang="en">
                <a:solidFill>
                  <a:srgbClr val="FFFFFF"/>
                </a:solidFill>
              </a:rPr>
              <a:t>-So if your flight is late, it’s probably because the plane is late coming in - but that was probably caused directly by your specific airline! Blame your airline!</a:t>
            </a:r>
            <a:endParaRPr>
              <a:solidFill>
                <a:srgbClr val="FFFFFF"/>
              </a:solidFill>
            </a:endParaRPr>
          </a:p>
          <a:p>
            <a:pPr indent="0" lvl="0" marL="457200" rtl="0" algn="l">
              <a:spcBef>
                <a:spcPts val="0"/>
              </a:spcBef>
              <a:spcAft>
                <a:spcPts val="0"/>
              </a:spcAft>
              <a:buNone/>
            </a:pPr>
            <a:r>
              <a:t/>
            </a:r>
            <a:endParaRPr>
              <a:solidFill>
                <a:srgbClr val="FFFFFF"/>
              </a:solidFill>
            </a:endParaRPr>
          </a:p>
          <a:p>
            <a:pPr indent="0" lvl="0" marL="0" rtl="0" algn="l">
              <a:spcBef>
                <a:spcPts val="0"/>
              </a:spcBef>
              <a:spcAft>
                <a:spcPts val="0"/>
              </a:spcAft>
              <a:buNone/>
            </a:pPr>
            <a:r>
              <a:rPr lang="en">
                <a:solidFill>
                  <a:srgbClr val="FFFFFF"/>
                </a:solidFill>
              </a:rPr>
              <a:t>-It was surprising to see that </a:t>
            </a:r>
            <a:r>
              <a:rPr lang="en">
                <a:solidFill>
                  <a:schemeClr val="dk1"/>
                </a:solidFill>
              </a:rPr>
              <a:t>LaGuardia Airport has the least amount of departure delays, but the most amount of arrival delays</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-Saturdays are the best days to fly throughout the year, and the best month to fly in is September.</a:t>
            </a:r>
            <a:endParaRPr>
              <a:solidFill>
                <a:schemeClr val="dk1"/>
              </a:solidFill>
            </a:endParaRPr>
          </a:p>
          <a:p>
            <a:pPr indent="0" lvl="0" marL="0" rtl="0" algn="l">
              <a:spcBef>
                <a:spcPts val="0"/>
              </a:spcBef>
              <a:spcAft>
                <a:spcPts val="0"/>
              </a:spcAft>
              <a:buNone/>
            </a:pPr>
            <a:r>
              <a:rPr lang="en">
                <a:solidFill>
                  <a:schemeClr val="dk1"/>
                </a:solidFill>
              </a:rPr>
              <a:t>- Best Airlines to fly with are Hawaiian and Virgin </a:t>
            </a:r>
            <a:endParaRPr>
              <a:solidFill>
                <a:schemeClr val="dk1"/>
              </a:solidFill>
            </a:endParaRPr>
          </a:p>
          <a:p>
            <a:pPr indent="0" lvl="0" marL="0" rtl="0" algn="l">
              <a:spcBef>
                <a:spcPts val="0"/>
              </a:spcBef>
              <a:spcAft>
                <a:spcPts val="0"/>
              </a:spcAft>
              <a:buNone/>
            </a:pPr>
            <a:r>
              <a:rPr lang="en">
                <a:solidFill>
                  <a:schemeClr val="dk1"/>
                </a:solidFill>
              </a:rPr>
              <a:t>-Best airport is </a:t>
            </a:r>
            <a:endParaRPr>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 name="Shape 68"/>
        <p:cNvGrpSpPr/>
        <p:nvPr/>
      </p:nvGrpSpPr>
      <p:grpSpPr>
        <a:xfrm>
          <a:off x="0" y="0"/>
          <a:ext cx="0" cy="0"/>
          <a:chOff x="0" y="0"/>
          <a:chExt cx="0" cy="0"/>
        </a:xfrm>
      </p:grpSpPr>
      <p:sp>
        <p:nvSpPr>
          <p:cNvPr id="69" name="Google Shape;69;p14"/>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5"/>
                </a:solidFill>
              </a:rPr>
              <a:t>Motivation &amp; Summary</a:t>
            </a:r>
            <a:endParaRPr>
              <a:solidFill>
                <a:schemeClr val="accent5"/>
              </a:solidFill>
            </a:endParaRPr>
          </a:p>
        </p:txBody>
      </p:sp>
      <p:sp>
        <p:nvSpPr>
          <p:cNvPr id="70" name="Google Shape;70;p14"/>
          <p:cNvSpPr txBox="1"/>
          <p:nvPr>
            <p:ph idx="1" type="body"/>
          </p:nvPr>
        </p:nvSpPr>
        <p:spPr>
          <a:xfrm>
            <a:off x="387900" y="1406200"/>
            <a:ext cx="8368200" cy="359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Core Message: Analyzing trends among travel data and delays in the US</a:t>
            </a:r>
            <a:endParaRPr/>
          </a:p>
          <a:p>
            <a:pPr indent="0" lvl="0" marL="0" rtl="0" algn="l">
              <a:spcBef>
                <a:spcPts val="1600"/>
              </a:spcBef>
              <a:spcAft>
                <a:spcPts val="0"/>
              </a:spcAft>
              <a:buNone/>
            </a:pPr>
            <a:r>
              <a:rPr lang="en"/>
              <a:t>Questions: </a:t>
            </a:r>
            <a:endParaRPr/>
          </a:p>
          <a:p>
            <a:pPr indent="-342900" lvl="0" marL="457200" rtl="0" algn="l">
              <a:spcBef>
                <a:spcPts val="1600"/>
              </a:spcBef>
              <a:spcAft>
                <a:spcPts val="0"/>
              </a:spcAft>
              <a:buSzPts val="1800"/>
              <a:buAutoNum type="arabicPeriod"/>
            </a:pPr>
            <a:r>
              <a:rPr lang="en"/>
              <a:t>What are the most common types of delays?</a:t>
            </a:r>
            <a:endParaRPr/>
          </a:p>
          <a:p>
            <a:pPr indent="-342900" lvl="0" marL="457200" rtl="0" algn="l">
              <a:spcBef>
                <a:spcPts val="0"/>
              </a:spcBef>
              <a:spcAft>
                <a:spcPts val="0"/>
              </a:spcAft>
              <a:buSzPts val="1800"/>
              <a:buAutoNum type="arabicPeriod"/>
            </a:pPr>
            <a:r>
              <a:rPr lang="en"/>
              <a:t>Which day, month, &amp; week has the most delays?</a:t>
            </a:r>
            <a:endParaRPr/>
          </a:p>
          <a:p>
            <a:pPr indent="-342900" lvl="0" marL="457200" rtl="0" algn="l">
              <a:spcBef>
                <a:spcPts val="0"/>
              </a:spcBef>
              <a:spcAft>
                <a:spcPts val="0"/>
              </a:spcAft>
              <a:buSzPts val="1800"/>
              <a:buAutoNum type="arabicPeriod"/>
            </a:pPr>
            <a:r>
              <a:rPr lang="en"/>
              <a:t>Which airport has the most delays?</a:t>
            </a:r>
            <a:endParaRPr/>
          </a:p>
          <a:p>
            <a:pPr indent="-342900" lvl="0" marL="457200" rtl="0" algn="l">
              <a:spcBef>
                <a:spcPts val="0"/>
              </a:spcBef>
              <a:spcAft>
                <a:spcPts val="0"/>
              </a:spcAft>
              <a:buSzPts val="1800"/>
              <a:buAutoNum type="arabicPeriod"/>
            </a:pPr>
            <a:r>
              <a:rPr lang="en"/>
              <a:t>Which airline has the least and most delays?</a:t>
            </a:r>
            <a:endParaRPr/>
          </a:p>
          <a:p>
            <a:pPr indent="0" lvl="0" marL="0" rtl="0" algn="l">
              <a:spcBef>
                <a:spcPts val="1600"/>
              </a:spcBef>
              <a:spcAft>
                <a:spcPts val="1600"/>
              </a:spcAft>
              <a:buNone/>
            </a:pPr>
            <a:r>
              <a:rPr lang="en"/>
              <a:t>We chose these questions because the results can be useful for travelers who want to avoid delays. In addition, determining the magnitude of different delay types can help airlines and airports prioritize delay mitigation.</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6" name="Shape 216"/>
        <p:cNvGrpSpPr/>
        <p:nvPr/>
      </p:nvGrpSpPr>
      <p:grpSpPr>
        <a:xfrm>
          <a:off x="0" y="0"/>
          <a:ext cx="0" cy="0"/>
          <a:chOff x="0" y="0"/>
          <a:chExt cx="0" cy="0"/>
        </a:xfrm>
      </p:grpSpPr>
      <p:sp>
        <p:nvSpPr>
          <p:cNvPr id="217" name="Google Shape;217;p32"/>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5"/>
                </a:solidFill>
              </a:rPr>
              <a:t>Post Mortem</a:t>
            </a:r>
            <a:endParaRPr>
              <a:solidFill>
                <a:schemeClr val="accent5"/>
              </a:solidFill>
            </a:endParaRPr>
          </a:p>
        </p:txBody>
      </p:sp>
      <p:sp>
        <p:nvSpPr>
          <p:cNvPr id="218" name="Google Shape;218;p32"/>
          <p:cNvSpPr txBox="1"/>
          <p:nvPr/>
        </p:nvSpPr>
        <p:spPr>
          <a:xfrm>
            <a:off x="450350" y="1351050"/>
            <a:ext cx="8165700" cy="34488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Char char="●"/>
            </a:pPr>
            <a:r>
              <a:rPr b="1" lang="en" u="sng">
                <a:solidFill>
                  <a:schemeClr val="dk1"/>
                </a:solidFill>
              </a:rPr>
              <a:t>Delay Types:</a:t>
            </a:r>
            <a:r>
              <a:rPr lang="en">
                <a:solidFill>
                  <a:schemeClr val="dk1"/>
                </a:solidFill>
              </a:rPr>
              <a:t> A difficulty that arose was determining the base meaning of each delay type. At </a:t>
            </a:r>
            <a:r>
              <a:rPr lang="en">
                <a:solidFill>
                  <a:schemeClr val="dk1"/>
                </a:solidFill>
              </a:rPr>
              <a:t>first, ‘Late Aircraft Delay’ looked like a general catch-all for any delay not falling into a different category. Through some quick research, we found that it actually meant a departure delay due to a flight coming in late from a previous destination.</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An interesting analysis point for next time would be to determine which specific airline had the fewest total airline specific delays. This would give us an idea of which airline is the best at cutting out controllable delays.</a:t>
            </a:r>
            <a:endParaRPr>
              <a:solidFill>
                <a:schemeClr val="dk1"/>
              </a:solidFill>
            </a:endParaRPr>
          </a:p>
          <a:p>
            <a:pPr indent="-317500" lvl="0" marL="457200" rtl="0" algn="l">
              <a:spcBef>
                <a:spcPts val="0"/>
              </a:spcBef>
              <a:spcAft>
                <a:spcPts val="0"/>
              </a:spcAft>
              <a:buClr>
                <a:schemeClr val="dk1"/>
              </a:buClr>
              <a:buSzPts val="1400"/>
              <a:buChar char="●"/>
            </a:pPr>
            <a:r>
              <a:rPr b="1" lang="en" u="sng">
                <a:solidFill>
                  <a:schemeClr val="dk1"/>
                </a:solidFill>
              </a:rPr>
              <a:t>Day/Month: </a:t>
            </a:r>
            <a:r>
              <a:rPr lang="en">
                <a:solidFill>
                  <a:schemeClr val="dk1"/>
                </a:solidFill>
              </a:rPr>
              <a:t>If we had more time I would have liked to see if the time of day affects the frequency of flight delays and cancellations</a:t>
            </a:r>
            <a:r>
              <a:rPr lang="en">
                <a:solidFill>
                  <a:schemeClr val="dk1"/>
                </a:solidFill>
              </a:rPr>
              <a:t>.</a:t>
            </a:r>
            <a:endParaRPr>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 name="Shape 74"/>
        <p:cNvGrpSpPr/>
        <p:nvPr/>
      </p:nvGrpSpPr>
      <p:grpSpPr>
        <a:xfrm>
          <a:off x="0" y="0"/>
          <a:ext cx="0" cy="0"/>
          <a:chOff x="0" y="0"/>
          <a:chExt cx="0" cy="0"/>
        </a:xfrm>
      </p:grpSpPr>
      <p:sp>
        <p:nvSpPr>
          <p:cNvPr id="75" name="Google Shape;75;p15"/>
          <p:cNvSpPr txBox="1"/>
          <p:nvPr>
            <p:ph type="title"/>
          </p:nvPr>
        </p:nvSpPr>
        <p:spPr>
          <a:xfrm>
            <a:off x="387900" y="78800"/>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5"/>
                </a:solidFill>
              </a:rPr>
              <a:t>Questions &amp; Data</a:t>
            </a:r>
            <a:endParaRPr>
              <a:solidFill>
                <a:schemeClr val="accent5"/>
              </a:solidFill>
            </a:endParaRPr>
          </a:p>
        </p:txBody>
      </p:sp>
      <p:sp>
        <p:nvSpPr>
          <p:cNvPr id="76" name="Google Shape;76;p15"/>
          <p:cNvSpPr txBox="1"/>
          <p:nvPr>
            <p:ph idx="1" type="body"/>
          </p:nvPr>
        </p:nvSpPr>
        <p:spPr>
          <a:xfrm>
            <a:off x="387900" y="764900"/>
            <a:ext cx="8368200" cy="403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342900" lvl="0" marL="457200" rtl="0" algn="l">
              <a:spcBef>
                <a:spcPts val="1600"/>
              </a:spcBef>
              <a:spcAft>
                <a:spcPts val="0"/>
              </a:spcAft>
              <a:buSzPts val="1800"/>
              <a:buAutoNum type="arabicPeriod"/>
            </a:pPr>
            <a:r>
              <a:rPr lang="en"/>
              <a:t>Most common reasons for delay: What type of delay causes the most delay minutes, and what type of delay caused the most number of flights to be late?</a:t>
            </a:r>
            <a:endParaRPr/>
          </a:p>
          <a:p>
            <a:pPr indent="-317500" lvl="1" marL="914400" rtl="0" algn="l">
              <a:spcBef>
                <a:spcPts val="0"/>
              </a:spcBef>
              <a:spcAft>
                <a:spcPts val="0"/>
              </a:spcAft>
              <a:buSzPts val="1400"/>
              <a:buAutoNum type="alphaLcPeriod"/>
            </a:pPr>
            <a:r>
              <a:rPr lang="en"/>
              <a:t>Used the delay types columns which have a numeric value corresponding to the number of minutes each flight was late filtered by specific delay type.</a:t>
            </a:r>
            <a:endParaRPr/>
          </a:p>
          <a:p>
            <a:pPr indent="-342900" lvl="0" marL="457200" rtl="0" algn="l">
              <a:spcBef>
                <a:spcPts val="0"/>
              </a:spcBef>
              <a:spcAft>
                <a:spcPts val="0"/>
              </a:spcAft>
              <a:buSzPts val="1800"/>
              <a:buAutoNum type="arabicPeriod"/>
            </a:pPr>
            <a:r>
              <a:rPr lang="en"/>
              <a:t>Which Month and day of the week is the most likely to become delayed? </a:t>
            </a:r>
            <a:endParaRPr/>
          </a:p>
          <a:p>
            <a:pPr indent="-342900" lvl="0" marL="457200" rtl="0" algn="l">
              <a:spcBef>
                <a:spcPts val="0"/>
              </a:spcBef>
              <a:spcAft>
                <a:spcPts val="0"/>
              </a:spcAft>
              <a:buSzPts val="1800"/>
              <a:buAutoNum type="arabicPeriod"/>
            </a:pPr>
            <a:r>
              <a:rPr lang="en"/>
              <a:t>Most delayed airports:  Used the  columns “origin airport” &amp; “departure delay”, in addition to “destination airport” &amp; “arrival delay.” Delay columns have numeric values translating to minutes. </a:t>
            </a:r>
            <a:endParaRPr/>
          </a:p>
          <a:p>
            <a:pPr indent="-342900" lvl="0" marL="457200" rtl="0" algn="l">
              <a:spcBef>
                <a:spcPts val="0"/>
              </a:spcBef>
              <a:spcAft>
                <a:spcPts val="0"/>
              </a:spcAft>
              <a:buSzPts val="1800"/>
              <a:buAutoNum type="arabicPeriod"/>
            </a:pPr>
            <a:r>
              <a:rPr lang="en"/>
              <a:t>Most and least delayed airlines: Which domestic airlines have the most and least departure delays?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 name="Shape 80"/>
        <p:cNvGrpSpPr/>
        <p:nvPr/>
      </p:nvGrpSpPr>
      <p:grpSpPr>
        <a:xfrm>
          <a:off x="0" y="0"/>
          <a:ext cx="0" cy="0"/>
          <a:chOff x="0" y="0"/>
          <a:chExt cx="0" cy="0"/>
        </a:xfrm>
      </p:grpSpPr>
      <p:sp>
        <p:nvSpPr>
          <p:cNvPr id="81" name="Google Shape;81;p16"/>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5"/>
                </a:solidFill>
              </a:rPr>
              <a:t>Monthly Comparison</a:t>
            </a:r>
            <a:endParaRPr>
              <a:solidFill>
                <a:schemeClr val="accent5"/>
              </a:solidFill>
            </a:endParaRPr>
          </a:p>
        </p:txBody>
      </p:sp>
      <p:pic>
        <p:nvPicPr>
          <p:cNvPr id="82" name="Google Shape;82;p16"/>
          <p:cNvPicPr preferRelativeResize="0"/>
          <p:nvPr/>
        </p:nvPicPr>
        <p:blipFill>
          <a:blip r:embed="rId3">
            <a:alphaModFix/>
          </a:blip>
          <a:stretch>
            <a:fillRect/>
          </a:stretch>
        </p:blipFill>
        <p:spPr>
          <a:xfrm>
            <a:off x="152400" y="1296525"/>
            <a:ext cx="4306899" cy="3230176"/>
          </a:xfrm>
          <a:prstGeom prst="rect">
            <a:avLst/>
          </a:prstGeom>
          <a:noFill/>
          <a:ln>
            <a:noFill/>
          </a:ln>
        </p:spPr>
      </p:pic>
      <p:pic>
        <p:nvPicPr>
          <p:cNvPr id="83" name="Google Shape;83;p16"/>
          <p:cNvPicPr preferRelativeResize="0"/>
          <p:nvPr/>
        </p:nvPicPr>
        <p:blipFill>
          <a:blip r:embed="rId4">
            <a:alphaModFix/>
          </a:blip>
          <a:stretch>
            <a:fillRect/>
          </a:stretch>
        </p:blipFill>
        <p:spPr>
          <a:xfrm>
            <a:off x="4684700" y="1296525"/>
            <a:ext cx="4306901" cy="3230174"/>
          </a:xfrm>
          <a:prstGeom prst="rect">
            <a:avLst/>
          </a:prstGeom>
          <a:noFill/>
          <a:ln>
            <a:noFill/>
          </a:ln>
        </p:spPr>
      </p:pic>
      <p:sp>
        <p:nvSpPr>
          <p:cNvPr id="84" name="Google Shape;84;p16"/>
          <p:cNvSpPr txBox="1"/>
          <p:nvPr/>
        </p:nvSpPr>
        <p:spPr>
          <a:xfrm>
            <a:off x="1650125" y="4602600"/>
            <a:ext cx="4636500" cy="540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sp>
        <p:nvSpPr>
          <p:cNvPr id="89" name="Google Shape;89;p17"/>
          <p:cNvSpPr txBox="1"/>
          <p:nvPr>
            <p:ph type="title"/>
          </p:nvPr>
        </p:nvSpPr>
        <p:spPr>
          <a:xfrm>
            <a:off x="387900" y="430150"/>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5"/>
                </a:solidFill>
              </a:rPr>
              <a:t>Weekly Comparison</a:t>
            </a:r>
            <a:endParaRPr>
              <a:solidFill>
                <a:schemeClr val="accent5"/>
              </a:solidFill>
            </a:endParaRPr>
          </a:p>
        </p:txBody>
      </p:sp>
      <p:pic>
        <p:nvPicPr>
          <p:cNvPr id="90" name="Google Shape;90;p17"/>
          <p:cNvPicPr preferRelativeResize="0"/>
          <p:nvPr/>
        </p:nvPicPr>
        <p:blipFill>
          <a:blip r:embed="rId3">
            <a:alphaModFix/>
          </a:blip>
          <a:stretch>
            <a:fillRect/>
          </a:stretch>
        </p:blipFill>
        <p:spPr>
          <a:xfrm>
            <a:off x="241500" y="1325025"/>
            <a:ext cx="4253475" cy="3190100"/>
          </a:xfrm>
          <a:prstGeom prst="rect">
            <a:avLst/>
          </a:prstGeom>
          <a:noFill/>
          <a:ln>
            <a:noFill/>
          </a:ln>
        </p:spPr>
      </p:pic>
      <p:pic>
        <p:nvPicPr>
          <p:cNvPr id="91" name="Google Shape;91;p17"/>
          <p:cNvPicPr preferRelativeResize="0"/>
          <p:nvPr/>
        </p:nvPicPr>
        <p:blipFill>
          <a:blip r:embed="rId4">
            <a:alphaModFix/>
          </a:blip>
          <a:stretch>
            <a:fillRect/>
          </a:stretch>
        </p:blipFill>
        <p:spPr>
          <a:xfrm>
            <a:off x="4639325" y="1325025"/>
            <a:ext cx="4253483" cy="31901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Google Shape;96;p18"/>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5"/>
                </a:solidFill>
              </a:rPr>
              <a:t>Code Showcase</a:t>
            </a:r>
            <a:endParaRPr>
              <a:solidFill>
                <a:schemeClr val="accent5"/>
              </a:solidFill>
            </a:endParaRPr>
          </a:p>
        </p:txBody>
      </p:sp>
      <p:pic>
        <p:nvPicPr>
          <p:cNvPr id="97" name="Google Shape;97;p18"/>
          <p:cNvPicPr preferRelativeResize="0"/>
          <p:nvPr/>
        </p:nvPicPr>
        <p:blipFill>
          <a:blip r:embed="rId3">
            <a:alphaModFix/>
          </a:blip>
          <a:stretch>
            <a:fillRect/>
          </a:stretch>
        </p:blipFill>
        <p:spPr>
          <a:xfrm>
            <a:off x="152400" y="1325500"/>
            <a:ext cx="5798100" cy="1222900"/>
          </a:xfrm>
          <a:prstGeom prst="rect">
            <a:avLst/>
          </a:prstGeom>
          <a:noFill/>
          <a:ln>
            <a:noFill/>
          </a:ln>
        </p:spPr>
      </p:pic>
      <p:pic>
        <p:nvPicPr>
          <p:cNvPr id="98" name="Google Shape;98;p18"/>
          <p:cNvPicPr preferRelativeResize="0"/>
          <p:nvPr/>
        </p:nvPicPr>
        <p:blipFill>
          <a:blip r:embed="rId4">
            <a:alphaModFix/>
          </a:blip>
          <a:stretch>
            <a:fillRect/>
          </a:stretch>
        </p:blipFill>
        <p:spPr>
          <a:xfrm>
            <a:off x="152400" y="2668600"/>
            <a:ext cx="5798101" cy="697443"/>
          </a:xfrm>
          <a:prstGeom prst="rect">
            <a:avLst/>
          </a:prstGeom>
          <a:noFill/>
          <a:ln>
            <a:noFill/>
          </a:ln>
        </p:spPr>
      </p:pic>
      <p:pic>
        <p:nvPicPr>
          <p:cNvPr id="99" name="Google Shape;99;p18"/>
          <p:cNvPicPr preferRelativeResize="0"/>
          <p:nvPr/>
        </p:nvPicPr>
        <p:blipFill>
          <a:blip r:embed="rId5">
            <a:alphaModFix/>
          </a:blip>
          <a:stretch>
            <a:fillRect/>
          </a:stretch>
        </p:blipFill>
        <p:spPr>
          <a:xfrm>
            <a:off x="6102900" y="1296525"/>
            <a:ext cx="2888700" cy="3026065"/>
          </a:xfrm>
          <a:prstGeom prst="rect">
            <a:avLst/>
          </a:prstGeom>
          <a:noFill/>
          <a:ln>
            <a:noFill/>
          </a:ln>
        </p:spPr>
      </p:pic>
      <p:sp>
        <p:nvSpPr>
          <p:cNvPr id="100" name="Google Shape;100;p18"/>
          <p:cNvSpPr txBox="1"/>
          <p:nvPr/>
        </p:nvSpPr>
        <p:spPr>
          <a:xfrm>
            <a:off x="169025" y="3501450"/>
            <a:ext cx="5781600" cy="697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Roboto Slab"/>
                <a:ea typeface="Roboto Slab"/>
                <a:cs typeface="Roboto Slab"/>
                <a:sym typeface="Roboto Slab"/>
              </a:rPr>
              <a:t>Converting extracted data to an even format that can be compared</a:t>
            </a:r>
            <a:endParaRPr sz="1800">
              <a:solidFill>
                <a:srgbClr val="FFFFFF"/>
              </a:solidFill>
              <a:latin typeface="Roboto Slab"/>
              <a:ea typeface="Roboto Slab"/>
              <a:cs typeface="Roboto Slab"/>
              <a:sym typeface="Roboto Slab"/>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Google Shape;105;p19"/>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5"/>
                </a:solidFill>
              </a:rPr>
              <a:t>Code Showcase</a:t>
            </a:r>
            <a:endParaRPr>
              <a:solidFill>
                <a:schemeClr val="accent5"/>
              </a:solidFill>
            </a:endParaRPr>
          </a:p>
        </p:txBody>
      </p:sp>
      <p:pic>
        <p:nvPicPr>
          <p:cNvPr id="106" name="Google Shape;106;p19"/>
          <p:cNvPicPr preferRelativeResize="0"/>
          <p:nvPr/>
        </p:nvPicPr>
        <p:blipFill>
          <a:blip r:embed="rId3">
            <a:alphaModFix/>
          </a:blip>
          <a:stretch>
            <a:fillRect/>
          </a:stretch>
        </p:blipFill>
        <p:spPr>
          <a:xfrm>
            <a:off x="152412" y="3043518"/>
            <a:ext cx="5168927" cy="570607"/>
          </a:xfrm>
          <a:prstGeom prst="rect">
            <a:avLst/>
          </a:prstGeom>
          <a:noFill/>
          <a:ln>
            <a:noFill/>
          </a:ln>
        </p:spPr>
      </p:pic>
      <p:pic>
        <p:nvPicPr>
          <p:cNvPr id="107" name="Google Shape;107;p19"/>
          <p:cNvPicPr preferRelativeResize="0"/>
          <p:nvPr/>
        </p:nvPicPr>
        <p:blipFill>
          <a:blip r:embed="rId4">
            <a:alphaModFix/>
          </a:blip>
          <a:stretch>
            <a:fillRect/>
          </a:stretch>
        </p:blipFill>
        <p:spPr>
          <a:xfrm>
            <a:off x="152400" y="2154495"/>
            <a:ext cx="6810250" cy="889023"/>
          </a:xfrm>
          <a:prstGeom prst="rect">
            <a:avLst/>
          </a:prstGeom>
          <a:noFill/>
          <a:ln>
            <a:noFill/>
          </a:ln>
        </p:spPr>
      </p:pic>
      <p:pic>
        <p:nvPicPr>
          <p:cNvPr id="108" name="Google Shape;108;p19"/>
          <p:cNvPicPr preferRelativeResize="0"/>
          <p:nvPr/>
        </p:nvPicPr>
        <p:blipFill>
          <a:blip r:embed="rId5">
            <a:alphaModFix/>
          </a:blip>
          <a:stretch>
            <a:fillRect/>
          </a:stretch>
        </p:blipFill>
        <p:spPr>
          <a:xfrm>
            <a:off x="152412" y="1298400"/>
            <a:ext cx="6786417" cy="856094"/>
          </a:xfrm>
          <a:prstGeom prst="rect">
            <a:avLst/>
          </a:prstGeom>
          <a:noFill/>
          <a:ln>
            <a:noFill/>
          </a:ln>
        </p:spPr>
      </p:pic>
      <p:pic>
        <p:nvPicPr>
          <p:cNvPr id="109" name="Google Shape;109;p19"/>
          <p:cNvPicPr preferRelativeResize="0"/>
          <p:nvPr/>
        </p:nvPicPr>
        <p:blipFill>
          <a:blip r:embed="rId6">
            <a:alphaModFix/>
          </a:blip>
          <a:stretch>
            <a:fillRect/>
          </a:stretch>
        </p:blipFill>
        <p:spPr>
          <a:xfrm>
            <a:off x="5780158" y="3043525"/>
            <a:ext cx="2709418" cy="1834350"/>
          </a:xfrm>
          <a:prstGeom prst="rect">
            <a:avLst/>
          </a:prstGeom>
          <a:noFill/>
          <a:ln>
            <a:noFill/>
          </a:ln>
        </p:spPr>
      </p:pic>
      <p:sp>
        <p:nvSpPr>
          <p:cNvPr id="110" name="Google Shape;110;p19"/>
          <p:cNvSpPr txBox="1"/>
          <p:nvPr/>
        </p:nvSpPr>
        <p:spPr>
          <a:xfrm>
            <a:off x="362225" y="3847575"/>
            <a:ext cx="5046900" cy="88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Roboto Slab"/>
                <a:ea typeface="Roboto Slab"/>
                <a:cs typeface="Roboto Slab"/>
                <a:sym typeface="Roboto Slab"/>
              </a:rPr>
              <a:t>Extracting data and compiling them into a new dataframe for analysis</a:t>
            </a:r>
            <a:endParaRPr sz="1800">
              <a:solidFill>
                <a:srgbClr val="FFFFFF"/>
              </a:solidFill>
              <a:latin typeface="Roboto Slab"/>
              <a:ea typeface="Roboto Slab"/>
              <a:cs typeface="Roboto Slab"/>
              <a:sym typeface="Roboto Slab"/>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Google Shape;115;p20"/>
          <p:cNvSpPr txBox="1"/>
          <p:nvPr>
            <p:ph type="title"/>
          </p:nvPr>
        </p:nvSpPr>
        <p:spPr>
          <a:xfrm>
            <a:off x="110000" y="93950"/>
            <a:ext cx="4270200" cy="1824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5"/>
                </a:solidFill>
              </a:rPr>
              <a:t>Data Cleanup &amp; Exploration: </a:t>
            </a:r>
            <a:endParaRPr>
              <a:solidFill>
                <a:schemeClr val="accent5"/>
              </a:solidFill>
            </a:endParaRPr>
          </a:p>
          <a:p>
            <a:pPr indent="0" lvl="0" marL="0" rtl="0" algn="l">
              <a:spcBef>
                <a:spcPts val="0"/>
              </a:spcBef>
              <a:spcAft>
                <a:spcPts val="0"/>
              </a:spcAft>
              <a:buNone/>
            </a:pPr>
            <a:r>
              <a:rPr lang="en">
                <a:solidFill>
                  <a:schemeClr val="accent5"/>
                </a:solidFill>
              </a:rPr>
              <a:t>Which Airport Has The Most Delays? </a:t>
            </a:r>
            <a:endParaRPr>
              <a:solidFill>
                <a:schemeClr val="accent5"/>
              </a:solidFill>
            </a:endParaRPr>
          </a:p>
        </p:txBody>
      </p:sp>
      <p:sp>
        <p:nvSpPr>
          <p:cNvPr id="116" name="Google Shape;116;p20"/>
          <p:cNvSpPr txBox="1"/>
          <p:nvPr/>
        </p:nvSpPr>
        <p:spPr>
          <a:xfrm>
            <a:off x="0" y="1865000"/>
            <a:ext cx="4124400" cy="30324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Char char="●"/>
            </a:pPr>
            <a:r>
              <a:rPr lang="en">
                <a:solidFill>
                  <a:schemeClr val="dk1"/>
                </a:solidFill>
              </a:rPr>
              <a:t>P</a:t>
            </a:r>
            <a:r>
              <a:rPr lang="en">
                <a:solidFill>
                  <a:schemeClr val="dk1"/>
                </a:solidFill>
              </a:rPr>
              <a:t>erformed</a:t>
            </a:r>
            <a:r>
              <a:rPr lang="en">
                <a:solidFill>
                  <a:schemeClr val="dk1"/>
                </a:solidFill>
              </a:rPr>
              <a:t> a count on number of departure delays for each airport </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Did not anticipate that our dataset included early &amp; on-time flights, represented by “ - ” and “0” </a:t>
            </a:r>
            <a:r>
              <a:rPr lang="en">
                <a:solidFill>
                  <a:schemeClr val="dk1"/>
                </a:solidFill>
              </a:rPr>
              <a:t>respectively</a:t>
            </a:r>
            <a:r>
              <a:rPr lang="en">
                <a:solidFill>
                  <a:schemeClr val="dk1"/>
                </a:solidFill>
              </a:rPr>
              <a:t>.</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Additionally, did not anticipate the need to filter out the airports that had very few flights -- this changed the graph significantly   </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Filtered dataset to only include flights delayed by 15 mins or more</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Filtered again for airports that have more than 10,000 flights/yr</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Origin_Airport = delayed flights</a:t>
            </a:r>
            <a:endParaRPr>
              <a:solidFill>
                <a:schemeClr val="dk1"/>
              </a:solidFill>
            </a:endParaRPr>
          </a:p>
        </p:txBody>
      </p:sp>
      <p:pic>
        <p:nvPicPr>
          <p:cNvPr id="117" name="Google Shape;117;p20"/>
          <p:cNvPicPr preferRelativeResize="0"/>
          <p:nvPr/>
        </p:nvPicPr>
        <p:blipFill>
          <a:blip r:embed="rId3">
            <a:alphaModFix/>
          </a:blip>
          <a:stretch>
            <a:fillRect/>
          </a:stretch>
        </p:blipFill>
        <p:spPr>
          <a:xfrm>
            <a:off x="4811550" y="1583097"/>
            <a:ext cx="4124400" cy="1419779"/>
          </a:xfrm>
          <a:prstGeom prst="rect">
            <a:avLst/>
          </a:prstGeom>
          <a:noFill/>
          <a:ln>
            <a:noFill/>
          </a:ln>
        </p:spPr>
      </p:pic>
      <p:pic>
        <p:nvPicPr>
          <p:cNvPr id="118" name="Google Shape;118;p20"/>
          <p:cNvPicPr preferRelativeResize="0"/>
          <p:nvPr/>
        </p:nvPicPr>
        <p:blipFill>
          <a:blip r:embed="rId4">
            <a:alphaModFix/>
          </a:blip>
          <a:stretch>
            <a:fillRect/>
          </a:stretch>
        </p:blipFill>
        <p:spPr>
          <a:xfrm>
            <a:off x="4895591" y="3117100"/>
            <a:ext cx="4040358" cy="1874125"/>
          </a:xfrm>
          <a:prstGeom prst="rect">
            <a:avLst/>
          </a:prstGeom>
          <a:noFill/>
          <a:ln>
            <a:noFill/>
          </a:ln>
        </p:spPr>
      </p:pic>
      <p:pic>
        <p:nvPicPr>
          <p:cNvPr id="119" name="Google Shape;119;p20"/>
          <p:cNvPicPr preferRelativeResize="0"/>
          <p:nvPr/>
        </p:nvPicPr>
        <p:blipFill>
          <a:blip r:embed="rId5">
            <a:alphaModFix/>
          </a:blip>
          <a:stretch>
            <a:fillRect/>
          </a:stretch>
        </p:blipFill>
        <p:spPr>
          <a:xfrm>
            <a:off x="3688149" y="93950"/>
            <a:ext cx="5247800" cy="1374925"/>
          </a:xfrm>
          <a:prstGeom prst="rect">
            <a:avLst/>
          </a:prstGeom>
          <a:noFill/>
          <a:ln>
            <a:noFill/>
          </a:ln>
        </p:spPr>
      </p:pic>
      <p:cxnSp>
        <p:nvCxnSpPr>
          <p:cNvPr id="120" name="Google Shape;120;p20"/>
          <p:cNvCxnSpPr/>
          <p:nvPr/>
        </p:nvCxnSpPr>
        <p:spPr>
          <a:xfrm flipH="1" rot="10800000">
            <a:off x="3329550" y="4355825"/>
            <a:ext cx="2255400" cy="441600"/>
          </a:xfrm>
          <a:prstGeom prst="straightConnector1">
            <a:avLst/>
          </a:prstGeom>
          <a:noFill/>
          <a:ln cap="flat" cmpd="sng" w="9525">
            <a:solidFill>
              <a:schemeClr val="accent5"/>
            </a:solidFill>
            <a:prstDash val="solid"/>
            <a:round/>
            <a:headEnd len="med" w="med" type="none"/>
            <a:tailEnd len="med" w="med" type="triangle"/>
          </a:ln>
        </p:spPr>
      </p:cxn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sp>
        <p:nvSpPr>
          <p:cNvPr id="125" name="Google Shape;125;p21"/>
          <p:cNvSpPr txBox="1"/>
          <p:nvPr>
            <p:ph type="title"/>
          </p:nvPr>
        </p:nvSpPr>
        <p:spPr>
          <a:xfrm>
            <a:off x="387900" y="177775"/>
            <a:ext cx="8368200" cy="966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a:p>
            <a:pPr indent="0" lvl="0" marL="0" rtl="0" algn="l">
              <a:spcBef>
                <a:spcPts val="0"/>
              </a:spcBef>
              <a:spcAft>
                <a:spcPts val="0"/>
              </a:spcAft>
              <a:buNone/>
            </a:pPr>
            <a:r>
              <a:t/>
            </a:r>
            <a:endParaRPr>
              <a:solidFill>
                <a:schemeClr val="accent5"/>
              </a:solidFill>
            </a:endParaRPr>
          </a:p>
          <a:p>
            <a:pPr indent="0" lvl="0" marL="0" rtl="0" algn="l">
              <a:spcBef>
                <a:spcPts val="0"/>
              </a:spcBef>
              <a:spcAft>
                <a:spcPts val="0"/>
              </a:spcAft>
              <a:buNone/>
            </a:pPr>
            <a:r>
              <a:t/>
            </a:r>
            <a:endParaRPr>
              <a:solidFill>
                <a:schemeClr val="accent5"/>
              </a:solidFill>
            </a:endParaRPr>
          </a:p>
          <a:p>
            <a:pPr indent="0" lvl="0" marL="0" rtl="0" algn="l">
              <a:spcBef>
                <a:spcPts val="0"/>
              </a:spcBef>
              <a:spcAft>
                <a:spcPts val="0"/>
              </a:spcAft>
              <a:buNone/>
            </a:pPr>
            <a:r>
              <a:t/>
            </a:r>
            <a:endParaRPr>
              <a:solidFill>
                <a:schemeClr val="accent5"/>
              </a:solidFill>
            </a:endParaRPr>
          </a:p>
          <a:p>
            <a:pPr indent="0" lvl="0" marL="0" rtl="0" algn="l">
              <a:spcBef>
                <a:spcPts val="0"/>
              </a:spcBef>
              <a:spcAft>
                <a:spcPts val="0"/>
              </a:spcAft>
              <a:buNone/>
            </a:pPr>
            <a:r>
              <a:t/>
            </a:r>
            <a:endParaRPr>
              <a:solidFill>
                <a:schemeClr val="accent5"/>
              </a:solidFill>
            </a:endParaRPr>
          </a:p>
          <a:p>
            <a:pPr indent="0" lvl="0" marL="0" rtl="0" algn="l">
              <a:spcBef>
                <a:spcPts val="0"/>
              </a:spcBef>
              <a:spcAft>
                <a:spcPts val="0"/>
              </a:spcAft>
              <a:buNone/>
            </a:pPr>
            <a:r>
              <a:rPr lang="en">
                <a:solidFill>
                  <a:schemeClr val="accent5"/>
                </a:solidFill>
              </a:rPr>
              <a:t>Data Analysis: </a:t>
            </a:r>
            <a:endParaRPr>
              <a:solidFill>
                <a:schemeClr val="accent5"/>
              </a:solidFill>
            </a:endParaRPr>
          </a:p>
          <a:p>
            <a:pPr indent="0" lvl="0" marL="0" rtl="0" algn="l">
              <a:spcBef>
                <a:spcPts val="0"/>
              </a:spcBef>
              <a:spcAft>
                <a:spcPts val="0"/>
              </a:spcAft>
              <a:buNone/>
            </a:pPr>
            <a:r>
              <a:rPr lang="en">
                <a:solidFill>
                  <a:schemeClr val="accent5"/>
                </a:solidFill>
              </a:rPr>
              <a:t>Which Airport Has The Most Delays?</a:t>
            </a:r>
            <a:endParaRPr/>
          </a:p>
        </p:txBody>
      </p:sp>
      <p:pic>
        <p:nvPicPr>
          <p:cNvPr id="126" name="Google Shape;126;p21"/>
          <p:cNvPicPr preferRelativeResize="0"/>
          <p:nvPr/>
        </p:nvPicPr>
        <p:blipFill>
          <a:blip r:embed="rId3">
            <a:alphaModFix/>
          </a:blip>
          <a:stretch>
            <a:fillRect/>
          </a:stretch>
        </p:blipFill>
        <p:spPr>
          <a:xfrm>
            <a:off x="3723425" y="1296475"/>
            <a:ext cx="5257427" cy="3694625"/>
          </a:xfrm>
          <a:prstGeom prst="rect">
            <a:avLst/>
          </a:prstGeom>
          <a:noFill/>
          <a:ln>
            <a:noFill/>
          </a:ln>
        </p:spPr>
      </p:pic>
      <p:sp>
        <p:nvSpPr>
          <p:cNvPr id="127" name="Google Shape;127;p21"/>
          <p:cNvSpPr txBox="1"/>
          <p:nvPr/>
        </p:nvSpPr>
        <p:spPr>
          <a:xfrm>
            <a:off x="270525" y="1296475"/>
            <a:ext cx="3232800" cy="350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Origin Airport and Departure Delay</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Most = Chicago Midway Int’l</a:t>
            </a:r>
            <a:endParaRPr>
              <a:solidFill>
                <a:schemeClr val="dk1"/>
              </a:solidFill>
            </a:endParaRPr>
          </a:p>
          <a:p>
            <a:pPr indent="0" lvl="0" marL="0" rtl="0" algn="l">
              <a:spcBef>
                <a:spcPts val="0"/>
              </a:spcBef>
              <a:spcAft>
                <a:spcPts val="0"/>
              </a:spcAft>
              <a:buNone/>
            </a:pPr>
            <a:r>
              <a:rPr lang="en">
                <a:solidFill>
                  <a:schemeClr val="dk1"/>
                </a:solidFill>
              </a:rPr>
              <a:t>Least = LaGuardia Airport (NY)</a:t>
            </a:r>
            <a:endParaRPr>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