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2" r:id="rId2"/>
    <p:sldId id="413" r:id="rId3"/>
    <p:sldId id="414" r:id="rId4"/>
    <p:sldId id="424" r:id="rId5"/>
    <p:sldId id="435" r:id="rId6"/>
    <p:sldId id="437" r:id="rId7"/>
    <p:sldId id="440" r:id="rId8"/>
    <p:sldId id="441" r:id="rId9"/>
    <p:sldId id="436" r:id="rId10"/>
    <p:sldId id="442" r:id="rId11"/>
    <p:sldId id="443" r:id="rId12"/>
    <p:sldId id="446" r:id="rId13"/>
    <p:sldId id="444" r:id="rId14"/>
    <p:sldId id="445" r:id="rId15"/>
    <p:sldId id="433" r:id="rId16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C0FC0"/>
    <a:srgbClr val="0000FF"/>
    <a:srgbClr val="FC28C0"/>
    <a:srgbClr val="F480E0"/>
    <a:srgbClr val="F34DD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2" autoAdjust="0"/>
  </p:normalViewPr>
  <p:slideViewPr>
    <p:cSldViewPr snapToGrid="0">
      <p:cViewPr varScale="1">
        <p:scale>
          <a:sx n="88" d="100"/>
          <a:sy n="88" d="100"/>
        </p:scale>
        <p:origin x="163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4F1A81-AE1B-41E4-9340-8342E66AD554}" type="datetimeFigureOut">
              <a:rPr lang="ja-JP" altLang="en-US"/>
              <a:pPr>
                <a:defRPr/>
              </a:pPr>
              <a:t>2025/6/21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EA2D7D-6D0A-439C-B638-E96E31B58F6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837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2D7D-6D0A-439C-B638-E96E31B58F6F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135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427E7-F4D8-0EE8-A743-65F2452DD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446FD0B-726B-4D43-9EED-5F2D3AE80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EF7C03F-785D-1D5D-BB9D-415305BE6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16E8DF-1575-F562-64D8-346540D0A5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2D7D-6D0A-439C-B638-E96E31B58F6F}" type="slidenum">
              <a:rPr lang="ja-JP" altLang="en-US" smtClean="0"/>
              <a:pPr>
                <a:defRPr/>
              </a:pPr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99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9709-2816-4EF9-A1B4-4F00D5E3A88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22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D1034-5B1E-474B-B033-5730D995414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964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1EBE2-7239-4488-A812-6476145FCA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37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D10E7-989D-4756-A0C1-207422D3B9D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137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32CB2-BA86-4D74-968B-8234769BB92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31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4FFB8-815B-4959-A5C4-DAB6B6D518C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693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54289-0471-49FA-8821-DADDE317E66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72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7FCEF-4591-4075-92B8-FAC507406E0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029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3AA4F-625C-4413-B850-E126D58CFED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87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9578E-E592-49FC-A6A7-B134CE1A2D8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725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BD6E-2D7C-40CB-A350-994D2A195DD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677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FD4797C8-F525-467A-B244-60DBBF55C28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663724"/>
            <a:ext cx="12192000" cy="1470025"/>
          </a:xfrm>
        </p:spPr>
        <p:txBody>
          <a:bodyPr/>
          <a:lstStyle/>
          <a:p>
            <a:r>
              <a:rPr lang="ja-JP" altLang="en-US" dirty="0"/>
              <a:t>古典中国語の係り受け解析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246814"/>
            <a:ext cx="8534400" cy="1752600"/>
          </a:xfrm>
        </p:spPr>
        <p:txBody>
          <a:bodyPr/>
          <a:lstStyle/>
          <a:p>
            <a:r>
              <a:rPr kumimoji="1" lang="ja-JP" altLang="en-US" sz="2400" dirty="0"/>
              <a:t>京都大学人文科学研究所附属人文情報学創新センター</a:t>
            </a:r>
            <a:endParaRPr kumimoji="1" lang="en-US" altLang="ja-JP" sz="2400" dirty="0"/>
          </a:p>
          <a:p>
            <a:r>
              <a:rPr kumimoji="1" lang="ja-JP" altLang="en-US" dirty="0"/>
              <a:t>安岡孝一</a:t>
            </a: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902" y="4750684"/>
            <a:ext cx="1341521" cy="17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3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73" y="4637869"/>
            <a:ext cx="4763453" cy="20845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UD</a:t>
            </a:r>
            <a:r>
              <a:rPr kumimoji="1" lang="ja-JP" altLang="en-US" dirty="0"/>
              <a:t>による係り受け解析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有向グラフを隣接行列で表現</a:t>
            </a:r>
            <a:endParaRPr lang="en-US" altLang="ja-JP" dirty="0"/>
          </a:p>
          <a:p>
            <a:pPr lvl="1"/>
            <a:r>
              <a:rPr kumimoji="1" lang="ja-JP" altLang="en-US" dirty="0"/>
              <a:t>品詞とリンクの両方を保持</a:t>
            </a:r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4605652"/>
              </p:ext>
            </p:extLst>
          </p:nvPr>
        </p:nvGraphicFramePr>
        <p:xfrm>
          <a:off x="6355873" y="1981197"/>
          <a:ext cx="4763455" cy="2687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nmod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obl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ADV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advmod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VERB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root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obj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大かっこ 6"/>
          <p:cNvSpPr/>
          <p:nvPr/>
        </p:nvSpPr>
        <p:spPr>
          <a:xfrm>
            <a:off x="6355871" y="1981197"/>
            <a:ext cx="4763455" cy="2687055"/>
          </a:xfrm>
          <a:prstGeom prst="bracketPair">
            <a:avLst>
              <a:gd name="adj" fmla="val 76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89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143000"/>
          </a:xfrm>
        </p:spPr>
        <p:txBody>
          <a:bodyPr/>
          <a:lstStyle/>
          <a:p>
            <a:r>
              <a:rPr kumimoji="1" lang="en-US" altLang="ja-JP" dirty="0"/>
              <a:t>UD</a:t>
            </a:r>
            <a:r>
              <a:rPr kumimoji="1" lang="ja-JP" altLang="en-US" dirty="0"/>
              <a:t>による係り受け解析</a:t>
            </a:r>
            <a:r>
              <a:rPr lang="ja-JP" altLang="en-US" dirty="0"/>
              <a:t>を</a:t>
            </a:r>
            <a:r>
              <a:rPr lang="en-US" altLang="ja-JP" dirty="0" err="1"/>
              <a:t>ModernBERT</a:t>
            </a:r>
            <a:r>
              <a:rPr lang="ja-JP" altLang="en-US" dirty="0"/>
              <a:t>で実装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有向グラフを隣接行列で表現</a:t>
            </a:r>
            <a:endParaRPr lang="en-US" altLang="ja-JP" dirty="0"/>
          </a:p>
          <a:p>
            <a:pPr lvl="1"/>
            <a:r>
              <a:rPr kumimoji="1" lang="ja-JP" altLang="en-US" dirty="0"/>
              <a:t>品詞とリンクの両方を保持</a:t>
            </a:r>
            <a:endParaRPr kumimoji="1" lang="en-US" altLang="ja-JP" dirty="0"/>
          </a:p>
          <a:p>
            <a:r>
              <a:rPr lang="ja-JP" altLang="en-US" dirty="0"/>
              <a:t>系列ラベリングによる実装</a:t>
            </a:r>
            <a:endParaRPr kumimoji="1" lang="en-US" altLang="ja-JP" dirty="0"/>
          </a:p>
          <a:p>
            <a:pPr lvl="1"/>
            <a:r>
              <a:rPr lang="ja-JP" altLang="en-US" dirty="0"/>
              <a:t>出力側は隣接</a:t>
            </a:r>
            <a:r>
              <a:rPr kumimoji="1" lang="ja-JP" altLang="en-US" dirty="0"/>
              <a:t>行列を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次元に</a:t>
            </a:r>
            <a:endParaRPr lang="en-US" altLang="ja-JP" dirty="0"/>
          </a:p>
          <a:p>
            <a:pPr lvl="1"/>
            <a:r>
              <a:rPr kumimoji="1" lang="ja-JP" altLang="en-US" dirty="0"/>
              <a:t>入力側は対角成分を</a:t>
            </a:r>
            <a:r>
              <a:rPr kumimoji="1" lang="en-US" altLang="ja-JP" dirty="0"/>
              <a:t>[MASK]</a:t>
            </a:r>
            <a:r>
              <a:rPr kumimoji="1" lang="ja-JP" altLang="en-US" dirty="0"/>
              <a:t>に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ex) </a:t>
            </a:r>
            <a:r>
              <a:rPr lang="ja-JP" altLang="en-US" dirty="0"/>
              <a:t>「李下不正冠」</a:t>
            </a:r>
            <a:endParaRPr kumimoji="1" lang="en-US" altLang="ja-JP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half" idx="2"/>
          </p:nvPr>
        </p:nvGraphicFramePr>
        <p:xfrm>
          <a:off x="6355873" y="1981197"/>
          <a:ext cx="4763455" cy="2687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nmod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obl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ADV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advmod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VERB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root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obj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大かっこ 6"/>
          <p:cNvSpPr/>
          <p:nvPr/>
        </p:nvSpPr>
        <p:spPr>
          <a:xfrm>
            <a:off x="6355871" y="1981197"/>
            <a:ext cx="4763455" cy="2687055"/>
          </a:xfrm>
          <a:prstGeom prst="bracketPair">
            <a:avLst>
              <a:gd name="adj" fmla="val 76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276" y="4748470"/>
            <a:ext cx="11864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aseline="80000" dirty="0">
                <a:solidFill>
                  <a:srgbClr val="FFFFFF"/>
                </a:solidFill>
              </a:rPr>
              <a:t>[MASK]</a:t>
            </a:r>
            <a:r>
              <a:rPr lang="ja-JP" altLang="en-US" sz="3200" dirty="0"/>
              <a:t>下不正冠</a:t>
            </a:r>
            <a:r>
              <a:rPr lang="en-US" altLang="ja-JP" sz="1600" baseline="50000" dirty="0"/>
              <a:t>[SEP]</a:t>
            </a:r>
            <a:r>
              <a:rPr lang="ja-JP" altLang="en-US" sz="3200" dirty="0"/>
              <a:t>李</a:t>
            </a:r>
            <a:r>
              <a:rPr lang="en-US" altLang="ja-JP" sz="1200" baseline="80000" dirty="0">
                <a:solidFill>
                  <a:srgbClr val="FFFFFF"/>
                </a:solidFill>
              </a:rPr>
              <a:t>[MASK]</a:t>
            </a:r>
            <a:r>
              <a:rPr lang="ja-JP" altLang="en-US" sz="3200" dirty="0"/>
              <a:t>不正冠</a:t>
            </a:r>
            <a:r>
              <a:rPr lang="en-US" altLang="ja-JP" sz="1600" baseline="50000" dirty="0">
                <a:solidFill>
                  <a:srgbClr val="FFFFFF"/>
                </a:solidFill>
              </a:rPr>
              <a:t>[SEP]</a:t>
            </a:r>
            <a:r>
              <a:rPr lang="ja-JP" altLang="en-US" sz="3200" dirty="0"/>
              <a:t>李下</a:t>
            </a:r>
            <a:r>
              <a:rPr lang="en-US" altLang="ja-JP" sz="1200" baseline="80000" dirty="0">
                <a:solidFill>
                  <a:srgbClr val="FFFFFF"/>
                </a:solidFill>
              </a:rPr>
              <a:t>[MASK]</a:t>
            </a:r>
            <a:r>
              <a:rPr lang="ja-JP" altLang="en-US" sz="3200" dirty="0"/>
              <a:t>正冠</a:t>
            </a:r>
            <a:r>
              <a:rPr lang="en-US" altLang="ja-JP" sz="1600" baseline="50000" dirty="0">
                <a:solidFill>
                  <a:srgbClr val="FFFFFF"/>
                </a:solidFill>
              </a:rPr>
              <a:t>[SEP]</a:t>
            </a:r>
            <a:r>
              <a:rPr lang="ja-JP" altLang="en-US" sz="3200" dirty="0"/>
              <a:t>李下不</a:t>
            </a:r>
            <a:r>
              <a:rPr lang="en-US" altLang="ja-JP" sz="1200" baseline="80000" dirty="0">
                <a:solidFill>
                  <a:srgbClr val="FFFFFF"/>
                </a:solidFill>
              </a:rPr>
              <a:t>[MASK]</a:t>
            </a:r>
            <a:r>
              <a:rPr lang="ja-JP" altLang="en-US" sz="3200" dirty="0"/>
              <a:t>冠</a:t>
            </a:r>
            <a:r>
              <a:rPr lang="en-US" altLang="ja-JP" sz="1600" baseline="50000" dirty="0">
                <a:solidFill>
                  <a:srgbClr val="FFFFFF"/>
                </a:solidFill>
              </a:rPr>
              <a:t>[SEP]</a:t>
            </a:r>
            <a:r>
              <a:rPr lang="ja-JP" altLang="en-US" sz="3200" dirty="0"/>
              <a:t>李下不正</a:t>
            </a:r>
            <a:r>
              <a:rPr lang="en-US" altLang="ja-JP" sz="1200" baseline="80000" dirty="0">
                <a:solidFill>
                  <a:srgbClr val="FFFFFF"/>
                </a:solidFill>
              </a:rPr>
              <a:t>[MASK]</a:t>
            </a:r>
            <a:r>
              <a:rPr lang="en-US" altLang="ja-JP" sz="1600" baseline="50000" dirty="0">
                <a:solidFill>
                  <a:srgbClr val="FFFFFF"/>
                </a:solidFill>
              </a:rPr>
              <a:t> [SEP]</a:t>
            </a:r>
            <a:endParaRPr lang="ja-JP" altLang="en-US" sz="320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454442" y="6226014"/>
            <a:ext cx="6771943" cy="400110"/>
            <a:chOff x="2454442" y="5576313"/>
            <a:chExt cx="6771943" cy="400110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7427495" y="5576313"/>
              <a:ext cx="17988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NOUN   ADV  VERB  NOUN</a:t>
              </a:r>
            </a:p>
            <a:p>
              <a:r>
                <a:rPr lang="en-US" altLang="ja-JP" sz="1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 </a:t>
              </a:r>
              <a:r>
                <a:rPr lang="en-US" altLang="ja-JP" sz="1000" dirty="0" err="1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obl</a:t>
              </a:r>
              <a:r>
                <a:rPr lang="en-US" altLang="ja-JP" sz="1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 </a:t>
              </a:r>
              <a:r>
                <a:rPr lang="en-US" altLang="ja-JP" sz="8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</a:t>
              </a:r>
              <a:r>
                <a:rPr lang="en-US" altLang="ja-JP" sz="800" dirty="0" err="1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advmod</a:t>
              </a:r>
              <a:r>
                <a:rPr lang="en-US" altLang="ja-JP" sz="8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 </a:t>
              </a:r>
              <a:r>
                <a:rPr lang="en-US" altLang="ja-JP" sz="1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root       </a:t>
              </a:r>
              <a:r>
                <a:rPr lang="en-US" altLang="ja-JP" sz="1000" dirty="0" err="1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obj</a:t>
              </a:r>
              <a:endParaRPr kumimoji="1" lang="ja-JP" altLang="en-US" sz="1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54442" y="5576313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NOUN</a:t>
              </a:r>
            </a:p>
            <a:p>
              <a:pPr algn="ctr"/>
              <a:r>
                <a:rPr kumimoji="1" lang="en-US" altLang="ja-JP" sz="1000" dirty="0" err="1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nmod</a:t>
              </a:r>
              <a:endParaRPr kumimoji="1" lang="ja-JP" altLang="en-US" sz="1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104276" y="5366085"/>
            <a:ext cx="11864145" cy="810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古典中国語（漢文）</a:t>
            </a:r>
            <a:r>
              <a:rPr lang="en-US" altLang="ja-JP" sz="4000" dirty="0" err="1"/>
              <a:t>ModernBERT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5416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26F89-4657-959C-E908-5D6A7D92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複数字トークンへの拡張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99A0B-D31F-DCD9-9BDD-AFE26547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複数字トークンは</a:t>
            </a:r>
            <a:r>
              <a:rPr kumimoji="1" lang="ja-JP" altLang="en-US" dirty="0"/>
              <a:t>単文字に展開して</a:t>
            </a:r>
            <a:r>
              <a:rPr kumimoji="1" lang="en-US" altLang="ja-JP" dirty="0" err="1">
                <a:latin typeface="Calibri" panose="020F0502020204030204" pitchFamily="34" charset="0"/>
                <a:ea typeface="Arial Unicode MS" panose="020B0604020202020204"/>
                <a:cs typeface="Calibri" panose="020F0502020204030204" pitchFamily="34" charset="0"/>
              </a:rPr>
              <a:t>goeswith</a:t>
            </a:r>
            <a:r>
              <a:rPr kumimoji="1" lang="ja-JP" altLang="en-US" dirty="0"/>
              <a:t>で接続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67C56F2-F103-2938-42A1-64A445B6CA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" y="3170817"/>
            <a:ext cx="4763453" cy="2381726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4F6FF59-490C-712A-4EE1-89F2F0ECA6C5}"/>
              </a:ext>
            </a:extLst>
          </p:cNvPr>
          <p:cNvGrpSpPr/>
          <p:nvPr/>
        </p:nvGrpSpPr>
        <p:grpSpPr>
          <a:xfrm>
            <a:off x="5271247" y="3170817"/>
            <a:ext cx="6539753" cy="2381726"/>
            <a:chOff x="5271247" y="3170817"/>
            <a:chExt cx="6539753" cy="238172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3DA0305-8581-26AE-9C38-B3BA987A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170817"/>
              <a:ext cx="5715000" cy="2381726"/>
            </a:xfrm>
            <a:prstGeom prst="rect">
              <a:avLst/>
            </a:prstGeom>
          </p:spPr>
        </p:pic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045EB238-5FE2-7116-18B9-30AF25D3057F}"/>
                </a:ext>
              </a:extLst>
            </p:cNvPr>
            <p:cNvSpPr/>
            <p:nvPr/>
          </p:nvSpPr>
          <p:spPr>
            <a:xfrm>
              <a:off x="5271247" y="3550024"/>
              <a:ext cx="1097279" cy="106500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284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アルゴリズムの評価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UD_Classical_Chinese</a:t>
            </a:r>
            <a:r>
              <a:rPr lang="en-US" altLang="ja-JP" dirty="0"/>
              <a:t>-Kyoto</a:t>
            </a:r>
            <a:r>
              <a:rPr lang="ja-JP" altLang="en-US" dirty="0"/>
              <a:t>を系列ラベリング</a:t>
            </a:r>
            <a:endParaRPr lang="en-US" altLang="ja-JP" dirty="0"/>
          </a:p>
          <a:p>
            <a:pPr lvl="1"/>
            <a:r>
              <a:rPr kumimoji="1" lang="ja-JP" altLang="en-US" dirty="0"/>
              <a:t>評価指標は</a:t>
            </a:r>
            <a:r>
              <a:rPr kumimoji="1" lang="en-US" altLang="ja-JP" dirty="0"/>
              <a:t>LAS/MLAS/BLEX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73844"/>
              </p:ext>
            </p:extLst>
          </p:nvPr>
        </p:nvGraphicFramePr>
        <p:xfrm>
          <a:off x="2477729" y="3276053"/>
          <a:ext cx="7855974" cy="2112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00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lzh_kyoto-ud-dev.conllu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lzh_kyoto-ud-test.conllu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0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Ⓢ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73.38</a:t>
                      </a:r>
                      <a:r>
                        <a:rPr kumimoji="1" lang="en-US" altLang="ja-JP" sz="2400" baseline="0" dirty="0"/>
                        <a:t> / 69.96 / 71.69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76.44</a:t>
                      </a:r>
                      <a:r>
                        <a:rPr kumimoji="1" lang="en-US" altLang="ja-JP" sz="2400" baseline="0" dirty="0"/>
                        <a:t> / 73.21 / 74.68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0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Ⓑ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74.26 / 70.97 / 72.48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77.47 / 74.30 / 75.78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0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73.74 / 70.42 / 71.90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77.01 / 73.77 / 75.26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CD39A7-A5A9-8209-CB82-2C9D0B8CADBA}"/>
              </a:ext>
            </a:extLst>
          </p:cNvPr>
          <p:cNvSpPr txBox="1"/>
          <p:nvPr/>
        </p:nvSpPr>
        <p:spPr>
          <a:xfrm>
            <a:off x="538082" y="5451246"/>
            <a:ext cx="964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既存システム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esupar</a:t>
            </a:r>
            <a:r>
              <a:rPr kumimoji="1" lang="en-US" altLang="ja-JP" dirty="0"/>
              <a:t>)     82.13 / 78.29 / 79.22              82.06 / 78.21 / 79.27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2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390C6-721C-B30A-EE24-4013237D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E64F46-C919-9F4E-A6CD-53BDD447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1277600" cy="4114800"/>
          </a:xfrm>
        </p:spPr>
        <p:txBody>
          <a:bodyPr/>
          <a:lstStyle/>
          <a:p>
            <a:r>
              <a:rPr lang="ja-JP" altLang="en-US" dirty="0"/>
              <a:t>古典中国語（漢文）</a:t>
            </a:r>
            <a:r>
              <a:rPr lang="en-US" altLang="ja-JP" dirty="0" err="1"/>
              <a:t>ModernBERT</a:t>
            </a:r>
            <a:r>
              <a:rPr lang="ja-JP" altLang="en-US" dirty="0"/>
              <a:t>を製作</a:t>
            </a:r>
            <a:endParaRPr lang="en-US" altLang="ja-JP" dirty="0"/>
          </a:p>
          <a:p>
            <a:pPr lvl="1"/>
            <a:r>
              <a:rPr lang="ja-JP" altLang="en-US" dirty="0"/>
              <a:t>漢籍リポジトリ</a:t>
            </a:r>
            <a:r>
              <a:rPr lang="en-US" altLang="ja-JP" dirty="0"/>
              <a:t>(</a:t>
            </a:r>
            <a:r>
              <a:rPr lang="en-US" altLang="ja-JP" dirty="0" err="1"/>
              <a:t>Kanripo</a:t>
            </a:r>
            <a:r>
              <a:rPr lang="en-US" altLang="ja-JP" dirty="0"/>
              <a:t>) 6</a:t>
            </a:r>
            <a:r>
              <a:rPr lang="ja-JP" altLang="en-US" dirty="0"/>
              <a:t>億字でトレーニング</a:t>
            </a:r>
            <a:endParaRPr lang="en-US" altLang="ja-JP" dirty="0"/>
          </a:p>
          <a:p>
            <a:pPr lvl="1"/>
            <a:r>
              <a:rPr lang="ja-JP" altLang="en-US" dirty="0"/>
              <a:t>入出力幅</a:t>
            </a:r>
            <a:r>
              <a:rPr lang="en-US" altLang="ja-JP" dirty="0"/>
              <a:t>8192</a:t>
            </a:r>
            <a:r>
              <a:rPr lang="ja-JP" altLang="en-US" dirty="0"/>
              <a:t>トークン</a:t>
            </a:r>
            <a:endParaRPr lang="en-US" altLang="ja-JP" dirty="0"/>
          </a:p>
          <a:p>
            <a:r>
              <a:rPr lang="en-US" altLang="ja-JP" dirty="0" err="1"/>
              <a:t>ModernBERT</a:t>
            </a:r>
            <a:r>
              <a:rPr lang="ja-JP" altLang="en-US" dirty="0"/>
              <a:t>による係り受け解析アルゴリズムを提案</a:t>
            </a:r>
            <a:endParaRPr lang="en-US" altLang="ja-JP" dirty="0"/>
          </a:p>
          <a:p>
            <a:pPr lvl="1"/>
            <a:r>
              <a:rPr lang="en-US" altLang="ja-JP" dirty="0"/>
              <a:t>90×90</a:t>
            </a:r>
            <a:r>
              <a:rPr lang="ja-JP" altLang="en-US" dirty="0"/>
              <a:t>の隣接確率行列がそのまま</a:t>
            </a:r>
            <a:r>
              <a:rPr lang="en-US" altLang="ja-JP" dirty="0" err="1"/>
              <a:t>ModernBERT</a:t>
            </a:r>
            <a:r>
              <a:rPr lang="ja-JP" altLang="en-US" dirty="0"/>
              <a:t>の出力に</a:t>
            </a:r>
            <a:endParaRPr lang="en-US" altLang="ja-JP" dirty="0"/>
          </a:p>
          <a:p>
            <a:r>
              <a:rPr lang="en-US" altLang="ja-JP" dirty="0"/>
              <a:t>Google </a:t>
            </a:r>
            <a:r>
              <a:rPr lang="en-US" altLang="ja-JP" dirty="0" err="1"/>
              <a:t>Colabolatory</a:t>
            </a:r>
            <a:r>
              <a:rPr lang="ja-JP" altLang="en-US" dirty="0"/>
              <a:t>を使ったデモページを公開</a:t>
            </a:r>
            <a:endParaRPr lang="en-US" altLang="ja-JP" dirty="0"/>
          </a:p>
          <a:p>
            <a:pPr lvl="1"/>
            <a:r>
              <a:rPr lang="en-US" altLang="ja-JP" dirty="0"/>
              <a:t>https://koichiyasuoka.github.io/deplacy/demo/2025-06-21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208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95878-8F6D-683E-9F63-BD052681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6B70B-A5D8-9DB6-7543-2A2BE7B6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63724"/>
            <a:ext cx="12192000" cy="1470025"/>
          </a:xfrm>
        </p:spPr>
        <p:txBody>
          <a:bodyPr/>
          <a:lstStyle/>
          <a:p>
            <a:r>
              <a:rPr lang="ja-JP" altLang="en-US" dirty="0"/>
              <a:t>古典中国語の係り受け解析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E85B8EE-53F9-496B-5A14-25CD36B71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246814"/>
            <a:ext cx="8534400" cy="1752600"/>
          </a:xfrm>
        </p:spPr>
        <p:txBody>
          <a:bodyPr/>
          <a:lstStyle/>
          <a:p>
            <a:r>
              <a:rPr kumimoji="1" lang="ja-JP" altLang="en-US" sz="2400" dirty="0"/>
              <a:t>京都大学人文科学研究所附属人文情報学創新センター</a:t>
            </a:r>
            <a:endParaRPr kumimoji="1" lang="en-US" altLang="ja-JP" sz="2400" dirty="0"/>
          </a:p>
          <a:p>
            <a:r>
              <a:rPr kumimoji="1" lang="ja-JP" altLang="en-US" dirty="0"/>
              <a:t>安岡孝一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EF8F590-FDBD-CE1D-5967-758700AA31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902" y="4750684"/>
            <a:ext cx="1341521" cy="17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D0EED958-7D23-9DE1-EBBE-83FE20675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0" y="-1"/>
            <a:ext cx="11178283" cy="72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413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3188D-A471-FD84-563A-2F657BDD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19</a:t>
            </a:r>
            <a:r>
              <a:rPr kumimoji="1" lang="ja-JP" altLang="en-US" dirty="0"/>
              <a:t>日</a:t>
            </a:r>
            <a:r>
              <a:rPr kumimoji="1" lang="en-US" altLang="ja-JP" dirty="0" err="1"/>
              <a:t>ModernBERT</a:t>
            </a:r>
            <a:r>
              <a:rPr lang="ja-JP" altLang="en-US" dirty="0"/>
              <a:t>登場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A9F28-DBCD-1A01-39EC-11AFFFB9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0952252" cy="4114800"/>
          </a:xfrm>
        </p:spPr>
        <p:txBody>
          <a:bodyPr/>
          <a:lstStyle/>
          <a:p>
            <a:r>
              <a:rPr kumimoji="1" lang="ja-JP" altLang="en-US" dirty="0"/>
              <a:t>入出力幅</a:t>
            </a:r>
            <a:r>
              <a:rPr kumimoji="1" lang="en-US" altLang="ja-JP" dirty="0"/>
              <a:t>8192</a:t>
            </a:r>
            <a:r>
              <a:rPr kumimoji="1" lang="ja-JP" altLang="en-US" dirty="0"/>
              <a:t>トークンの</a:t>
            </a:r>
            <a:r>
              <a:rPr lang="ja-JP" altLang="en-US" dirty="0"/>
              <a:t>言語</a:t>
            </a:r>
            <a:r>
              <a:rPr kumimoji="1" lang="ja-JP" altLang="en-US" dirty="0"/>
              <a:t>モデルを</a:t>
            </a:r>
            <a:r>
              <a:rPr kumimoji="1" lang="en-US" altLang="ja-JP" dirty="0"/>
              <a:t>1.5</a:t>
            </a:r>
            <a:r>
              <a:rPr lang="ja-JP" altLang="en-US" dirty="0"/>
              <a:t>億パラメータで実現</a:t>
            </a:r>
            <a:endParaRPr lang="en-US" altLang="ja-JP" dirty="0"/>
          </a:p>
          <a:p>
            <a:pPr lvl="1"/>
            <a:r>
              <a:rPr lang="en-US" altLang="ja-JP" dirty="0"/>
              <a:t>BERT</a:t>
            </a:r>
            <a:r>
              <a:rPr lang="ja-JP" altLang="en-US" dirty="0"/>
              <a:t>・</a:t>
            </a:r>
            <a:r>
              <a:rPr lang="en-US" altLang="ja-JP" dirty="0" err="1"/>
              <a:t>RoBERTa</a:t>
            </a:r>
            <a:r>
              <a:rPr lang="ja-JP" altLang="en-US" dirty="0"/>
              <a:t>・</a:t>
            </a:r>
            <a:r>
              <a:rPr lang="en-US" altLang="ja-JP" dirty="0" err="1"/>
              <a:t>DeBERTa</a:t>
            </a:r>
            <a:r>
              <a:rPr kumimoji="1" lang="ja-JP" altLang="en-US" dirty="0"/>
              <a:t>は入出力幅</a:t>
            </a:r>
            <a:r>
              <a:rPr kumimoji="1" lang="en-US" altLang="ja-JP" dirty="0"/>
              <a:t>512</a:t>
            </a:r>
            <a:r>
              <a:rPr kumimoji="1" lang="ja-JP" altLang="en-US" dirty="0"/>
              <a:t>トークン</a:t>
            </a:r>
            <a:r>
              <a:rPr lang="ja-JP" altLang="en-US" dirty="0"/>
              <a:t>が限界</a:t>
            </a:r>
            <a:endParaRPr lang="en-US" altLang="ja-JP" dirty="0"/>
          </a:p>
          <a:p>
            <a:r>
              <a:rPr kumimoji="1" lang="ja-JP" altLang="en-US" dirty="0"/>
              <a:t>係り受け解析における新しいアルゴリズムの可能性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90×90</a:t>
            </a:r>
            <a:r>
              <a:rPr kumimoji="1" lang="ja-JP" altLang="en-US" dirty="0"/>
              <a:t>の隣接確率行列がモデルの出力</a:t>
            </a:r>
            <a:r>
              <a:rPr lang="ja-JP" altLang="en-US" dirty="0"/>
              <a:t>に乗ってしまう</a:t>
            </a:r>
            <a:endParaRPr lang="en-US" altLang="ja-JP" dirty="0"/>
          </a:p>
          <a:p>
            <a:r>
              <a:rPr kumimoji="1" lang="en-US" altLang="ja-JP" dirty="0" err="1"/>
              <a:t>HuggingFace</a:t>
            </a:r>
            <a:r>
              <a:rPr kumimoji="1" lang="ja-JP" altLang="en-US" dirty="0"/>
              <a:t>から発表されたのは英語モデルのみ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AAEF7C-0674-7149-3CCC-00AA360EF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96" y="5364012"/>
            <a:ext cx="1183824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4400" dirty="0">
                <a:solidFill>
                  <a:srgbClr val="FFFF00"/>
                </a:solidFill>
              </a:rPr>
              <a:t>古典中国語</a:t>
            </a:r>
            <a:r>
              <a:rPr lang="en-US" altLang="ja-JP" sz="4400" dirty="0" err="1">
                <a:solidFill>
                  <a:srgbClr val="FFFF00"/>
                </a:solidFill>
              </a:rPr>
              <a:t>ModernBERT</a:t>
            </a:r>
            <a:r>
              <a:rPr lang="ja-JP" altLang="en-US" sz="4400" dirty="0">
                <a:solidFill>
                  <a:srgbClr val="FFFF00"/>
                </a:solidFill>
              </a:rPr>
              <a:t>モデルを作ってみよう！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2354358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F1620-899C-A729-73B4-A4491A61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古典中国語</a:t>
            </a:r>
            <a:r>
              <a:rPr kumimoji="1" lang="en-US" altLang="ja-JP" dirty="0" err="1"/>
              <a:t>ModernBERT</a:t>
            </a:r>
            <a:r>
              <a:rPr kumimoji="1" lang="ja-JP" altLang="en-US" dirty="0"/>
              <a:t>の製作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A2A55-A55B-D0AA-A3A2-F393B1927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1200"/>
            <a:ext cx="11065933" cy="4114800"/>
          </a:xfrm>
        </p:spPr>
        <p:txBody>
          <a:bodyPr>
            <a:normAutofit/>
          </a:bodyPr>
          <a:lstStyle/>
          <a:p>
            <a:r>
              <a:rPr lang="ja-JP" altLang="en-US" dirty="0"/>
              <a:t>漢籍リポジトリ（</a:t>
            </a:r>
            <a:r>
              <a:rPr lang="en-US" altLang="ja-JP" dirty="0" err="1"/>
              <a:t>Kanripo</a:t>
            </a:r>
            <a:r>
              <a:rPr lang="ja-JP" altLang="en-US" dirty="0"/>
              <a:t>）</a:t>
            </a:r>
            <a:r>
              <a:rPr lang="en-US" altLang="ja-JP" dirty="0"/>
              <a:t>6</a:t>
            </a:r>
            <a:r>
              <a:rPr lang="ja-JP" altLang="en-US" dirty="0"/>
              <a:t>億字の</a:t>
            </a:r>
            <a:r>
              <a:rPr lang="en-US" altLang="ja-JP" dirty="0" err="1"/>
              <a:t>ModernBERT</a:t>
            </a:r>
            <a:r>
              <a:rPr lang="ja-JP" altLang="en-US" dirty="0"/>
              <a:t>モデル</a:t>
            </a:r>
            <a:endParaRPr lang="en-US" altLang="ja-JP" dirty="0"/>
          </a:p>
          <a:p>
            <a:pPr lvl="1"/>
            <a:r>
              <a:rPr lang="ja-JP" altLang="en-US" dirty="0"/>
              <a:t>単文字トークナイザを使用</a:t>
            </a:r>
            <a:endParaRPr lang="en-US" altLang="ja-JP" dirty="0"/>
          </a:p>
          <a:p>
            <a:pPr lvl="1"/>
            <a:r>
              <a:rPr kumimoji="1" lang="en-US" altLang="ja-JP" dirty="0"/>
              <a:t>NVIDIA A100-SXM4-40GB×8 (mdx)</a:t>
            </a:r>
            <a:r>
              <a:rPr kumimoji="1" lang="ja-JP" altLang="en-US" dirty="0"/>
              <a:t>で</a:t>
            </a:r>
            <a:r>
              <a:rPr lang="ja-JP" altLang="en-US" dirty="0"/>
              <a:t>トレーニング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ja-JP" altLang="en-US" dirty="0"/>
              <a:t>Ⓢ </a:t>
            </a:r>
            <a:r>
              <a:rPr lang="en-US" altLang="ja-JP" dirty="0" err="1"/>
              <a:t>modernbert</a:t>
            </a:r>
            <a:r>
              <a:rPr lang="en-US" altLang="ja-JP" dirty="0"/>
              <a:t>-small-classical-</a:t>
            </a:r>
            <a:r>
              <a:rPr lang="en-US" altLang="ja-JP" dirty="0" err="1"/>
              <a:t>chinese</a:t>
            </a:r>
            <a:r>
              <a:rPr lang="ja-JP" altLang="en-US" dirty="0"/>
              <a:t>（</a:t>
            </a:r>
            <a:r>
              <a:rPr lang="en-US" altLang="ja-JP" dirty="0"/>
              <a:t>1913</a:t>
            </a:r>
            <a:r>
              <a:rPr lang="ja-JP" altLang="en-US" dirty="0"/>
              <a:t>万パラメータ）作成に</a:t>
            </a:r>
            <a:r>
              <a:rPr lang="en-US" altLang="ja-JP" dirty="0"/>
              <a:t>7</a:t>
            </a:r>
            <a:r>
              <a:rPr lang="ja-JP" altLang="en-US" dirty="0"/>
              <a:t>時間</a:t>
            </a:r>
            <a:r>
              <a:rPr lang="en-US" altLang="ja-JP" dirty="0"/>
              <a:t>8</a:t>
            </a:r>
            <a:r>
              <a:rPr lang="ja-JP" altLang="en-US" dirty="0"/>
              <a:t>分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Ⓑ </a:t>
            </a:r>
            <a:r>
              <a:rPr lang="en-US" altLang="ja-JP" dirty="0" err="1"/>
              <a:t>modernbert</a:t>
            </a:r>
            <a:r>
              <a:rPr lang="en-US" altLang="ja-JP" dirty="0"/>
              <a:t>-base-classical-</a:t>
            </a:r>
            <a:r>
              <a:rPr lang="en-US" altLang="ja-JP" dirty="0" err="1"/>
              <a:t>chinese</a:t>
            </a:r>
            <a:r>
              <a:rPr lang="ja-JP" altLang="en-US" dirty="0"/>
              <a:t>（</a:t>
            </a:r>
            <a:r>
              <a:rPr lang="en-US" altLang="ja-JP" dirty="0"/>
              <a:t>1.24</a:t>
            </a:r>
            <a:r>
              <a:rPr lang="ja-JP" altLang="en-US" dirty="0"/>
              <a:t>億パラメータ）作成に</a:t>
            </a:r>
            <a:r>
              <a:rPr lang="en-US" altLang="ja-JP" dirty="0"/>
              <a:t>14</a:t>
            </a:r>
            <a:r>
              <a:rPr lang="ja-JP" altLang="en-US" dirty="0"/>
              <a:t>時間</a:t>
            </a:r>
            <a:r>
              <a:rPr lang="en-US" altLang="ja-JP" dirty="0"/>
              <a:t>2</a:t>
            </a:r>
            <a:r>
              <a:rPr lang="ja-JP" altLang="en-US" dirty="0"/>
              <a:t>分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Ⓛ </a:t>
            </a:r>
            <a:r>
              <a:rPr kumimoji="1" lang="en-US" altLang="ja-JP" dirty="0" err="1"/>
              <a:t>modernbert</a:t>
            </a:r>
            <a:r>
              <a:rPr kumimoji="1" lang="en-US" altLang="ja-JP" dirty="0"/>
              <a:t>-large-classical-</a:t>
            </a:r>
            <a:r>
              <a:rPr kumimoji="1" lang="en-US" altLang="ja-JP" dirty="0" err="1"/>
              <a:t>chinese</a:t>
            </a:r>
            <a:r>
              <a:rPr lang="ja-JP" altLang="en-US" dirty="0"/>
              <a:t>（</a:t>
            </a:r>
            <a:r>
              <a:rPr lang="en-US" altLang="ja-JP" dirty="0"/>
              <a:t>3.52</a:t>
            </a:r>
            <a:r>
              <a:rPr lang="ja-JP" altLang="en-US" dirty="0"/>
              <a:t>億パラメータ）作成に</a:t>
            </a:r>
            <a:r>
              <a:rPr lang="en-US" altLang="ja-JP" dirty="0"/>
              <a:t>24</a:t>
            </a:r>
            <a:r>
              <a:rPr lang="ja-JP" altLang="en-US" dirty="0"/>
              <a:t>時間</a:t>
            </a:r>
            <a:r>
              <a:rPr lang="en-US" altLang="ja-JP" dirty="0"/>
              <a:t>16</a:t>
            </a:r>
            <a:r>
              <a:rPr lang="ja-JP" altLang="en-US" dirty="0"/>
              <a:t>分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DE7FDA-0588-4003-0A2F-7ED3191E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093" y="5359475"/>
            <a:ext cx="749916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4400" dirty="0">
                <a:solidFill>
                  <a:srgbClr val="FFFF00"/>
                </a:solidFill>
              </a:rPr>
              <a:t>係り受け解析をどう実装する？</a:t>
            </a:r>
          </a:p>
        </p:txBody>
      </p:sp>
    </p:spTree>
    <p:extLst>
      <p:ext uri="{BB962C8B-B14F-4D97-AF65-F5344CB8AC3E}">
        <p14:creationId xmlns:p14="http://schemas.microsoft.com/office/powerpoint/2010/main" val="12799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Universal Dependencies (UD)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179</a:t>
            </a:r>
            <a:r>
              <a:rPr kumimoji="1" lang="ja-JP" altLang="en-US" dirty="0"/>
              <a:t>言語</a:t>
            </a:r>
            <a:r>
              <a:rPr lang="ja-JP" altLang="en-US" dirty="0"/>
              <a:t>の</a:t>
            </a:r>
            <a:r>
              <a:rPr kumimoji="1" lang="ja-JP" altLang="en-US" dirty="0"/>
              <a:t>係り受けコーパスを公開</a:t>
            </a:r>
            <a:endParaRPr kumimoji="1" lang="en-US" altLang="ja-JP" dirty="0"/>
          </a:p>
          <a:p>
            <a:pPr lvl="1"/>
            <a:r>
              <a:rPr lang="az-Cyrl-AZ" altLang="ja-JP" dirty="0"/>
              <a:t>Игорь</a:t>
            </a:r>
            <a:r>
              <a:rPr lang="en-US" altLang="ja-JP" dirty="0"/>
              <a:t> </a:t>
            </a:r>
            <a:r>
              <a:rPr lang="az-Cyrl-AZ" altLang="ja-JP" dirty="0"/>
              <a:t>Мельчук</a:t>
            </a:r>
            <a:r>
              <a:rPr lang="ja-JP" altLang="en-US" dirty="0"/>
              <a:t>の依存文法</a:t>
            </a:r>
            <a:r>
              <a:rPr lang="en-US" altLang="ja-JP" dirty="0"/>
              <a:t>(Dependency Grammar)</a:t>
            </a:r>
            <a:r>
              <a:rPr lang="ja-JP" altLang="en-US" dirty="0"/>
              <a:t>を拡張</a:t>
            </a:r>
            <a:endParaRPr lang="en-US" altLang="ja-JP" dirty="0"/>
          </a:p>
          <a:p>
            <a:pPr lvl="1"/>
            <a:r>
              <a:rPr lang="ja-JP" altLang="en-US" dirty="0"/>
              <a:t>全ての係り受けを単語間の有向グラフで表現</a:t>
            </a:r>
            <a:endParaRPr lang="en-US" altLang="ja-JP" dirty="0"/>
          </a:p>
          <a:p>
            <a:pPr lvl="1"/>
            <a:r>
              <a:rPr lang="ja-JP" altLang="en-US" dirty="0"/>
              <a:t>各単語に入るリンクは</a:t>
            </a:r>
            <a:r>
              <a:rPr lang="en-US" altLang="ja-JP" dirty="0"/>
              <a:t>1</a:t>
            </a:r>
            <a:r>
              <a:rPr lang="ja-JP" altLang="en-US" dirty="0"/>
              <a:t>本に限定</a:t>
            </a:r>
            <a:endParaRPr lang="en-US" altLang="ja-JP" dirty="0"/>
          </a:p>
          <a:p>
            <a:pPr lvl="2"/>
            <a:r>
              <a:rPr lang="ja-JP" altLang="en-US" dirty="0"/>
              <a:t>動詞から項（主語・目的語）や斜格補語へリンク</a:t>
            </a:r>
            <a:endParaRPr lang="en-US" altLang="ja-JP" dirty="0"/>
          </a:p>
          <a:p>
            <a:pPr lvl="2"/>
            <a:r>
              <a:rPr lang="ja-JP" altLang="en-US" dirty="0"/>
              <a:t>被修飾語から修飾語へリンク（前置詞は修飾語の一種とみなす）</a:t>
            </a:r>
            <a:endParaRPr lang="en-US" altLang="ja-JP" dirty="0"/>
          </a:p>
          <a:p>
            <a:pPr lvl="2"/>
            <a:r>
              <a:rPr lang="ja-JP" altLang="en-US" dirty="0"/>
              <a:t>リンクのループは許さない</a:t>
            </a:r>
            <a:endParaRPr lang="az-Cyrl-AZ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692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Universal Dependencies (UD)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179</a:t>
            </a:r>
            <a:r>
              <a:rPr kumimoji="1" lang="ja-JP" altLang="en-US" dirty="0"/>
              <a:t>言語</a:t>
            </a:r>
            <a:r>
              <a:rPr lang="ja-JP" altLang="en-US" dirty="0"/>
              <a:t>の</a:t>
            </a:r>
            <a:r>
              <a:rPr kumimoji="1" lang="ja-JP" altLang="en-US" dirty="0"/>
              <a:t>係り受けコーパスを</a:t>
            </a:r>
            <a:r>
              <a:rPr lang="ja-JP" altLang="en-US" dirty="0"/>
              <a:t>公開</a:t>
            </a:r>
            <a:endParaRPr lang="en-US" altLang="ja-JP" dirty="0"/>
          </a:p>
          <a:p>
            <a:pPr lvl="1"/>
            <a:r>
              <a:rPr lang="ja-JP" altLang="en-US" dirty="0"/>
              <a:t>英語</a:t>
            </a:r>
            <a:r>
              <a:rPr lang="en-US" altLang="ja-JP" dirty="0"/>
              <a:t>UD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70" y="3113632"/>
            <a:ext cx="8572500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7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Universal Dependencies (UD)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179</a:t>
            </a:r>
            <a:r>
              <a:rPr kumimoji="1" lang="ja-JP" altLang="en-US" dirty="0"/>
              <a:t>言語</a:t>
            </a:r>
            <a:r>
              <a:rPr lang="ja-JP" altLang="en-US" dirty="0"/>
              <a:t>の</a:t>
            </a:r>
            <a:r>
              <a:rPr kumimoji="1" lang="ja-JP" altLang="en-US" dirty="0"/>
              <a:t>係り受けコーパスを</a:t>
            </a:r>
            <a:r>
              <a:rPr lang="ja-JP" altLang="en-US" dirty="0"/>
              <a:t>公開</a:t>
            </a:r>
            <a:endParaRPr lang="en-US" altLang="ja-JP" dirty="0"/>
          </a:p>
          <a:p>
            <a:pPr lvl="1"/>
            <a:r>
              <a:rPr lang="ja-JP" altLang="en-US" dirty="0"/>
              <a:t>韓国語</a:t>
            </a:r>
            <a:r>
              <a:rPr lang="en-US" altLang="ja-JP" dirty="0"/>
              <a:t>UD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378" y="3449957"/>
            <a:ext cx="4763453" cy="20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6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Universal Dependencies (UD)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179</a:t>
            </a:r>
            <a:r>
              <a:rPr kumimoji="1" lang="ja-JP" altLang="en-US" dirty="0"/>
              <a:t>言語</a:t>
            </a:r>
            <a:r>
              <a:rPr lang="ja-JP" altLang="en-US" dirty="0"/>
              <a:t>の</a:t>
            </a:r>
            <a:r>
              <a:rPr kumimoji="1" lang="ja-JP" altLang="en-US" dirty="0"/>
              <a:t>係り受けコーパスを</a:t>
            </a:r>
            <a:r>
              <a:rPr lang="ja-JP" altLang="en-US" dirty="0"/>
              <a:t>公開</a:t>
            </a:r>
            <a:endParaRPr lang="en-US" altLang="ja-JP" dirty="0"/>
          </a:p>
          <a:p>
            <a:pPr lvl="1"/>
            <a:r>
              <a:rPr lang="ja-JP" altLang="en-US" dirty="0"/>
              <a:t>日本語</a:t>
            </a:r>
            <a:r>
              <a:rPr lang="en-US" altLang="ja-JP" dirty="0"/>
              <a:t>UD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260773"/>
            <a:ext cx="5714999" cy="23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3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Universal Dependencies (UD)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179</a:t>
            </a:r>
            <a:r>
              <a:rPr kumimoji="1" lang="ja-JP" altLang="en-US" dirty="0"/>
              <a:t>言語</a:t>
            </a:r>
            <a:r>
              <a:rPr lang="ja-JP" altLang="en-US" dirty="0"/>
              <a:t>の</a:t>
            </a:r>
            <a:r>
              <a:rPr kumimoji="1" lang="ja-JP" altLang="en-US" dirty="0"/>
              <a:t>係り受けコーパスを</a:t>
            </a:r>
            <a:r>
              <a:rPr lang="ja-JP" altLang="en-US" dirty="0"/>
              <a:t>公開</a:t>
            </a:r>
            <a:endParaRPr lang="en-US" altLang="ja-JP" dirty="0"/>
          </a:p>
          <a:p>
            <a:pPr lvl="1"/>
            <a:r>
              <a:rPr lang="ja-JP" altLang="en-US" dirty="0"/>
              <a:t>古典中国語</a:t>
            </a:r>
            <a:r>
              <a:rPr lang="en-US" altLang="ja-JP" dirty="0"/>
              <a:t>UD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93" y="3458778"/>
            <a:ext cx="4763453" cy="20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9981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FF00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12838</TotalTime>
  <Words>666</Words>
  <Application>Microsoft Office PowerPoint</Application>
  <PresentationFormat>ワイド画面</PresentationFormat>
  <Paragraphs>144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Arial Unicode MS</vt:lpstr>
      <vt:lpstr>Calibri</vt:lpstr>
      <vt:lpstr>Times New Roman</vt:lpstr>
      <vt:lpstr>標準デザイン</vt:lpstr>
      <vt:lpstr>古典中国語の係り受け解析</vt:lpstr>
      <vt:lpstr>PowerPoint プレゼンテーション</vt:lpstr>
      <vt:lpstr>2024年12月19日ModernBERT登場</vt:lpstr>
      <vt:lpstr>古典中国語ModernBERTの製作</vt:lpstr>
      <vt:lpstr>Universal Dependencies (UD)</vt:lpstr>
      <vt:lpstr>Universal Dependencies (UD)</vt:lpstr>
      <vt:lpstr>Universal Dependencies (UD)</vt:lpstr>
      <vt:lpstr>Universal Dependencies (UD)</vt:lpstr>
      <vt:lpstr>Universal Dependencies (UD)</vt:lpstr>
      <vt:lpstr>UDによる係り受け解析</vt:lpstr>
      <vt:lpstr>UDによる係り受け解析をModernBERTで実装</vt:lpstr>
      <vt:lpstr>複数字トークンへの拡張</vt:lpstr>
      <vt:lpstr>アルゴリズムの評価</vt:lpstr>
      <vt:lpstr>まとめ</vt:lpstr>
      <vt:lpstr>古典中国語の係り受け解析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yasuoka</dc:creator>
  <cp:lastModifiedBy>孝一 安岡</cp:lastModifiedBy>
  <cp:revision>1485</cp:revision>
  <cp:lastPrinted>2014-02-25T13:55:37Z</cp:lastPrinted>
  <dcterms:created xsi:type="dcterms:W3CDTF">1601-01-01T00:00:00Z</dcterms:created>
  <dcterms:modified xsi:type="dcterms:W3CDTF">2025-06-21T05:23:07Z</dcterms:modified>
</cp:coreProperties>
</file>