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7" r:id="rId2"/>
    <p:sldId id="378" r:id="rId3"/>
    <p:sldId id="380" r:id="rId4"/>
    <p:sldId id="381" r:id="rId5"/>
    <p:sldId id="382" r:id="rId6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91" autoAdjust="0"/>
    <p:restoredTop sz="93831" autoAdjust="0"/>
  </p:normalViewPr>
  <p:slideViewPr>
    <p:cSldViewPr snapToGrid="0">
      <p:cViewPr varScale="1">
        <p:scale>
          <a:sx n="96" d="100"/>
          <a:sy n="96" d="100"/>
        </p:scale>
        <p:origin x="72" y="3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82"/>
    </p:cViewPr>
  </p:sorterViewPr>
  <p:notesViewPr>
    <p:cSldViewPr snapToGrid="0">
      <p:cViewPr varScale="1">
        <p:scale>
          <a:sx n="70" d="100"/>
          <a:sy n="70" d="100"/>
        </p:scale>
        <p:origin x="306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8463CF9-9923-40EA-8097-091AF9A656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AD1A74-7D44-4F11-A7EF-8B5C104B1F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F6D97-97DA-4065-BFF1-81D1A3792B6F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925649-7B89-4CDF-8B13-095EC4D784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729568-30CC-491F-B0AC-57085536E2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8D202-8684-4913-A012-3CC6FFD2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971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7"/>
          </a:xfrm>
          <a:prstGeom prst="rect">
            <a:avLst/>
          </a:prstGeom>
        </p:spPr>
        <p:txBody>
          <a:bodyPr vert="horz" lIns="95506" tIns="47754" rIns="95506" bIns="4775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8057"/>
          </a:xfrm>
          <a:prstGeom prst="rect">
            <a:avLst/>
          </a:prstGeom>
        </p:spPr>
        <p:txBody>
          <a:bodyPr vert="horz" lIns="95506" tIns="47754" rIns="95506" bIns="47754" rtlCol="0"/>
          <a:lstStyle>
            <a:lvl1pPr algn="r">
              <a:defRPr sz="1300"/>
            </a:lvl1pPr>
          </a:lstStyle>
          <a:p>
            <a:fld id="{7AFF1565-2E48-418A-A4F3-09931CA7A9C3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6" tIns="47754" rIns="95506" bIns="477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9" y="4777197"/>
            <a:ext cx="5438140" cy="3908614"/>
          </a:xfrm>
          <a:prstGeom prst="rect">
            <a:avLst/>
          </a:prstGeom>
        </p:spPr>
        <p:txBody>
          <a:bodyPr vert="horz" lIns="95506" tIns="47754" rIns="95506" bIns="4775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588"/>
            <a:ext cx="2945659" cy="498056"/>
          </a:xfrm>
          <a:prstGeom prst="rect">
            <a:avLst/>
          </a:prstGeom>
        </p:spPr>
        <p:txBody>
          <a:bodyPr vert="horz" lIns="95506" tIns="47754" rIns="95506" bIns="4775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6" y="9428588"/>
            <a:ext cx="2945659" cy="498056"/>
          </a:xfrm>
          <a:prstGeom prst="rect">
            <a:avLst/>
          </a:prstGeom>
        </p:spPr>
        <p:txBody>
          <a:bodyPr vert="horz" lIns="95506" tIns="47754" rIns="95506" bIns="47754" rtlCol="0" anchor="b"/>
          <a:lstStyle>
            <a:lvl1pPr algn="r">
              <a:defRPr sz="1300"/>
            </a:lvl1pPr>
          </a:lstStyle>
          <a:p>
            <a:fld id="{FB2AE565-FD35-4EBA-A862-657D364B7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Univers" panose="020B0503020202020204" pitchFamily="34" charset="0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Univers" panose="020B0503020202020204" pitchFamily="34" charset="0"/>
                <a:ea typeface="Ricty" panose="02000509000000000000" pitchFamily="1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  <a:ea typeface="Ricty" panose="02000509000000000000" pitchFamily="1" charset="-128"/>
              </a:defRPr>
            </a:lvl1pPr>
          </a:lstStyle>
          <a:p>
            <a:fld id="{4642F4AD-DC61-4F12-B857-1750708DA0C6}" type="datetime1">
              <a:rPr lang="ja-JP" altLang="en-US" smtClean="0"/>
              <a:t>2020/11/23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1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C72FB745-0727-40C9-B5B4-23F24D03BFC6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261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61643501-86AB-479C-8761-68B5F68327D1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4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  <a:lvl2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2pPr>
            <a:lvl3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3pPr>
            <a:lvl4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4pPr>
            <a:lvl5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2C4456EF-4CA7-43F2-A611-0B407C4B26AA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428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lawik Semibold" panose="020B0702040204020203" pitchFamily="34" charset="0"/>
                <a:ea typeface="Ricty" panose="02000509000000000000" pitchFamily="1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AA0055E2-A31E-4A50-8CF9-5E4238EC57B9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13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  <a:lvl2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2pPr>
            <a:lvl3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3pPr>
            <a:lvl4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4pPr>
            <a:lvl5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  <a:lvl2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2pPr>
            <a:lvl3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3pPr>
            <a:lvl4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4pPr>
            <a:lvl5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15E447E6-8489-441B-976A-E1B77678BCC1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25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lawik Semibold" panose="020B0702040204020203" pitchFamily="34" charset="0"/>
                <a:ea typeface="Ricty" panose="02000509000000000000" pitchFamily="1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  <a:lvl2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2pPr>
            <a:lvl3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3pPr>
            <a:lvl4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4pPr>
            <a:lvl5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lawik Semibold" panose="020B0702040204020203" pitchFamily="34" charset="0"/>
                <a:ea typeface="Ricty" panose="02000509000000000000" pitchFamily="1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  <a:lvl2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2pPr>
            <a:lvl3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3pPr>
            <a:lvl4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4pPr>
            <a:lvl5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11EA6AEA-0EC0-4CF1-B79C-D6B377244569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155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B6ED8DAB-5866-46F9-905B-9EE72B2916B7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54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30CCE69D-3ED3-4A89-B045-3D07E9437C44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lawik Semibold" panose="020B0702040204020203" pitchFamily="34" charset="0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6900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>
              <a:defRPr sz="2800">
                <a:latin typeface="Ricty" panose="02000509000000000000" pitchFamily="1" charset="-128"/>
                <a:ea typeface="Ricty" panose="02000509000000000000" pitchFamily="1" charset="-128"/>
              </a:defRPr>
            </a:lvl2pPr>
            <a:lvl3pPr>
              <a:defRPr sz="2400">
                <a:latin typeface="Ricty" panose="02000509000000000000" pitchFamily="1" charset="-128"/>
                <a:ea typeface="Ricty" panose="02000509000000000000" pitchFamily="1" charset="-128"/>
              </a:defRPr>
            </a:lvl3pPr>
            <a:lvl4pPr>
              <a:defRPr sz="2000">
                <a:latin typeface="Ricty" panose="02000509000000000000" pitchFamily="1" charset="-128"/>
                <a:ea typeface="Ricty" panose="02000509000000000000" pitchFamily="1" charset="-128"/>
              </a:defRPr>
            </a:lvl4pPr>
            <a:lvl5pPr>
              <a:defRPr sz="2000">
                <a:latin typeface="Ricty" panose="02000509000000000000" pitchFamily="1" charset="-128"/>
                <a:ea typeface="Ricty" panose="02000509000000000000" pitchFamily="1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6B67FD8E-966B-41FB-B62F-A90492D81C32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093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icty" panose="02000509000000000000" pitchFamily="1" charset="-128"/>
                <a:ea typeface="Ricty" panose="02000509000000000000" pitchFamily="1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96D7B05C-B557-4F62-A55A-2E9BD052311A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icty" panose="02000509000000000000" pitchFamily="1" charset="-128"/>
                <a:ea typeface="Ricty" panose="02000509000000000000" pitchFamily="1" charset="-128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74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lawik Semibold" panose="020B0702040204020203" pitchFamily="34" charset="0"/>
              </a:defRPr>
            </a:lvl1pPr>
          </a:lstStyle>
          <a:p>
            <a:fld id="{F8865C94-DE9F-48A4-8710-232F24D304CE}" type="datetime1">
              <a:rPr lang="ja-JP" altLang="en-US" smtClean="0"/>
              <a:t>2020/11/23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lawik Semibold" panose="020B0702040204020203" pitchFamily="34" charset="0"/>
              </a:defRPr>
            </a:lvl1pPr>
          </a:lstStyle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lawik Semibold" panose="020B0702040204020203" pitchFamily="34" charset="0"/>
              </a:defRPr>
            </a:lvl1pPr>
          </a:lstStyle>
          <a:p>
            <a:fld id="{FE32714C-2F2B-4339-875C-F662F0CA454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Shape 10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07504" y="116633"/>
            <a:ext cx="3175500" cy="35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Selawik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Selawik Semibold" panose="020B07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Selawik Semibold" panose="020B07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Selawik Semibold" panose="020B07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Selawik Semibold" panose="020B07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Selawik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9196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2800" dirty="0" smtClean="0"/>
              <a:t>『</a:t>
            </a:r>
            <a:r>
              <a:rPr kumimoji="1" lang="ja-JP" altLang="en-US" sz="2800" dirty="0" smtClean="0"/>
              <a:t>日本語歴史コーパス</a:t>
            </a:r>
            <a:r>
              <a:rPr kumimoji="1" lang="en-US" altLang="ja-JP" sz="2800" dirty="0" smtClean="0"/>
              <a:t>』</a:t>
            </a:r>
            <a:r>
              <a:rPr kumimoji="1" lang="ja-JP" altLang="en-US" sz="2800" dirty="0" smtClean="0"/>
              <a:t>の文脈化単語埋め込みに基づく意味空間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ja-JP" altLang="en-US" sz="2800" dirty="0"/>
              <a:t>　</a:t>
            </a:r>
            <a:r>
              <a:rPr lang="ja-JP" altLang="en-US" sz="2800" dirty="0" smtClean="0"/>
              <a:t>浅原正幸（国語研）・加藤祥（目白大）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4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研究目的：</a:t>
            </a:r>
            <a:r>
              <a:rPr lang="ja-JP" altLang="en-US" dirty="0"/>
              <a:t>内省が働かない古典語に対する文脈類似</a:t>
            </a:r>
            <a:r>
              <a:rPr lang="ja-JP" altLang="en-US" dirty="0" smtClean="0"/>
              <a:t>指標の構築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mtClean="0"/>
              <a:t>研究手法</a:t>
            </a:r>
            <a:r>
              <a:rPr kumimoji="1" lang="ja-JP" altLang="en-US" dirty="0" smtClean="0"/>
              <a:t>：</a:t>
            </a:r>
            <a:r>
              <a:rPr kumimoji="1" lang="ja-JP" altLang="en-US" u="sng" dirty="0" smtClean="0"/>
              <a:t>文脈化単語埋め込みに基づく潜在的意味索引</a:t>
            </a:r>
            <a:r>
              <a:rPr lang="en-US" altLang="ja-JP" u="sng" dirty="0"/>
              <a:t>(LSI</a:t>
            </a:r>
            <a:r>
              <a:rPr lang="en-US" altLang="ja-JP" u="sng" dirty="0" smtClean="0"/>
              <a:t>)</a:t>
            </a:r>
            <a:endParaRPr kumimoji="1" lang="en-US" altLang="ja-JP" u="sng" dirty="0" smtClean="0"/>
          </a:p>
          <a:p>
            <a:pPr marL="0" indent="0">
              <a:buNone/>
            </a:pPr>
            <a:r>
              <a:rPr lang="ja-JP" altLang="en-US" sz="2400" dirty="0" smtClean="0"/>
              <a:t>近年、自然言語処理の分野で進められている事前学習モデル </a:t>
            </a:r>
            <a:r>
              <a:rPr lang="en-US" altLang="ja-JP" sz="2400" dirty="0" smtClean="0"/>
              <a:t>BERT 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文脈化単語埋め込み（ベクトル）を</a:t>
            </a:r>
            <a:r>
              <a:rPr lang="en-US" altLang="ja-JP" sz="2400" dirty="0" smtClean="0"/>
              <a:t>『</a:t>
            </a:r>
            <a:r>
              <a:rPr lang="ja-JP" altLang="en-US" sz="2400" dirty="0" smtClean="0"/>
              <a:t>日本語歴史コーパス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に対して付与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106972"/>
            <a:ext cx="4114800" cy="365125"/>
          </a:xfrm>
        </p:spPr>
        <p:txBody>
          <a:bodyPr/>
          <a:lstStyle/>
          <a:p>
            <a:r>
              <a:rPr lang="ja-JP" altLang="en-US" dirty="0" smtClean="0"/>
              <a:t>じんもんこん </a:t>
            </a:r>
            <a:r>
              <a:rPr lang="en-US" altLang="ja-JP" dirty="0" smtClean="0"/>
              <a:t>2020</a:t>
            </a:r>
            <a:endParaRPr lang="ja-JP" altLang="en-US" dirty="0"/>
          </a:p>
        </p:txBody>
      </p:sp>
      <p:pic>
        <p:nvPicPr>
          <p:cNvPr id="6" name="図 5"/>
          <p:cNvPicPr/>
          <p:nvPr/>
        </p:nvPicPr>
        <p:blipFill>
          <a:blip r:embed="rId2"/>
          <a:stretch>
            <a:fillRect/>
          </a:stretch>
        </p:blipFill>
        <p:spPr>
          <a:xfrm>
            <a:off x="746828" y="3293591"/>
            <a:ext cx="2063750" cy="203581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1" y="3242791"/>
            <a:ext cx="3862850" cy="245680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366" y="3387817"/>
            <a:ext cx="2974829" cy="270627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649357" y="3242791"/>
            <a:ext cx="273083" cy="344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646505" y="3359880"/>
            <a:ext cx="273083" cy="344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406279" y="3137202"/>
            <a:ext cx="4582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 </a:t>
            </a:r>
            <a:r>
              <a:rPr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②源氏</a:t>
            </a:r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物語</a:t>
            </a:r>
            <a:r>
              <a:rPr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の</a:t>
            </a:r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帖別</a:t>
            </a:r>
            <a:r>
              <a:rPr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の平均文ベクトル分布</a:t>
            </a:r>
            <a:endParaRPr lang="en-US" altLang="ja-JP" dirty="0" smtClean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（</a:t>
            </a:r>
            <a:r>
              <a:rPr lang="ja-JP" altLang="en-US" dirty="0">
                <a:latin typeface="Ricty" panose="02000509000000000000" pitchFamily="1" charset="-128"/>
                <a:ea typeface="Ricty" panose="02000509000000000000" pitchFamily="1" charset="-128"/>
              </a:rPr>
              <a:t>宇治十帖のみラベル付与）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14319" y="5750392"/>
            <a:ext cx="6301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①</a:t>
            </a:r>
            <a:r>
              <a:rPr lang="ja-JP" altLang="ja-JP" dirty="0" smtClean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分類</a:t>
            </a:r>
            <a:r>
              <a:rPr lang="ja-JP" altLang="ja-JP" dirty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語彙表番号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 2.3100 </a:t>
            </a:r>
            <a:r>
              <a:rPr lang="ja-JP" altLang="ja-JP" dirty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用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-</a:t>
            </a:r>
            <a:r>
              <a:rPr lang="ja-JP" altLang="ja-JP" dirty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活動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-</a:t>
            </a:r>
            <a:r>
              <a:rPr lang="ja-JP" altLang="ja-JP" dirty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言語</a:t>
            </a:r>
            <a:r>
              <a:rPr lang="en-US" altLang="ja-JP" dirty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-</a:t>
            </a:r>
            <a:r>
              <a:rPr lang="ja-JP" altLang="ja-JP" dirty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言語活動の</a:t>
            </a:r>
            <a:r>
              <a:rPr lang="ja-JP" altLang="ja-JP" dirty="0" smtClean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可視化</a:t>
            </a:r>
            <a:endParaRPr lang="en-US" altLang="ja-JP" dirty="0" smtClean="0">
              <a:latin typeface="Ricty" panose="02000509000000000000" pitchFamily="1" charset="-128"/>
              <a:ea typeface="Ricty" panose="02000509000000000000" pitchFamily="1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Ricty" panose="02000509000000000000" pitchFamily="1" charset="-128"/>
                <a:ea typeface="Ricty" panose="02000509000000000000" pitchFamily="1" charset="-128"/>
                <a:cs typeface="Times New Roman" panose="02020603050405020304" pitchFamily="18" charset="0"/>
              </a:rPr>
              <a:t>（ベクトル空間からの「中納言」へのリンク）</a:t>
            </a:r>
            <a:endParaRPr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251863" y="4723718"/>
            <a:ext cx="4193309" cy="64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③分散共分散行列ノルムによる</a:t>
            </a:r>
            <a:endParaRPr lang="en-US" altLang="ja-JP" dirty="0" smtClean="0">
              <a:latin typeface="Ricty" panose="02000509000000000000" pitchFamily="1" charset="-128"/>
              <a:ea typeface="Ricty" panose="02000509000000000000" pitchFamily="1" charset="-128"/>
            </a:endParaRPr>
          </a:p>
          <a:p>
            <a:pPr algn="ctr"/>
            <a:r>
              <a:rPr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語義の広がりの調査</a:t>
            </a:r>
            <a:endParaRPr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13" y="5402819"/>
            <a:ext cx="4207164" cy="12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①</a:t>
            </a:r>
            <a:r>
              <a:rPr lang="ja-JP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分類語彙表番号</a:t>
            </a:r>
            <a: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 2.3100 </a:t>
            </a:r>
            <a:r>
              <a:rPr lang="ja-JP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用</a:t>
            </a:r>
            <a: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-</a:t>
            </a:r>
            <a:r>
              <a:rPr lang="ja-JP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活動</a:t>
            </a:r>
            <a: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-</a:t>
            </a:r>
            <a:r>
              <a:rPr lang="ja-JP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言語</a:t>
            </a:r>
            <a: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-</a:t>
            </a:r>
            <a:r>
              <a:rPr lang="ja-JP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言語活動の可視化</a:t>
            </a:r>
            <a: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/>
            </a:r>
            <a:b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</a:br>
            <a:r>
              <a:rPr lang="ja-JP" altLang="en-US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（ベクトル空間からの「中納言」へのリンク</a:t>
            </a:r>
            <a:r>
              <a:rPr lang="ja-JP" altLang="en-US" sz="2800" dirty="0" smtClean="0">
                <a:latin typeface="Ricty" panose="02000509000000000000" pitchFamily="1" charset="-128"/>
                <a:cs typeface="Times New Roman" panose="02020603050405020304" pitchFamily="18" charset="0"/>
              </a:rPr>
              <a:t>）</a:t>
            </a:r>
            <a: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/>
            </a:r>
            <a:b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</a:br>
            <a: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https://projector.tensorflow.org/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latin typeface="Ricty" panose="02000509000000000000" pitchFamily="1" charset="-128"/>
              </a:rPr>
              <a:t>23100.vec</a:t>
            </a:r>
          </a:p>
          <a:p>
            <a:pPr marL="0" indent="0">
              <a:buNone/>
            </a:pPr>
            <a:r>
              <a:rPr lang="en-US" altLang="ja-JP" dirty="0" smtClean="0">
                <a:latin typeface="Ricty" panose="02000509000000000000" pitchFamily="1" charset="-128"/>
              </a:rPr>
              <a:t>23100-label.txt</a:t>
            </a:r>
            <a:endParaRPr kumimoji="1" lang="en-US" altLang="ja-JP" dirty="0" smtClean="0">
              <a:latin typeface="Ricty" panose="02000509000000000000" pitchFamily="1" charset="-128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821113"/>
            <a:ext cx="2379493" cy="265271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06" y="3427756"/>
            <a:ext cx="5579167" cy="3370569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8435009" y="3955774"/>
            <a:ext cx="2723321" cy="556591"/>
          </a:xfrm>
          <a:prstGeom prst="wedgeRectCallout">
            <a:avLst>
              <a:gd name="adj1" fmla="val -40656"/>
              <a:gd name="adj2" fmla="val 803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Ricty" panose="02000509000000000000" pitchFamily="1" charset="-128"/>
                <a:ea typeface="Ricty" panose="02000509000000000000" pitchFamily="1" charset="-128"/>
              </a:rPr>
              <a:t>vec</a:t>
            </a:r>
            <a:r>
              <a:rPr kumimoji="1" lang="en-US" altLang="ja-JP" dirty="0" smtClean="0">
                <a:latin typeface="Ricty" panose="02000509000000000000" pitchFamily="1" charset="-128"/>
                <a:ea typeface="Ricty" panose="02000509000000000000" pitchFamily="1" charset="-128"/>
              </a:rPr>
              <a:t> </a:t>
            </a:r>
            <a:r>
              <a:rPr kumimoji="1"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ファイルを指定</a:t>
            </a:r>
            <a:endParaRPr kumimoji="1"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435009" y="5326752"/>
            <a:ext cx="2723321" cy="556591"/>
          </a:xfrm>
          <a:prstGeom prst="wedgeRectCallout">
            <a:avLst>
              <a:gd name="adj1" fmla="val -40656"/>
              <a:gd name="adj2" fmla="val 803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Ricty" panose="02000509000000000000" pitchFamily="1" charset="-128"/>
                <a:ea typeface="Ricty" panose="02000509000000000000" pitchFamily="1" charset="-128"/>
              </a:rPr>
              <a:t>txt </a:t>
            </a:r>
            <a:r>
              <a:rPr kumimoji="1"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ファイルを指定</a:t>
            </a:r>
            <a:endParaRPr kumimoji="1"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9442901" y="6004339"/>
            <a:ext cx="2723321" cy="556591"/>
          </a:xfrm>
          <a:prstGeom prst="wedgeRectCallout">
            <a:avLst>
              <a:gd name="adj1" fmla="val -66933"/>
              <a:gd name="adj2" fmla="val 755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指定後、枠外をクリック</a:t>
            </a:r>
            <a:endParaRPr kumimoji="1"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2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>
                <a:latin typeface="Ricty" panose="02000509000000000000" pitchFamily="1" charset="-128"/>
              </a:rPr>
              <a:t> ②源氏物語の帖別の平均文ベクトル分布</a:t>
            </a:r>
            <a:r>
              <a:rPr lang="en-US" altLang="ja-JP" sz="2800" dirty="0">
                <a:latin typeface="Ricty" panose="02000509000000000000" pitchFamily="1" charset="-128"/>
              </a:rPr>
              <a:t/>
            </a:r>
            <a:br>
              <a:rPr lang="en-US" altLang="ja-JP" sz="2800" dirty="0">
                <a:latin typeface="Ricty" panose="02000509000000000000" pitchFamily="1" charset="-128"/>
              </a:rPr>
            </a:br>
            <a:r>
              <a:rPr lang="ja-JP" altLang="en-US" sz="2800" dirty="0">
                <a:latin typeface="Ricty" panose="02000509000000000000" pitchFamily="1" charset="-128"/>
              </a:rPr>
              <a:t>（宇治十帖のみラベル付与）</a:t>
            </a:r>
            <a:br>
              <a:rPr lang="ja-JP" altLang="en-US" sz="2800" dirty="0">
                <a:latin typeface="Ricty" panose="02000509000000000000" pitchFamily="1" charset="-128"/>
              </a:rPr>
            </a:br>
            <a:r>
              <a:rPr lang="en-US" altLang="ja-JP" sz="2800" dirty="0">
                <a:latin typeface="Ricty" panose="02000509000000000000" pitchFamily="1" charset="-128"/>
                <a:cs typeface="Times New Roman" panose="02020603050405020304" pitchFamily="18" charset="0"/>
              </a:rPr>
              <a:t>https://projector.tensorflow.org/</a:t>
            </a:r>
            <a:endParaRPr kumimoji="1" lang="ja-JP" altLang="en-US" sz="28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文単位のベクトル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>
                <a:latin typeface="Ricty" panose="02000509000000000000" pitchFamily="1" charset="-128"/>
              </a:rPr>
              <a:t>g</a:t>
            </a:r>
            <a:r>
              <a:rPr lang="en-US" altLang="ja-JP" sz="2400" dirty="0" err="1" smtClean="0">
                <a:latin typeface="Ricty" panose="02000509000000000000" pitchFamily="1" charset="-128"/>
              </a:rPr>
              <a:t>enji-sent.vec</a:t>
            </a:r>
            <a:endParaRPr lang="en-US" altLang="ja-JP" sz="2400" dirty="0" smtClean="0">
              <a:latin typeface="Ricty" panose="02000509000000000000" pitchFamily="1" charset="-128"/>
            </a:endParaRPr>
          </a:p>
          <a:p>
            <a:pPr marL="0" indent="0">
              <a:buNone/>
            </a:pPr>
            <a:r>
              <a:rPr kumimoji="1" lang="en-US" altLang="ja-JP" sz="2400" dirty="0" smtClean="0">
                <a:latin typeface="Ricty" panose="02000509000000000000" pitchFamily="1" charset="-128"/>
              </a:rPr>
              <a:t>genji-sent-label.txt</a:t>
            </a:r>
            <a:endParaRPr kumimoji="1" lang="ja-JP" altLang="en-US" sz="2400" dirty="0">
              <a:latin typeface="Ricty" panose="02000509000000000000" pitchFamily="1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文章単位のベクトル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400" dirty="0" err="1" smtClean="0">
                <a:latin typeface="Ricty" panose="02000509000000000000" pitchFamily="1" charset="-128"/>
              </a:rPr>
              <a:t>genji-doc.vec</a:t>
            </a:r>
            <a:endParaRPr lang="en-US" altLang="ja-JP" sz="2400" dirty="0">
              <a:latin typeface="Ricty" panose="02000509000000000000" pitchFamily="1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Ricty" panose="02000509000000000000" pitchFamily="1" charset="-128"/>
              </a:rPr>
              <a:t>genji-doc-label.txt</a:t>
            </a:r>
            <a:endParaRPr lang="ja-JP" altLang="en-US" sz="2400" dirty="0">
              <a:latin typeface="Ricty" panose="02000509000000000000" pitchFamily="1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821113"/>
            <a:ext cx="2379493" cy="265271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06" y="3427756"/>
            <a:ext cx="5579167" cy="3370569"/>
          </a:xfrm>
          <a:prstGeom prst="rect">
            <a:avLst/>
          </a:prstGeom>
        </p:spPr>
      </p:pic>
      <p:sp>
        <p:nvSpPr>
          <p:cNvPr id="10" name="楕円 9"/>
          <p:cNvSpPr/>
          <p:nvPr/>
        </p:nvSpPr>
        <p:spPr>
          <a:xfrm>
            <a:off x="934278" y="5950226"/>
            <a:ext cx="50358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8435009" y="3955774"/>
            <a:ext cx="2723321" cy="556591"/>
          </a:xfrm>
          <a:prstGeom prst="wedgeRectCallout">
            <a:avLst>
              <a:gd name="adj1" fmla="val -40656"/>
              <a:gd name="adj2" fmla="val 803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Ricty" panose="02000509000000000000" pitchFamily="1" charset="-128"/>
                <a:ea typeface="Ricty" panose="02000509000000000000" pitchFamily="1" charset="-128"/>
              </a:rPr>
              <a:t>vec</a:t>
            </a:r>
            <a:r>
              <a:rPr kumimoji="1" lang="en-US" altLang="ja-JP" dirty="0" smtClean="0">
                <a:latin typeface="Ricty" panose="02000509000000000000" pitchFamily="1" charset="-128"/>
                <a:ea typeface="Ricty" panose="02000509000000000000" pitchFamily="1" charset="-128"/>
              </a:rPr>
              <a:t> </a:t>
            </a:r>
            <a:r>
              <a:rPr kumimoji="1"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ファイルを指定</a:t>
            </a:r>
            <a:endParaRPr kumimoji="1"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8435009" y="5326752"/>
            <a:ext cx="2723321" cy="556591"/>
          </a:xfrm>
          <a:prstGeom prst="wedgeRectCallout">
            <a:avLst>
              <a:gd name="adj1" fmla="val -40656"/>
              <a:gd name="adj2" fmla="val 803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Ricty" panose="02000509000000000000" pitchFamily="1" charset="-128"/>
                <a:ea typeface="Ricty" panose="02000509000000000000" pitchFamily="1" charset="-128"/>
              </a:rPr>
              <a:t>txt </a:t>
            </a:r>
            <a:r>
              <a:rPr kumimoji="1"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ファイルを指定</a:t>
            </a:r>
            <a:endParaRPr kumimoji="1"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9442901" y="6004339"/>
            <a:ext cx="2723321" cy="556591"/>
          </a:xfrm>
          <a:prstGeom prst="wedgeRectCallout">
            <a:avLst>
              <a:gd name="adj1" fmla="val -66933"/>
              <a:gd name="adj2" fmla="val 755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Ricty" panose="02000509000000000000" pitchFamily="1" charset="-128"/>
                <a:ea typeface="Ricty" panose="02000509000000000000" pitchFamily="1" charset="-128"/>
              </a:rPr>
              <a:t>指定後、枠外をクリック</a:t>
            </a:r>
            <a:endParaRPr kumimoji="1" lang="ja-JP" altLang="en-US" dirty="0">
              <a:latin typeface="Ricty" panose="02000509000000000000" pitchFamily="1" charset="-128"/>
              <a:ea typeface="Ricty" panose="020005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83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Ricty" panose="02000509000000000000" pitchFamily="1" charset="-128"/>
              </a:rPr>
              <a:t>③分散共分散行列ノルムによる</a:t>
            </a:r>
            <a:r>
              <a:rPr lang="en-US" altLang="ja-JP" sz="2800" dirty="0">
                <a:latin typeface="Ricty" panose="02000509000000000000" pitchFamily="1" charset="-128"/>
              </a:rPr>
              <a:t/>
            </a:r>
            <a:br>
              <a:rPr lang="en-US" altLang="ja-JP" sz="2800" dirty="0">
                <a:latin typeface="Ricty" panose="02000509000000000000" pitchFamily="1" charset="-128"/>
              </a:rPr>
            </a:br>
            <a:r>
              <a:rPr lang="ja-JP" altLang="en-US" sz="2800" dirty="0">
                <a:latin typeface="Ricty" panose="02000509000000000000" pitchFamily="1" charset="-128"/>
              </a:rPr>
              <a:t>語義の広がりの</a:t>
            </a:r>
            <a:r>
              <a:rPr lang="ja-JP" altLang="en-US" sz="2800" dirty="0" smtClean="0">
                <a:latin typeface="Ricty" panose="02000509000000000000" pitchFamily="1" charset="-128"/>
              </a:rPr>
              <a:t>調査</a:t>
            </a:r>
            <a:endParaRPr kumimoji="1" lang="ja-JP" altLang="en-US" sz="28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414329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52499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11056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47568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4318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時代・</a:t>
                      </a:r>
                      <a:r>
                        <a:rPr 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ジャンル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平均</a:t>
                      </a:r>
                      <a:r>
                        <a:rPr lang="ja-JP" altLang="en-US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ベクトル</a:t>
                      </a:r>
                      <a:r>
                        <a:rPr 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ノルム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分散</a:t>
                      </a:r>
                      <a:r>
                        <a:rPr lang="ja-JP" altLang="en-US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ベクトル</a:t>
                      </a:r>
                      <a:r>
                        <a:rPr 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ノルム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分散共分散</a:t>
                      </a:r>
                      <a:r>
                        <a:rPr lang="ja-JP" altLang="en-US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行列</a:t>
                      </a:r>
                      <a:r>
                        <a:rPr 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ノルム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0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平安</a:t>
                      </a: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仮名文学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20.3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13.1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87.6</a:t>
                      </a:r>
                      <a:endParaRPr lang="ja-JP" sz="2400" b="1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18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和歌集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24.6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9.8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147.5</a:t>
                      </a:r>
                      <a:endParaRPr lang="ja-JP" sz="2400" b="1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8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鎌倉</a:t>
                      </a: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日記・紀行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23.8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11.0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185.5</a:t>
                      </a:r>
                      <a:endParaRPr lang="ja-JP" sz="2400" b="1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2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鎌倉</a:t>
                      </a: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説話・随筆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21.5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10.9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58.7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08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室町</a:t>
                      </a: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キリシタン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25.2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7.5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117.7</a:t>
                      </a:r>
                      <a:endParaRPr lang="ja-JP" sz="2400" b="1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69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室町</a:t>
                      </a: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狂言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21.0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12.8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120.4</a:t>
                      </a:r>
                      <a:endParaRPr lang="ja-JP" sz="2400" b="1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5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江戸</a:t>
                      </a: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洒落本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22.4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10.0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84.8</a:t>
                      </a:r>
                      <a:endParaRPr lang="ja-JP" sz="2400" b="1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48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江戸</a:t>
                      </a: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人情本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21.3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11.9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96.4</a:t>
                      </a:r>
                      <a:endParaRPr lang="ja-JP" sz="2400" b="1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35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明治・大正</a:t>
                      </a:r>
                      <a:r>
                        <a:rPr lang="en-US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初期口語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22.1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12.0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129.6</a:t>
                      </a:r>
                      <a:endParaRPr lang="ja-JP" sz="2400" b="1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42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明治・大正</a:t>
                      </a:r>
                      <a:r>
                        <a:rPr lang="en-US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雑誌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21.0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11.4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45.9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64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明治・大正</a:t>
                      </a:r>
                      <a:r>
                        <a:rPr lang="en-US" sz="1800" kern="100" dirty="0" smtClean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ja-JP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教科書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21.5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10.8</a:t>
                      </a:r>
                      <a:endParaRPr lang="ja-JP" sz="2400" kern="10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Ricty" panose="02000509000000000000" pitchFamily="1" charset="-128"/>
                          <a:ea typeface="Ricty" panose="02000509000000000000" pitchFamily="1" charset="-128"/>
                          <a:cs typeface="Times New Roman" panose="02020603050405020304" pitchFamily="18" charset="0"/>
                        </a:rPr>
                        <a:t>53.4</a:t>
                      </a:r>
                      <a:endParaRPr lang="ja-JP" sz="2400" kern="100" dirty="0">
                        <a:effectLst/>
                        <a:latin typeface="Ricty" panose="02000509000000000000" pitchFamily="1" charset="-128"/>
                        <a:ea typeface="Ricty" panose="02000509000000000000" pitchFamily="1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942641"/>
                  </a:ext>
                </a:extLst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809" y="365125"/>
            <a:ext cx="4396007" cy="12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未知語の問題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>
                <a:latin typeface="Ricty" panose="02000509000000000000" pitchFamily="1" charset="-128"/>
              </a:rPr>
              <a:t>明治・大正</a:t>
            </a:r>
            <a:r>
              <a:rPr lang="en-US" altLang="ja-JP" sz="2000" dirty="0">
                <a:latin typeface="Ricty" panose="02000509000000000000" pitchFamily="1" charset="-128"/>
              </a:rPr>
              <a:t>-</a:t>
            </a:r>
            <a:r>
              <a:rPr lang="ja-JP" altLang="en-US" sz="2000" dirty="0">
                <a:latin typeface="Ricty" panose="02000509000000000000" pitchFamily="1" charset="-128"/>
              </a:rPr>
              <a:t>雑誌 </a:t>
            </a:r>
            <a:r>
              <a:rPr lang="en-US" altLang="ja-JP" sz="2000" dirty="0">
                <a:latin typeface="Ricty" panose="02000509000000000000" pitchFamily="1" charset="-128"/>
              </a:rPr>
              <a:t>60M</a:t>
            </a:r>
            <a:r>
              <a:rPr lang="ja-JP" altLang="en-US" sz="2000" dirty="0">
                <a:latin typeface="Ricty" panose="02000509000000000000" pitchFamily="1" charset="-128"/>
              </a:rPr>
              <a:t>太陽</a:t>
            </a:r>
            <a:r>
              <a:rPr lang="en-US" altLang="ja-JP" sz="2000" dirty="0">
                <a:latin typeface="Ricty" panose="02000509000000000000" pitchFamily="1" charset="-128"/>
              </a:rPr>
              <a:t>1925_01004   1780    I   </a:t>
            </a:r>
            <a:r>
              <a:rPr lang="ja-JP" altLang="en-US" sz="2000" dirty="0">
                <a:latin typeface="Ricty" panose="02000509000000000000" pitchFamily="1" charset="-128"/>
              </a:rPr>
              <a:t>赤く    赤い    赤い</a:t>
            </a:r>
          </a:p>
          <a:p>
            <a:pPr marL="0" indent="0">
              <a:buNone/>
            </a:pPr>
            <a:r>
              <a:rPr lang="ja-JP" altLang="en-US" sz="2000" dirty="0">
                <a:latin typeface="Ricty" panose="02000509000000000000" pitchFamily="1" charset="-128"/>
              </a:rPr>
              <a:t>明治・大正</a:t>
            </a:r>
            <a:r>
              <a:rPr lang="en-US" altLang="ja-JP" sz="2000" dirty="0">
                <a:latin typeface="Ricty" panose="02000509000000000000" pitchFamily="1" charset="-128"/>
              </a:rPr>
              <a:t>-</a:t>
            </a:r>
            <a:r>
              <a:rPr lang="ja-JP" altLang="en-US" sz="2000" dirty="0">
                <a:latin typeface="Ricty" panose="02000509000000000000" pitchFamily="1" charset="-128"/>
              </a:rPr>
              <a:t>雑誌 </a:t>
            </a:r>
            <a:r>
              <a:rPr lang="en-US" altLang="ja-JP" sz="2000" dirty="0">
                <a:latin typeface="Ricty" panose="02000509000000000000" pitchFamily="1" charset="-128"/>
              </a:rPr>
              <a:t>60M</a:t>
            </a:r>
            <a:r>
              <a:rPr lang="ja-JP" altLang="en-US" sz="2000" dirty="0">
                <a:latin typeface="Ricty" panose="02000509000000000000" pitchFamily="1" charset="-128"/>
              </a:rPr>
              <a:t>太陽</a:t>
            </a:r>
            <a:r>
              <a:rPr lang="en-US" altLang="ja-JP" sz="2000" dirty="0">
                <a:latin typeface="Ricty" panose="02000509000000000000" pitchFamily="1" charset="-128"/>
              </a:rPr>
              <a:t>1925_01076   43270   I   </a:t>
            </a:r>
            <a:r>
              <a:rPr lang="ja-JP" altLang="en-US" sz="2000" dirty="0">
                <a:latin typeface="Ricty" panose="02000509000000000000" pitchFamily="1" charset="-128"/>
              </a:rPr>
              <a:t>ドス赤く    </a:t>
            </a:r>
            <a:r>
              <a:rPr lang="ja-JP" altLang="en-US" sz="2000" dirty="0" err="1">
                <a:latin typeface="Ricty" panose="02000509000000000000" pitchFamily="1" charset="-128"/>
              </a:rPr>
              <a:t>どす</a:t>
            </a:r>
            <a:r>
              <a:rPr lang="ja-JP" altLang="en-US" sz="2000" dirty="0">
                <a:latin typeface="Ricty" panose="02000509000000000000" pitchFamily="1" charset="-128"/>
              </a:rPr>
              <a:t>赤い    </a:t>
            </a:r>
            <a:r>
              <a:rPr lang="en-US" altLang="ja-JP" sz="2000" dirty="0">
                <a:latin typeface="Ricty" panose="02000509000000000000" pitchFamily="1" charset="-128"/>
              </a:rPr>
              <a:t>[UNK]</a:t>
            </a:r>
          </a:p>
          <a:p>
            <a:pPr marL="0" indent="0">
              <a:buNone/>
            </a:pPr>
            <a:r>
              <a:rPr lang="ja-JP" altLang="en-US" sz="2000" dirty="0">
                <a:latin typeface="Ricty" panose="02000509000000000000" pitchFamily="1" charset="-128"/>
              </a:rPr>
              <a:t>明治・大正</a:t>
            </a:r>
            <a:r>
              <a:rPr lang="en-US" altLang="ja-JP" sz="2000" dirty="0">
                <a:latin typeface="Ricty" panose="02000509000000000000" pitchFamily="1" charset="-128"/>
              </a:rPr>
              <a:t>-</a:t>
            </a:r>
            <a:r>
              <a:rPr lang="ja-JP" altLang="en-US" sz="2000" dirty="0">
                <a:latin typeface="Ricty" panose="02000509000000000000" pitchFamily="1" charset="-128"/>
              </a:rPr>
              <a:t>雑誌 </a:t>
            </a:r>
            <a:r>
              <a:rPr lang="en-US" altLang="ja-JP" sz="2000" dirty="0">
                <a:latin typeface="Ricty" panose="02000509000000000000" pitchFamily="1" charset="-128"/>
              </a:rPr>
              <a:t>60M</a:t>
            </a:r>
            <a:r>
              <a:rPr lang="ja-JP" altLang="en-US" sz="2000" dirty="0">
                <a:latin typeface="Ricty" panose="02000509000000000000" pitchFamily="1" charset="-128"/>
              </a:rPr>
              <a:t>太陽</a:t>
            </a:r>
            <a:r>
              <a:rPr lang="en-US" altLang="ja-JP" sz="2000" dirty="0">
                <a:latin typeface="Ricty" panose="02000509000000000000" pitchFamily="1" charset="-128"/>
              </a:rPr>
              <a:t>1925_01093   85150   I   </a:t>
            </a:r>
            <a:r>
              <a:rPr lang="ja-JP" altLang="en-US" sz="2000" dirty="0">
                <a:latin typeface="Ricty" panose="02000509000000000000" pitchFamily="1" charset="-128"/>
              </a:rPr>
              <a:t>赤かつ  赤い    </a:t>
            </a:r>
            <a:r>
              <a:rPr lang="ja-JP" altLang="en-US" sz="2000" dirty="0" smtClean="0">
                <a:latin typeface="Ricty" panose="02000509000000000000" pitchFamily="1" charset="-128"/>
              </a:rPr>
              <a:t>赤い</a:t>
            </a:r>
            <a:endParaRPr lang="en-US" altLang="ja-JP" sz="2000" dirty="0" smtClean="0">
              <a:latin typeface="Ricty" panose="02000509000000000000" pitchFamily="1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Ricty" panose="02000509000000000000" pitchFamily="1" charset="-128"/>
              </a:rPr>
              <a:t>明治・大正</a:t>
            </a:r>
            <a:r>
              <a:rPr lang="en-US" altLang="ja-JP" sz="2000" dirty="0">
                <a:latin typeface="Ricty" panose="02000509000000000000" pitchFamily="1" charset="-128"/>
              </a:rPr>
              <a:t>-</a:t>
            </a:r>
            <a:r>
              <a:rPr lang="ja-JP" altLang="en-US" sz="2000" dirty="0">
                <a:latin typeface="Ricty" panose="02000509000000000000" pitchFamily="1" charset="-128"/>
              </a:rPr>
              <a:t>雑誌 </a:t>
            </a:r>
            <a:r>
              <a:rPr lang="en-US" altLang="ja-JP" sz="2000" dirty="0">
                <a:latin typeface="Ricty" panose="02000509000000000000" pitchFamily="1" charset="-128"/>
              </a:rPr>
              <a:t>60M</a:t>
            </a:r>
            <a:r>
              <a:rPr lang="ja-JP" altLang="en-US" sz="2000" dirty="0">
                <a:latin typeface="Ricty" panose="02000509000000000000" pitchFamily="1" charset="-128"/>
              </a:rPr>
              <a:t>太陽</a:t>
            </a:r>
            <a:r>
              <a:rPr lang="en-US" altLang="ja-JP" sz="2000" dirty="0">
                <a:latin typeface="Ricty" panose="02000509000000000000" pitchFamily="1" charset="-128"/>
              </a:rPr>
              <a:t>1925_03035   29190   I   </a:t>
            </a:r>
            <a:r>
              <a:rPr lang="ja-JP" altLang="en-US" sz="2000" dirty="0">
                <a:latin typeface="Ricty" panose="02000509000000000000" pitchFamily="1" charset="-128"/>
              </a:rPr>
              <a:t>紅い    赤い    赤い</a:t>
            </a:r>
          </a:p>
          <a:p>
            <a:pPr marL="0" indent="0">
              <a:buNone/>
            </a:pPr>
            <a:r>
              <a:rPr lang="ja-JP" altLang="en-US" sz="2000" dirty="0">
                <a:latin typeface="Ricty" panose="02000509000000000000" pitchFamily="1" charset="-128"/>
              </a:rPr>
              <a:t>明治・大正</a:t>
            </a:r>
            <a:r>
              <a:rPr lang="en-US" altLang="ja-JP" sz="2000" dirty="0">
                <a:latin typeface="Ricty" panose="02000509000000000000" pitchFamily="1" charset="-128"/>
              </a:rPr>
              <a:t>-</a:t>
            </a:r>
            <a:r>
              <a:rPr lang="ja-JP" altLang="en-US" sz="2000" dirty="0">
                <a:latin typeface="Ricty" panose="02000509000000000000" pitchFamily="1" charset="-128"/>
              </a:rPr>
              <a:t>雑誌 </a:t>
            </a:r>
            <a:r>
              <a:rPr lang="en-US" altLang="ja-JP" sz="2000" dirty="0">
                <a:latin typeface="Ricty" panose="02000509000000000000" pitchFamily="1" charset="-128"/>
              </a:rPr>
              <a:t>60M</a:t>
            </a:r>
            <a:r>
              <a:rPr lang="ja-JP" altLang="en-US" sz="2000" dirty="0">
                <a:latin typeface="Ricty" panose="02000509000000000000" pitchFamily="1" charset="-128"/>
              </a:rPr>
              <a:t>太陽</a:t>
            </a:r>
            <a:r>
              <a:rPr lang="en-US" altLang="ja-JP" sz="2000" dirty="0">
                <a:latin typeface="Ricty" panose="02000509000000000000" pitchFamily="1" charset="-128"/>
              </a:rPr>
              <a:t>1925_03045   8370    I   </a:t>
            </a:r>
            <a:r>
              <a:rPr lang="ja-JP" altLang="en-US" sz="2000" dirty="0">
                <a:latin typeface="Ricty" panose="02000509000000000000" pitchFamily="1" charset="-128"/>
              </a:rPr>
              <a:t>赤く    赤い    赤い</a:t>
            </a:r>
          </a:p>
          <a:p>
            <a:pPr marL="0" indent="0">
              <a:buNone/>
            </a:pPr>
            <a:r>
              <a:rPr lang="ja-JP" altLang="en-US" sz="2000" dirty="0">
                <a:latin typeface="Ricty" panose="02000509000000000000" pitchFamily="1" charset="-128"/>
              </a:rPr>
              <a:t>明治・大正</a:t>
            </a:r>
            <a:r>
              <a:rPr lang="en-US" altLang="ja-JP" sz="2000" dirty="0">
                <a:latin typeface="Ricty" panose="02000509000000000000" pitchFamily="1" charset="-128"/>
              </a:rPr>
              <a:t>-</a:t>
            </a:r>
            <a:r>
              <a:rPr lang="ja-JP" altLang="en-US" sz="2000" dirty="0">
                <a:latin typeface="Ricty" panose="02000509000000000000" pitchFamily="1" charset="-128"/>
              </a:rPr>
              <a:t>雑誌 </a:t>
            </a:r>
            <a:r>
              <a:rPr lang="en-US" altLang="ja-JP" sz="2000" dirty="0">
                <a:latin typeface="Ricty" panose="02000509000000000000" pitchFamily="1" charset="-128"/>
              </a:rPr>
              <a:t>60M</a:t>
            </a:r>
            <a:r>
              <a:rPr lang="ja-JP" altLang="en-US" sz="2000" dirty="0">
                <a:latin typeface="Ricty" panose="02000509000000000000" pitchFamily="1" charset="-128"/>
              </a:rPr>
              <a:t>太陽</a:t>
            </a:r>
            <a:r>
              <a:rPr lang="en-US" altLang="ja-JP" sz="2000" dirty="0">
                <a:latin typeface="Ricty" panose="02000509000000000000" pitchFamily="1" charset="-128"/>
              </a:rPr>
              <a:t>1925_03072   21750   I   </a:t>
            </a:r>
            <a:r>
              <a:rPr lang="ja-JP" altLang="en-US" sz="2000" dirty="0" err="1">
                <a:latin typeface="Ricty" panose="02000509000000000000" pitchFamily="1" charset="-128"/>
              </a:rPr>
              <a:t>赧く</a:t>
            </a:r>
            <a:r>
              <a:rPr lang="ja-JP" altLang="en-US" sz="2000" dirty="0">
                <a:latin typeface="Ricty" panose="02000509000000000000" pitchFamily="1" charset="-128"/>
              </a:rPr>
              <a:t>    赤い    </a:t>
            </a:r>
            <a:r>
              <a:rPr lang="ja-JP" altLang="en-US" sz="2000" dirty="0" smtClean="0">
                <a:latin typeface="Ricty" panose="02000509000000000000" pitchFamily="1" charset="-128"/>
              </a:rPr>
              <a:t>赤い</a:t>
            </a:r>
            <a:endParaRPr lang="en-US" altLang="ja-JP" sz="2000" dirty="0" smtClean="0">
              <a:latin typeface="Ricty" panose="02000509000000000000" pitchFamily="1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Ricty" panose="02000509000000000000" pitchFamily="1" charset="-128"/>
              </a:rPr>
              <a:t>明治・大正</a:t>
            </a:r>
            <a:r>
              <a:rPr lang="en-US" altLang="ja-JP" sz="2000" dirty="0">
                <a:latin typeface="Ricty" panose="02000509000000000000" pitchFamily="1" charset="-128"/>
              </a:rPr>
              <a:t>-</a:t>
            </a:r>
            <a:r>
              <a:rPr lang="ja-JP" altLang="en-US" sz="2000" dirty="0">
                <a:latin typeface="Ricty" panose="02000509000000000000" pitchFamily="1" charset="-128"/>
              </a:rPr>
              <a:t>雑誌 </a:t>
            </a:r>
            <a:r>
              <a:rPr lang="en-US" altLang="ja-JP" sz="2000" dirty="0">
                <a:latin typeface="Ricty" panose="02000509000000000000" pitchFamily="1" charset="-128"/>
              </a:rPr>
              <a:t>60M</a:t>
            </a:r>
            <a:r>
              <a:rPr lang="ja-JP" altLang="en-US" sz="2000" dirty="0">
                <a:latin typeface="Ricty" panose="02000509000000000000" pitchFamily="1" charset="-128"/>
              </a:rPr>
              <a:t>太陽</a:t>
            </a:r>
            <a:r>
              <a:rPr lang="en-US" altLang="ja-JP" sz="2000" dirty="0">
                <a:latin typeface="Ricty" panose="02000509000000000000" pitchFamily="1" charset="-128"/>
              </a:rPr>
              <a:t>1925_07053   21760   I   </a:t>
            </a:r>
            <a:r>
              <a:rPr lang="ja-JP" altLang="en-US" sz="2000" dirty="0">
                <a:latin typeface="Ricty" panose="02000509000000000000" pitchFamily="1" charset="-128"/>
              </a:rPr>
              <a:t>薄赤い  薄赤い  薄赤い</a:t>
            </a:r>
          </a:p>
          <a:p>
            <a:pPr marL="0" indent="0">
              <a:buNone/>
            </a:pPr>
            <a:endParaRPr lang="en-US" altLang="ja-JP" sz="2000" dirty="0" smtClean="0">
              <a:latin typeface="Ricty" panose="02000509000000000000" pitchFamily="1" charset="-128"/>
            </a:endParaRPr>
          </a:p>
          <a:p>
            <a:pPr marL="0" indent="0">
              <a:buNone/>
            </a:pPr>
            <a:endParaRPr lang="ja-JP" altLang="en-US" sz="2000" dirty="0" smtClean="0">
              <a:latin typeface="Ricty" panose="02000509000000000000" pitchFamily="1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じんもんこん </a:t>
            </a:r>
            <a:r>
              <a:rPr lang="en-US" altLang="ja-JP" smtClean="0"/>
              <a:t>2020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40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ワイド画面</PresentationFormat>
  <Paragraphs>89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ＭＳ Ｐゴシック</vt:lpstr>
      <vt:lpstr>Ricty</vt:lpstr>
      <vt:lpstr>Selawik Semibold</vt:lpstr>
      <vt:lpstr>Univers</vt:lpstr>
      <vt:lpstr>游ゴシック</vt:lpstr>
      <vt:lpstr>Arial</vt:lpstr>
      <vt:lpstr>Calibri</vt:lpstr>
      <vt:lpstr>Times New Roman</vt:lpstr>
      <vt:lpstr>Office テーマ</vt:lpstr>
      <vt:lpstr>『日本語歴史コーパス』の文脈化単語埋め込みに基づく意味空間 　浅原正幸（国語研）・加藤祥（目白大）</vt:lpstr>
      <vt:lpstr>①分類語彙表番号 2.3100 用-活動-言語-言語活動の可視化 （ベクトル空間からの「中納言」へのリンク） https://projector.tensorflow.org/</vt:lpstr>
      <vt:lpstr> ②源氏物語の帖別の平均文ベクトル分布 （宇治十帖のみラベル付与） https://projector.tensorflow.org/</vt:lpstr>
      <vt:lpstr>③分散共分散行列ノルムによる 語義の広がりの調査</vt:lpstr>
      <vt:lpstr>未知語の問題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2016-08-30T02:03:47Z</dcterms:created>
  <dcterms:modified xsi:type="dcterms:W3CDTF">2020-11-23T05:39:34Z</dcterms:modified>
</cp:coreProperties>
</file>