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7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4DD3"/>
    <a:srgbClr val="F494B9"/>
    <a:srgbClr val="F0AFFF"/>
    <a:srgbClr val="F7DFFD"/>
    <a:srgbClr val="F5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48"/>
  </p:normalViewPr>
  <p:slideViewPr>
    <p:cSldViewPr snapToGrid="0">
      <p:cViewPr varScale="1">
        <p:scale>
          <a:sx n="104" d="100"/>
          <a:sy n="104" d="100"/>
        </p:scale>
        <p:origin x="20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5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7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0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8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AF78-C8EB-4B18-80F7-73F46308846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480F3-9A1E-4D63-8483-BCA50400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AB8541-6D9C-FE22-DCC9-2536ECCC396B}"/>
              </a:ext>
            </a:extLst>
          </p:cNvPr>
          <p:cNvGrpSpPr>
            <a:grpSpLocks noChangeAspect="1"/>
          </p:cNvGrpSpPr>
          <p:nvPr/>
        </p:nvGrpSpPr>
        <p:grpSpPr>
          <a:xfrm>
            <a:off x="853439" y="1460881"/>
            <a:ext cx="3600000" cy="3066802"/>
            <a:chOff x="581771" y="790468"/>
            <a:chExt cx="3897593" cy="3320318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E653DAA8-86E5-4E7D-802C-57C1FED750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55772"/>
                </p:ext>
              </p:extLst>
            </p:nvPr>
          </p:nvGraphicFramePr>
          <p:xfrm>
            <a:off x="581771" y="790468"/>
            <a:ext cx="3897593" cy="3320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2" imgW="1554840" imgH="1324440" progId="Origin95.Graph">
                    <p:embed/>
                  </p:oleObj>
                </mc:Choice>
                <mc:Fallback>
                  <p:oleObj name="Graph" r:id="rId2" imgW="1554840" imgH="1324440" progId="Origin95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81771" y="790468"/>
                          <a:ext cx="3897593" cy="33203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9B8DB70-FEAB-B618-F256-A2FAD08C0C67}"/>
                </a:ext>
              </a:extLst>
            </p:cNvPr>
            <p:cNvSpPr txBox="1"/>
            <p:nvPr/>
          </p:nvSpPr>
          <p:spPr>
            <a:xfrm>
              <a:off x="1064683" y="1247699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Mn3p</a:t>
              </a:r>
              <a:endParaRPr kumimoji="1" lang="zh-CN" altLang="en-US" sz="1400" baseline="-25000" dirty="0"/>
            </a:p>
          </p:txBody>
        </p:sp>
        <p:cxnSp>
          <p:nvCxnSpPr>
            <p:cNvPr id="3" name="直线箭头连接符 49">
              <a:extLst>
                <a:ext uri="{FF2B5EF4-FFF2-40B4-BE49-F238E27FC236}">
                  <a16:creationId xmlns:a16="http://schemas.microsoft.com/office/drawing/2014/main" id="{8F302991-1350-AFEF-8280-8FC49916FA61}"/>
                </a:ext>
              </a:extLst>
            </p:cNvPr>
            <p:cNvCxnSpPr/>
            <p:nvPr/>
          </p:nvCxnSpPr>
          <p:spPr>
            <a:xfrm>
              <a:off x="2809215" y="1942847"/>
              <a:ext cx="316976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50">
              <a:extLst>
                <a:ext uri="{FF2B5EF4-FFF2-40B4-BE49-F238E27FC236}">
                  <a16:creationId xmlns:a16="http://schemas.microsoft.com/office/drawing/2014/main" id="{B14209EB-EECB-610C-6D6C-A3A2BDA52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328" y="2822713"/>
              <a:ext cx="284650" cy="18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1">
              <a:extLst>
                <a:ext uri="{FF2B5EF4-FFF2-40B4-BE49-F238E27FC236}">
                  <a16:creationId xmlns:a16="http://schemas.microsoft.com/office/drawing/2014/main" id="{7D4B383E-AA51-1178-83C1-363ED9DD8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020" y="3231828"/>
              <a:ext cx="353488" cy="6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A96656-24FD-4E48-2B37-3226B97E3520}"/>
                </a:ext>
              </a:extLst>
            </p:cNvPr>
            <p:cNvSpPr txBox="1"/>
            <p:nvPr/>
          </p:nvSpPr>
          <p:spPr>
            <a:xfrm>
              <a:off x="1606159" y="2913127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24.77% Mn</a:t>
              </a:r>
              <a:r>
                <a:rPr kumimoji="1" lang="en-US" altLang="zh-CN" sz="1400" baseline="30000" dirty="0"/>
                <a:t>4+</a:t>
              </a:r>
              <a:endParaRPr kumimoji="1" lang="zh-CN" altLang="en-US" sz="1400" baseline="30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60970FF-2794-2D01-6E9D-A4463B9D5714}"/>
                </a:ext>
              </a:extLst>
            </p:cNvPr>
            <p:cNvSpPr txBox="1"/>
            <p:nvPr/>
          </p:nvSpPr>
          <p:spPr>
            <a:xfrm>
              <a:off x="1606159" y="1715468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70.02 % Mn</a:t>
              </a:r>
              <a:r>
                <a:rPr kumimoji="1" lang="en-US" altLang="zh-CN" sz="1400" baseline="30000" dirty="0"/>
                <a:t>3+</a:t>
              </a:r>
              <a:endParaRPr kumimoji="1" lang="zh-CN" altLang="en-US" sz="1400" baseline="30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A8116E-D8D8-EF7D-BCCF-EE6F92D40109}"/>
                </a:ext>
              </a:extLst>
            </p:cNvPr>
            <p:cNvSpPr txBox="1"/>
            <p:nvPr/>
          </p:nvSpPr>
          <p:spPr>
            <a:xfrm>
              <a:off x="1956492" y="3175624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3.21% Mn</a:t>
              </a:r>
              <a:r>
                <a:rPr kumimoji="1" lang="en-US" altLang="zh-CN" sz="1400" baseline="30000" dirty="0"/>
                <a:t>2+</a:t>
              </a:r>
              <a:endParaRPr kumimoji="1" lang="zh-CN" altLang="en-US" sz="1400" baseline="30000" dirty="0"/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F68E7C0-901E-844F-EACB-A859A6310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37125"/>
              </p:ext>
            </p:extLst>
          </p:nvPr>
        </p:nvGraphicFramePr>
        <p:xfrm>
          <a:off x="4723125" y="1815406"/>
          <a:ext cx="3486597" cy="2490274"/>
        </p:xfrm>
        <a:graphic>
          <a:graphicData uri="http://schemas.openxmlformats.org/drawingml/2006/table">
            <a:tbl>
              <a:tblPr firstRow="1" firstCol="1" bandRow="1"/>
              <a:tblGrid>
                <a:gridCol w="230482">
                  <a:extLst>
                    <a:ext uri="{9D8B030D-6E8A-4147-A177-3AD203B41FA5}">
                      <a16:colId xmlns:a16="http://schemas.microsoft.com/office/drawing/2014/main" val="4228399510"/>
                    </a:ext>
                  </a:extLst>
                </a:gridCol>
                <a:gridCol w="745326">
                  <a:extLst>
                    <a:ext uri="{9D8B030D-6E8A-4147-A177-3AD203B41FA5}">
                      <a16:colId xmlns:a16="http://schemas.microsoft.com/office/drawing/2014/main" val="4236290709"/>
                    </a:ext>
                  </a:extLst>
                </a:gridCol>
                <a:gridCol w="760366">
                  <a:extLst>
                    <a:ext uri="{9D8B030D-6E8A-4147-A177-3AD203B41FA5}">
                      <a16:colId xmlns:a16="http://schemas.microsoft.com/office/drawing/2014/main" val="3375985183"/>
                    </a:ext>
                  </a:extLst>
                </a:gridCol>
                <a:gridCol w="673469">
                  <a:extLst>
                    <a:ext uri="{9D8B030D-6E8A-4147-A177-3AD203B41FA5}">
                      <a16:colId xmlns:a16="http://schemas.microsoft.com/office/drawing/2014/main" val="440522404"/>
                    </a:ext>
                  </a:extLst>
                </a:gridCol>
                <a:gridCol w="660101">
                  <a:extLst>
                    <a:ext uri="{9D8B030D-6E8A-4147-A177-3AD203B41FA5}">
                      <a16:colId xmlns:a16="http://schemas.microsoft.com/office/drawing/2014/main" val="2609361704"/>
                    </a:ext>
                  </a:extLst>
                </a:gridCol>
                <a:gridCol w="416853">
                  <a:extLst>
                    <a:ext uri="{9D8B030D-6E8A-4147-A177-3AD203B41FA5}">
                      <a16:colId xmlns:a16="http://schemas.microsoft.com/office/drawing/2014/main" val="1920514764"/>
                    </a:ext>
                  </a:extLst>
                </a:gridCol>
              </a:tblGrid>
              <a:tr h="22324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Position (eV)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FWHM (eV)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Line shape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altLang="zh-CN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At%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35702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1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49.58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17.50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64229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2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50.93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4.52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852876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3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52.32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520048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4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53.72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76393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5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55.2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98750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1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48.38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40.99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953373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2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49.56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17.46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5609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3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50.75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9.55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16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4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52.16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878869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5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56.21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514785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1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47.18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732967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2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47.8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005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3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49.23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24996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E9660D8-5C1A-AFD7-EFB1-6E313F39CBFC}"/>
              </a:ext>
            </a:extLst>
          </p:cNvPr>
          <p:cNvSpPr txBox="1"/>
          <p:nvPr/>
        </p:nvSpPr>
        <p:spPr>
          <a:xfrm>
            <a:off x="755374" y="1460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431E81-30B2-8CAD-8E7D-12138D3AAC0C}"/>
              </a:ext>
            </a:extLst>
          </p:cNvPr>
          <p:cNvSpPr txBox="1"/>
          <p:nvPr/>
        </p:nvSpPr>
        <p:spPr>
          <a:xfrm>
            <a:off x="4392646" y="1460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B91ECF-7747-6C9F-0A20-AC8392C94D5F}"/>
              </a:ext>
            </a:extLst>
          </p:cNvPr>
          <p:cNvSpPr txBox="1"/>
          <p:nvPr/>
        </p:nvSpPr>
        <p:spPr>
          <a:xfrm>
            <a:off x="316949" y="4789993"/>
            <a:ext cx="8601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/>
              <a:t>XPS spectra of Mn3p in </a:t>
            </a:r>
            <a:r>
              <a:rPr lang="el-GR" altLang="zh-CN" sz="1600" dirty="0"/>
              <a:t>α</a:t>
            </a:r>
            <a:r>
              <a:rPr lang="en-US" altLang="zh-CN" sz="1600" dirty="0"/>
              <a:t>-MnO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 catalyst. The fitting parameters of the Mn3p spectra, such as the relative amounts of each oxidation state, were presented in (B). The spectra were fitted by considering Mn</a:t>
            </a:r>
            <a:r>
              <a:rPr lang="en-US" altLang="zh-CN" sz="1600" baseline="30000" dirty="0"/>
              <a:t>2+</a:t>
            </a:r>
            <a:r>
              <a:rPr lang="en-US" altLang="zh-CN" sz="1600" dirty="0"/>
              <a:t>, Mn</a:t>
            </a:r>
            <a:r>
              <a:rPr lang="en-US" altLang="zh-CN" sz="1600" baseline="30000" dirty="0"/>
              <a:t>3+</a:t>
            </a:r>
            <a:r>
              <a:rPr lang="en-US" altLang="zh-CN" sz="1600" dirty="0"/>
              <a:t> and Mn4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 for Mn3p following the protocol created by </a:t>
            </a:r>
            <a:r>
              <a:rPr lang="en-US" altLang="zh-CN" sz="1600" dirty="0" err="1"/>
              <a:t>Ilton</a:t>
            </a:r>
            <a:r>
              <a:rPr lang="en-US" altLang="zh-CN" sz="1600" dirty="0"/>
              <a:t>, E.S. et al. (</a:t>
            </a:r>
            <a:r>
              <a:rPr lang="en-US" altLang="zh-CN" sz="1600" i="1" dirty="0" err="1"/>
              <a:t>Ilton</a:t>
            </a:r>
            <a:r>
              <a:rPr lang="en-US" altLang="zh-CN" sz="1600" i="1" dirty="0"/>
              <a:t>, E. S. et al., Appl. Surf. Sci. 2016, 366, 475.</a:t>
            </a:r>
            <a:r>
              <a:rPr lang="en-US" altLang="zh-CN" sz="1600" dirty="0"/>
              <a:t>). The spectra were obtained using a pass energy of 23.5 eV and calibrated using the Au4f</a:t>
            </a:r>
            <a:r>
              <a:rPr lang="en-US" altLang="zh-CN" sz="1600" baseline="-25000" dirty="0"/>
              <a:t>7/5</a:t>
            </a:r>
            <a:r>
              <a:rPr lang="en-US" altLang="zh-CN" sz="1600" dirty="0"/>
              <a:t> peak at 84.0 eV.</a:t>
            </a:r>
          </a:p>
        </p:txBody>
      </p:sp>
    </p:spTree>
    <p:extLst>
      <p:ext uri="{BB962C8B-B14F-4D97-AF65-F5344CB8AC3E}">
        <p14:creationId xmlns:p14="http://schemas.microsoft.com/office/powerpoint/2010/main" val="401717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AB8541-6D9C-FE22-DCC9-2536ECCC396B}"/>
              </a:ext>
            </a:extLst>
          </p:cNvPr>
          <p:cNvGrpSpPr>
            <a:grpSpLocks noChangeAspect="1"/>
          </p:cNvGrpSpPr>
          <p:nvPr/>
        </p:nvGrpSpPr>
        <p:grpSpPr>
          <a:xfrm>
            <a:off x="853439" y="1460881"/>
            <a:ext cx="3600000" cy="3066802"/>
            <a:chOff x="581771" y="790468"/>
            <a:chExt cx="3897593" cy="3320318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E653DAA8-86E5-4E7D-802C-57C1FED750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1771" y="790468"/>
            <a:ext cx="3897593" cy="3320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2" imgW="1554840" imgH="1324440" progId="Origin95.Graph">
                    <p:embed/>
                  </p:oleObj>
                </mc:Choice>
                <mc:Fallback>
                  <p:oleObj name="Graph" r:id="rId2" imgW="1554840" imgH="1324440" progId="Origin95.Graph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E653DAA8-86E5-4E7D-802C-57C1FED750D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81771" y="790468"/>
                          <a:ext cx="3897593" cy="33203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9B8DB70-FEAB-B618-F256-A2FAD08C0C67}"/>
                </a:ext>
              </a:extLst>
            </p:cNvPr>
            <p:cNvSpPr txBox="1"/>
            <p:nvPr/>
          </p:nvSpPr>
          <p:spPr>
            <a:xfrm>
              <a:off x="1064683" y="1247699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Mn3p</a:t>
              </a:r>
              <a:endParaRPr kumimoji="1" lang="zh-CN" altLang="en-US" sz="1400" baseline="-25000" dirty="0"/>
            </a:p>
          </p:txBody>
        </p:sp>
        <p:cxnSp>
          <p:nvCxnSpPr>
            <p:cNvPr id="3" name="直线箭头连接符 49">
              <a:extLst>
                <a:ext uri="{FF2B5EF4-FFF2-40B4-BE49-F238E27FC236}">
                  <a16:creationId xmlns:a16="http://schemas.microsoft.com/office/drawing/2014/main" id="{8F302991-1350-AFEF-8280-8FC49916FA61}"/>
                </a:ext>
              </a:extLst>
            </p:cNvPr>
            <p:cNvCxnSpPr/>
            <p:nvPr/>
          </p:nvCxnSpPr>
          <p:spPr>
            <a:xfrm>
              <a:off x="2809215" y="1942847"/>
              <a:ext cx="316976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50">
              <a:extLst>
                <a:ext uri="{FF2B5EF4-FFF2-40B4-BE49-F238E27FC236}">
                  <a16:creationId xmlns:a16="http://schemas.microsoft.com/office/drawing/2014/main" id="{B14209EB-EECB-610C-6D6C-A3A2BDA52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328" y="2822713"/>
              <a:ext cx="284650" cy="18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1">
              <a:extLst>
                <a:ext uri="{FF2B5EF4-FFF2-40B4-BE49-F238E27FC236}">
                  <a16:creationId xmlns:a16="http://schemas.microsoft.com/office/drawing/2014/main" id="{7D4B383E-AA51-1178-83C1-363ED9DD8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020" y="3231828"/>
              <a:ext cx="353488" cy="6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A96656-24FD-4E48-2B37-3226B97E3520}"/>
                </a:ext>
              </a:extLst>
            </p:cNvPr>
            <p:cNvSpPr txBox="1"/>
            <p:nvPr/>
          </p:nvSpPr>
          <p:spPr>
            <a:xfrm>
              <a:off x="1606159" y="2913127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24.77% Mn</a:t>
              </a:r>
              <a:r>
                <a:rPr kumimoji="1" lang="en-US" altLang="zh-CN" sz="1400" baseline="30000" dirty="0"/>
                <a:t>4+</a:t>
              </a:r>
              <a:endParaRPr kumimoji="1" lang="zh-CN" altLang="en-US" sz="1400" baseline="30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60970FF-2794-2D01-6E9D-A4463B9D5714}"/>
                </a:ext>
              </a:extLst>
            </p:cNvPr>
            <p:cNvSpPr txBox="1"/>
            <p:nvPr/>
          </p:nvSpPr>
          <p:spPr>
            <a:xfrm>
              <a:off x="1606159" y="1715468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70.02 % Mn</a:t>
              </a:r>
              <a:r>
                <a:rPr kumimoji="1" lang="en-US" altLang="zh-CN" sz="1400" baseline="30000" dirty="0"/>
                <a:t>3+</a:t>
              </a:r>
              <a:endParaRPr kumimoji="1" lang="zh-CN" altLang="en-US" sz="1400" baseline="30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A8116E-D8D8-EF7D-BCCF-EE6F92D40109}"/>
                </a:ext>
              </a:extLst>
            </p:cNvPr>
            <p:cNvSpPr txBox="1"/>
            <p:nvPr/>
          </p:nvSpPr>
          <p:spPr>
            <a:xfrm>
              <a:off x="1956492" y="3175624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3.21% Mn</a:t>
              </a:r>
              <a:r>
                <a:rPr kumimoji="1" lang="en-US" altLang="zh-CN" sz="1400" baseline="30000" dirty="0"/>
                <a:t>2+</a:t>
              </a:r>
              <a:endParaRPr kumimoji="1" lang="zh-CN" altLang="en-US" sz="1400" baseline="30000" dirty="0"/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F68E7C0-901E-844F-EACB-A859A6310E88}"/>
              </a:ext>
            </a:extLst>
          </p:cNvPr>
          <p:cNvGraphicFramePr>
            <a:graphicFrameLocks noGrp="1"/>
          </p:cNvGraphicFramePr>
          <p:nvPr/>
        </p:nvGraphicFramePr>
        <p:xfrm>
          <a:off x="4723125" y="1815406"/>
          <a:ext cx="3486597" cy="2490274"/>
        </p:xfrm>
        <a:graphic>
          <a:graphicData uri="http://schemas.openxmlformats.org/drawingml/2006/table">
            <a:tbl>
              <a:tblPr firstRow="1" firstCol="1" bandRow="1"/>
              <a:tblGrid>
                <a:gridCol w="230482">
                  <a:extLst>
                    <a:ext uri="{9D8B030D-6E8A-4147-A177-3AD203B41FA5}">
                      <a16:colId xmlns:a16="http://schemas.microsoft.com/office/drawing/2014/main" val="4228399510"/>
                    </a:ext>
                  </a:extLst>
                </a:gridCol>
                <a:gridCol w="745326">
                  <a:extLst>
                    <a:ext uri="{9D8B030D-6E8A-4147-A177-3AD203B41FA5}">
                      <a16:colId xmlns:a16="http://schemas.microsoft.com/office/drawing/2014/main" val="4236290709"/>
                    </a:ext>
                  </a:extLst>
                </a:gridCol>
                <a:gridCol w="760366">
                  <a:extLst>
                    <a:ext uri="{9D8B030D-6E8A-4147-A177-3AD203B41FA5}">
                      <a16:colId xmlns:a16="http://schemas.microsoft.com/office/drawing/2014/main" val="3375985183"/>
                    </a:ext>
                  </a:extLst>
                </a:gridCol>
                <a:gridCol w="673469">
                  <a:extLst>
                    <a:ext uri="{9D8B030D-6E8A-4147-A177-3AD203B41FA5}">
                      <a16:colId xmlns:a16="http://schemas.microsoft.com/office/drawing/2014/main" val="440522404"/>
                    </a:ext>
                  </a:extLst>
                </a:gridCol>
                <a:gridCol w="660101">
                  <a:extLst>
                    <a:ext uri="{9D8B030D-6E8A-4147-A177-3AD203B41FA5}">
                      <a16:colId xmlns:a16="http://schemas.microsoft.com/office/drawing/2014/main" val="2609361704"/>
                    </a:ext>
                  </a:extLst>
                </a:gridCol>
                <a:gridCol w="416853">
                  <a:extLst>
                    <a:ext uri="{9D8B030D-6E8A-4147-A177-3AD203B41FA5}">
                      <a16:colId xmlns:a16="http://schemas.microsoft.com/office/drawing/2014/main" val="1920514764"/>
                    </a:ext>
                  </a:extLst>
                </a:gridCol>
              </a:tblGrid>
              <a:tr h="22324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Position (eV)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FWHM (eV)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Line shape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altLang="zh-CN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At%</a:t>
                      </a:r>
                      <a:endParaRPr lang="zh-CN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35702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1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49.58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17.50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64229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2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50.93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4.52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852876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3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52.32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520048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4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53.72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76393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5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55.2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98750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1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48.38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40.99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953373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2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49.56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17.46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5609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3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50.75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9.55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16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4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52.16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878869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5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56.21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514785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1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47.18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732967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2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47.8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005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3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49.23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24996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E9660D8-5C1A-AFD7-EFB1-6E313F39CBFC}"/>
              </a:ext>
            </a:extLst>
          </p:cNvPr>
          <p:cNvSpPr txBox="1"/>
          <p:nvPr/>
        </p:nvSpPr>
        <p:spPr>
          <a:xfrm>
            <a:off x="802760" y="155324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(A)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431E81-30B2-8CAD-8E7D-12138D3AAC0C}"/>
              </a:ext>
            </a:extLst>
          </p:cNvPr>
          <p:cNvSpPr txBox="1"/>
          <p:nvPr/>
        </p:nvSpPr>
        <p:spPr>
          <a:xfrm>
            <a:off x="4299882" y="146088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B91ECF-7747-6C9F-0A20-AC8392C94D5F}"/>
              </a:ext>
            </a:extLst>
          </p:cNvPr>
          <p:cNvSpPr txBox="1"/>
          <p:nvPr/>
        </p:nvSpPr>
        <p:spPr>
          <a:xfrm>
            <a:off x="316949" y="4789993"/>
            <a:ext cx="8601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/>
              <a:t>XPS spectra of Mn3p in </a:t>
            </a:r>
            <a:r>
              <a:rPr lang="el-GR" altLang="zh-CN" sz="1600" dirty="0"/>
              <a:t>α</a:t>
            </a:r>
            <a:r>
              <a:rPr lang="en-US" altLang="zh-CN" sz="1600" dirty="0"/>
              <a:t>-MnO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 catalyst. The fitting parameters of the Mn3p spectra, such as the relative amounts of each oxidation state, were presented in (B). The spectra were fitted by considering Mn</a:t>
            </a:r>
            <a:r>
              <a:rPr lang="en-US" altLang="zh-CN" sz="1600" baseline="30000" dirty="0"/>
              <a:t>2+</a:t>
            </a:r>
            <a:r>
              <a:rPr lang="en-US" altLang="zh-CN" sz="1600" dirty="0"/>
              <a:t>, Mn</a:t>
            </a:r>
            <a:r>
              <a:rPr lang="en-US" altLang="zh-CN" sz="1600" baseline="30000" dirty="0"/>
              <a:t>3+</a:t>
            </a:r>
            <a:r>
              <a:rPr lang="en-US" altLang="zh-CN" sz="1600" dirty="0"/>
              <a:t> and Mn4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 for Mn3p following the protocol created by </a:t>
            </a:r>
            <a:r>
              <a:rPr lang="en-US" altLang="zh-CN" sz="1600" dirty="0" err="1"/>
              <a:t>Ilton</a:t>
            </a:r>
            <a:r>
              <a:rPr lang="en-US" altLang="zh-CN" sz="1600" dirty="0"/>
              <a:t>, E.S. et al. (</a:t>
            </a:r>
            <a:r>
              <a:rPr lang="en-US" altLang="zh-CN" sz="1600" i="1" dirty="0" err="1"/>
              <a:t>Ilton</a:t>
            </a:r>
            <a:r>
              <a:rPr lang="en-US" altLang="zh-CN" sz="1600" i="1" dirty="0"/>
              <a:t>, E. S. et al., Appl. Surf. Sci. 2016, 366, 475.</a:t>
            </a:r>
            <a:r>
              <a:rPr lang="en-US" altLang="zh-CN" sz="1600" dirty="0"/>
              <a:t>). The spectra were obtained using a pass energy of 23.5 eV and calibrated using the Au4f</a:t>
            </a:r>
            <a:r>
              <a:rPr lang="en-US" altLang="zh-CN" sz="1600" baseline="-25000" dirty="0"/>
              <a:t>7/5</a:t>
            </a:r>
            <a:r>
              <a:rPr lang="en-US" altLang="zh-CN" sz="1600" dirty="0"/>
              <a:t> peak at 84.0 eV.</a:t>
            </a:r>
          </a:p>
        </p:txBody>
      </p:sp>
    </p:spTree>
    <p:extLst>
      <p:ext uri="{BB962C8B-B14F-4D97-AF65-F5344CB8AC3E}">
        <p14:creationId xmlns:p14="http://schemas.microsoft.com/office/powerpoint/2010/main" val="147212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グラフ, 散布図&#10;&#10;自動的に生成された説明">
            <a:extLst>
              <a:ext uri="{FF2B5EF4-FFF2-40B4-BE49-F238E27FC236}">
                <a16:creationId xmlns:a16="http://schemas.microsoft.com/office/drawing/2014/main" id="{4714E8EB-0436-933A-2D8D-23963A660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65" y="3563607"/>
            <a:ext cx="3657607" cy="2743206"/>
          </a:xfrm>
          <a:prstGeom prst="rect">
            <a:avLst/>
          </a:prstGeom>
        </p:spPr>
      </p:pic>
      <p:grpSp>
        <p:nvGrpSpPr>
          <p:cNvPr id="15" name="组合 11">
            <a:extLst>
              <a:ext uri="{FF2B5EF4-FFF2-40B4-BE49-F238E27FC236}">
                <a16:creationId xmlns:a16="http://schemas.microsoft.com/office/drawing/2014/main" id="{1D8A1CD2-6217-C67B-A121-81C394BBE7C7}"/>
              </a:ext>
            </a:extLst>
          </p:cNvPr>
          <p:cNvGrpSpPr>
            <a:grpSpLocks noChangeAspect="1"/>
          </p:cNvGrpSpPr>
          <p:nvPr/>
        </p:nvGrpSpPr>
        <p:grpSpPr>
          <a:xfrm>
            <a:off x="802760" y="1283855"/>
            <a:ext cx="3710226" cy="3160702"/>
            <a:chOff x="581771" y="790468"/>
            <a:chExt cx="3897593" cy="3320318"/>
          </a:xfrm>
        </p:grpSpPr>
        <p:graphicFrame>
          <p:nvGraphicFramePr>
            <p:cNvPr id="16" name="Object 4">
              <a:extLst>
                <a:ext uri="{FF2B5EF4-FFF2-40B4-BE49-F238E27FC236}">
                  <a16:creationId xmlns:a16="http://schemas.microsoft.com/office/drawing/2014/main" id="{C08F6ED2-418B-0871-4FFB-8F13E08E83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1771" y="790468"/>
            <a:ext cx="3897593" cy="3320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3" imgW="1554840" imgH="1324440" progId="Origin95.Graph">
                    <p:embed/>
                  </p:oleObj>
                </mc:Choice>
                <mc:Fallback>
                  <p:oleObj name="Graph" r:id="rId3" imgW="1554840" imgH="1324440" progId="Origin95.Graph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E653DAA8-86E5-4E7D-802C-57C1FED750D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1771" y="790468"/>
                          <a:ext cx="3897593" cy="33203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">
              <a:extLst>
                <a:ext uri="{FF2B5EF4-FFF2-40B4-BE49-F238E27FC236}">
                  <a16:creationId xmlns:a16="http://schemas.microsoft.com/office/drawing/2014/main" id="{81200CE9-5811-9904-8E7B-5511D11F3F67}"/>
                </a:ext>
              </a:extLst>
            </p:cNvPr>
            <p:cNvSpPr txBox="1"/>
            <p:nvPr/>
          </p:nvSpPr>
          <p:spPr>
            <a:xfrm>
              <a:off x="1064683" y="1247699"/>
              <a:ext cx="690758" cy="323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Mn 3</a:t>
              </a:r>
              <a:r>
                <a:rPr kumimoji="1" lang="en-US" altLang="zh-CN" sz="1400" i="1" dirty="0"/>
                <a:t>p</a:t>
              </a:r>
              <a:endParaRPr kumimoji="1" lang="zh-CN" altLang="en-US" sz="1400" i="1" baseline="-25000" dirty="0"/>
            </a:p>
          </p:txBody>
        </p:sp>
        <p:cxnSp>
          <p:nvCxnSpPr>
            <p:cNvPr id="18" name="直线箭头连接符 49">
              <a:extLst>
                <a:ext uri="{FF2B5EF4-FFF2-40B4-BE49-F238E27FC236}">
                  <a16:creationId xmlns:a16="http://schemas.microsoft.com/office/drawing/2014/main" id="{4ABD8AE3-4E1C-7BC5-9A67-DAB0100F235C}"/>
                </a:ext>
              </a:extLst>
            </p:cNvPr>
            <p:cNvCxnSpPr/>
            <p:nvPr/>
          </p:nvCxnSpPr>
          <p:spPr>
            <a:xfrm>
              <a:off x="2809215" y="1942847"/>
              <a:ext cx="316976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50">
              <a:extLst>
                <a:ext uri="{FF2B5EF4-FFF2-40B4-BE49-F238E27FC236}">
                  <a16:creationId xmlns:a16="http://schemas.microsoft.com/office/drawing/2014/main" id="{0A88AA75-4586-7A33-AF71-188836253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328" y="2822713"/>
              <a:ext cx="284650" cy="18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51">
              <a:extLst>
                <a:ext uri="{FF2B5EF4-FFF2-40B4-BE49-F238E27FC236}">
                  <a16:creationId xmlns:a16="http://schemas.microsoft.com/office/drawing/2014/main" id="{E6FBCFFA-0979-7B17-7033-3D154D85A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020" y="3231828"/>
              <a:ext cx="353488" cy="6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1BDE3DFE-1088-A61C-641A-DA04702136EF}"/>
                </a:ext>
              </a:extLst>
            </p:cNvPr>
            <p:cNvSpPr txBox="1"/>
            <p:nvPr/>
          </p:nvSpPr>
          <p:spPr>
            <a:xfrm>
              <a:off x="1606159" y="2913127"/>
              <a:ext cx="1069648" cy="323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24.8% </a:t>
              </a:r>
              <a:r>
                <a:rPr kumimoji="1" lang="en-US" altLang="zh-CN" sz="1400" dirty="0" err="1"/>
                <a:t>Mn</a:t>
              </a:r>
              <a:r>
                <a:rPr kumimoji="1" lang="en-US" altLang="zh-CN" sz="1400" baseline="30000" dirty="0" err="1"/>
                <a:t>IV</a:t>
              </a:r>
              <a:endParaRPr kumimoji="1" lang="zh-CN" altLang="en-US" sz="1400" baseline="30000" dirty="0"/>
            </a:p>
          </p:txBody>
        </p:sp>
        <p:sp>
          <p:nvSpPr>
            <p:cNvPr id="22" name="文本框 8">
              <a:extLst>
                <a:ext uri="{FF2B5EF4-FFF2-40B4-BE49-F238E27FC236}">
                  <a16:creationId xmlns:a16="http://schemas.microsoft.com/office/drawing/2014/main" id="{3F2C4F29-99CB-A1CD-0962-74BB7F78B56A}"/>
                </a:ext>
              </a:extLst>
            </p:cNvPr>
            <p:cNvSpPr txBox="1"/>
            <p:nvPr/>
          </p:nvSpPr>
          <p:spPr>
            <a:xfrm>
              <a:off x="1606159" y="1715468"/>
              <a:ext cx="1105012" cy="323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72.0 % </a:t>
              </a:r>
              <a:r>
                <a:rPr kumimoji="1" lang="en-US" altLang="zh-CN" sz="1400" dirty="0" err="1"/>
                <a:t>Mn</a:t>
              </a:r>
              <a:r>
                <a:rPr kumimoji="1" lang="en-US" altLang="zh-CN" sz="1400" baseline="30000" dirty="0" err="1"/>
                <a:t>III</a:t>
              </a:r>
              <a:endParaRPr kumimoji="1" lang="zh-CN" altLang="en-US" sz="1400" baseline="30000" dirty="0"/>
            </a:p>
          </p:txBody>
        </p:sp>
        <p:sp>
          <p:nvSpPr>
            <p:cNvPr id="23" name="文本框 9">
              <a:extLst>
                <a:ext uri="{FF2B5EF4-FFF2-40B4-BE49-F238E27FC236}">
                  <a16:creationId xmlns:a16="http://schemas.microsoft.com/office/drawing/2014/main" id="{C0E97FBB-A82E-01BA-94AC-7F9CB6097A68}"/>
                </a:ext>
              </a:extLst>
            </p:cNvPr>
            <p:cNvSpPr txBox="1"/>
            <p:nvPr/>
          </p:nvSpPr>
          <p:spPr>
            <a:xfrm>
              <a:off x="1956492" y="3175624"/>
              <a:ext cx="934931" cy="323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3.2% </a:t>
              </a:r>
              <a:r>
                <a:rPr kumimoji="1" lang="en-US" altLang="zh-CN" sz="1400" dirty="0" err="1"/>
                <a:t>Mn</a:t>
              </a:r>
              <a:r>
                <a:rPr kumimoji="1" lang="en-US" altLang="zh-CN" sz="1400" baseline="30000" dirty="0" err="1"/>
                <a:t>II</a:t>
              </a:r>
              <a:endParaRPr kumimoji="1" lang="zh-CN" altLang="en-US" sz="1400" baseline="30000" dirty="0"/>
            </a:p>
          </p:txBody>
        </p:sp>
      </p:grpSp>
      <p:sp>
        <p:nvSpPr>
          <p:cNvPr id="24" name="文本框 12">
            <a:extLst>
              <a:ext uri="{FF2B5EF4-FFF2-40B4-BE49-F238E27FC236}">
                <a16:creationId xmlns:a16="http://schemas.microsoft.com/office/drawing/2014/main" id="{87C9B087-A2FD-CF06-C685-2D339D5B6BC0}"/>
              </a:ext>
            </a:extLst>
          </p:cNvPr>
          <p:cNvSpPr txBox="1"/>
          <p:nvPr/>
        </p:nvSpPr>
        <p:spPr>
          <a:xfrm>
            <a:off x="1063524" y="272832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(A)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74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10">
            <a:extLst>
              <a:ext uri="{FF2B5EF4-FFF2-40B4-BE49-F238E27FC236}">
                <a16:creationId xmlns:a16="http://schemas.microsoft.com/office/drawing/2014/main" id="{860E8D43-2CF9-5113-2105-B81714EA0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24249"/>
              </p:ext>
            </p:extLst>
          </p:nvPr>
        </p:nvGraphicFramePr>
        <p:xfrm>
          <a:off x="1810327" y="2027843"/>
          <a:ext cx="5209310" cy="2903648"/>
        </p:xfrm>
        <a:graphic>
          <a:graphicData uri="http://schemas.openxmlformats.org/drawingml/2006/table">
            <a:tbl>
              <a:tblPr firstRow="1" firstCol="1" bandRow="1"/>
              <a:tblGrid>
                <a:gridCol w="344363">
                  <a:extLst>
                    <a:ext uri="{9D8B030D-6E8A-4147-A177-3AD203B41FA5}">
                      <a16:colId xmlns:a16="http://schemas.microsoft.com/office/drawing/2014/main" val="4228399510"/>
                    </a:ext>
                  </a:extLst>
                </a:gridCol>
                <a:gridCol w="1113589">
                  <a:extLst>
                    <a:ext uri="{9D8B030D-6E8A-4147-A177-3AD203B41FA5}">
                      <a16:colId xmlns:a16="http://schemas.microsoft.com/office/drawing/2014/main" val="4236290709"/>
                    </a:ext>
                  </a:extLst>
                </a:gridCol>
                <a:gridCol w="1136060">
                  <a:extLst>
                    <a:ext uri="{9D8B030D-6E8A-4147-A177-3AD203B41FA5}">
                      <a16:colId xmlns:a16="http://schemas.microsoft.com/office/drawing/2014/main" val="3375985183"/>
                    </a:ext>
                  </a:extLst>
                </a:gridCol>
                <a:gridCol w="1006227">
                  <a:extLst>
                    <a:ext uri="{9D8B030D-6E8A-4147-A177-3AD203B41FA5}">
                      <a16:colId xmlns:a16="http://schemas.microsoft.com/office/drawing/2014/main" val="440522404"/>
                    </a:ext>
                  </a:extLst>
                </a:gridCol>
                <a:gridCol w="986253">
                  <a:extLst>
                    <a:ext uri="{9D8B030D-6E8A-4147-A177-3AD203B41FA5}">
                      <a16:colId xmlns:a16="http://schemas.microsoft.com/office/drawing/2014/main" val="2609361704"/>
                    </a:ext>
                  </a:extLst>
                </a:gridCol>
                <a:gridCol w="622818">
                  <a:extLst>
                    <a:ext uri="{9D8B030D-6E8A-4147-A177-3AD203B41FA5}">
                      <a16:colId xmlns:a16="http://schemas.microsoft.com/office/drawing/2014/main" val="1920514764"/>
                    </a:ext>
                  </a:extLst>
                </a:gridCol>
              </a:tblGrid>
              <a:tr h="22324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lang="zh-CN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  <a:endParaRPr lang="zh-CN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Position (eV)</a:t>
                      </a:r>
                      <a:endParaRPr lang="zh-CN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FWHM (eV)</a:t>
                      </a:r>
                      <a:endParaRPr lang="zh-CN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Line shape</a:t>
                      </a:r>
                      <a:endParaRPr lang="zh-CN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At%</a:t>
                      </a:r>
                      <a:endParaRPr lang="zh-CN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35702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1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49.58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17.50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64229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2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50.93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4.52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852876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3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52.32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520048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4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53.72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76393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5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55.2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98750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1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48.38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40.99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953373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2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49.56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17.46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5609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3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50.75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9.55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164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4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52.16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878869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5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56.21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514785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1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47.18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732967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2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47.8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005"/>
                  </a:ext>
                </a:extLst>
              </a:tr>
              <a:tr h="1743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-Peak 3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49.23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GL(20)</a:t>
                      </a:r>
                      <a:endParaRPr kumimoji="0" lang="zh-CN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8265" marR="182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24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1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11960</TotalTime>
  <Words>768</Words>
  <Application>Microsoft Office PowerPoint</Application>
  <PresentationFormat>画面に合わせる (4:3)</PresentationFormat>
  <Paragraphs>271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Graph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Kong</dc:creator>
  <cp:lastModifiedBy>Koichi Yatsuzuka</cp:lastModifiedBy>
  <cp:revision>51</cp:revision>
  <dcterms:created xsi:type="dcterms:W3CDTF">2021-01-20T05:50:04Z</dcterms:created>
  <dcterms:modified xsi:type="dcterms:W3CDTF">2023-11-06T02:14:54Z</dcterms:modified>
</cp:coreProperties>
</file>