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82" r:id="rId3"/>
    <p:sldId id="296" r:id="rId4"/>
    <p:sldId id="297" r:id="rId5"/>
    <p:sldId id="298" r:id="rId6"/>
    <p:sldId id="299" r:id="rId7"/>
    <p:sldId id="300"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82E8-E548-483C-B7D5-5440E2818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63308-C014-4497-9FEA-0DC215C05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7A595B-E078-41B1-A91A-6991C6CEC6B9}"/>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A2B4CF3C-719B-4C46-999F-565C279CE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48A91-9DEE-4087-9304-CF848BEF48BC}"/>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100084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A37F-1C20-4791-AA9B-C82D741ED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51546-4EFA-4BA1-83DA-D9E673E3C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687BE-50A6-42CC-802C-5FB8E5C34CE0}"/>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F6DD5CD8-4DC8-4976-BCAC-F921380FB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96ECE-01A9-4AA7-AEDB-D6219BAEC469}"/>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322863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9CA6F-64C6-45EB-9713-1FE0026D2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0BE6AF-FAAD-4EBD-81CC-A0D199063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F836E-FFAC-4606-AB32-E605F0BE088A}"/>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6DD30F30-71A2-4235-9DEC-CA2B05E83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1755F-0AA4-435A-A461-8F9E191EA761}"/>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207657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02B6-7E4D-421F-A7DE-B969411F2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505BD-589E-46C2-BA2A-FEA664E0F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4BE21-0729-4691-BF61-51FF7664DC67}"/>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B3285177-3ECB-4017-87E4-5F33D93B1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CFC82-54A2-45AB-812A-60F747EE263C}"/>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389023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CBC6-5098-422F-99BF-D654164A7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4400B-D06F-4445-8AAB-B769CBE82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241D3-AA37-4FFE-92D2-C2D4F8B8F26D}"/>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49BAD8B1-7CD2-4B1E-B771-DEDA0DAE2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D6FC-3E7A-4262-AF9C-C9C8F4554BC9}"/>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273052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C0F0-345B-4F82-9E48-6D8DE4576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D4521-2E3C-4984-9A88-4DB7835F7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920E2-10F1-4B56-97E8-6DCAB04A1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8158FF-0130-4827-913B-B26204FA5440}"/>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6" name="Footer Placeholder 5">
            <a:extLst>
              <a:ext uri="{FF2B5EF4-FFF2-40B4-BE49-F238E27FC236}">
                <a16:creationId xmlns:a16="http://schemas.microsoft.com/office/drawing/2014/main" id="{52417497-8793-4C0C-9D90-7F4E5E908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F80B3-8F0C-4FD2-A2AE-FB1249464207}"/>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332921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0361-9D77-4387-8CDE-C0130E4BD1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29C95A-B597-461E-B97D-101B6803C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167A0-F291-45C5-A9CC-A9CD9312D4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1BBDE-DF2E-41CD-BC2B-43D974DA9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E9F6C-088E-4BA4-A4B0-9D5BA06E7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43E3F-6E78-4277-8DFC-6E31D9CA88ED}"/>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8" name="Footer Placeholder 7">
            <a:extLst>
              <a:ext uri="{FF2B5EF4-FFF2-40B4-BE49-F238E27FC236}">
                <a16:creationId xmlns:a16="http://schemas.microsoft.com/office/drawing/2014/main" id="{4E3DB92C-D0D3-458D-8726-DC3A085DE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5169F4-40AF-4D5A-A4D5-EBEC6CCEFD4A}"/>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8315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D5C1-C811-42BD-A84E-1530C87C4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C802C-BF41-47F3-92AD-8AE6C88D9D43}"/>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4" name="Footer Placeholder 3">
            <a:extLst>
              <a:ext uri="{FF2B5EF4-FFF2-40B4-BE49-F238E27FC236}">
                <a16:creationId xmlns:a16="http://schemas.microsoft.com/office/drawing/2014/main" id="{E261528E-6C4E-43B6-B146-51ECE2ED5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3576E-00B2-4569-AABB-46D9607F977E}"/>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58980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0728A-070C-4376-BD67-22D385FBF7A1}"/>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3" name="Footer Placeholder 2">
            <a:extLst>
              <a:ext uri="{FF2B5EF4-FFF2-40B4-BE49-F238E27FC236}">
                <a16:creationId xmlns:a16="http://schemas.microsoft.com/office/drawing/2014/main" id="{23B58313-33F5-49F4-9871-C61EF7919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DAB2E-3830-4B15-9F27-2398F41A5E5F}"/>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39152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2418-1414-4976-A2B6-7CD6C54A8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AFC29D-1BFD-4E4D-AB4D-D75FCCC81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23CB90-1DF8-4AEA-A7B2-E30C91206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675BD-991F-48B9-B20F-ECEE8CF949DD}"/>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6" name="Footer Placeholder 5">
            <a:extLst>
              <a:ext uri="{FF2B5EF4-FFF2-40B4-BE49-F238E27FC236}">
                <a16:creationId xmlns:a16="http://schemas.microsoft.com/office/drawing/2014/main" id="{DF10C1AD-02E3-4000-9EE2-34639E780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184C8-7FC9-44DC-B9B8-9C42817362E5}"/>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1951154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817A-5378-4A95-8EF6-D06D5A133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22C18B-3260-4D71-97C1-1E494642B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720C8D-4A16-4EF0-B8F2-5036D1D8A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52F1B-8DC3-4C62-8C10-E16BDA41FA37}"/>
              </a:ext>
            </a:extLst>
          </p:cNvPr>
          <p:cNvSpPr>
            <a:spLocks noGrp="1"/>
          </p:cNvSpPr>
          <p:nvPr>
            <p:ph type="dt" sz="half" idx="10"/>
          </p:nvPr>
        </p:nvSpPr>
        <p:spPr/>
        <p:txBody>
          <a:bodyPr/>
          <a:lstStyle/>
          <a:p>
            <a:fld id="{9082748B-821A-42D9-BF34-FC348E35C288}" type="datetimeFigureOut">
              <a:rPr lang="en-US" smtClean="0"/>
              <a:t>8/13/2022</a:t>
            </a:fld>
            <a:endParaRPr lang="en-US"/>
          </a:p>
        </p:txBody>
      </p:sp>
      <p:sp>
        <p:nvSpPr>
          <p:cNvPr id="6" name="Footer Placeholder 5">
            <a:extLst>
              <a:ext uri="{FF2B5EF4-FFF2-40B4-BE49-F238E27FC236}">
                <a16:creationId xmlns:a16="http://schemas.microsoft.com/office/drawing/2014/main" id="{66FDE32A-CC6A-412D-B6D6-DA9E6B646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08BF3-EE52-499F-B059-00CFF4AF8F7D}"/>
              </a:ext>
            </a:extLst>
          </p:cNvPr>
          <p:cNvSpPr>
            <a:spLocks noGrp="1"/>
          </p:cNvSpPr>
          <p:nvPr>
            <p:ph type="sldNum" sz="quarter" idx="12"/>
          </p:nvPr>
        </p:nvSpPr>
        <p:spPr/>
        <p:txBody>
          <a:bodyPr/>
          <a:lstStyle/>
          <a:p>
            <a:fld id="{2FF8CAFA-7281-42F4-A5B2-1E620C2B273C}" type="slidenum">
              <a:rPr lang="en-US" smtClean="0"/>
              <a:t>‹#›</a:t>
            </a:fld>
            <a:endParaRPr lang="en-US"/>
          </a:p>
        </p:txBody>
      </p:sp>
    </p:spTree>
    <p:extLst>
      <p:ext uri="{BB962C8B-B14F-4D97-AF65-F5344CB8AC3E}">
        <p14:creationId xmlns:p14="http://schemas.microsoft.com/office/powerpoint/2010/main" val="172720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89F4B-F171-44AC-9A9B-51CB6F471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25C878-8868-4A21-A6E1-ECF6BC2E6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FD4BC-C185-4DBB-B800-378BC339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2748B-821A-42D9-BF34-FC348E35C288}" type="datetimeFigureOut">
              <a:rPr lang="en-US" smtClean="0"/>
              <a:t>8/13/2022</a:t>
            </a:fld>
            <a:endParaRPr lang="en-US"/>
          </a:p>
        </p:txBody>
      </p:sp>
      <p:sp>
        <p:nvSpPr>
          <p:cNvPr id="5" name="Footer Placeholder 4">
            <a:extLst>
              <a:ext uri="{FF2B5EF4-FFF2-40B4-BE49-F238E27FC236}">
                <a16:creationId xmlns:a16="http://schemas.microsoft.com/office/drawing/2014/main" id="{97ADF2B8-937F-4294-8BA0-66FF70AC1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27B517-B657-4906-9CAE-9BB8310E4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8CAFA-7281-42F4-A5B2-1E620C2B273C}" type="slidenum">
              <a:rPr lang="en-US" smtClean="0"/>
              <a:t>‹#›</a:t>
            </a:fld>
            <a:endParaRPr lang="en-US"/>
          </a:p>
        </p:txBody>
      </p:sp>
    </p:spTree>
    <p:extLst>
      <p:ext uri="{BB962C8B-B14F-4D97-AF65-F5344CB8AC3E}">
        <p14:creationId xmlns:p14="http://schemas.microsoft.com/office/powerpoint/2010/main" val="270345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396738" y="411140"/>
            <a:ext cx="3586072"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a:t>
            </a:r>
          </a:p>
        </p:txBody>
      </p:sp>
      <p:sp>
        <p:nvSpPr>
          <p:cNvPr id="4" name="Rectangle 1">
            <a:extLst>
              <a:ext uri="{FF2B5EF4-FFF2-40B4-BE49-F238E27FC236}">
                <a16:creationId xmlns:a16="http://schemas.microsoft.com/office/drawing/2014/main" id="{803EB7C4-F050-4088-BF4A-C5F3BF64894D}"/>
              </a:ext>
            </a:extLst>
          </p:cNvPr>
          <p:cNvSpPr>
            <a:spLocks noChangeArrowheads="1"/>
          </p:cNvSpPr>
          <p:nvPr/>
        </p:nvSpPr>
        <p:spPr bwMode="auto">
          <a:xfrm>
            <a:off x="1181032" y="1476105"/>
            <a:ext cx="9451455" cy="44806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eaLnBrk="0" fontAlgn="base" hangingPunct="0">
              <a:spcBef>
                <a:spcPct val="0"/>
              </a:spcBef>
              <a:spcAft>
                <a:spcPct val="0"/>
              </a:spcAft>
            </a:pPr>
            <a:r>
              <a:rPr lang="en-US" sz="2300" b="1" i="0" dirty="0">
                <a:solidFill>
                  <a:srgbClr val="333333"/>
                </a:solidFill>
                <a:effectLst/>
                <a:latin typeface="Helvetica Neue"/>
              </a:rPr>
              <a:t>Integrity Constraint—</a:t>
            </a:r>
            <a:r>
              <a:rPr lang="en-US" sz="2300" b="0" i="0" dirty="0">
                <a:solidFill>
                  <a:srgbClr val="333333"/>
                </a:solidFill>
                <a:effectLst/>
                <a:latin typeface="Helvetica Neue"/>
              </a:rPr>
              <a:t>a rule that restricts the values in a database.</a:t>
            </a:r>
          </a:p>
          <a:p>
            <a:pPr eaLnBrk="0" fontAlgn="base" hangingPunct="0">
              <a:spcBef>
                <a:spcPct val="0"/>
              </a:spcBef>
              <a:spcAft>
                <a:spcPct val="0"/>
              </a:spcAft>
            </a:pPr>
            <a:r>
              <a:rPr lang="en-US" sz="2400" i="0" dirty="0">
                <a:solidFill>
                  <a:srgbClr val="333333"/>
                </a:solidFill>
                <a:effectLst/>
              </a:rPr>
              <a:t> </a:t>
            </a:r>
            <a:endParaRPr kumimoji="0" lang="en-US" altLang="en-US" sz="240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rgbClr val="333333"/>
                </a:solidFill>
                <a:effectLst/>
                <a:cs typeface="Courier New" panose="02070309020205020404" pitchFamily="49" charset="0"/>
              </a:rPr>
              <a:t>NOT</a:t>
            </a:r>
            <a:r>
              <a:rPr kumimoji="0" lang="en-US" altLang="en-US" sz="2400" i="0" u="none" strike="noStrike" cap="none" normalizeH="0" baseline="0" dirty="0">
                <a:ln>
                  <a:noFill/>
                </a:ln>
                <a:solidFill>
                  <a:srgbClr val="333333"/>
                </a:solidFill>
                <a:effectLst/>
              </a:rPr>
              <a:t> </a:t>
            </a:r>
            <a:r>
              <a:rPr kumimoji="0" lang="en-US" altLang="en-US" sz="2400" i="0" u="none" strike="noStrike" cap="none" normalizeH="0" baseline="0" dirty="0">
                <a:ln>
                  <a:noFill/>
                </a:ln>
                <a:solidFill>
                  <a:srgbClr val="333333"/>
                </a:solidFill>
                <a:effectLst/>
                <a:cs typeface="Courier New" panose="02070309020205020404" pitchFamily="49" charset="0"/>
              </a:rPr>
              <a:t>NULL</a:t>
            </a:r>
            <a:r>
              <a:rPr kumimoji="0" lang="en-US" altLang="en-US" sz="2400" i="0" u="none" strike="noStrike" cap="none" normalizeH="0" baseline="0" dirty="0">
                <a:ln>
                  <a:noFill/>
                </a:ln>
                <a:solidFill>
                  <a:srgbClr val="333333"/>
                </a:solidFill>
                <a:effectLst/>
              </a:rPr>
              <a:t> constraint</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333333"/>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rgbClr val="333333"/>
                </a:solidFill>
                <a:effectLst/>
              </a:rPr>
              <a:t>UNIQUE constraint </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333333"/>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rgbClr val="333333"/>
                </a:solidFill>
                <a:effectLst/>
              </a:rPr>
              <a:t>PRIMARY KEY constraint </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333333"/>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rgbClr val="333333"/>
                </a:solidFill>
                <a:effectLst/>
              </a:rPr>
              <a:t>FOREIGN KEY constraint </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333333"/>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rgbClr val="333333"/>
                </a:solidFill>
                <a:effectLst/>
              </a:rPr>
              <a:t>CHECK constraint </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333333"/>
              </a:solidFill>
              <a:effectLst/>
            </a:endParaRPr>
          </a:p>
        </p:txBody>
      </p:sp>
    </p:spTree>
    <p:extLst>
      <p:ext uri="{BB962C8B-B14F-4D97-AF65-F5344CB8AC3E}">
        <p14:creationId xmlns:p14="http://schemas.microsoft.com/office/powerpoint/2010/main" val="80133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Examples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3" y="805314"/>
            <a:ext cx="11309127" cy="5401479"/>
          </a:xfrm>
          <a:prstGeom prst="rect">
            <a:avLst/>
          </a:prstGeom>
          <a:noFill/>
        </p:spPr>
        <p:txBody>
          <a:bodyPr wrap="square">
            <a:spAutoFit/>
          </a:bodyPr>
          <a:lstStyle/>
          <a:p>
            <a:r>
              <a:rPr lang="en-US" sz="2300" b="1" dirty="0">
                <a:solidFill>
                  <a:srgbClr val="FF0000"/>
                </a:solidFill>
              </a:rPr>
              <a:t>CHECK CONSTRAINT – In Line</a:t>
            </a:r>
          </a:p>
          <a:p>
            <a:pPr lvl="4"/>
            <a:r>
              <a:rPr lang="en-US" sz="2300" dirty="0"/>
              <a:t>CREATE TABLE divisions  </a:t>
            </a:r>
          </a:p>
          <a:p>
            <a:pPr lvl="4"/>
            <a:r>
              <a:rPr lang="en-US" sz="2300" dirty="0"/>
              <a:t>   (</a:t>
            </a:r>
            <a:r>
              <a:rPr lang="en-US" sz="2300" dirty="0" err="1"/>
              <a:t>div_no</a:t>
            </a:r>
            <a:r>
              <a:rPr lang="en-US" sz="2300" dirty="0"/>
              <a:t>    NUMBER  </a:t>
            </a:r>
            <a:r>
              <a:rPr lang="en-US" sz="2300" b="1" dirty="0">
                <a:solidFill>
                  <a:srgbClr val="00B050"/>
                </a:solidFill>
              </a:rPr>
              <a:t>CONSTRAINT </a:t>
            </a:r>
            <a:r>
              <a:rPr lang="en-US" sz="2300" b="1" dirty="0" err="1">
                <a:solidFill>
                  <a:srgbClr val="00B050"/>
                </a:solidFill>
              </a:rPr>
              <a:t>check_divno</a:t>
            </a:r>
            <a:endParaRPr lang="en-US" sz="2300" b="1" dirty="0">
              <a:solidFill>
                <a:srgbClr val="00B050"/>
              </a:solidFill>
            </a:endParaRPr>
          </a:p>
          <a:p>
            <a:pPr lvl="4"/>
            <a:r>
              <a:rPr lang="en-US" sz="2300" b="1" dirty="0">
                <a:solidFill>
                  <a:srgbClr val="00B050"/>
                </a:solidFill>
              </a:rPr>
              <a:t>              CHECK (</a:t>
            </a:r>
            <a:r>
              <a:rPr lang="en-US" sz="2300" b="1" dirty="0" err="1">
                <a:solidFill>
                  <a:srgbClr val="00B050"/>
                </a:solidFill>
              </a:rPr>
              <a:t>div_no</a:t>
            </a:r>
            <a:r>
              <a:rPr lang="en-US" sz="2300" b="1" dirty="0">
                <a:solidFill>
                  <a:srgbClr val="00B050"/>
                </a:solidFill>
              </a:rPr>
              <a:t> BETWEEN 10 AND 99)</a:t>
            </a:r>
            <a:r>
              <a:rPr lang="en-US" sz="2300" dirty="0"/>
              <a:t>, </a:t>
            </a:r>
          </a:p>
          <a:p>
            <a:pPr lvl="4"/>
            <a:r>
              <a:rPr lang="en-US" sz="2300" dirty="0"/>
              <a:t>    office    VARCHAR2(10)  </a:t>
            </a:r>
            <a:r>
              <a:rPr lang="en-US" sz="2300" b="1" dirty="0">
                <a:solidFill>
                  <a:srgbClr val="00B050"/>
                </a:solidFill>
              </a:rPr>
              <a:t>CONSTRAINT </a:t>
            </a:r>
            <a:r>
              <a:rPr lang="en-US" sz="2300" b="1" dirty="0" err="1">
                <a:solidFill>
                  <a:srgbClr val="00B050"/>
                </a:solidFill>
              </a:rPr>
              <a:t>check_office</a:t>
            </a:r>
            <a:endParaRPr lang="en-US" sz="2300" b="1" dirty="0">
              <a:solidFill>
                <a:srgbClr val="00B050"/>
              </a:solidFill>
            </a:endParaRPr>
          </a:p>
          <a:p>
            <a:pPr lvl="4"/>
            <a:r>
              <a:rPr lang="en-US" sz="2300" dirty="0"/>
              <a:t>              </a:t>
            </a:r>
            <a:r>
              <a:rPr lang="en-US" sz="2300" b="1" dirty="0">
                <a:solidFill>
                  <a:srgbClr val="00B050"/>
                </a:solidFill>
              </a:rPr>
              <a:t>CHECK (office IN ('DALLAS','BOSTON’, 'PARIS','TOKYO')) </a:t>
            </a:r>
          </a:p>
          <a:p>
            <a:pPr lvl="4"/>
            <a:r>
              <a:rPr lang="en-US" sz="2300" dirty="0"/>
              <a:t>   ); </a:t>
            </a:r>
          </a:p>
          <a:p>
            <a:r>
              <a:rPr lang="en-US" sz="2300" b="1" dirty="0">
                <a:solidFill>
                  <a:srgbClr val="FF0000"/>
                </a:solidFill>
              </a:rPr>
              <a:t>CHECK – Out Of Line</a:t>
            </a:r>
          </a:p>
          <a:p>
            <a:r>
              <a:rPr lang="en-US" sz="2300" b="1" dirty="0">
                <a:solidFill>
                  <a:srgbClr val="00B050"/>
                </a:solidFill>
              </a:rPr>
              <a:t>		</a:t>
            </a:r>
            <a:r>
              <a:rPr lang="en-US" sz="2300" dirty="0"/>
              <a:t>CREATE TABLE dept_20</a:t>
            </a:r>
          </a:p>
          <a:p>
            <a:pPr lvl="5"/>
            <a:r>
              <a:rPr lang="en-US" sz="2300" dirty="0"/>
              <a:t>   (</a:t>
            </a:r>
            <a:r>
              <a:rPr lang="en-US" sz="2300" dirty="0" err="1"/>
              <a:t>employee_id</a:t>
            </a:r>
            <a:r>
              <a:rPr lang="en-US" sz="2300" dirty="0"/>
              <a:t>     NUMBER(4) PRIMARY KEY, </a:t>
            </a:r>
          </a:p>
          <a:p>
            <a:pPr lvl="5"/>
            <a:r>
              <a:rPr lang="en-US" sz="2300" dirty="0"/>
              <a:t>    </a:t>
            </a:r>
            <a:r>
              <a:rPr lang="en-US" sz="2300" dirty="0" err="1"/>
              <a:t>last_name</a:t>
            </a:r>
            <a:r>
              <a:rPr lang="en-US" sz="2300" dirty="0"/>
              <a:t>       VARCHAR2(10), </a:t>
            </a:r>
          </a:p>
          <a:p>
            <a:pPr lvl="5"/>
            <a:r>
              <a:rPr lang="en-US" sz="2300" dirty="0"/>
              <a:t>    salary          NUMBER(7,2), </a:t>
            </a:r>
          </a:p>
          <a:p>
            <a:pPr lvl="5"/>
            <a:r>
              <a:rPr lang="en-US" sz="2300" dirty="0"/>
              <a:t>    </a:t>
            </a:r>
            <a:r>
              <a:rPr lang="en-US" sz="2300" dirty="0" err="1"/>
              <a:t>commission_pct</a:t>
            </a:r>
            <a:r>
              <a:rPr lang="en-US" sz="2300" dirty="0"/>
              <a:t>  NUMBER(7,2), </a:t>
            </a:r>
          </a:p>
          <a:p>
            <a:pPr lvl="5"/>
            <a:r>
              <a:rPr lang="en-US" sz="2300" dirty="0"/>
              <a:t>    </a:t>
            </a:r>
            <a:r>
              <a:rPr lang="en-US" sz="2300" dirty="0" err="1"/>
              <a:t>department_id</a:t>
            </a:r>
            <a:r>
              <a:rPr lang="en-US" sz="2300" dirty="0"/>
              <a:t>   NUMBER(2),</a:t>
            </a:r>
          </a:p>
          <a:p>
            <a:pPr lvl="5"/>
            <a:r>
              <a:rPr lang="en-US" sz="2300" b="1" dirty="0">
                <a:solidFill>
                  <a:srgbClr val="00B050"/>
                </a:solidFill>
              </a:rPr>
              <a:t>    CONSTRAINT </a:t>
            </a:r>
            <a:r>
              <a:rPr lang="en-US" sz="2300" b="1" dirty="0" err="1">
                <a:solidFill>
                  <a:srgbClr val="00B050"/>
                </a:solidFill>
              </a:rPr>
              <a:t>check_sal</a:t>
            </a:r>
            <a:r>
              <a:rPr lang="en-US" sz="2300" b="1" dirty="0">
                <a:solidFill>
                  <a:srgbClr val="00B050"/>
                </a:solidFill>
              </a:rPr>
              <a:t> CHECK (salary * </a:t>
            </a:r>
            <a:r>
              <a:rPr lang="en-US" sz="2300" b="1" dirty="0" err="1">
                <a:solidFill>
                  <a:srgbClr val="00B050"/>
                </a:solidFill>
              </a:rPr>
              <a:t>commission_pct</a:t>
            </a:r>
            <a:r>
              <a:rPr lang="en-US" sz="2300" b="1" dirty="0">
                <a:solidFill>
                  <a:srgbClr val="00B050"/>
                </a:solidFill>
              </a:rPr>
              <a:t> &lt;= 5000));</a:t>
            </a:r>
          </a:p>
        </p:txBody>
      </p:sp>
    </p:spTree>
    <p:extLst>
      <p:ext uri="{BB962C8B-B14F-4D97-AF65-F5344CB8AC3E}">
        <p14:creationId xmlns:p14="http://schemas.microsoft.com/office/powerpoint/2010/main" val="73962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920027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Data Dictionary Views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4" y="1071532"/>
            <a:ext cx="10878608" cy="3277820"/>
          </a:xfrm>
          <a:prstGeom prst="rect">
            <a:avLst/>
          </a:prstGeom>
          <a:noFill/>
        </p:spPr>
        <p:txBody>
          <a:bodyPr wrap="square">
            <a:spAutoFit/>
          </a:bodyPr>
          <a:lstStyle/>
          <a:p>
            <a:r>
              <a:rPr lang="en-US" sz="2300" dirty="0">
                <a:solidFill>
                  <a:srgbClr val="FF0000"/>
                </a:solidFill>
              </a:rPr>
              <a:t>TO VIEW CONSTRAINT DETAILS</a:t>
            </a:r>
          </a:p>
          <a:p>
            <a:endParaRPr lang="en-US" sz="2300" dirty="0"/>
          </a:p>
          <a:p>
            <a:pPr marL="2171700" lvl="4" indent="-342900">
              <a:buFont typeface="Wingdings" panose="05000000000000000000" pitchFamily="2" charset="2"/>
              <a:buChar char="Ø"/>
            </a:pPr>
            <a:r>
              <a:rPr lang="en-US" sz="2300" dirty="0"/>
              <a:t>USER_CONSTRAINTS</a:t>
            </a:r>
          </a:p>
          <a:p>
            <a:pPr marL="2171700" lvl="4" indent="-342900">
              <a:buFont typeface="Wingdings" panose="05000000000000000000" pitchFamily="2" charset="2"/>
              <a:buChar char="Ø"/>
            </a:pPr>
            <a:r>
              <a:rPr lang="en-US" sz="2300" dirty="0"/>
              <a:t>ALL_CONSTRAINS</a:t>
            </a:r>
          </a:p>
          <a:p>
            <a:pPr marL="2171700" lvl="4" indent="-342900">
              <a:buFont typeface="Wingdings" panose="05000000000000000000" pitchFamily="2" charset="2"/>
              <a:buChar char="Ø"/>
            </a:pPr>
            <a:r>
              <a:rPr lang="en-US" sz="2300" dirty="0"/>
              <a:t>DBA_CONSTRAINTS</a:t>
            </a:r>
          </a:p>
          <a:p>
            <a:pPr marL="2171700" lvl="4" indent="-342900">
              <a:buFont typeface="Wingdings" panose="05000000000000000000" pitchFamily="2" charset="2"/>
              <a:buChar char="Ø"/>
            </a:pPr>
            <a:endParaRPr lang="en-US" sz="2300" dirty="0"/>
          </a:p>
          <a:p>
            <a:pPr marL="2171700" lvl="4" indent="-342900">
              <a:buFont typeface="Wingdings" panose="05000000000000000000" pitchFamily="2" charset="2"/>
              <a:buChar char="Ø"/>
            </a:pPr>
            <a:r>
              <a:rPr lang="en-US" sz="2300" dirty="0"/>
              <a:t>USER_CONS_COLUMNS</a:t>
            </a:r>
          </a:p>
          <a:p>
            <a:pPr marL="2171700" lvl="4" indent="-342900">
              <a:buFont typeface="Wingdings" panose="05000000000000000000" pitchFamily="2" charset="2"/>
              <a:buChar char="Ø"/>
            </a:pPr>
            <a:r>
              <a:rPr lang="en-US" sz="2300" dirty="0"/>
              <a:t>ALL_CONS_COLUMNS</a:t>
            </a:r>
          </a:p>
          <a:p>
            <a:pPr marL="2171700" lvl="4" indent="-342900">
              <a:buFont typeface="Wingdings" panose="05000000000000000000" pitchFamily="2" charset="2"/>
              <a:buChar char="Ø"/>
            </a:pPr>
            <a:r>
              <a:rPr lang="en-US" sz="2300" dirty="0"/>
              <a:t>DBA_CONS_COLUMNS</a:t>
            </a:r>
          </a:p>
        </p:txBody>
      </p:sp>
    </p:spTree>
    <p:extLst>
      <p:ext uri="{BB962C8B-B14F-4D97-AF65-F5344CB8AC3E}">
        <p14:creationId xmlns:p14="http://schemas.microsoft.com/office/powerpoint/2010/main" val="391067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a:t>
            </a:r>
            <a:r>
              <a:rPr lang="en-US" sz="3200" b="1" dirty="0" err="1">
                <a:solidFill>
                  <a:srgbClr val="0070C0"/>
                </a:solidFill>
                <a:latin typeface="Arial Black" panose="020B0A04020102020204" pitchFamily="34" charset="0"/>
              </a:rPr>
              <a:t>Cont</a:t>
            </a:r>
            <a:r>
              <a:rPr lang="en-US" sz="3200" b="1" dirty="0">
                <a:solidFill>
                  <a:srgbClr val="0070C0"/>
                </a:solidFill>
                <a:latin typeface="Arial Black" panose="020B0A04020102020204" pitchFamily="34" charset="0"/>
              </a:rPr>
              <a:t>…)</a:t>
            </a:r>
          </a:p>
        </p:txBody>
      </p:sp>
      <p:sp>
        <p:nvSpPr>
          <p:cNvPr id="8" name="Rectangle 4">
            <a:extLst>
              <a:ext uri="{FF2B5EF4-FFF2-40B4-BE49-F238E27FC236}">
                <a16:creationId xmlns:a16="http://schemas.microsoft.com/office/drawing/2014/main" id="{FF7B5EAA-F358-4819-99AD-1EA341A07337}"/>
              </a:ext>
            </a:extLst>
          </p:cNvPr>
          <p:cNvSpPr>
            <a:spLocks noChangeArrowheads="1"/>
          </p:cNvSpPr>
          <p:nvPr/>
        </p:nvSpPr>
        <p:spPr bwMode="auto">
          <a:xfrm>
            <a:off x="557048" y="1355754"/>
            <a:ext cx="29639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333333"/>
                </a:solidFill>
                <a:effectLst/>
                <a:latin typeface="Helvetica Neue"/>
              </a:rPr>
              <a:t>inline_constraint</a:t>
            </a:r>
            <a:r>
              <a:rPr kumimoji="0" lang="en-US" altLang="en-US" sz="1000" b="0" i="0" u="none" strike="noStrike" cap="none" normalizeH="0" baseline="0" dirty="0">
                <a:ln>
                  <a:noFill/>
                </a:ln>
                <a:solidFill>
                  <a:srgbClr val="333333"/>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3" name="Picture 5" descr="Description of inline_constraint.eps follows">
            <a:extLst>
              <a:ext uri="{FF2B5EF4-FFF2-40B4-BE49-F238E27FC236}">
                <a16:creationId xmlns:a16="http://schemas.microsoft.com/office/drawing/2014/main" id="{13A091C6-0712-4910-A012-7FDCD3ABE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34" y="1817419"/>
            <a:ext cx="10637851" cy="283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09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a:t>
            </a:r>
            <a:r>
              <a:rPr lang="en-US" sz="3200" b="1" dirty="0" err="1">
                <a:solidFill>
                  <a:srgbClr val="0070C0"/>
                </a:solidFill>
                <a:latin typeface="Arial Black" panose="020B0A04020102020204" pitchFamily="34" charset="0"/>
              </a:rPr>
              <a:t>Cont</a:t>
            </a:r>
            <a:r>
              <a:rPr lang="en-US" sz="3200" b="1" dirty="0">
                <a:solidFill>
                  <a:srgbClr val="0070C0"/>
                </a:solidFill>
                <a:latin typeface="Arial Black" panose="020B0A04020102020204" pitchFamily="34" charset="0"/>
              </a:rPr>
              <a:t>…)</a:t>
            </a:r>
          </a:p>
        </p:txBody>
      </p:sp>
      <p:sp>
        <p:nvSpPr>
          <p:cNvPr id="3" name="Rectangle 1">
            <a:extLst>
              <a:ext uri="{FF2B5EF4-FFF2-40B4-BE49-F238E27FC236}">
                <a16:creationId xmlns:a16="http://schemas.microsoft.com/office/drawing/2014/main" id="{C79F81ED-3DAE-4FDE-B053-5DC10B98F01F}"/>
              </a:ext>
            </a:extLst>
          </p:cNvPr>
          <p:cNvSpPr>
            <a:spLocks noChangeArrowheads="1"/>
          </p:cNvSpPr>
          <p:nvPr/>
        </p:nvSpPr>
        <p:spPr bwMode="auto">
          <a:xfrm>
            <a:off x="662152" y="1227521"/>
            <a:ext cx="31999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333333"/>
                </a:solidFill>
                <a:effectLst/>
                <a:latin typeface="Helvetica Neue"/>
              </a:rPr>
              <a:t>out_of_line_constraint</a:t>
            </a:r>
            <a:endParaRPr kumimoji="0" lang="en-US" altLang="en-US" sz="2400" b="0" i="0" u="none" strike="noStrike" cap="none" normalizeH="0" baseline="0" dirty="0">
              <a:ln>
                <a:noFill/>
              </a:ln>
              <a:solidFill>
                <a:schemeClr val="tx1"/>
              </a:solidFill>
              <a:effectLst/>
            </a:endParaRPr>
          </a:p>
        </p:txBody>
      </p:sp>
      <p:pic>
        <p:nvPicPr>
          <p:cNvPr id="4098" name="Picture 2" descr="Description of out_of_line_constraint.eps follows">
            <a:extLst>
              <a:ext uri="{FF2B5EF4-FFF2-40B4-BE49-F238E27FC236}">
                <a16:creationId xmlns:a16="http://schemas.microsoft.com/office/drawing/2014/main" id="{33375E8C-C9D4-48D0-A2C6-7C14255B8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34" y="2076424"/>
            <a:ext cx="11139347" cy="363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3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a:t>
            </a:r>
            <a:r>
              <a:rPr lang="en-US" sz="3200" b="1" dirty="0" err="1">
                <a:solidFill>
                  <a:srgbClr val="0070C0"/>
                </a:solidFill>
                <a:latin typeface="Arial Black" panose="020B0A04020102020204" pitchFamily="34" charset="0"/>
              </a:rPr>
              <a:t>Cont</a:t>
            </a:r>
            <a:r>
              <a:rPr lang="en-US" sz="3200" b="1" dirty="0">
                <a:solidFill>
                  <a:srgbClr val="0070C0"/>
                </a:solidFill>
                <a:latin typeface="Arial Black" panose="020B0A04020102020204" pitchFamily="34" charset="0"/>
              </a:rPr>
              <a:t>…)</a:t>
            </a:r>
          </a:p>
        </p:txBody>
      </p:sp>
      <p:sp>
        <p:nvSpPr>
          <p:cNvPr id="3" name="Rectangle 1">
            <a:extLst>
              <a:ext uri="{FF2B5EF4-FFF2-40B4-BE49-F238E27FC236}">
                <a16:creationId xmlns:a16="http://schemas.microsoft.com/office/drawing/2014/main" id="{C79F81ED-3DAE-4FDE-B053-5DC10B98F01F}"/>
              </a:ext>
            </a:extLst>
          </p:cNvPr>
          <p:cNvSpPr>
            <a:spLocks noChangeArrowheads="1"/>
          </p:cNvSpPr>
          <p:nvPr/>
        </p:nvSpPr>
        <p:spPr bwMode="auto">
          <a:xfrm>
            <a:off x="662152" y="1227521"/>
            <a:ext cx="2616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333333"/>
                </a:solidFill>
                <a:effectLst/>
                <a:latin typeface="Helvetica Neue"/>
              </a:rPr>
              <a:t>references clause</a:t>
            </a:r>
            <a:endParaRPr kumimoji="0" lang="en-US" altLang="en-US" sz="2400" b="0" i="0" u="none" strike="noStrike" cap="none" normalizeH="0" baseline="0" dirty="0">
              <a:ln>
                <a:noFill/>
              </a:ln>
              <a:solidFill>
                <a:schemeClr val="tx1"/>
              </a:solidFill>
              <a:effectLst/>
            </a:endParaRPr>
          </a:p>
        </p:txBody>
      </p:sp>
      <p:pic>
        <p:nvPicPr>
          <p:cNvPr id="1026" name="Picture 2" descr="Description of references_clause.eps follows">
            <a:extLst>
              <a:ext uri="{FF2B5EF4-FFF2-40B4-BE49-F238E27FC236}">
                <a16:creationId xmlns:a16="http://schemas.microsoft.com/office/drawing/2014/main" id="{D6694122-E11E-41DE-8E9C-8D84F4378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60" y="2647741"/>
            <a:ext cx="10258079" cy="142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5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a:t>
            </a:r>
            <a:r>
              <a:rPr lang="en-US" sz="3200" b="1" dirty="0" err="1">
                <a:solidFill>
                  <a:srgbClr val="0070C0"/>
                </a:solidFill>
                <a:latin typeface="Arial Black" panose="020B0A04020102020204" pitchFamily="34" charset="0"/>
              </a:rPr>
              <a:t>Cont</a:t>
            </a:r>
            <a:r>
              <a:rPr lang="en-US" sz="3200" b="1" dirty="0">
                <a:solidFill>
                  <a:srgbClr val="0070C0"/>
                </a:solidFill>
                <a:latin typeface="Arial Black" panose="020B0A04020102020204" pitchFamily="34" charset="0"/>
              </a:rPr>
              <a:t>…)</a:t>
            </a:r>
          </a:p>
        </p:txBody>
      </p:sp>
      <p:sp>
        <p:nvSpPr>
          <p:cNvPr id="3" name="Rectangle 1">
            <a:extLst>
              <a:ext uri="{FF2B5EF4-FFF2-40B4-BE49-F238E27FC236}">
                <a16:creationId xmlns:a16="http://schemas.microsoft.com/office/drawing/2014/main" id="{C79F81ED-3DAE-4FDE-B053-5DC10B98F01F}"/>
              </a:ext>
            </a:extLst>
          </p:cNvPr>
          <p:cNvSpPr>
            <a:spLocks noChangeArrowheads="1"/>
          </p:cNvSpPr>
          <p:nvPr/>
        </p:nvSpPr>
        <p:spPr bwMode="auto">
          <a:xfrm>
            <a:off x="662152" y="1227521"/>
            <a:ext cx="23920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333333"/>
                </a:solidFill>
                <a:latin typeface="Helvetica Neue"/>
              </a:rPr>
              <a:t>Constraint State</a:t>
            </a:r>
            <a:endParaRPr kumimoji="0" lang="en-US" altLang="en-US" sz="2400" b="0" i="0" u="none" strike="noStrike" cap="none" normalizeH="0" baseline="0" dirty="0">
              <a:ln>
                <a:noFill/>
              </a:ln>
              <a:solidFill>
                <a:schemeClr val="tx1"/>
              </a:solidFill>
              <a:effectLst/>
            </a:endParaRPr>
          </a:p>
        </p:txBody>
      </p:sp>
      <p:graphicFrame>
        <p:nvGraphicFramePr>
          <p:cNvPr id="4" name="Table 3">
            <a:extLst>
              <a:ext uri="{FF2B5EF4-FFF2-40B4-BE49-F238E27FC236}">
                <a16:creationId xmlns:a16="http://schemas.microsoft.com/office/drawing/2014/main" id="{A10F7710-717C-4626-9DFE-49895BFCC59D}"/>
              </a:ext>
            </a:extLst>
          </p:cNvPr>
          <p:cNvGraphicFramePr>
            <a:graphicFrameLocks noGrp="1"/>
          </p:cNvGraphicFramePr>
          <p:nvPr>
            <p:extLst>
              <p:ext uri="{D42A27DB-BD31-4B8C-83A1-F6EECF244321}">
                <p14:modId xmlns:p14="http://schemas.microsoft.com/office/powerpoint/2010/main" val="194568369"/>
              </p:ext>
            </p:extLst>
          </p:nvPr>
        </p:nvGraphicFramePr>
        <p:xfrm>
          <a:off x="441434" y="1880707"/>
          <a:ext cx="11340663" cy="4496944"/>
        </p:xfrm>
        <a:graphic>
          <a:graphicData uri="http://schemas.openxmlformats.org/drawingml/2006/table">
            <a:tbl>
              <a:tblPr firstRow="1" firstCol="1" bandRow="1">
                <a:tableStyleId>{5C22544A-7EE6-4342-B048-85BDC9FD1C3A}</a:tableStyleId>
              </a:tblPr>
              <a:tblGrid>
                <a:gridCol w="2722973">
                  <a:extLst>
                    <a:ext uri="{9D8B030D-6E8A-4147-A177-3AD203B41FA5}">
                      <a16:colId xmlns:a16="http://schemas.microsoft.com/office/drawing/2014/main" val="3317484422"/>
                    </a:ext>
                  </a:extLst>
                </a:gridCol>
                <a:gridCol w="8617690">
                  <a:extLst>
                    <a:ext uri="{9D8B030D-6E8A-4147-A177-3AD203B41FA5}">
                      <a16:colId xmlns:a16="http://schemas.microsoft.com/office/drawing/2014/main" val="846202907"/>
                    </a:ext>
                  </a:extLst>
                </a:gridCol>
              </a:tblGrid>
              <a:tr h="336305">
                <a:tc>
                  <a:txBody>
                    <a:bodyPr/>
                    <a:lstStyle/>
                    <a:p>
                      <a:pPr marL="0" marR="0" algn="ctr">
                        <a:lnSpc>
                          <a:spcPct val="107000"/>
                        </a:lnSpc>
                        <a:spcBef>
                          <a:spcPts val="0"/>
                        </a:spcBef>
                        <a:spcAft>
                          <a:spcPts val="0"/>
                        </a:spcAft>
                      </a:pPr>
                      <a:r>
                        <a:rPr lang="en-US" sz="2000">
                          <a:effectLst/>
                        </a:rPr>
                        <a:t>State</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70797628"/>
                  </a:ext>
                </a:extLst>
              </a:tr>
              <a:tr h="688232">
                <a:tc>
                  <a:txBody>
                    <a:bodyPr/>
                    <a:lstStyle/>
                    <a:p>
                      <a:pPr marL="0" marR="0">
                        <a:lnSpc>
                          <a:spcPct val="107000"/>
                        </a:lnSpc>
                        <a:spcBef>
                          <a:spcPts val="0"/>
                        </a:spcBef>
                        <a:spcAft>
                          <a:spcPts val="0"/>
                        </a:spcAft>
                      </a:pPr>
                      <a:r>
                        <a:rPr lang="en-US" sz="2000">
                          <a:effectLst/>
                        </a:rPr>
                        <a:t>ENABLE VALIDATE</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specifies that all old and new data also complies with the constraint. An enabled validated constraint guarantees that all data is and will continue to be valid</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797014393"/>
                  </a:ext>
                </a:extLst>
              </a:tr>
              <a:tr h="1040160">
                <a:tc>
                  <a:txBody>
                    <a:bodyPr/>
                    <a:lstStyle/>
                    <a:p>
                      <a:pPr marL="0" marR="0">
                        <a:lnSpc>
                          <a:spcPct val="107000"/>
                        </a:lnSpc>
                        <a:spcBef>
                          <a:spcPts val="0"/>
                        </a:spcBef>
                        <a:spcAft>
                          <a:spcPts val="0"/>
                        </a:spcAft>
                      </a:pPr>
                      <a:r>
                        <a:rPr lang="en-US" sz="2000">
                          <a:effectLst/>
                        </a:rPr>
                        <a:t>ENABLE NOVALIDATE</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ensures that all new DML operations on the constrained data comply with the constraint. This clause does not ensure that existing data in the table complies with the constraint.</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673814368"/>
                  </a:ext>
                </a:extLst>
              </a:tr>
              <a:tr h="1392087">
                <a:tc>
                  <a:txBody>
                    <a:bodyPr/>
                    <a:lstStyle/>
                    <a:p>
                      <a:pPr marL="0" marR="0">
                        <a:lnSpc>
                          <a:spcPct val="107000"/>
                        </a:lnSpc>
                        <a:spcBef>
                          <a:spcPts val="0"/>
                        </a:spcBef>
                        <a:spcAft>
                          <a:spcPts val="0"/>
                        </a:spcAft>
                      </a:pPr>
                      <a:r>
                        <a:rPr lang="en-US" sz="2000">
                          <a:effectLst/>
                        </a:rPr>
                        <a:t>DISABLE VALIDATE</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disables the constraint and drops the index on the constraint, but keeps the constraint valid. This feature is most useful in data warehousing situations, because it lets you load large amounts of data while also saving space by not having an index.</a:t>
                      </a:r>
                      <a:endParaRPr lang="en-US" sz="20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774929625"/>
                  </a:ext>
                </a:extLst>
              </a:tr>
              <a:tr h="1040160">
                <a:tc>
                  <a:txBody>
                    <a:bodyPr/>
                    <a:lstStyle/>
                    <a:p>
                      <a:pPr marL="0" marR="0">
                        <a:lnSpc>
                          <a:spcPct val="107000"/>
                        </a:lnSpc>
                        <a:spcBef>
                          <a:spcPts val="0"/>
                        </a:spcBef>
                        <a:spcAft>
                          <a:spcPts val="0"/>
                        </a:spcAft>
                      </a:pPr>
                      <a:r>
                        <a:rPr lang="en-US" sz="2000" dirty="0">
                          <a:effectLst/>
                        </a:rPr>
                        <a:t>DISABLE NOVALIDATE</a:t>
                      </a:r>
                      <a:endParaRPr lang="en-US" sz="20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signifies that Oracle makes no effort to maintain the constraint (because it is disabled) and cannot guarantee that the constraint is true (because it is not being validated)</a:t>
                      </a:r>
                      <a:endParaRPr lang="en-US" sz="20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808242181"/>
                  </a:ext>
                </a:extLst>
              </a:tr>
            </a:tbl>
          </a:graphicData>
        </a:graphic>
      </p:graphicFrame>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171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Examples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4" y="839164"/>
            <a:ext cx="10415614" cy="5755422"/>
          </a:xfrm>
          <a:prstGeom prst="rect">
            <a:avLst/>
          </a:prstGeom>
          <a:noFill/>
        </p:spPr>
        <p:txBody>
          <a:bodyPr wrap="square">
            <a:spAutoFit/>
          </a:bodyPr>
          <a:lstStyle/>
          <a:p>
            <a:r>
              <a:rPr lang="en-US" sz="2300" b="1" dirty="0">
                <a:solidFill>
                  <a:srgbClr val="FF0000"/>
                </a:solidFill>
              </a:rPr>
              <a:t>UNIQUE – In Line</a:t>
            </a:r>
          </a:p>
          <a:p>
            <a:pPr lvl="5"/>
            <a:r>
              <a:rPr lang="en-US" sz="2300" dirty="0"/>
              <a:t>CREATE TABLE promotions_var1</a:t>
            </a:r>
          </a:p>
          <a:p>
            <a:pPr lvl="5"/>
            <a:r>
              <a:rPr lang="en-US" sz="2300" dirty="0"/>
              <a:t>    ( </a:t>
            </a:r>
            <a:r>
              <a:rPr lang="en-US" sz="2300" dirty="0" err="1"/>
              <a:t>promo_id</a:t>
            </a:r>
            <a:r>
              <a:rPr lang="en-US" sz="2300" dirty="0"/>
              <a:t>         NUMBER(6)</a:t>
            </a:r>
          </a:p>
          <a:p>
            <a:pPr lvl="5"/>
            <a:r>
              <a:rPr lang="en-US" sz="2300" dirty="0"/>
              <a:t>                       </a:t>
            </a:r>
            <a:r>
              <a:rPr lang="en-US" sz="2300" b="1" dirty="0">
                <a:solidFill>
                  <a:srgbClr val="00B050"/>
                </a:solidFill>
              </a:rPr>
              <a:t>CONSTRAINT </a:t>
            </a:r>
            <a:r>
              <a:rPr lang="en-US" sz="2300" b="1" dirty="0" err="1">
                <a:solidFill>
                  <a:srgbClr val="00B050"/>
                </a:solidFill>
              </a:rPr>
              <a:t>promo_id_u</a:t>
            </a:r>
            <a:r>
              <a:rPr lang="en-US" sz="2300" b="1" dirty="0">
                <a:solidFill>
                  <a:srgbClr val="00B050"/>
                </a:solidFill>
              </a:rPr>
              <a:t>  UNIQUE</a:t>
            </a:r>
          </a:p>
          <a:p>
            <a:pPr lvl="5"/>
            <a:r>
              <a:rPr lang="en-US" sz="2300" dirty="0"/>
              <a:t>    , </a:t>
            </a:r>
            <a:r>
              <a:rPr lang="en-US" sz="2300" dirty="0" err="1"/>
              <a:t>promo_name</a:t>
            </a:r>
            <a:r>
              <a:rPr lang="en-US" sz="2300" dirty="0"/>
              <a:t>       VARCHAR2(20)</a:t>
            </a:r>
          </a:p>
          <a:p>
            <a:pPr lvl="5"/>
            <a:r>
              <a:rPr lang="en-US" sz="2300" dirty="0"/>
              <a:t>    , </a:t>
            </a:r>
            <a:r>
              <a:rPr lang="en-US" sz="2300" dirty="0" err="1"/>
              <a:t>promo_category</a:t>
            </a:r>
            <a:r>
              <a:rPr lang="en-US" sz="2300" dirty="0"/>
              <a:t>   VARCHAR2(15)</a:t>
            </a:r>
          </a:p>
          <a:p>
            <a:pPr lvl="5"/>
            <a:r>
              <a:rPr lang="en-US" sz="2300" dirty="0"/>
              <a:t>    , </a:t>
            </a:r>
            <a:r>
              <a:rPr lang="en-US" sz="2300" dirty="0" err="1"/>
              <a:t>promo_end_date</a:t>
            </a:r>
            <a:r>
              <a:rPr lang="en-US" sz="2300" dirty="0"/>
              <a:t>   DATE</a:t>
            </a:r>
          </a:p>
          <a:p>
            <a:pPr lvl="5"/>
            <a:r>
              <a:rPr lang="en-US" sz="2300" dirty="0"/>
              <a:t>    ) ;</a:t>
            </a:r>
          </a:p>
          <a:p>
            <a:r>
              <a:rPr lang="en-US" sz="2300" b="1" dirty="0">
                <a:solidFill>
                  <a:srgbClr val="FF0000"/>
                </a:solidFill>
              </a:rPr>
              <a:t>UNIQUE – Out Of Line</a:t>
            </a:r>
            <a:endParaRPr lang="en-US" sz="2300" dirty="0"/>
          </a:p>
          <a:p>
            <a:pPr lvl="5"/>
            <a:r>
              <a:rPr lang="en-US" sz="2300" dirty="0"/>
              <a:t>CREATE TABLE promotions_var2</a:t>
            </a:r>
          </a:p>
          <a:p>
            <a:pPr lvl="5"/>
            <a:r>
              <a:rPr lang="en-US" sz="2300" dirty="0"/>
              <a:t>    ( </a:t>
            </a:r>
            <a:r>
              <a:rPr lang="en-US" sz="2300" dirty="0" err="1"/>
              <a:t>promo_id</a:t>
            </a:r>
            <a:r>
              <a:rPr lang="en-US" sz="2300" dirty="0"/>
              <a:t>         NUMBER(6)</a:t>
            </a:r>
          </a:p>
          <a:p>
            <a:pPr lvl="5"/>
            <a:r>
              <a:rPr lang="en-US" sz="2300" dirty="0"/>
              <a:t>    , </a:t>
            </a:r>
            <a:r>
              <a:rPr lang="en-US" sz="2300" dirty="0" err="1"/>
              <a:t>promo_name</a:t>
            </a:r>
            <a:r>
              <a:rPr lang="en-US" sz="2300" dirty="0"/>
              <a:t>       VARCHAR2(20)</a:t>
            </a:r>
          </a:p>
          <a:p>
            <a:pPr lvl="5"/>
            <a:r>
              <a:rPr lang="en-US" sz="2300" dirty="0"/>
              <a:t>    , </a:t>
            </a:r>
            <a:r>
              <a:rPr lang="en-US" sz="2300" dirty="0" err="1"/>
              <a:t>promo_category</a:t>
            </a:r>
            <a:r>
              <a:rPr lang="en-US" sz="2300" dirty="0"/>
              <a:t>   VARCHAR2(15)</a:t>
            </a:r>
          </a:p>
          <a:p>
            <a:pPr lvl="5"/>
            <a:r>
              <a:rPr lang="en-US" sz="2300" dirty="0"/>
              <a:t>    , </a:t>
            </a:r>
            <a:r>
              <a:rPr lang="en-US" sz="2300" dirty="0" err="1"/>
              <a:t>promo_end_date</a:t>
            </a:r>
            <a:r>
              <a:rPr lang="en-US" sz="2300" dirty="0"/>
              <a:t>   DATE</a:t>
            </a:r>
          </a:p>
          <a:p>
            <a:pPr lvl="5"/>
            <a:r>
              <a:rPr lang="en-US" sz="2300" b="1" dirty="0">
                <a:solidFill>
                  <a:srgbClr val="00B050"/>
                </a:solidFill>
              </a:rPr>
              <a:t>    , CONSTRAINT </a:t>
            </a:r>
            <a:r>
              <a:rPr lang="en-US" sz="2300" b="1" dirty="0" err="1">
                <a:solidFill>
                  <a:srgbClr val="00B050"/>
                </a:solidFill>
              </a:rPr>
              <a:t>promo_id_u</a:t>
            </a:r>
            <a:r>
              <a:rPr lang="en-US" sz="2300" b="1" dirty="0">
                <a:solidFill>
                  <a:srgbClr val="00B050"/>
                </a:solidFill>
              </a:rPr>
              <a:t> UNIQUE (</a:t>
            </a:r>
            <a:r>
              <a:rPr lang="en-US" sz="2300" b="1" dirty="0" err="1">
                <a:solidFill>
                  <a:srgbClr val="00B050"/>
                </a:solidFill>
              </a:rPr>
              <a:t>promo_id</a:t>
            </a:r>
            <a:r>
              <a:rPr lang="en-US" sz="2300" b="1" dirty="0">
                <a:solidFill>
                  <a:srgbClr val="00B050"/>
                </a:solidFill>
              </a:rPr>
              <a:t>)</a:t>
            </a:r>
          </a:p>
          <a:p>
            <a:pPr lvl="5"/>
            <a:r>
              <a:rPr lang="en-US" sz="2300" b="1" dirty="0">
                <a:solidFill>
                  <a:srgbClr val="00B050"/>
                </a:solidFill>
              </a:rPr>
              <a:t>   USING INDEX </a:t>
            </a:r>
            <a:r>
              <a:rPr lang="en-US" sz="2300" dirty="0"/>
              <a:t>); </a:t>
            </a:r>
          </a:p>
        </p:txBody>
      </p:sp>
    </p:spTree>
    <p:extLst>
      <p:ext uri="{BB962C8B-B14F-4D97-AF65-F5344CB8AC3E}">
        <p14:creationId xmlns:p14="http://schemas.microsoft.com/office/powerpoint/2010/main" val="325300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Examples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3" y="1071532"/>
            <a:ext cx="10878608" cy="5047536"/>
          </a:xfrm>
          <a:prstGeom prst="rect">
            <a:avLst/>
          </a:prstGeom>
          <a:noFill/>
        </p:spPr>
        <p:txBody>
          <a:bodyPr wrap="square">
            <a:spAutoFit/>
          </a:bodyPr>
          <a:lstStyle/>
          <a:p>
            <a:r>
              <a:rPr lang="en-US" sz="2300" b="1" dirty="0">
                <a:solidFill>
                  <a:srgbClr val="FF0000"/>
                </a:solidFill>
              </a:rPr>
              <a:t>PRIMARY KEY – In Line</a:t>
            </a:r>
          </a:p>
          <a:p>
            <a:pPr lvl="4"/>
            <a:r>
              <a:rPr lang="en-US" sz="2300" dirty="0"/>
              <a:t>CREATE TABLE </a:t>
            </a:r>
            <a:r>
              <a:rPr lang="en-US" sz="2300" dirty="0" err="1"/>
              <a:t>locations_demo</a:t>
            </a:r>
            <a:endParaRPr lang="en-US" sz="2300" dirty="0"/>
          </a:p>
          <a:p>
            <a:pPr lvl="4"/>
            <a:r>
              <a:rPr lang="en-US" sz="2300" dirty="0"/>
              <a:t>    ( </a:t>
            </a:r>
            <a:r>
              <a:rPr lang="en-US" sz="2300" dirty="0" err="1"/>
              <a:t>location_id</a:t>
            </a:r>
            <a:r>
              <a:rPr lang="en-US" sz="2300" dirty="0"/>
              <a:t>    NUMBER(4) </a:t>
            </a:r>
            <a:r>
              <a:rPr lang="en-US" sz="2300" b="1" dirty="0">
                <a:solidFill>
                  <a:srgbClr val="00B050"/>
                </a:solidFill>
              </a:rPr>
              <a:t>CONSTRAINT </a:t>
            </a:r>
            <a:r>
              <a:rPr lang="en-US" sz="2300" b="1" dirty="0" err="1">
                <a:solidFill>
                  <a:srgbClr val="00B050"/>
                </a:solidFill>
              </a:rPr>
              <a:t>loc_id_pk</a:t>
            </a:r>
            <a:r>
              <a:rPr lang="en-US" sz="2300" b="1" dirty="0">
                <a:solidFill>
                  <a:srgbClr val="00B050"/>
                </a:solidFill>
              </a:rPr>
              <a:t> PRIMARY KEY</a:t>
            </a:r>
          </a:p>
          <a:p>
            <a:pPr lvl="4"/>
            <a:r>
              <a:rPr lang="en-US" sz="2300" dirty="0"/>
              <a:t>    , </a:t>
            </a:r>
            <a:r>
              <a:rPr lang="en-US" sz="2300" dirty="0" err="1"/>
              <a:t>street_address</a:t>
            </a:r>
            <a:r>
              <a:rPr lang="en-US" sz="2300" dirty="0"/>
              <a:t> VARCHAR2(40)</a:t>
            </a:r>
          </a:p>
          <a:p>
            <a:pPr lvl="4"/>
            <a:r>
              <a:rPr lang="en-US" sz="2300" dirty="0"/>
              <a:t>    , </a:t>
            </a:r>
            <a:r>
              <a:rPr lang="en-US" sz="2300" dirty="0" err="1"/>
              <a:t>postal_code</a:t>
            </a:r>
            <a:r>
              <a:rPr lang="en-US" sz="2300" dirty="0"/>
              <a:t>    VARCHAR2(12)</a:t>
            </a:r>
          </a:p>
          <a:p>
            <a:pPr lvl="4"/>
            <a:r>
              <a:rPr lang="en-US" sz="2300" dirty="0"/>
              <a:t>    , city           VARCHAR2(30)</a:t>
            </a:r>
          </a:p>
          <a:p>
            <a:pPr lvl="4"/>
            <a:r>
              <a:rPr lang="en-US" sz="2300" dirty="0"/>
              <a:t>) ;</a:t>
            </a:r>
          </a:p>
          <a:p>
            <a:r>
              <a:rPr lang="en-US" sz="2300" b="1" dirty="0">
                <a:solidFill>
                  <a:srgbClr val="FF0000"/>
                </a:solidFill>
              </a:rPr>
              <a:t>PRIMARY KEY – Out Of Line</a:t>
            </a:r>
          </a:p>
          <a:p>
            <a:pPr lvl="4"/>
            <a:r>
              <a:rPr lang="en-US" sz="2300" dirty="0"/>
              <a:t>CREATE TABLE </a:t>
            </a:r>
            <a:r>
              <a:rPr lang="en-US" sz="2300" dirty="0" err="1"/>
              <a:t>locations_demo</a:t>
            </a:r>
            <a:endParaRPr lang="en-US" sz="2300" dirty="0"/>
          </a:p>
          <a:p>
            <a:pPr lvl="4"/>
            <a:r>
              <a:rPr lang="en-US" sz="2300" dirty="0"/>
              <a:t>    ( </a:t>
            </a:r>
            <a:r>
              <a:rPr lang="en-US" sz="2300" dirty="0" err="1"/>
              <a:t>location_id</a:t>
            </a:r>
            <a:r>
              <a:rPr lang="en-US" sz="2300" dirty="0"/>
              <a:t>    NUMBER(4) </a:t>
            </a:r>
          </a:p>
          <a:p>
            <a:pPr lvl="4"/>
            <a:r>
              <a:rPr lang="en-US" sz="2300" dirty="0"/>
              <a:t>    , </a:t>
            </a:r>
            <a:r>
              <a:rPr lang="en-US" sz="2300" dirty="0" err="1"/>
              <a:t>street_address</a:t>
            </a:r>
            <a:r>
              <a:rPr lang="en-US" sz="2300" dirty="0"/>
              <a:t> VARCHAR2(40)</a:t>
            </a:r>
          </a:p>
          <a:p>
            <a:pPr lvl="4"/>
            <a:r>
              <a:rPr lang="en-US" sz="2300" dirty="0"/>
              <a:t>    , </a:t>
            </a:r>
            <a:r>
              <a:rPr lang="en-US" sz="2300" dirty="0" err="1"/>
              <a:t>postal_code</a:t>
            </a:r>
            <a:r>
              <a:rPr lang="en-US" sz="2300" dirty="0"/>
              <a:t>    VARCHAR2(12)</a:t>
            </a:r>
          </a:p>
          <a:p>
            <a:pPr lvl="4"/>
            <a:r>
              <a:rPr lang="en-US" sz="2300" dirty="0"/>
              <a:t>    , city           VARCHAR2(30)</a:t>
            </a:r>
          </a:p>
          <a:p>
            <a:pPr lvl="4"/>
            <a:r>
              <a:rPr lang="en-US" sz="2300" dirty="0"/>
              <a:t>, </a:t>
            </a:r>
            <a:r>
              <a:rPr lang="en-US" sz="2300" b="1" dirty="0">
                <a:solidFill>
                  <a:srgbClr val="00B050"/>
                </a:solidFill>
              </a:rPr>
              <a:t>CONSTRAINT </a:t>
            </a:r>
            <a:r>
              <a:rPr lang="en-US" sz="2300" b="1" dirty="0" err="1">
                <a:solidFill>
                  <a:srgbClr val="00B050"/>
                </a:solidFill>
              </a:rPr>
              <a:t>loc_id_pk</a:t>
            </a:r>
            <a:r>
              <a:rPr lang="en-US" sz="2300" b="1" dirty="0">
                <a:solidFill>
                  <a:srgbClr val="00B050"/>
                </a:solidFill>
              </a:rPr>
              <a:t> PRIMARY KEY (</a:t>
            </a:r>
            <a:r>
              <a:rPr lang="en-US" sz="2300" b="1" dirty="0" err="1">
                <a:solidFill>
                  <a:srgbClr val="00B050"/>
                </a:solidFill>
              </a:rPr>
              <a:t>location_id</a:t>
            </a:r>
            <a:r>
              <a:rPr lang="en-US" sz="2300" b="1" dirty="0">
                <a:solidFill>
                  <a:srgbClr val="00B050"/>
                </a:solidFill>
              </a:rPr>
              <a:t>)</a:t>
            </a:r>
            <a:r>
              <a:rPr lang="en-US" sz="2300" dirty="0"/>
              <a:t>);</a:t>
            </a:r>
          </a:p>
        </p:txBody>
      </p:sp>
    </p:spTree>
    <p:extLst>
      <p:ext uri="{BB962C8B-B14F-4D97-AF65-F5344CB8AC3E}">
        <p14:creationId xmlns:p14="http://schemas.microsoft.com/office/powerpoint/2010/main" val="192280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Examples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4" y="1071532"/>
            <a:ext cx="10878608" cy="3277820"/>
          </a:xfrm>
          <a:prstGeom prst="rect">
            <a:avLst/>
          </a:prstGeom>
          <a:noFill/>
        </p:spPr>
        <p:txBody>
          <a:bodyPr wrap="square">
            <a:spAutoFit/>
          </a:bodyPr>
          <a:lstStyle/>
          <a:p>
            <a:r>
              <a:rPr lang="en-US" sz="2300" b="1" dirty="0">
                <a:solidFill>
                  <a:srgbClr val="FF0000"/>
                </a:solidFill>
              </a:rPr>
              <a:t>NOT NULL</a:t>
            </a:r>
          </a:p>
          <a:p>
            <a:endParaRPr lang="en-US" sz="2300" dirty="0"/>
          </a:p>
          <a:p>
            <a:pPr lvl="4"/>
            <a:r>
              <a:rPr lang="en-US" sz="2300" dirty="0"/>
              <a:t>ALTER TABLE </a:t>
            </a:r>
            <a:r>
              <a:rPr lang="en-US" sz="2300" dirty="0" err="1"/>
              <a:t>locations_demo</a:t>
            </a:r>
            <a:endParaRPr lang="en-US" sz="2300" dirty="0"/>
          </a:p>
          <a:p>
            <a:pPr lvl="4"/>
            <a:r>
              <a:rPr lang="en-US" sz="2300" dirty="0"/>
              <a:t>   MODIFY (</a:t>
            </a:r>
            <a:r>
              <a:rPr lang="en-US" sz="2300" dirty="0" err="1"/>
              <a:t>country_id</a:t>
            </a:r>
            <a:r>
              <a:rPr lang="en-US" sz="2300" dirty="0"/>
              <a:t> </a:t>
            </a:r>
            <a:r>
              <a:rPr lang="en-US" sz="2300" b="1" dirty="0">
                <a:solidFill>
                  <a:srgbClr val="00B050"/>
                </a:solidFill>
              </a:rPr>
              <a:t>CONSTRAINT </a:t>
            </a:r>
            <a:r>
              <a:rPr lang="en-US" sz="2300" b="1" dirty="0" err="1">
                <a:solidFill>
                  <a:srgbClr val="00B050"/>
                </a:solidFill>
              </a:rPr>
              <a:t>country_nn</a:t>
            </a:r>
            <a:r>
              <a:rPr lang="en-US" sz="2300" b="1" dirty="0">
                <a:solidFill>
                  <a:srgbClr val="00B050"/>
                </a:solidFill>
              </a:rPr>
              <a:t> NOT NULL</a:t>
            </a:r>
            <a:r>
              <a:rPr lang="en-US" sz="2300" dirty="0"/>
              <a:t>);</a:t>
            </a:r>
          </a:p>
          <a:p>
            <a:endParaRPr lang="en-US" sz="2300" dirty="0"/>
          </a:p>
          <a:p>
            <a:r>
              <a:rPr lang="en-US" sz="2300" b="1" dirty="0">
                <a:solidFill>
                  <a:srgbClr val="FF0000"/>
                </a:solidFill>
              </a:rPr>
              <a:t>COMPOSITE PRIMARY KEY</a:t>
            </a:r>
          </a:p>
          <a:p>
            <a:endParaRPr lang="en-US" sz="2300" dirty="0"/>
          </a:p>
          <a:p>
            <a:pPr lvl="4"/>
            <a:r>
              <a:rPr lang="en-US" sz="2300" dirty="0"/>
              <a:t>ALTER TABLE sales </a:t>
            </a:r>
          </a:p>
          <a:p>
            <a:pPr lvl="4"/>
            <a:r>
              <a:rPr lang="en-US" sz="2300" dirty="0"/>
              <a:t>    ADD </a:t>
            </a:r>
            <a:r>
              <a:rPr lang="en-US" sz="2300" b="1" dirty="0">
                <a:solidFill>
                  <a:srgbClr val="00B050"/>
                </a:solidFill>
              </a:rPr>
              <a:t>CONSTRAINT </a:t>
            </a:r>
            <a:r>
              <a:rPr lang="en-US" sz="2300" b="1" dirty="0" err="1">
                <a:solidFill>
                  <a:srgbClr val="00B050"/>
                </a:solidFill>
              </a:rPr>
              <a:t>sales_pk</a:t>
            </a:r>
            <a:r>
              <a:rPr lang="en-US" sz="2300" b="1" dirty="0">
                <a:solidFill>
                  <a:srgbClr val="00B050"/>
                </a:solidFill>
              </a:rPr>
              <a:t> PRIMARY KEY (</a:t>
            </a:r>
            <a:r>
              <a:rPr lang="en-US" sz="2300" b="1" dirty="0" err="1">
                <a:solidFill>
                  <a:srgbClr val="00B050"/>
                </a:solidFill>
              </a:rPr>
              <a:t>prod_id</a:t>
            </a:r>
            <a:r>
              <a:rPr lang="en-US" sz="2300" b="1" dirty="0">
                <a:solidFill>
                  <a:srgbClr val="00B050"/>
                </a:solidFill>
              </a:rPr>
              <a:t>, </a:t>
            </a:r>
            <a:r>
              <a:rPr lang="en-US" sz="2300" b="1" dirty="0" err="1">
                <a:solidFill>
                  <a:srgbClr val="00B050"/>
                </a:solidFill>
              </a:rPr>
              <a:t>cust_id</a:t>
            </a:r>
            <a:r>
              <a:rPr lang="en-US" sz="2300" b="1" dirty="0">
                <a:solidFill>
                  <a:srgbClr val="00B050"/>
                </a:solidFill>
              </a:rPr>
              <a:t>);</a:t>
            </a:r>
          </a:p>
        </p:txBody>
      </p:sp>
    </p:spTree>
    <p:extLst>
      <p:ext uri="{BB962C8B-B14F-4D97-AF65-F5344CB8AC3E}">
        <p14:creationId xmlns:p14="http://schemas.microsoft.com/office/powerpoint/2010/main" val="220804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ee the source image">
            <a:extLst>
              <a:ext uri="{FF2B5EF4-FFF2-40B4-BE49-F238E27FC236}">
                <a16:creationId xmlns:a16="http://schemas.microsoft.com/office/drawing/2014/main" id="{5353C8F8-8872-450C-ACE9-CD98E093E8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e the source image">
            <a:extLst>
              <a:ext uri="{FF2B5EF4-FFF2-40B4-BE49-F238E27FC236}">
                <a16:creationId xmlns:a16="http://schemas.microsoft.com/office/drawing/2014/main" id="{64561642-C735-4D6D-99C0-83385EB7B0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Connector 9">
            <a:extLst>
              <a:ext uri="{FF2B5EF4-FFF2-40B4-BE49-F238E27FC236}">
                <a16:creationId xmlns:a16="http://schemas.microsoft.com/office/drawing/2014/main" id="{90D1C5DC-144E-416A-A6B0-E2531401F296}"/>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94D708-AED4-4DDC-A0FB-10EE7CA2AAD8}"/>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D564EB-C464-4C15-B62C-11076759F8FD}"/>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3F350E-D41B-4872-A958-C54D5A51364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ABE749-1C9F-4566-8D29-01F651DAA96A}"/>
              </a:ext>
            </a:extLst>
          </p:cNvPr>
          <p:cNvSpPr txBox="1"/>
          <p:nvPr/>
        </p:nvSpPr>
        <p:spPr>
          <a:xfrm>
            <a:off x="441434" y="304800"/>
            <a:ext cx="5806953" cy="584775"/>
          </a:xfrm>
          <a:prstGeom prst="rect">
            <a:avLst/>
          </a:prstGeom>
          <a:noFill/>
        </p:spPr>
        <p:txBody>
          <a:bodyPr wrap="square" rtlCol="0">
            <a:spAutoFit/>
          </a:bodyPr>
          <a:lstStyle/>
          <a:p>
            <a:r>
              <a:rPr lang="en-US" sz="3200" b="1" dirty="0">
                <a:solidFill>
                  <a:srgbClr val="0070C0"/>
                </a:solidFill>
                <a:latin typeface="Arial Black" panose="020B0A04020102020204" pitchFamily="34" charset="0"/>
              </a:rPr>
              <a:t>CONSTRAINTS Examples</a:t>
            </a:r>
          </a:p>
        </p:txBody>
      </p:sp>
      <p:sp>
        <p:nvSpPr>
          <p:cNvPr id="7" name="Rectangle 1">
            <a:extLst>
              <a:ext uri="{FF2B5EF4-FFF2-40B4-BE49-F238E27FC236}">
                <a16:creationId xmlns:a16="http://schemas.microsoft.com/office/drawing/2014/main" id="{BB2E5E8F-51A9-40C8-9F9B-480E7B880116}"/>
              </a:ext>
            </a:extLst>
          </p:cNvPr>
          <p:cNvSpPr>
            <a:spLocks noChangeArrowheads="1"/>
          </p:cNvSpPr>
          <p:nvPr/>
        </p:nvSpPr>
        <p:spPr bwMode="auto">
          <a:xfrm>
            <a:off x="3127375" y="282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22E4A639-AC88-4135-8DCD-FC68F1FA5730}"/>
              </a:ext>
            </a:extLst>
          </p:cNvPr>
          <p:cNvSpPr txBox="1"/>
          <p:nvPr/>
        </p:nvSpPr>
        <p:spPr>
          <a:xfrm>
            <a:off x="441434" y="889575"/>
            <a:ext cx="10878608" cy="5509200"/>
          </a:xfrm>
          <a:prstGeom prst="rect">
            <a:avLst/>
          </a:prstGeom>
          <a:noFill/>
        </p:spPr>
        <p:txBody>
          <a:bodyPr wrap="square">
            <a:spAutoFit/>
          </a:bodyPr>
          <a:lstStyle/>
          <a:p>
            <a:r>
              <a:rPr lang="en-US" sz="2300" b="1" dirty="0">
                <a:solidFill>
                  <a:srgbClr val="FF0000"/>
                </a:solidFill>
              </a:rPr>
              <a:t>FOREIGN KEY – In Line</a:t>
            </a:r>
          </a:p>
          <a:p>
            <a:pPr lvl="4"/>
            <a:endParaRPr lang="en-US" sz="1200" dirty="0"/>
          </a:p>
          <a:p>
            <a:pPr lvl="4"/>
            <a:r>
              <a:rPr lang="en-US" sz="2300" dirty="0"/>
              <a:t>CREATE TABLE dept_20 </a:t>
            </a:r>
          </a:p>
          <a:p>
            <a:pPr lvl="4"/>
            <a:r>
              <a:rPr lang="en-US" sz="2300" dirty="0"/>
              <a:t>   (</a:t>
            </a:r>
            <a:r>
              <a:rPr lang="en-US" sz="2300" dirty="0" err="1"/>
              <a:t>employee_id</a:t>
            </a:r>
            <a:r>
              <a:rPr lang="en-US" sz="2300" dirty="0"/>
              <a:t>     NUMBER(4), </a:t>
            </a:r>
          </a:p>
          <a:p>
            <a:pPr lvl="4"/>
            <a:r>
              <a:rPr lang="en-US" sz="2300" dirty="0"/>
              <a:t>    </a:t>
            </a:r>
            <a:r>
              <a:rPr lang="en-US" sz="2300" dirty="0" err="1"/>
              <a:t>last_name</a:t>
            </a:r>
            <a:r>
              <a:rPr lang="en-US" sz="2300" dirty="0"/>
              <a:t>       VARCHAR2(10), </a:t>
            </a:r>
          </a:p>
          <a:p>
            <a:pPr lvl="4"/>
            <a:r>
              <a:rPr lang="en-US" sz="2300" dirty="0"/>
              <a:t>    </a:t>
            </a:r>
            <a:r>
              <a:rPr lang="en-US" sz="2300" b="1" dirty="0" err="1">
                <a:solidFill>
                  <a:srgbClr val="00B050"/>
                </a:solidFill>
              </a:rPr>
              <a:t>department_id</a:t>
            </a:r>
            <a:r>
              <a:rPr lang="en-US" sz="2300" b="1" dirty="0">
                <a:solidFill>
                  <a:srgbClr val="00B050"/>
                </a:solidFill>
              </a:rPr>
              <a:t>   CONSTRAINT </a:t>
            </a:r>
            <a:r>
              <a:rPr lang="en-US" sz="2300" b="1" dirty="0" err="1">
                <a:solidFill>
                  <a:srgbClr val="00B050"/>
                </a:solidFill>
              </a:rPr>
              <a:t>fk_deptno</a:t>
            </a:r>
            <a:r>
              <a:rPr lang="en-US" sz="2300" b="1" dirty="0">
                <a:solidFill>
                  <a:srgbClr val="00B050"/>
                </a:solidFill>
              </a:rPr>
              <a:t> </a:t>
            </a:r>
          </a:p>
          <a:p>
            <a:pPr lvl="4"/>
            <a:r>
              <a:rPr lang="en-US" sz="2300" b="1" dirty="0">
                <a:solidFill>
                  <a:srgbClr val="00B050"/>
                </a:solidFill>
              </a:rPr>
              <a:t>                    REFERENCES departments(</a:t>
            </a:r>
            <a:r>
              <a:rPr lang="en-US" sz="2300" b="1" dirty="0" err="1">
                <a:solidFill>
                  <a:srgbClr val="00B050"/>
                </a:solidFill>
              </a:rPr>
              <a:t>department_id</a:t>
            </a:r>
            <a:r>
              <a:rPr lang="en-US" sz="2300" b="1" dirty="0">
                <a:solidFill>
                  <a:srgbClr val="00B050"/>
                </a:solidFill>
              </a:rPr>
              <a:t>) </a:t>
            </a:r>
            <a:r>
              <a:rPr lang="en-US" sz="2300" dirty="0"/>
              <a:t>);</a:t>
            </a:r>
          </a:p>
          <a:p>
            <a:r>
              <a:rPr lang="en-US" sz="2300" b="1" dirty="0">
                <a:solidFill>
                  <a:srgbClr val="FF0000"/>
                </a:solidFill>
              </a:rPr>
              <a:t>FOREIGN KEY – Out of Line</a:t>
            </a:r>
          </a:p>
          <a:p>
            <a:pPr lvl="4"/>
            <a:endParaRPr lang="en-US" sz="1400" dirty="0"/>
          </a:p>
          <a:p>
            <a:pPr lvl="4"/>
            <a:r>
              <a:rPr lang="en-US" sz="2300" dirty="0"/>
              <a:t>CREATE TABLE dept_20 </a:t>
            </a:r>
          </a:p>
          <a:p>
            <a:pPr lvl="4"/>
            <a:r>
              <a:rPr lang="en-US" sz="2300" dirty="0"/>
              <a:t>   (</a:t>
            </a:r>
            <a:r>
              <a:rPr lang="en-US" sz="2300" dirty="0" err="1"/>
              <a:t>employee_id</a:t>
            </a:r>
            <a:r>
              <a:rPr lang="en-US" sz="2300" dirty="0"/>
              <a:t>     NUMBER(4), </a:t>
            </a:r>
          </a:p>
          <a:p>
            <a:pPr lvl="4"/>
            <a:r>
              <a:rPr lang="en-US" sz="2300" dirty="0"/>
              <a:t>    </a:t>
            </a:r>
            <a:r>
              <a:rPr lang="en-US" sz="2300" dirty="0" err="1"/>
              <a:t>last_name</a:t>
            </a:r>
            <a:r>
              <a:rPr lang="en-US" sz="2300" dirty="0"/>
              <a:t>       VARCHAR2(10), </a:t>
            </a:r>
          </a:p>
          <a:p>
            <a:pPr lvl="4"/>
            <a:r>
              <a:rPr lang="en-US" sz="2300" dirty="0"/>
              <a:t>    </a:t>
            </a:r>
            <a:r>
              <a:rPr lang="en-US" sz="2300" b="1" dirty="0" err="1">
                <a:solidFill>
                  <a:srgbClr val="00B050"/>
                </a:solidFill>
              </a:rPr>
              <a:t>department_id</a:t>
            </a:r>
            <a:r>
              <a:rPr lang="en-US" sz="2300" b="1" dirty="0">
                <a:solidFill>
                  <a:srgbClr val="00B050"/>
                </a:solidFill>
              </a:rPr>
              <a:t>, </a:t>
            </a:r>
          </a:p>
          <a:p>
            <a:pPr lvl="4"/>
            <a:r>
              <a:rPr lang="en-US" sz="2300" b="1" dirty="0">
                <a:solidFill>
                  <a:srgbClr val="00B050"/>
                </a:solidFill>
              </a:rPr>
              <a:t>   CONSTRAINT </a:t>
            </a:r>
            <a:r>
              <a:rPr lang="en-US" sz="2300" b="1" dirty="0" err="1">
                <a:solidFill>
                  <a:srgbClr val="00B050"/>
                </a:solidFill>
              </a:rPr>
              <a:t>fk_deptno</a:t>
            </a:r>
            <a:r>
              <a:rPr lang="en-US" sz="2300" b="1" dirty="0">
                <a:solidFill>
                  <a:srgbClr val="00B050"/>
                </a:solidFill>
              </a:rPr>
              <a:t> </a:t>
            </a:r>
          </a:p>
          <a:p>
            <a:pPr lvl="4"/>
            <a:r>
              <a:rPr lang="en-US" sz="2300" b="1" dirty="0">
                <a:solidFill>
                  <a:srgbClr val="00B050"/>
                </a:solidFill>
              </a:rPr>
              <a:t>      FOREIGN  KEY (</a:t>
            </a:r>
            <a:r>
              <a:rPr lang="en-US" sz="2300" b="1" dirty="0" err="1">
                <a:solidFill>
                  <a:srgbClr val="00B050"/>
                </a:solidFill>
              </a:rPr>
              <a:t>department_id</a:t>
            </a:r>
            <a:r>
              <a:rPr lang="en-US" sz="2300" b="1" dirty="0">
                <a:solidFill>
                  <a:srgbClr val="00B050"/>
                </a:solidFill>
              </a:rPr>
              <a:t>) </a:t>
            </a:r>
          </a:p>
          <a:p>
            <a:pPr lvl="4"/>
            <a:r>
              <a:rPr lang="en-US" sz="2300" b="1" dirty="0">
                <a:solidFill>
                  <a:srgbClr val="00B050"/>
                </a:solidFill>
              </a:rPr>
              <a:t>      REFERENCES  departments(</a:t>
            </a:r>
            <a:r>
              <a:rPr lang="en-US" sz="2300" b="1" dirty="0" err="1">
                <a:solidFill>
                  <a:srgbClr val="00B050"/>
                </a:solidFill>
              </a:rPr>
              <a:t>department_id</a:t>
            </a:r>
            <a:r>
              <a:rPr lang="en-US" sz="2300" b="1" dirty="0">
                <a:solidFill>
                  <a:srgbClr val="00B050"/>
                </a:solidFill>
              </a:rPr>
              <a:t>) </a:t>
            </a:r>
            <a:r>
              <a:rPr lang="en-US" sz="2300" dirty="0"/>
              <a:t>);</a:t>
            </a:r>
            <a:endParaRPr lang="en-US" sz="2300" b="1" dirty="0">
              <a:solidFill>
                <a:srgbClr val="00B050"/>
              </a:solidFill>
            </a:endParaRPr>
          </a:p>
        </p:txBody>
      </p:sp>
    </p:spTree>
    <p:extLst>
      <p:ext uri="{BB962C8B-B14F-4D97-AF65-F5344CB8AC3E}">
        <p14:creationId xmlns:p14="http://schemas.microsoft.com/office/powerpoint/2010/main" val="190673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716</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mahendiran0906@gmail.com</dc:creator>
  <cp:lastModifiedBy>mahendiran0906@gmail.com</cp:lastModifiedBy>
  <cp:revision>7</cp:revision>
  <dcterms:created xsi:type="dcterms:W3CDTF">2022-08-13T03:45:49Z</dcterms:created>
  <dcterms:modified xsi:type="dcterms:W3CDTF">2022-08-13T05:24:36Z</dcterms:modified>
</cp:coreProperties>
</file>