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060DB-48E6-45C9-A877-D3BE4839BFC2}" v="21" dt="2025-08-05T06:46:1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ITAVARSHINI MAHENDIRAN" userId="aef92e519e3ce1f6" providerId="LiveId" clId="{1FE060DB-48E6-45C9-A877-D3BE4839BFC2}"/>
    <pc:docChg chg="custSel addSld modSld">
      <pc:chgData name="AMIRITAVARSHINI MAHENDIRAN" userId="aef92e519e3ce1f6" providerId="LiveId" clId="{1FE060DB-48E6-45C9-A877-D3BE4839BFC2}" dt="2025-08-05T06:46:11.892" v="84" actId="14100"/>
      <pc:docMkLst>
        <pc:docMk/>
      </pc:docMkLst>
      <pc:sldChg chg="addSp delSp modSp add mod">
        <pc:chgData name="AMIRITAVARSHINI MAHENDIRAN" userId="aef92e519e3ce1f6" providerId="LiveId" clId="{1FE060DB-48E6-45C9-A877-D3BE4839BFC2}" dt="2025-08-05T06:44:56.684" v="67" actId="14100"/>
        <pc:sldMkLst>
          <pc:docMk/>
          <pc:sldMk cId="717611019" sldId="291"/>
        </pc:sldMkLst>
        <pc:spChg chg="mod">
          <ac:chgData name="AMIRITAVARSHINI MAHENDIRAN" userId="aef92e519e3ce1f6" providerId="LiveId" clId="{1FE060DB-48E6-45C9-A877-D3BE4839BFC2}" dt="2025-08-05T06:43:07.204" v="54" actId="20577"/>
          <ac:spMkLst>
            <pc:docMk/>
            <pc:sldMk cId="717611019" sldId="291"/>
            <ac:spMk id="2" creationId="{97537D8E-F94B-E775-AEB3-2B9C51C0844C}"/>
          </ac:spMkLst>
        </pc:spChg>
        <pc:spChg chg="add del mod">
          <ac:chgData name="AMIRITAVARSHINI MAHENDIRAN" userId="aef92e519e3ce1f6" providerId="LiveId" clId="{1FE060DB-48E6-45C9-A877-D3BE4839BFC2}" dt="2025-08-05T06:43:53.189" v="59" actId="478"/>
          <ac:spMkLst>
            <pc:docMk/>
            <pc:sldMk cId="717611019" sldId="291"/>
            <ac:spMk id="3" creationId="{1CE200F7-2DA5-DC07-66B3-C4659626BB54}"/>
          </ac:spMkLst>
        </pc:spChg>
        <pc:spChg chg="del mod">
          <ac:chgData name="AMIRITAVARSHINI MAHENDIRAN" userId="aef92e519e3ce1f6" providerId="LiveId" clId="{1FE060DB-48E6-45C9-A877-D3BE4839BFC2}" dt="2025-08-05T06:43:14.011" v="56" actId="478"/>
          <ac:spMkLst>
            <pc:docMk/>
            <pc:sldMk cId="717611019" sldId="291"/>
            <ac:spMk id="4" creationId="{529AA27C-4F12-C1D3-294C-F0E4A38A2D16}"/>
          </ac:spMkLst>
        </pc:spChg>
        <pc:spChg chg="add">
          <ac:chgData name="AMIRITAVARSHINI MAHENDIRAN" userId="aef92e519e3ce1f6" providerId="LiveId" clId="{1FE060DB-48E6-45C9-A877-D3BE4839BFC2}" dt="2025-08-05T06:44:32.694" v="63"/>
          <ac:spMkLst>
            <pc:docMk/>
            <pc:sldMk cId="717611019" sldId="291"/>
            <ac:spMk id="5" creationId="{777F3A23-CA92-F1C6-F672-C0E238D84965}"/>
          </ac:spMkLst>
        </pc:spChg>
        <pc:picChg chg="add mod">
          <ac:chgData name="AMIRITAVARSHINI MAHENDIRAN" userId="aef92e519e3ce1f6" providerId="LiveId" clId="{1FE060DB-48E6-45C9-A877-D3BE4839BFC2}" dt="2025-08-05T06:44:30.766" v="62" actId="14100"/>
          <ac:picMkLst>
            <pc:docMk/>
            <pc:sldMk cId="717611019" sldId="291"/>
            <ac:picMk id="1026" creationId="{2570671F-9C85-644C-F387-3A57CCE38C9C}"/>
          </ac:picMkLst>
        </pc:picChg>
        <pc:picChg chg="add mod">
          <ac:chgData name="AMIRITAVARSHINI MAHENDIRAN" userId="aef92e519e3ce1f6" providerId="LiveId" clId="{1FE060DB-48E6-45C9-A877-D3BE4839BFC2}" dt="2025-08-05T06:44:56.684" v="67" actId="14100"/>
          <ac:picMkLst>
            <pc:docMk/>
            <pc:sldMk cId="717611019" sldId="291"/>
            <ac:picMk id="1028" creationId="{32614A21-866F-27CA-032C-793B8B109274}"/>
          </ac:picMkLst>
        </pc:picChg>
      </pc:sldChg>
      <pc:sldChg chg="addSp delSp modSp add mod">
        <pc:chgData name="AMIRITAVARSHINI MAHENDIRAN" userId="aef92e519e3ce1f6" providerId="LiveId" clId="{1FE060DB-48E6-45C9-A877-D3BE4839BFC2}" dt="2025-08-05T06:46:11.892" v="84" actId="14100"/>
        <pc:sldMkLst>
          <pc:docMk/>
          <pc:sldMk cId="1592580713" sldId="292"/>
        </pc:sldMkLst>
        <pc:spChg chg="mod">
          <ac:chgData name="AMIRITAVARSHINI MAHENDIRAN" userId="aef92e519e3ce1f6" providerId="LiveId" clId="{1FE060DB-48E6-45C9-A877-D3BE4839BFC2}" dt="2025-08-05T06:45:28.145" v="76" actId="20577"/>
          <ac:spMkLst>
            <pc:docMk/>
            <pc:sldMk cId="1592580713" sldId="292"/>
            <ac:spMk id="2" creationId="{73024DC2-29C3-A59D-4F08-72625018F283}"/>
          </ac:spMkLst>
        </pc:spChg>
        <pc:spChg chg="add">
          <ac:chgData name="AMIRITAVARSHINI MAHENDIRAN" userId="aef92e519e3ce1f6" providerId="LiveId" clId="{1FE060DB-48E6-45C9-A877-D3BE4839BFC2}" dt="2025-08-05T06:45:55.554" v="80"/>
          <ac:spMkLst>
            <pc:docMk/>
            <pc:sldMk cId="1592580713" sldId="292"/>
            <ac:spMk id="3" creationId="{38E39427-6ED1-851A-A244-BF5252242EE5}"/>
          </ac:spMkLst>
        </pc:spChg>
        <pc:picChg chg="del mod">
          <ac:chgData name="AMIRITAVARSHINI MAHENDIRAN" userId="aef92e519e3ce1f6" providerId="LiveId" clId="{1FE060DB-48E6-45C9-A877-D3BE4839BFC2}" dt="2025-08-05T06:45:32.355" v="78" actId="478"/>
          <ac:picMkLst>
            <pc:docMk/>
            <pc:sldMk cId="1592580713" sldId="292"/>
            <ac:picMk id="1026" creationId="{737C000A-0B74-AB17-0018-30AD5C4A8018}"/>
          </ac:picMkLst>
        </pc:picChg>
        <pc:picChg chg="del">
          <ac:chgData name="AMIRITAVARSHINI MAHENDIRAN" userId="aef92e519e3ce1f6" providerId="LiveId" clId="{1FE060DB-48E6-45C9-A877-D3BE4839BFC2}" dt="2025-08-05T06:45:34.336" v="79" actId="478"/>
          <ac:picMkLst>
            <pc:docMk/>
            <pc:sldMk cId="1592580713" sldId="292"/>
            <ac:picMk id="1028" creationId="{11DA4BB5-5ED0-01D9-6120-7F8F18A088E0}"/>
          </ac:picMkLst>
        </pc:picChg>
        <pc:picChg chg="add mod">
          <ac:chgData name="AMIRITAVARSHINI MAHENDIRAN" userId="aef92e519e3ce1f6" providerId="LiveId" clId="{1FE060DB-48E6-45C9-A877-D3BE4839BFC2}" dt="2025-08-05T06:46:11.892" v="84" actId="14100"/>
          <ac:picMkLst>
            <pc:docMk/>
            <pc:sldMk cId="1592580713" sldId="292"/>
            <ac:picMk id="2050" creationId="{5C65F0CF-5A87-BFDB-DE3E-FA6B56D45D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FC6E-93BD-4CD0-A7FF-40FAB4E42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AFA92-E4D5-4C85-8030-44A000C0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D6A0-4F8F-45ED-9A08-68536676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C30E-448C-490E-B4CB-EBE2E5A0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FCF0-EDDA-463C-BBEA-F6555FFD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D38B-05BC-4939-8B50-421C78E8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3438-91C7-46F6-803D-DC3D4E44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33C3-9B7B-47F7-BAD7-E2EB95EA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49A2-3146-4B1C-8528-CA64E50F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292E-7076-4D22-A3B9-74336435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50EBC-366A-460D-8378-2B6ACDEE8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7A79B-B522-497F-B6B4-686D38ED5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64F0C-5FF1-4114-BEEA-544669CF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6534-76A9-4954-9B47-F1587D0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0AD6-AEDC-4523-A3A9-6808524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944B-B80A-4EA2-8B3E-19CB0B0E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2131-221F-48FE-BBB4-83151217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6D21-1822-4821-B573-CED5198B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40F4-D72E-4C8C-9B6B-B95A1620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BC41-F49E-4B45-93F6-5274AABC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5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81A0-2699-43ED-9BAE-092CD53C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4513-1CD6-41A6-BDDA-D4C95BC0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D3BF-8FD9-4BF8-AF97-77C97865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4070-60BD-4604-906C-D3539CB5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7121-0DD6-425E-A52E-41B4C232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1D2-8C43-4EE4-B0C7-1BE30E26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E93B-1AD0-48EC-BFEA-70AEC80EE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5AF3E-35D8-468D-8D9E-5F9A9ABBD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9C375-2844-4A73-8464-07DFA786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054F4-8EC8-45CF-AC53-74838A65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1573-5182-4065-AC23-4B6B1A4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8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5FFA-9A9D-4342-81AD-2C4929FD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8BF4-BA98-44FC-A3D7-49DC77C9F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6D557-9494-47E1-96AF-EED56B83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F1A76-DB1E-42BC-8FA7-0AC66FD11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99296-4960-4842-9C5F-0E3F56580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74E27-59C3-45CE-B5E8-901B9F3D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F4FDD-6D09-4B76-93DD-551D075D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2E35C-6213-405F-8BB3-9A1F07DB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ED49-3DCF-48E0-89D1-A94B5250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FCFA2-528C-41D9-9E9F-ECDDBA6B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EDEF6-97A5-4BCE-AE8A-9FDF6782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4368-8356-44C8-9A41-4AF0D403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F65FB-0806-4BCF-A7FD-231D6F2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2E84A-35A4-40AD-ACEA-EDF0507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3E66A-0D28-48F2-B987-9A909D7C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22A4-36B3-44EF-8884-809434DF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EBB6-6473-450D-9BA3-A87350C7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15226-A30F-4CD7-8CA3-FB7555B9E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64EE0-E577-46CC-9ABC-949E5312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3F551-035B-4311-B6D4-480F363E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CA41-AB04-48FD-B74C-63093AB9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7D39-C8C6-4FCF-B687-2260E298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EFD9C-6711-4348-9CBE-633F964A4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43D53-38B5-43CB-A664-4E3B91C5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6BF3-A81E-4137-939D-E9EE4549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BB629-44AF-4BB3-8A4B-50CCF97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DA20-9E4A-4E23-85DF-2FDFB538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88C1A-A44C-4570-9131-5656E3E2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DE20C-0756-4EFB-883E-60C64126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9795-E9E4-4243-A59D-18997C83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B6E4-E9AD-4E49-A28F-60C7B715DFD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FBD8-1AFB-4062-AF0E-0083F1F2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69CC-1EEE-433D-9A91-7DBB937D3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5621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Overview of Exception Handling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457882-51C5-4E72-97E5-7DDA96BFFAAC}"/>
              </a:ext>
            </a:extLst>
          </p:cNvPr>
          <p:cNvSpPr txBox="1"/>
          <p:nvPr/>
        </p:nvSpPr>
        <p:spPr>
          <a:xfrm>
            <a:off x="499243" y="963215"/>
            <a:ext cx="11193514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Definition:</a:t>
            </a:r>
          </a:p>
          <a:p>
            <a:pPr algn="just"/>
            <a:endParaRPr lang="en-US" sz="16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just"/>
            <a:r>
              <a:rPr lang="en-US" sz="2400" dirty="0">
                <a:solidFill>
                  <a:srgbClr val="333333"/>
                </a:solidFill>
                <a:latin typeface="Helvetica Neue"/>
              </a:rPr>
              <a:t>Exceptions (PL/SQL runtime errors) can arise from design faults, coding mistakes, hardware failures, and many other sources. 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en-US" sz="2400" dirty="0">
                <a:solidFill>
                  <a:srgbClr val="333333"/>
                </a:solidFill>
                <a:latin typeface="Helvetica Neue"/>
              </a:rPr>
              <a:t>You cannot anticipate all possible exceptions, but you can write exception handlers that let your program to continue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Syntax:</a:t>
            </a:r>
          </a:p>
          <a:p>
            <a:pPr algn="just"/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Helvetica Neue"/>
              </a:rPr>
              <a:t>EXCEPTION</a:t>
            </a:r>
          </a:p>
          <a:p>
            <a:pPr algn="just"/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Helvetica Neue"/>
              </a:rPr>
              <a:t>  WHEN ex_name_1 THEN statements_1                 		-- Exception handler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Helvetica Neue"/>
              </a:rPr>
              <a:t>  WHEN ex_name_2 OR ex_name_3 THEN statements_2  	-- Exception handler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Helvetica Neue"/>
              </a:rPr>
              <a:t>  WHEN OTHERS THEN statements_3                      		-- Exception handler</a:t>
            </a:r>
          </a:p>
          <a:p>
            <a:pPr algn="just"/>
            <a:endParaRPr lang="en-US" dirty="0">
              <a:solidFill>
                <a:srgbClr val="333333"/>
              </a:solidFill>
              <a:latin typeface="Helvetica Neue"/>
            </a:endParaRPr>
          </a:p>
          <a:p>
            <a:pPr algn="just"/>
            <a:r>
              <a:rPr lang="en-US" dirty="0">
                <a:solidFill>
                  <a:srgbClr val="333333"/>
                </a:solidFill>
                <a:latin typeface="Helvetica Neue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235A-D036-1BA3-7F61-80FA61D9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24DC2-29C3-A59D-4F08-72625018F283}"/>
              </a:ext>
            </a:extLst>
          </p:cNvPr>
          <p:cNvSpPr txBox="1"/>
          <p:nvPr/>
        </p:nvSpPr>
        <p:spPr>
          <a:xfrm>
            <a:off x="567559" y="319515"/>
            <a:ext cx="57212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EXCEPTION PROPAGATION…</a:t>
            </a:r>
            <a:r>
              <a:rPr lang="en-IN" sz="3200" b="1" dirty="0" err="1">
                <a:solidFill>
                  <a:srgbClr val="0070C0"/>
                </a:solidFill>
              </a:rPr>
              <a:t>cont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2E1D9E9C-06D8-8215-06FC-94EC16466C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DD5F93-7D85-1A8B-1037-01CEF4F25E51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85436D-8743-BF3B-B404-920A5C8C3255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958FC7-799E-6394-3CCA-A882214A1D15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02C3FE-7E51-B28F-1580-ADD63AB806F9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2734943D-2218-EEB7-F080-9DAEFBF8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Figure 11-2 Exception Propagates from Inner Block to Outer Block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6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E39427-6ED1-851A-A244-BF5252242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L/SQL Returns Unhandled Exception Error to Host Environment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7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2050" name="Picture 2" descr="Description of Figure 11-3 follows">
            <a:extLst>
              <a:ext uri="{FF2B5EF4-FFF2-40B4-BE49-F238E27FC236}">
                <a16:creationId xmlns:a16="http://schemas.microsoft.com/office/drawing/2014/main" id="{5C65F0CF-5A87-BFDB-DE3E-FA6B56D45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585" y="1247132"/>
            <a:ext cx="8171723" cy="464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58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19515"/>
            <a:ext cx="3727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Exception Categories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457882-51C5-4E72-97E5-7DDA96BFFAAC}"/>
              </a:ext>
            </a:extLst>
          </p:cNvPr>
          <p:cNvSpPr txBox="1"/>
          <p:nvPr/>
        </p:nvSpPr>
        <p:spPr>
          <a:xfrm>
            <a:off x="499243" y="851455"/>
            <a:ext cx="11193514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1. Internally defined</a:t>
            </a:r>
          </a:p>
          <a:p>
            <a:pPr algn="just"/>
            <a:endParaRPr lang="en-US" sz="2000" b="1" dirty="0">
              <a:solidFill>
                <a:srgbClr val="FF0000"/>
              </a:solidFill>
              <a:latin typeface="Helvetica Neue"/>
            </a:endParaRPr>
          </a:p>
          <a:p>
            <a:pPr algn="just"/>
            <a:r>
              <a:rPr lang="en-US" dirty="0">
                <a:latin typeface="Helvetica Neue"/>
              </a:rPr>
              <a:t>The runtime system raises internally defined exceptions implicitly (automatically). Examples of internally defined exceptions are ORA-00060 (deadlock detected while waiting for resource) and ORA-27102 (out of memory).</a:t>
            </a:r>
          </a:p>
          <a:p>
            <a:pPr algn="just"/>
            <a:endParaRPr lang="en-US" dirty="0">
              <a:latin typeface="Helvetica Neue"/>
            </a:endParaRPr>
          </a:p>
          <a:p>
            <a:pPr algn="just"/>
            <a:r>
              <a:rPr lang="en-US" dirty="0">
                <a:latin typeface="Helvetica Neue"/>
              </a:rPr>
              <a:t>An internally defined exception always has an error code, but does not have a name unless PL/SQL gives it one or you give it one.</a:t>
            </a:r>
          </a:p>
          <a:p>
            <a:pPr algn="just"/>
            <a:endParaRPr lang="en-US" sz="2000" b="1" dirty="0">
              <a:solidFill>
                <a:srgbClr val="FF0000"/>
              </a:solidFill>
              <a:latin typeface="Helvetica Neue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2. Predefined</a:t>
            </a:r>
          </a:p>
          <a:p>
            <a:pPr algn="just"/>
            <a:endParaRPr lang="en-US" sz="2000" b="1" dirty="0">
              <a:solidFill>
                <a:srgbClr val="FF0000"/>
              </a:solidFill>
              <a:latin typeface="Helvetica Neue"/>
            </a:endParaRPr>
          </a:p>
          <a:p>
            <a:pPr algn="just"/>
            <a:r>
              <a:rPr lang="en-US" dirty="0">
                <a:latin typeface="Helvetica Neue"/>
              </a:rPr>
              <a:t>A predefined exception is an internally defined exception that PL/SQL has given a name. For example, ORA-06500 (PL/SQL: storage error) has the predefined name STORAGE_ERROR.</a:t>
            </a:r>
          </a:p>
          <a:p>
            <a:pPr algn="just"/>
            <a:endParaRPr lang="en-US" sz="2000" b="1" dirty="0">
              <a:solidFill>
                <a:srgbClr val="FF0000"/>
              </a:solidFill>
              <a:latin typeface="Helvetica Neue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3. User-defined</a:t>
            </a:r>
          </a:p>
          <a:p>
            <a:pPr algn="just"/>
            <a:endParaRPr lang="en-US" sz="2000" b="1" dirty="0">
              <a:solidFill>
                <a:srgbClr val="FF0000"/>
              </a:solidFill>
              <a:latin typeface="Helvetica Neue"/>
            </a:endParaRPr>
          </a:p>
          <a:p>
            <a:pPr algn="just"/>
            <a:r>
              <a:rPr lang="en-US" dirty="0">
                <a:latin typeface="Helvetica Neue"/>
              </a:rPr>
              <a:t>You can declare your own exceptions in the declarative part of any PL/SQL anonymous block, subprogram, or package. For example, you might declare an exception named </a:t>
            </a:r>
            <a:r>
              <a:rPr lang="en-US" dirty="0" err="1">
                <a:latin typeface="Helvetica Neue"/>
              </a:rPr>
              <a:t>insufficient_funds</a:t>
            </a:r>
            <a:r>
              <a:rPr lang="en-US" dirty="0">
                <a:latin typeface="Helvetica Neue"/>
              </a:rPr>
              <a:t> to flag overdrawn bank accounts.</a:t>
            </a:r>
          </a:p>
        </p:txBody>
      </p:sp>
    </p:spTree>
    <p:extLst>
      <p:ext uri="{BB962C8B-B14F-4D97-AF65-F5344CB8AC3E}">
        <p14:creationId xmlns:p14="http://schemas.microsoft.com/office/powerpoint/2010/main" val="410217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19515"/>
            <a:ext cx="37274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Exception Categories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986FCF-D703-44F8-B9B0-CFFC8AE6C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156306"/>
              </p:ext>
            </p:extLst>
          </p:nvPr>
        </p:nvGraphicFramePr>
        <p:xfrm>
          <a:off x="567559" y="1030334"/>
          <a:ext cx="10815144" cy="5380973"/>
        </p:xfrm>
        <a:graphic>
          <a:graphicData uri="http://schemas.openxmlformats.org/drawingml/2006/table">
            <a:tbl>
              <a:tblPr/>
              <a:tblGrid>
                <a:gridCol w="2379331">
                  <a:extLst>
                    <a:ext uri="{9D8B030D-6E8A-4147-A177-3AD203B41FA5}">
                      <a16:colId xmlns:a16="http://schemas.microsoft.com/office/drawing/2014/main" val="3836899073"/>
                    </a:ext>
                  </a:extLst>
                </a:gridCol>
                <a:gridCol w="1405969">
                  <a:extLst>
                    <a:ext uri="{9D8B030D-6E8A-4147-A177-3AD203B41FA5}">
                      <a16:colId xmlns:a16="http://schemas.microsoft.com/office/drawing/2014/main" val="1163894047"/>
                    </a:ext>
                  </a:extLst>
                </a:gridCol>
                <a:gridCol w="1514120">
                  <a:extLst>
                    <a:ext uri="{9D8B030D-6E8A-4147-A177-3AD203B41FA5}">
                      <a16:colId xmlns:a16="http://schemas.microsoft.com/office/drawing/2014/main" val="3865362271"/>
                    </a:ext>
                  </a:extLst>
                </a:gridCol>
                <a:gridCol w="1622272">
                  <a:extLst>
                    <a:ext uri="{9D8B030D-6E8A-4147-A177-3AD203B41FA5}">
                      <a16:colId xmlns:a16="http://schemas.microsoft.com/office/drawing/2014/main" val="4033712669"/>
                    </a:ext>
                  </a:extLst>
                </a:gridCol>
                <a:gridCol w="1405969">
                  <a:extLst>
                    <a:ext uri="{9D8B030D-6E8A-4147-A177-3AD203B41FA5}">
                      <a16:colId xmlns:a16="http://schemas.microsoft.com/office/drawing/2014/main" val="3890897462"/>
                    </a:ext>
                  </a:extLst>
                </a:gridCol>
                <a:gridCol w="2487483">
                  <a:extLst>
                    <a:ext uri="{9D8B030D-6E8A-4147-A177-3AD203B41FA5}">
                      <a16:colId xmlns:a16="http://schemas.microsoft.com/office/drawing/2014/main" val="2644286964"/>
                    </a:ext>
                  </a:extLst>
                </a:gridCol>
              </a:tblGrid>
              <a:tr h="130705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34317" marR="34317" marT="34317" marB="3431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</a:rPr>
                        <a:t>Definer</a:t>
                      </a:r>
                    </a:p>
                  </a:txBody>
                  <a:tcPr marL="34317" marR="34317" marT="34317" marB="3431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</a:rPr>
                        <a:t>Has Error Code</a:t>
                      </a:r>
                    </a:p>
                  </a:txBody>
                  <a:tcPr marL="34317" marR="34317" marT="34317" marB="3431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</a:rPr>
                        <a:t>Has Name</a:t>
                      </a:r>
                    </a:p>
                  </a:txBody>
                  <a:tcPr marL="34317" marR="34317" marT="34317" marB="3431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FFFF"/>
                          </a:solidFill>
                          <a:effectLst/>
                        </a:rPr>
                        <a:t>Raised Implicitly</a:t>
                      </a:r>
                    </a:p>
                  </a:txBody>
                  <a:tcPr marL="34317" marR="34317" marT="34317" marB="3431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FFFF"/>
                          </a:solidFill>
                          <a:effectLst/>
                        </a:rPr>
                        <a:t>Raised Explicitly</a:t>
                      </a:r>
                    </a:p>
                  </a:txBody>
                  <a:tcPr marL="34317" marR="34317" marT="34317" marB="34317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476791"/>
                  </a:ext>
                </a:extLst>
              </a:tr>
              <a:tr h="135797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Internally defined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Runtime system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Always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Only if you assign one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Yes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Optionally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029698"/>
                  </a:ext>
                </a:extLst>
              </a:tr>
              <a:tr h="135797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Predefined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Runtime system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Always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Always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Yes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Optionally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368543"/>
                  </a:ext>
                </a:extLst>
              </a:tr>
              <a:tr h="1357974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User-defined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User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Only if you assign one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Always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No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Always</a:t>
                      </a:r>
                    </a:p>
                  </a:txBody>
                  <a:tcPr marL="54906" marR="54906" marT="54906" marB="54906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283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5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19515"/>
            <a:ext cx="380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Predefined Exception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7A3D126-3EC3-4C91-9E05-53B3E375DE39}"/>
              </a:ext>
            </a:extLst>
          </p:cNvPr>
          <p:cNvSpPr/>
          <p:nvPr/>
        </p:nvSpPr>
        <p:spPr>
          <a:xfrm>
            <a:off x="670563" y="1290370"/>
            <a:ext cx="111556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DECLARE</a:t>
            </a:r>
          </a:p>
          <a:p>
            <a:pPr lvl="2"/>
            <a:r>
              <a:rPr lang="en-US" sz="2400" dirty="0"/>
              <a:t>  </a:t>
            </a:r>
            <a:r>
              <a:rPr lang="en-US" sz="2400" dirty="0" err="1"/>
              <a:t>stock_price</a:t>
            </a:r>
            <a:r>
              <a:rPr lang="en-US" sz="2400" dirty="0"/>
              <a:t>   NUMBER := 9.73;</a:t>
            </a:r>
          </a:p>
          <a:p>
            <a:pPr lvl="2"/>
            <a:r>
              <a:rPr lang="en-US" sz="2400" dirty="0"/>
              <a:t>  </a:t>
            </a:r>
            <a:r>
              <a:rPr lang="en-US" sz="2400" dirty="0" err="1"/>
              <a:t>net_earnings</a:t>
            </a:r>
            <a:r>
              <a:rPr lang="en-US" sz="2400" dirty="0"/>
              <a:t>  NUMBER := 0;</a:t>
            </a:r>
          </a:p>
          <a:p>
            <a:pPr lvl="2"/>
            <a:r>
              <a:rPr lang="en-US" sz="2400" dirty="0"/>
              <a:t>  </a:t>
            </a:r>
            <a:r>
              <a:rPr lang="en-US" sz="2400" dirty="0" err="1"/>
              <a:t>pe_ratio</a:t>
            </a:r>
            <a:r>
              <a:rPr lang="en-US" sz="2400" dirty="0"/>
              <a:t>      NUMBER;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BEGIN</a:t>
            </a:r>
          </a:p>
          <a:p>
            <a:pPr lvl="2"/>
            <a:r>
              <a:rPr lang="en-US" sz="2400" dirty="0"/>
              <a:t>  </a:t>
            </a:r>
            <a:r>
              <a:rPr lang="en-US" sz="2400" dirty="0" err="1"/>
              <a:t>pe_ratio</a:t>
            </a:r>
            <a:r>
              <a:rPr lang="en-US" sz="2400" dirty="0"/>
              <a:t> := </a:t>
            </a:r>
            <a:r>
              <a:rPr lang="en-US" sz="2400" dirty="0" err="1"/>
              <a:t>stock_price</a:t>
            </a:r>
            <a:r>
              <a:rPr lang="en-US" sz="2400" dirty="0"/>
              <a:t> / </a:t>
            </a:r>
            <a:r>
              <a:rPr lang="en-US" sz="2400" dirty="0" err="1"/>
              <a:t>net_earnings</a:t>
            </a:r>
            <a:r>
              <a:rPr lang="en-US" sz="2400" dirty="0"/>
              <a:t>;  </a:t>
            </a:r>
            <a:r>
              <a:rPr lang="en-US" sz="2400" b="1" i="1" dirty="0">
                <a:solidFill>
                  <a:srgbClr val="FF0000"/>
                </a:solidFill>
              </a:rPr>
              <a:t>-- raises ZERO_DIVIDE exception</a:t>
            </a:r>
          </a:p>
          <a:p>
            <a:pPr lvl="2"/>
            <a:r>
              <a:rPr lang="en-US" sz="2400" dirty="0"/>
              <a:t>  DBMS_OUTPUT.PUT_LINE('Price/earnings ratio = ' || </a:t>
            </a:r>
            <a:r>
              <a:rPr lang="en-US" sz="2400" dirty="0" err="1"/>
              <a:t>pe_ratio</a:t>
            </a:r>
            <a:r>
              <a:rPr lang="en-US" sz="2400" dirty="0"/>
              <a:t>);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EXCEPTION</a:t>
            </a:r>
          </a:p>
          <a:p>
            <a:pPr lvl="2"/>
            <a:r>
              <a:rPr lang="en-US" sz="2400" dirty="0"/>
              <a:t>  WHEN </a:t>
            </a:r>
            <a:r>
              <a:rPr lang="en-US" sz="2400" b="1" dirty="0">
                <a:solidFill>
                  <a:srgbClr val="00B050"/>
                </a:solidFill>
              </a:rPr>
              <a:t>ZERO_DIVIDE </a:t>
            </a:r>
            <a:r>
              <a:rPr lang="en-US" sz="2400" dirty="0"/>
              <a:t>THEN</a:t>
            </a:r>
          </a:p>
          <a:p>
            <a:pPr lvl="2"/>
            <a:r>
              <a:rPr lang="en-US" sz="2400" dirty="0"/>
              <a:t>    DBMS_OUTPUT.PUT_LINE('Company had zero earnings.');</a:t>
            </a:r>
          </a:p>
          <a:p>
            <a:pPr lvl="2"/>
            <a:r>
              <a:rPr lang="en-US" sz="2400" dirty="0"/>
              <a:t>    </a:t>
            </a:r>
            <a:r>
              <a:rPr lang="en-US" sz="2400" dirty="0" err="1"/>
              <a:t>pe_ratio</a:t>
            </a:r>
            <a:r>
              <a:rPr lang="en-US" sz="2400" dirty="0"/>
              <a:t> := NULL;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END</a:t>
            </a:r>
            <a:r>
              <a:rPr lang="en-US" sz="2400" dirty="0"/>
              <a:t>;</a:t>
            </a:r>
          </a:p>
          <a:p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7377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19515"/>
            <a:ext cx="380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Predefined Exception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B20108-1D28-4392-A378-3E41B379D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260247"/>
              </p:ext>
            </p:extLst>
          </p:nvPr>
        </p:nvGraphicFramePr>
        <p:xfrm>
          <a:off x="869991" y="904290"/>
          <a:ext cx="6496010" cy="5463140"/>
        </p:xfrm>
        <a:graphic>
          <a:graphicData uri="http://schemas.openxmlformats.org/drawingml/2006/table">
            <a:tbl>
              <a:tblPr/>
              <a:tblGrid>
                <a:gridCol w="3478489">
                  <a:extLst>
                    <a:ext uri="{9D8B030D-6E8A-4147-A177-3AD203B41FA5}">
                      <a16:colId xmlns:a16="http://schemas.microsoft.com/office/drawing/2014/main" val="2699773209"/>
                    </a:ext>
                  </a:extLst>
                </a:gridCol>
                <a:gridCol w="3017521">
                  <a:extLst>
                    <a:ext uri="{9D8B030D-6E8A-4147-A177-3AD203B41FA5}">
                      <a16:colId xmlns:a16="http://schemas.microsoft.com/office/drawing/2014/main" val="3049526384"/>
                    </a:ext>
                  </a:extLst>
                </a:gridCol>
              </a:tblGrid>
              <a:tr h="13220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</a:rPr>
                        <a:t>Exception Name</a:t>
                      </a:r>
                    </a:p>
                  </a:txBody>
                  <a:tcPr marL="14370" marR="14370" marT="14370" marB="143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FFFF"/>
                          </a:solidFill>
                          <a:effectLst/>
                        </a:rPr>
                        <a:t>Error Code</a:t>
                      </a:r>
                    </a:p>
                  </a:txBody>
                  <a:tcPr marL="14370" marR="14370" marT="14370" marB="1437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F3F3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797932"/>
                  </a:ext>
                </a:extLst>
              </a:tr>
              <a:tr h="2529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ACCESS_INTO_NULL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-6530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717804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CASE_NOT_FOUND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-6592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10356"/>
                  </a:ext>
                </a:extLst>
              </a:tr>
              <a:tr h="2529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COLLECTION_IS_NULL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-6531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914862"/>
                  </a:ext>
                </a:extLst>
              </a:tr>
              <a:tr h="2529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CURSOR_ALREADY_OPEN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-6511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223437"/>
                  </a:ext>
                </a:extLst>
              </a:tr>
              <a:tr h="2529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DUP_VAL_ON_INDEX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-1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186814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INVALID_CURSOR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-1001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69550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INVALID_NUMBER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-1722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97903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LOGIN_DENIED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-1017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146302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NO_DATA_FOUND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+100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220982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NO_DATA_NEEDED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-6548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56696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NOT_LOGGED_ON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-1012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293464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PROGRAM_ERROR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-6501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76179"/>
                  </a:ext>
                </a:extLst>
              </a:tr>
              <a:tr h="2529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ROWTYPE_MISMATCH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-6504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806488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SELF_IS_NULL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-30625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970471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STORAGE_ERROR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-6500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84864"/>
                  </a:ext>
                </a:extLst>
              </a:tr>
              <a:tr h="2529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SUBSCRIPT_BEYOND_COUNT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-6533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562723"/>
                  </a:ext>
                </a:extLst>
              </a:tr>
              <a:tr h="2529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SUBSCRIPT_OUTSIDE_LIMIT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-6532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261569"/>
                  </a:ext>
                </a:extLst>
              </a:tr>
              <a:tr h="2529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SYS_INVALID_ROWID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-1410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780047"/>
                  </a:ext>
                </a:extLst>
              </a:tr>
              <a:tr h="252918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TIMEOUT_ON_RESOURCE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-51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65745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TOO_MANY_ROWS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-1422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354162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VALUE_ERROR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-6502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750794"/>
                  </a:ext>
                </a:extLst>
              </a:tr>
              <a:tr h="149452"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</a:rPr>
                        <a:t>ZERO_DIVIDE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-1476</a:t>
                      </a:r>
                    </a:p>
                  </a:txBody>
                  <a:tcPr marL="22993" marR="22993" marT="22993" marB="22993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81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2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19515"/>
            <a:ext cx="4115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User defined Exception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4D4ADAF-4BAE-4CBA-AB64-1B09403BCDF9}"/>
              </a:ext>
            </a:extLst>
          </p:cNvPr>
          <p:cNvSpPr/>
          <p:nvPr/>
        </p:nvSpPr>
        <p:spPr>
          <a:xfrm>
            <a:off x="853443" y="904290"/>
            <a:ext cx="847343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Three Steps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1. Declare Exception in DECLARATIVE Part</a:t>
            </a:r>
          </a:p>
          <a:p>
            <a:endParaRPr lang="en-US" sz="2000" dirty="0"/>
          </a:p>
          <a:p>
            <a:r>
              <a:rPr lang="en-US" sz="2000" dirty="0"/>
              <a:t>	Syntax : 		&lt;</a:t>
            </a:r>
            <a:r>
              <a:rPr lang="en-US" sz="2000" dirty="0" err="1"/>
              <a:t>exception_name</a:t>
            </a:r>
            <a:r>
              <a:rPr lang="en-US" sz="2000" dirty="0"/>
              <a:t>&gt;	EXCEPTION;</a:t>
            </a:r>
          </a:p>
          <a:p>
            <a:r>
              <a:rPr lang="en-US" sz="2000" dirty="0"/>
              <a:t>	Example: 	</a:t>
            </a:r>
            <a:r>
              <a:rPr lang="en-US" sz="2000" dirty="0" err="1"/>
              <a:t>high_salary</a:t>
            </a:r>
            <a:r>
              <a:rPr lang="en-US" sz="2000" dirty="0"/>
              <a:t>		EXCEPTION;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2. Raise the Exception when required in EXECUTABLE Part</a:t>
            </a:r>
          </a:p>
          <a:p>
            <a:endParaRPr lang="en-US" sz="2000" dirty="0"/>
          </a:p>
          <a:p>
            <a:r>
              <a:rPr lang="en-US" sz="2000" dirty="0"/>
              <a:t>	Syntax : 		RAISE &lt;</a:t>
            </a:r>
            <a:r>
              <a:rPr lang="en-US" sz="2000" dirty="0" err="1"/>
              <a:t>exception_name</a:t>
            </a:r>
            <a:r>
              <a:rPr lang="en-US" sz="2000" dirty="0"/>
              <a:t>&gt;;</a:t>
            </a:r>
          </a:p>
          <a:p>
            <a:r>
              <a:rPr lang="en-US" sz="2000" dirty="0"/>
              <a:t>	Example: 	RAISE </a:t>
            </a:r>
            <a:r>
              <a:rPr lang="en-US" sz="2000" dirty="0" err="1"/>
              <a:t>high_salary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FF0000"/>
                </a:solidFill>
              </a:rPr>
              <a:t>3. Handle the Exception in EXCEPTION Part</a:t>
            </a:r>
          </a:p>
          <a:p>
            <a:endParaRPr lang="en-US" sz="2000" dirty="0"/>
          </a:p>
          <a:p>
            <a:r>
              <a:rPr lang="en-US" sz="2000" dirty="0"/>
              <a:t>	Syntax :		WHEN &lt;</a:t>
            </a:r>
            <a:r>
              <a:rPr lang="en-US" sz="2000" dirty="0" err="1"/>
              <a:t>exception_name</a:t>
            </a:r>
            <a:r>
              <a:rPr lang="en-US" sz="2000" dirty="0"/>
              <a:t>&gt; THEN						&lt;statement&gt;</a:t>
            </a:r>
          </a:p>
          <a:p>
            <a:r>
              <a:rPr lang="en-US" sz="2000" dirty="0"/>
              <a:t>	Example:	WHEN </a:t>
            </a:r>
            <a:r>
              <a:rPr lang="en-US" sz="2000" dirty="0" err="1"/>
              <a:t>high_salary</a:t>
            </a:r>
            <a:r>
              <a:rPr lang="en-US" sz="2000" dirty="0"/>
              <a:t> THEN</a:t>
            </a:r>
          </a:p>
          <a:p>
            <a:r>
              <a:rPr lang="en-US" sz="2000" dirty="0"/>
              <a:t>			rollback;	</a:t>
            </a:r>
          </a:p>
        </p:txBody>
      </p:sp>
    </p:spTree>
    <p:extLst>
      <p:ext uri="{BB962C8B-B14F-4D97-AF65-F5344CB8AC3E}">
        <p14:creationId xmlns:p14="http://schemas.microsoft.com/office/powerpoint/2010/main" val="68785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19515"/>
            <a:ext cx="58725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User defined Exception - Example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4D4ADAF-4BAE-4CBA-AB64-1B09403BCDF9}"/>
              </a:ext>
            </a:extLst>
          </p:cNvPr>
          <p:cNvSpPr/>
          <p:nvPr/>
        </p:nvSpPr>
        <p:spPr>
          <a:xfrm>
            <a:off x="792483" y="1168450"/>
            <a:ext cx="1046479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DECLARE</a:t>
            </a:r>
          </a:p>
          <a:p>
            <a:pPr lvl="2"/>
            <a:r>
              <a:rPr lang="en-US" sz="2400" dirty="0"/>
              <a:t>  </a:t>
            </a:r>
            <a:r>
              <a:rPr lang="en-US" sz="2400" b="1" dirty="0" err="1">
                <a:solidFill>
                  <a:srgbClr val="00B050"/>
                </a:solidFill>
              </a:rPr>
              <a:t>salary_too_high</a:t>
            </a:r>
            <a:r>
              <a:rPr lang="en-US" sz="2400" b="1" dirty="0">
                <a:solidFill>
                  <a:srgbClr val="00B050"/>
                </a:solidFill>
              </a:rPr>
              <a:t>   EXCEPTION;</a:t>
            </a:r>
          </a:p>
          <a:p>
            <a:pPr lvl="2"/>
            <a:r>
              <a:rPr lang="en-US" sz="2400" dirty="0"/>
              <a:t>  </a:t>
            </a:r>
            <a:r>
              <a:rPr lang="en-US" sz="2400" dirty="0" err="1"/>
              <a:t>current_salary</a:t>
            </a:r>
            <a:r>
              <a:rPr lang="en-US" sz="2400" dirty="0"/>
              <a:t>    NUMBER := 20000;</a:t>
            </a:r>
          </a:p>
          <a:p>
            <a:pPr lvl="2"/>
            <a:r>
              <a:rPr lang="en-US" sz="2400" dirty="0"/>
              <a:t>  </a:t>
            </a:r>
            <a:r>
              <a:rPr lang="en-US" sz="2400" dirty="0" err="1"/>
              <a:t>max_salary</a:t>
            </a:r>
            <a:r>
              <a:rPr lang="en-US" sz="2400" dirty="0"/>
              <a:t>        NUMBER := 10000;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BEGIN</a:t>
            </a:r>
          </a:p>
          <a:p>
            <a:pPr lvl="2"/>
            <a:r>
              <a:rPr lang="en-US" sz="2400" dirty="0"/>
              <a:t>    IF </a:t>
            </a:r>
            <a:r>
              <a:rPr lang="en-US" sz="2400" dirty="0" err="1"/>
              <a:t>current_salary</a:t>
            </a:r>
            <a:r>
              <a:rPr lang="en-US" sz="2400" dirty="0"/>
              <a:t> &gt; </a:t>
            </a:r>
            <a:r>
              <a:rPr lang="en-US" sz="2400" dirty="0" err="1"/>
              <a:t>max_salary</a:t>
            </a:r>
            <a:r>
              <a:rPr lang="en-US" sz="2400" dirty="0"/>
              <a:t> THEN</a:t>
            </a:r>
          </a:p>
          <a:p>
            <a:pPr lvl="2"/>
            <a:r>
              <a:rPr lang="en-US" sz="2400" dirty="0"/>
              <a:t>      </a:t>
            </a:r>
            <a:r>
              <a:rPr lang="en-US" sz="2400" b="1" dirty="0">
                <a:solidFill>
                  <a:srgbClr val="00B050"/>
                </a:solidFill>
              </a:rPr>
              <a:t>RAISE </a:t>
            </a:r>
            <a:r>
              <a:rPr lang="en-US" sz="2400" b="1" dirty="0" err="1">
                <a:solidFill>
                  <a:srgbClr val="00B050"/>
                </a:solidFill>
              </a:rPr>
              <a:t>salary_too_high</a:t>
            </a:r>
            <a:r>
              <a:rPr lang="en-US" sz="2400" b="1" dirty="0">
                <a:solidFill>
                  <a:srgbClr val="00B050"/>
                </a:solidFill>
              </a:rPr>
              <a:t>;   -- raise exception</a:t>
            </a:r>
          </a:p>
          <a:p>
            <a:pPr lvl="2"/>
            <a:r>
              <a:rPr lang="en-US" sz="2400" dirty="0"/>
              <a:t>    END IF;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EXCEPTION</a:t>
            </a:r>
          </a:p>
          <a:p>
            <a:pPr lvl="2"/>
            <a:r>
              <a:rPr lang="en-US" sz="2400" dirty="0"/>
              <a:t>    WHEN </a:t>
            </a:r>
            <a:r>
              <a:rPr lang="en-US" sz="2400" b="1" dirty="0" err="1">
                <a:solidFill>
                  <a:srgbClr val="00B050"/>
                </a:solidFill>
              </a:rPr>
              <a:t>salary_too_high</a:t>
            </a:r>
            <a:r>
              <a:rPr lang="en-US" sz="2400" dirty="0"/>
              <a:t> THEN  -- start handling exception</a:t>
            </a:r>
          </a:p>
          <a:p>
            <a:pPr lvl="2"/>
            <a:r>
              <a:rPr lang="en-US" sz="2400" dirty="0"/>
              <a:t>      DBMS_OUTPUT.PUT_LINE ('Maximum salary is ' || </a:t>
            </a:r>
            <a:r>
              <a:rPr lang="en-US" sz="2400" dirty="0" err="1"/>
              <a:t>max_salary</a:t>
            </a:r>
            <a:r>
              <a:rPr lang="en-US" sz="2400" dirty="0"/>
              <a:t> || '.');</a:t>
            </a:r>
          </a:p>
          <a:p>
            <a:r>
              <a:rPr lang="en-US" sz="2400" dirty="0"/>
              <a:t>     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END;</a:t>
            </a:r>
          </a:p>
          <a:p>
            <a:r>
              <a:rPr lang="en-US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9727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19515"/>
            <a:ext cx="68443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RAISE_APPLICATION_ERROR Procedure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E4D4ADAF-4BAE-4CBA-AB64-1B09403BCDF9}"/>
              </a:ext>
            </a:extLst>
          </p:cNvPr>
          <p:cNvSpPr/>
          <p:nvPr/>
        </p:nvSpPr>
        <p:spPr>
          <a:xfrm>
            <a:off x="416566" y="1168450"/>
            <a:ext cx="1141983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you invoke this procedure to raise a user-defined exception and return its error code and error message to the invoker.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fr-FR" sz="2400" dirty="0"/>
              <a:t>RAISE_APPLICATION_ERROR (</a:t>
            </a:r>
            <a:r>
              <a:rPr lang="fr-FR" sz="2400" dirty="0" err="1"/>
              <a:t>error_code</a:t>
            </a:r>
            <a:r>
              <a:rPr lang="fr-FR" sz="2400" dirty="0"/>
              <a:t>, message);</a:t>
            </a:r>
          </a:p>
          <a:p>
            <a:endParaRPr lang="fr-FR" sz="2400" dirty="0"/>
          </a:p>
          <a:p>
            <a:r>
              <a:rPr lang="en-US" sz="2400" dirty="0"/>
              <a:t>You must have assigned </a:t>
            </a:r>
            <a:r>
              <a:rPr lang="en-US" sz="2400" dirty="0" err="1"/>
              <a:t>error_code</a:t>
            </a:r>
            <a:r>
              <a:rPr lang="en-US" sz="2400" dirty="0"/>
              <a:t> to the user-defined exception with the EXCEPTION_INIT pragma.</a:t>
            </a:r>
          </a:p>
          <a:p>
            <a:endParaRPr lang="en-US" sz="2400" dirty="0"/>
          </a:p>
          <a:p>
            <a:r>
              <a:rPr lang="en-US" sz="2400" dirty="0"/>
              <a:t>Syntax:</a:t>
            </a:r>
          </a:p>
          <a:p>
            <a:endParaRPr lang="en-US" sz="2400" dirty="0"/>
          </a:p>
          <a:p>
            <a:r>
              <a:rPr lang="en-US" sz="2400" dirty="0"/>
              <a:t>	PRAGMA EXCEPTION_INIT (</a:t>
            </a:r>
            <a:r>
              <a:rPr lang="en-US" sz="2400" dirty="0" err="1"/>
              <a:t>exception_name</a:t>
            </a:r>
            <a:r>
              <a:rPr lang="en-US" sz="2400" dirty="0"/>
              <a:t>, </a:t>
            </a:r>
            <a:r>
              <a:rPr lang="en-US" sz="2400" dirty="0" err="1"/>
              <a:t>error_code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7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DA6A3-8777-7B30-5974-98831D57B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537D8E-F94B-E775-AEB3-2B9C51C0844C}"/>
              </a:ext>
            </a:extLst>
          </p:cNvPr>
          <p:cNvSpPr txBox="1"/>
          <p:nvPr/>
        </p:nvSpPr>
        <p:spPr>
          <a:xfrm>
            <a:off x="567559" y="319515"/>
            <a:ext cx="4680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</a:rPr>
              <a:t>EXCEPTION PROPAGATION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E2CF94ED-21B6-F11C-38B3-DE3F1EA9F1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E0B608-4C08-3818-053D-0D61A09DFDA3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BD093C-4083-0C95-5C1E-A0BAFF304119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E8F1D1-1F57-058F-D77B-F37C68BC3787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12A996-38E3-518D-4638-4AE52365DD9D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escription of Figure 11-1 follows">
            <a:extLst>
              <a:ext uri="{FF2B5EF4-FFF2-40B4-BE49-F238E27FC236}">
                <a16:creationId xmlns:a16="http://schemas.microsoft.com/office/drawing/2014/main" id="{2570671F-9C85-644C-F387-3A57CCE3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07" y="1133475"/>
            <a:ext cx="5816598" cy="468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777F3A23-CA92-F1C6-F672-C0E238D84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1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Figure 11-2 Exception Propagates from Inner Block to Outer Block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6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8" name="Picture 4" descr="Description of Figure 11-2 follows">
            <a:extLst>
              <a:ext uri="{FF2B5EF4-FFF2-40B4-BE49-F238E27FC236}">
                <a16:creationId xmlns:a16="http://schemas.microsoft.com/office/drawing/2014/main" id="{32614A21-866F-27CA-032C-793B8B109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10" y="1133475"/>
            <a:ext cx="5241404" cy="487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611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857</Words>
  <Application>Microsoft Office PowerPoint</Application>
  <PresentationFormat>Widescreen</PresentationFormat>
  <Paragraphs>169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AMIRITAVARSHINI MAHENDIRAN</cp:lastModifiedBy>
  <cp:revision>23</cp:revision>
  <dcterms:created xsi:type="dcterms:W3CDTF">2022-08-19T13:22:31Z</dcterms:created>
  <dcterms:modified xsi:type="dcterms:W3CDTF">2025-08-05T06:46:13Z</dcterms:modified>
</cp:coreProperties>
</file>