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90" r:id="rId3"/>
    <p:sldId id="285" r:id="rId4"/>
    <p:sldId id="292" r:id="rId5"/>
    <p:sldId id="293" r:id="rId6"/>
    <p:sldId id="294" r:id="rId7"/>
    <p:sldId id="295" r:id="rId8"/>
    <p:sldId id="296" r:id="rId9"/>
    <p:sldId id="297" r:id="rId10"/>
    <p:sldId id="301" r:id="rId11"/>
    <p:sldId id="287" r:id="rId12"/>
    <p:sldId id="298" r:id="rId13"/>
    <p:sldId id="299" r:id="rId14"/>
    <p:sldId id="300" r:id="rId15"/>
    <p:sldId id="302" r:id="rId16"/>
    <p:sldId id="303" r:id="rId17"/>
    <p:sldId id="304" r:id="rId18"/>
    <p:sldId id="3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B0E7-EFA3-43BA-AE02-F0378E1C0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D8790-0739-4EC7-9010-8B1402326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C1A0-C7C8-4554-B1F0-9C7DCEBE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F29-FEEB-4030-A998-6AEEA0C59B3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8FBB2-0704-4AB2-BF66-CD8FB995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71E07-DA91-4836-96BA-F05594FA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3A05-C54C-4F12-9C6F-BFA4D111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6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F957-335A-49DA-8F79-431DDB7C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CC865-D75B-409D-9FEE-997EF4347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3CA1B-09DD-4BF9-B894-0702CDA4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F29-FEEB-4030-A998-6AEEA0C59B3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EEB2A-D34C-4367-895B-DE31DB7D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2E8C2-EAD9-45C6-9EC5-B33D2070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3A05-C54C-4F12-9C6F-BFA4D111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04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36515-6CBE-4BE7-9B2A-63D8525B7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8D909-BE96-47C1-B6B0-F1979C096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A566D-07DE-4FAC-953D-D88870EE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F29-FEEB-4030-A998-6AEEA0C59B3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1BBA5-F5AF-43A6-9C59-84729D7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7B11F-63FE-4C5B-8B35-DF15FD3A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3A05-C54C-4F12-9C6F-BFA4D111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5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581E-E8F0-4B85-ADA4-9E900AB4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08C5C-779F-4807-BA6B-1632BE529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CFEE-DE5A-4009-B7C3-A1E3FACC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F29-FEEB-4030-A998-6AEEA0C59B3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86341-D943-470C-A337-99A51F58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FBB4-5D1A-4829-A695-92CEDDAC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3A05-C54C-4F12-9C6F-BFA4D111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1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0233-3C66-4A55-86A4-06288D31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A13EC-1F93-4BEE-A416-AF65803BE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99095-41B8-4B0A-9D17-2AFFE2CE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F29-FEEB-4030-A998-6AEEA0C59B3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DF9CC-A985-4B4E-A1F2-710330EF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6F52-2CF9-4874-B103-D6A7EA66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3A05-C54C-4F12-9C6F-BFA4D111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0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7803-62E3-4F7D-8490-FD82B86F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DCE8F-B9C8-4298-92A6-C8668C0B4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9F1ED-2DD1-4E06-A96F-5ED9615BE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4EACB-17A7-4AC7-A32E-A9AB4DCD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F29-FEEB-4030-A998-6AEEA0C59B3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9C018-3001-4EC1-ABDD-03DC9672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62E79-698F-49F9-8705-95C7E971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3A05-C54C-4F12-9C6F-BFA4D111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6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01E8-D4A1-47FF-BC9A-731427D5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442FA-55BA-482F-8240-28B614E57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63B25-365E-4F72-A6AB-67FF08A40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99E5A-EAAC-4425-9AFA-9E9ED2A36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94B9B-CFED-4F96-AC80-72C4E4DC1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56CE5-A79C-4EDA-9EB1-58F46261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F29-FEEB-4030-A998-6AEEA0C59B3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8BE25-7A13-498E-BD47-3AED707B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90ECB-44A5-4F34-BE33-BE522A50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3A05-C54C-4F12-9C6F-BFA4D111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1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EEA8-4FB4-4217-87A5-71F60CC8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34D54-8C7B-4B8B-A194-AB25D0F3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F29-FEEB-4030-A998-6AEEA0C59B3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B912A-E5A4-40A4-8ECE-039880E5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92C31-24E4-4B5F-AF37-5D869127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3A05-C54C-4F12-9C6F-BFA4D111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8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689BC-EAE6-418C-AD35-B78474EE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F29-FEEB-4030-A998-6AEEA0C59B3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B3752-E176-492B-9975-105F29D1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B205A-175E-45F4-B5A9-C733CC4B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3A05-C54C-4F12-9C6F-BFA4D111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5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E887-FA87-485A-A28D-51CC749D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C8EFB-2941-4049-8373-0907C437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05482-07C3-4C0B-8459-D33A262A9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ACC6A-5DDC-4AD6-8605-D5B9B125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F29-FEEB-4030-A998-6AEEA0C59B3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8C525-645F-4324-8191-16E38D12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A931D-28F8-49B9-BE06-643FB11A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3A05-C54C-4F12-9C6F-BFA4D111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3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B1EF-BA43-45E1-B241-EEFC2968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97FE5-B5F3-4C73-8A96-3B6F1D48D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77516-8FA2-4370-9A11-90D8E836A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A86A6-AE99-4F67-ABED-283C5138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AF29-FEEB-4030-A998-6AEEA0C59B3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3566D-5389-4D0B-9D1E-7029CC2B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917C1-6806-48C0-A78B-D502F692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D3A05-C54C-4F12-9C6F-BFA4D111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3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D615B-B4F9-485B-A584-B1847C82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16366-21F9-4548-A3EE-BFB3778AB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CA9FA-A2AB-4F54-97DF-CD3F19729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2AF29-FEEB-4030-A998-6AEEA0C59B33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8834B-5D38-4DBC-8374-05B746A73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967D4-81BC-4FDB-B0C4-CB09F9E7F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D3A05-C54C-4F12-9C6F-BFA4D1117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3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2214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INDEXES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4" y="1164709"/>
            <a:ext cx="11477292" cy="51424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An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Helvetica Neue"/>
              </a:rPr>
              <a:t>index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 is an optional structure, associated with a table or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Helvetica Neue"/>
              </a:rPr>
              <a:t>table cluster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, that can sometimes speed data access. Indexes are schema objects that are logically and physically independent of the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FF0000"/>
                </a:solidFill>
              </a:rPr>
              <a:t>Benefits of Indexes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solidFill>
                <a:srgbClr val="333333"/>
              </a:solidFill>
              <a:latin typeface="Helvetica Neu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The absence or presence of an index does not require a change in the wording of any SQL statement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An index is a fast access path to a single row of data. It affects only the speed of execution.</a:t>
            </a: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he index points directly to the location of the rows containing that value.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Indexes are one of many means of reducing disk I/O.</a:t>
            </a: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8194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B07652-21BF-46E6-9265-F7DBB16B1B3C}"/>
              </a:ext>
            </a:extLst>
          </p:cNvPr>
          <p:cNvSpPr txBox="1"/>
          <p:nvPr/>
        </p:nvSpPr>
        <p:spPr>
          <a:xfrm>
            <a:off x="302709" y="492685"/>
            <a:ext cx="1154974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70C0"/>
                </a:solidFill>
                <a:effectLst/>
                <a:latin typeface="Helvetica Neue"/>
              </a:rPr>
              <a:t>Creating a Cluster Index: Example</a:t>
            </a:r>
            <a:endParaRPr lang="en-US" sz="2800" b="1" dirty="0">
              <a:solidFill>
                <a:srgbClr val="0070C0"/>
              </a:solidFill>
              <a:latin typeface="Helvetica Neue"/>
            </a:endParaRPr>
          </a:p>
          <a:p>
            <a:endParaRPr lang="en-US" b="1" dirty="0">
              <a:solidFill>
                <a:srgbClr val="FF0000"/>
              </a:solidFill>
              <a:latin typeface="Helvetica Neue"/>
            </a:endParaRPr>
          </a:p>
          <a:p>
            <a:endParaRPr lang="en-US" b="1" dirty="0">
              <a:solidFill>
                <a:srgbClr val="FF0000"/>
              </a:solidFill>
              <a:latin typeface="Helvetica Neue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Helvetica Neue"/>
              </a:rPr>
              <a:t>Syntax:</a:t>
            </a:r>
          </a:p>
          <a:p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sz="2400" dirty="0">
                <a:solidFill>
                  <a:srgbClr val="333333"/>
                </a:solidFill>
                <a:latin typeface="Helvetica Neue"/>
              </a:rPr>
              <a:t>	CREATE INDEX &lt;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index_name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&gt; ON CLUSTER &lt;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cluster_name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&gt;;</a:t>
            </a:r>
          </a:p>
          <a:p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Helvetica Neue"/>
              </a:rPr>
              <a:t>Example</a:t>
            </a:r>
            <a:r>
              <a:rPr lang="en-US" sz="2400" dirty="0">
                <a:solidFill>
                  <a:srgbClr val="00B050"/>
                </a:solidFill>
                <a:latin typeface="Helvetica Neue"/>
              </a:rPr>
              <a:t> :</a:t>
            </a:r>
          </a:p>
          <a:p>
            <a:endParaRPr lang="en-US" dirty="0">
              <a:latin typeface="Helvetica Neue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	CREATE INDEX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idx_personnel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ON CLUSTER personnel;</a:t>
            </a:r>
            <a:endParaRPr lang="en-US" sz="2400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6074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8888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3BEB9C-3A5B-48CA-85DB-0ABC4C494098}"/>
              </a:ext>
            </a:extLst>
          </p:cNvPr>
          <p:cNvSpPr txBox="1"/>
          <p:nvPr/>
        </p:nvSpPr>
        <p:spPr>
          <a:xfrm>
            <a:off x="305172" y="311938"/>
            <a:ext cx="1163644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Bitmap Indexes - Overview</a:t>
            </a:r>
          </a:p>
          <a:p>
            <a:pPr algn="l"/>
            <a:endParaRPr lang="en-US" sz="1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Bitmap indexes store the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rowids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associated with a key value as a bitmap. Each bit in the bitmap corresponds to a possible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rowid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. If the bit is set, then it means that the row with the corresponding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rowid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contains the key value.</a:t>
            </a:r>
          </a:p>
          <a:p>
            <a:pPr algn="l"/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Situations that may call for a bitmap index include:</a:t>
            </a:r>
          </a:p>
          <a:p>
            <a:pPr algn="l"/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The indexed columns have low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Helvetica Neue"/>
              </a:rPr>
              <a:t>cardinality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, that is, the number of distinct values is small compared to the number of table rows.</a:t>
            </a:r>
          </a:p>
          <a:p>
            <a:pPr algn="l"/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The indexed table is either read-only or not subject to significant modification by DML statements.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349022-6F4D-424A-9B6A-9AC07398A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98780"/>
              </p:ext>
            </p:extLst>
          </p:nvPr>
        </p:nvGraphicFramePr>
        <p:xfrm>
          <a:off x="530719" y="5326117"/>
          <a:ext cx="10951767" cy="1143000"/>
        </p:xfrm>
        <a:graphic>
          <a:graphicData uri="http://schemas.openxmlformats.org/drawingml/2006/table">
            <a:tbl>
              <a:tblPr/>
              <a:tblGrid>
                <a:gridCol w="1752283">
                  <a:extLst>
                    <a:ext uri="{9D8B030D-6E8A-4147-A177-3AD203B41FA5}">
                      <a16:colId xmlns:a16="http://schemas.microsoft.com/office/drawing/2014/main" val="2239410507"/>
                    </a:ext>
                  </a:extLst>
                </a:gridCol>
                <a:gridCol w="1314212">
                  <a:extLst>
                    <a:ext uri="{9D8B030D-6E8A-4147-A177-3AD203B41FA5}">
                      <a16:colId xmlns:a16="http://schemas.microsoft.com/office/drawing/2014/main" val="1646655771"/>
                    </a:ext>
                  </a:extLst>
                </a:gridCol>
                <a:gridCol w="1314212">
                  <a:extLst>
                    <a:ext uri="{9D8B030D-6E8A-4147-A177-3AD203B41FA5}">
                      <a16:colId xmlns:a16="http://schemas.microsoft.com/office/drawing/2014/main" val="3765926430"/>
                    </a:ext>
                  </a:extLst>
                </a:gridCol>
                <a:gridCol w="1314212">
                  <a:extLst>
                    <a:ext uri="{9D8B030D-6E8A-4147-A177-3AD203B41FA5}">
                      <a16:colId xmlns:a16="http://schemas.microsoft.com/office/drawing/2014/main" val="679753863"/>
                    </a:ext>
                  </a:extLst>
                </a:gridCol>
                <a:gridCol w="1314212">
                  <a:extLst>
                    <a:ext uri="{9D8B030D-6E8A-4147-A177-3AD203B41FA5}">
                      <a16:colId xmlns:a16="http://schemas.microsoft.com/office/drawing/2014/main" val="4151164750"/>
                    </a:ext>
                  </a:extLst>
                </a:gridCol>
                <a:gridCol w="1314212">
                  <a:extLst>
                    <a:ext uri="{9D8B030D-6E8A-4147-A177-3AD203B41FA5}">
                      <a16:colId xmlns:a16="http://schemas.microsoft.com/office/drawing/2014/main" val="803601023"/>
                    </a:ext>
                  </a:extLst>
                </a:gridCol>
                <a:gridCol w="1314212">
                  <a:extLst>
                    <a:ext uri="{9D8B030D-6E8A-4147-A177-3AD203B41FA5}">
                      <a16:colId xmlns:a16="http://schemas.microsoft.com/office/drawing/2014/main" val="3032389186"/>
                    </a:ext>
                  </a:extLst>
                </a:gridCol>
                <a:gridCol w="1314212">
                  <a:extLst>
                    <a:ext uri="{9D8B030D-6E8A-4147-A177-3AD203B41FA5}">
                      <a16:colId xmlns:a16="http://schemas.microsoft.com/office/drawing/2014/main" val="41140741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Value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Row 1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Row 2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Row 3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Row 4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Row 5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Row 6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Row 7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478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519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378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7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8888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3BEB9C-3A5B-48CA-85DB-0ABC4C494098}"/>
              </a:ext>
            </a:extLst>
          </p:cNvPr>
          <p:cNvSpPr txBox="1"/>
          <p:nvPr/>
        </p:nvSpPr>
        <p:spPr>
          <a:xfrm>
            <a:off x="305173" y="311938"/>
            <a:ext cx="11319268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Bitmap Indexes - Overview</a:t>
            </a:r>
          </a:p>
          <a:p>
            <a:pPr algn="l"/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3"/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SELECT COUNT(*) </a:t>
            </a:r>
          </a:p>
          <a:p>
            <a:pPr lvl="3"/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FROM   customers  </a:t>
            </a:r>
          </a:p>
          <a:p>
            <a:pPr lvl="3"/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WHERE 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cust_gender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= 'F' </a:t>
            </a:r>
          </a:p>
          <a:p>
            <a:pPr lvl="3"/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AND   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cust_marital_status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IN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Helvetica Neue"/>
              </a:rPr>
              <a:t>('single', 'divorced');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5CDD43-FD4B-44E0-A7B3-DB2624706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549231"/>
              </p:ext>
            </p:extLst>
          </p:nvPr>
        </p:nvGraphicFramePr>
        <p:xfrm>
          <a:off x="305173" y="3211319"/>
          <a:ext cx="11484049" cy="2819400"/>
        </p:xfrm>
        <a:graphic>
          <a:graphicData uri="http://schemas.openxmlformats.org/drawingml/2006/table">
            <a:tbl>
              <a:tblPr/>
              <a:tblGrid>
                <a:gridCol w="2037355">
                  <a:extLst>
                    <a:ext uri="{9D8B030D-6E8A-4147-A177-3AD203B41FA5}">
                      <a16:colId xmlns:a16="http://schemas.microsoft.com/office/drawing/2014/main" val="3605945914"/>
                    </a:ext>
                  </a:extLst>
                </a:gridCol>
                <a:gridCol w="1009434">
                  <a:extLst>
                    <a:ext uri="{9D8B030D-6E8A-4147-A177-3AD203B41FA5}">
                      <a16:colId xmlns:a16="http://schemas.microsoft.com/office/drawing/2014/main" val="2882353214"/>
                    </a:ext>
                  </a:extLst>
                </a:gridCol>
                <a:gridCol w="1406210">
                  <a:extLst>
                    <a:ext uri="{9D8B030D-6E8A-4147-A177-3AD203B41FA5}">
                      <a16:colId xmlns:a16="http://schemas.microsoft.com/office/drawing/2014/main" val="1864823054"/>
                    </a:ext>
                  </a:extLst>
                </a:gridCol>
                <a:gridCol w="1406210">
                  <a:extLst>
                    <a:ext uri="{9D8B030D-6E8A-4147-A177-3AD203B41FA5}">
                      <a16:colId xmlns:a16="http://schemas.microsoft.com/office/drawing/2014/main" val="1295153028"/>
                    </a:ext>
                  </a:extLst>
                </a:gridCol>
                <a:gridCol w="1406210">
                  <a:extLst>
                    <a:ext uri="{9D8B030D-6E8A-4147-A177-3AD203B41FA5}">
                      <a16:colId xmlns:a16="http://schemas.microsoft.com/office/drawing/2014/main" val="2493821471"/>
                    </a:ext>
                  </a:extLst>
                </a:gridCol>
                <a:gridCol w="1406210">
                  <a:extLst>
                    <a:ext uri="{9D8B030D-6E8A-4147-A177-3AD203B41FA5}">
                      <a16:colId xmlns:a16="http://schemas.microsoft.com/office/drawing/2014/main" val="1567065096"/>
                    </a:ext>
                  </a:extLst>
                </a:gridCol>
                <a:gridCol w="1406210">
                  <a:extLst>
                    <a:ext uri="{9D8B030D-6E8A-4147-A177-3AD203B41FA5}">
                      <a16:colId xmlns:a16="http://schemas.microsoft.com/office/drawing/2014/main" val="3028609030"/>
                    </a:ext>
                  </a:extLst>
                </a:gridCol>
                <a:gridCol w="1406210">
                  <a:extLst>
                    <a:ext uri="{9D8B030D-6E8A-4147-A177-3AD203B41FA5}">
                      <a16:colId xmlns:a16="http://schemas.microsoft.com/office/drawing/2014/main" val="41862368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</a:rPr>
                        <a:t>Value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</a:rPr>
                        <a:t>Row 1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</a:rPr>
                        <a:t>Row 2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</a:rPr>
                        <a:t>Row 3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</a:rPr>
                        <a:t>Row 4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</a:rPr>
                        <a:t>Row 5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</a:rPr>
                        <a:t>Row 6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</a:rPr>
                        <a:t>Row 7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426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M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426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F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76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single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016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divorced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24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</a:rPr>
                        <a:t>single or divorced, and F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0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32533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21AEE3F-6BF7-45E6-BF43-74FA5A1ED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2560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52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8888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3BEB9C-3A5B-48CA-85DB-0ABC4C494098}"/>
              </a:ext>
            </a:extLst>
          </p:cNvPr>
          <p:cNvSpPr txBox="1"/>
          <p:nvPr/>
        </p:nvSpPr>
        <p:spPr>
          <a:xfrm>
            <a:off x="305173" y="311938"/>
            <a:ext cx="11319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Bitmap Indexes - Example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1AEE3F-6BF7-45E6-BF43-74FA5A1ED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2560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F4E5E0-C04D-4C4F-9D43-6454CD932930}"/>
              </a:ext>
            </a:extLst>
          </p:cNvPr>
          <p:cNvSpPr txBox="1"/>
          <p:nvPr/>
        </p:nvSpPr>
        <p:spPr>
          <a:xfrm>
            <a:off x="659923" y="1712322"/>
            <a:ext cx="101931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Syntax :</a:t>
            </a:r>
          </a:p>
          <a:p>
            <a:endParaRPr lang="en-US" sz="2400" dirty="0"/>
          </a:p>
          <a:p>
            <a:r>
              <a:rPr lang="en-US" sz="2400" dirty="0"/>
              <a:t>	CREATE </a:t>
            </a:r>
            <a:r>
              <a:rPr lang="en-US" sz="2400" b="1" dirty="0">
                <a:solidFill>
                  <a:srgbClr val="FF0000"/>
                </a:solidFill>
              </a:rPr>
              <a:t>BITMAP</a:t>
            </a:r>
            <a:r>
              <a:rPr lang="en-US" sz="2400" dirty="0"/>
              <a:t> INDEX &lt;</a:t>
            </a:r>
            <a:r>
              <a:rPr lang="en-US" sz="2400" dirty="0" err="1"/>
              <a:t>index_name</a:t>
            </a:r>
            <a:r>
              <a:rPr lang="en-US" sz="2400" dirty="0"/>
              <a:t>&gt; ON &lt;</a:t>
            </a:r>
            <a:r>
              <a:rPr lang="en-US" sz="2400" dirty="0" err="1"/>
              <a:t>table_name</a:t>
            </a:r>
            <a:r>
              <a:rPr lang="en-US" sz="2400" dirty="0"/>
              <a:t>&gt; (</a:t>
            </a:r>
            <a:r>
              <a:rPr lang="en-US" sz="2400" dirty="0" err="1"/>
              <a:t>col_name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Example :</a:t>
            </a:r>
          </a:p>
          <a:p>
            <a:endParaRPr lang="en-US" sz="2400" dirty="0"/>
          </a:p>
          <a:p>
            <a:r>
              <a:rPr lang="en-US" sz="2400" dirty="0"/>
              <a:t>	CREATE </a:t>
            </a:r>
            <a:r>
              <a:rPr lang="en-US" sz="2400" b="1" dirty="0">
                <a:solidFill>
                  <a:srgbClr val="FF0000"/>
                </a:solidFill>
              </a:rPr>
              <a:t>BITMAP</a:t>
            </a:r>
            <a:r>
              <a:rPr lang="en-US" sz="2400" dirty="0"/>
              <a:t> INDEX </a:t>
            </a:r>
            <a:r>
              <a:rPr lang="en-US" sz="2400" dirty="0" err="1"/>
              <a:t>idx_gender</a:t>
            </a:r>
            <a:r>
              <a:rPr lang="en-US" sz="2400" dirty="0"/>
              <a:t> ON sale (gender);</a:t>
            </a:r>
          </a:p>
        </p:txBody>
      </p:sp>
    </p:spTree>
    <p:extLst>
      <p:ext uri="{BB962C8B-B14F-4D97-AF65-F5344CB8AC3E}">
        <p14:creationId xmlns:p14="http://schemas.microsoft.com/office/powerpoint/2010/main" val="227496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8888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3BEB9C-3A5B-48CA-85DB-0ABC4C494098}"/>
              </a:ext>
            </a:extLst>
          </p:cNvPr>
          <p:cNvSpPr txBox="1"/>
          <p:nvPr/>
        </p:nvSpPr>
        <p:spPr>
          <a:xfrm>
            <a:off x="305173" y="311938"/>
            <a:ext cx="113192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INDEX PARTITIONS</a:t>
            </a:r>
          </a:p>
          <a:p>
            <a:pPr algn="l"/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Creating a Range-Partitioned Global Index: Example</a:t>
            </a:r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1AEE3F-6BF7-45E6-BF43-74FA5A1ED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2560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F4E5E0-C04D-4C4F-9D43-6454CD932930}"/>
              </a:ext>
            </a:extLst>
          </p:cNvPr>
          <p:cNvSpPr txBox="1"/>
          <p:nvPr/>
        </p:nvSpPr>
        <p:spPr>
          <a:xfrm>
            <a:off x="567559" y="1342990"/>
            <a:ext cx="1019313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Syntax :</a:t>
            </a:r>
          </a:p>
          <a:p>
            <a:endParaRPr lang="en-US" sz="2400" dirty="0"/>
          </a:p>
          <a:p>
            <a:r>
              <a:rPr lang="en-US" sz="2400" dirty="0"/>
              <a:t>	CREATE INDEX &lt;</a:t>
            </a:r>
            <a:r>
              <a:rPr lang="en-US" sz="2400" dirty="0" err="1"/>
              <a:t>index_name</a:t>
            </a:r>
            <a:r>
              <a:rPr lang="en-US" sz="2400" dirty="0"/>
              <a:t>&gt; ON &lt;</a:t>
            </a:r>
            <a:r>
              <a:rPr lang="en-US" sz="2400" dirty="0" err="1"/>
              <a:t>table_name</a:t>
            </a:r>
            <a:r>
              <a:rPr lang="en-US" sz="2400" dirty="0"/>
              <a:t>&gt; (</a:t>
            </a:r>
            <a:r>
              <a:rPr lang="en-US" sz="2400" dirty="0" err="1"/>
              <a:t>col_name</a:t>
            </a:r>
            <a:r>
              <a:rPr lang="en-US" sz="2400" dirty="0"/>
              <a:t>)</a:t>
            </a:r>
          </a:p>
          <a:p>
            <a:r>
              <a:rPr lang="en-US" sz="2400" dirty="0"/>
              <a:t>	</a:t>
            </a:r>
            <a:r>
              <a:rPr lang="en-US" sz="2400" b="1" dirty="0">
                <a:solidFill>
                  <a:srgbClr val="00B050"/>
                </a:solidFill>
              </a:rPr>
              <a:t>GLOBAL</a:t>
            </a:r>
            <a:r>
              <a:rPr lang="en-US" sz="2400" dirty="0"/>
              <a:t> PARTITION BY RANGE (</a:t>
            </a:r>
            <a:r>
              <a:rPr lang="en-US" sz="2400" dirty="0" err="1"/>
              <a:t>col_name</a:t>
            </a:r>
            <a:r>
              <a:rPr lang="en-US" sz="2400" dirty="0"/>
              <a:t>) </a:t>
            </a:r>
          </a:p>
          <a:p>
            <a:r>
              <a:rPr lang="en-US" sz="2400" dirty="0"/>
              <a:t>	(PARTITION &lt;part_name_1&gt; VALUES LESS THAN (</a:t>
            </a:r>
            <a:r>
              <a:rPr lang="en-US" sz="2400" dirty="0" err="1"/>
              <a:t>value_range</a:t>
            </a:r>
            <a:r>
              <a:rPr lang="en-US" sz="2400" dirty="0"/>
              <a:t>), …</a:t>
            </a:r>
          </a:p>
          <a:p>
            <a:r>
              <a:rPr lang="en-US" sz="2400" dirty="0"/>
              <a:t>	PARTITION &lt;</a:t>
            </a:r>
            <a:r>
              <a:rPr lang="en-US" sz="2400" dirty="0" err="1"/>
              <a:t>part_name_n</a:t>
            </a:r>
            <a:r>
              <a:rPr lang="en-US" sz="2400" dirty="0"/>
              <a:t>&gt; VALUES LESS THAN (MAXVALUE) );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Example :</a:t>
            </a:r>
            <a:endParaRPr lang="en-US" sz="2400" dirty="0"/>
          </a:p>
          <a:p>
            <a:pPr lvl="4"/>
            <a:r>
              <a:rPr lang="en-US" sz="2400" dirty="0"/>
              <a:t>CREATE INDEX </a:t>
            </a:r>
            <a:r>
              <a:rPr lang="en-US" sz="2400" dirty="0" err="1"/>
              <a:t>cost_ix</a:t>
            </a:r>
            <a:r>
              <a:rPr lang="en-US" sz="2400" dirty="0"/>
              <a:t> ON sales (</a:t>
            </a:r>
            <a:r>
              <a:rPr lang="en-US" sz="2400" dirty="0" err="1"/>
              <a:t>amount_sold</a:t>
            </a:r>
            <a:r>
              <a:rPr lang="en-US" sz="2400" dirty="0"/>
              <a:t>)</a:t>
            </a:r>
          </a:p>
          <a:p>
            <a:pPr lvl="4"/>
            <a:r>
              <a:rPr lang="en-US" sz="2400" dirty="0"/>
              <a:t>   </a:t>
            </a:r>
            <a:r>
              <a:rPr lang="en-US" sz="2400" b="1" dirty="0">
                <a:solidFill>
                  <a:srgbClr val="00B050"/>
                </a:solidFill>
              </a:rPr>
              <a:t>GLOBAL</a:t>
            </a:r>
            <a:r>
              <a:rPr lang="en-US" sz="2400" dirty="0"/>
              <a:t> PARTITION BY RANGE (</a:t>
            </a:r>
            <a:r>
              <a:rPr lang="en-US" sz="2400" dirty="0" err="1"/>
              <a:t>amount_sold</a:t>
            </a:r>
            <a:r>
              <a:rPr lang="en-US" sz="2400" dirty="0"/>
              <a:t>)</a:t>
            </a:r>
          </a:p>
          <a:p>
            <a:pPr lvl="4"/>
            <a:r>
              <a:rPr lang="en-US" sz="2400" dirty="0"/>
              <a:t>      (PARTITION p1 VALUES LESS THAN (1000),</a:t>
            </a:r>
          </a:p>
          <a:p>
            <a:pPr lvl="4"/>
            <a:r>
              <a:rPr lang="en-US" sz="2400" dirty="0"/>
              <a:t>       PARTITION p2 VALUES LESS THAN (2500),</a:t>
            </a:r>
          </a:p>
          <a:p>
            <a:pPr lvl="4"/>
            <a:r>
              <a:rPr lang="en-US" sz="2400" dirty="0"/>
              <a:t>       PARTITION p3 VALUES LESS THAN (MAXVALUE));</a:t>
            </a:r>
          </a:p>
        </p:txBody>
      </p:sp>
    </p:spTree>
    <p:extLst>
      <p:ext uri="{BB962C8B-B14F-4D97-AF65-F5344CB8AC3E}">
        <p14:creationId xmlns:p14="http://schemas.microsoft.com/office/powerpoint/2010/main" val="1102833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8888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3BEB9C-3A5B-48CA-85DB-0ABC4C494098}"/>
              </a:ext>
            </a:extLst>
          </p:cNvPr>
          <p:cNvSpPr txBox="1"/>
          <p:nvPr/>
        </p:nvSpPr>
        <p:spPr>
          <a:xfrm>
            <a:off x="305173" y="311938"/>
            <a:ext cx="113192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INDEX PARTITIONS</a:t>
            </a:r>
          </a:p>
          <a:p>
            <a:pPr algn="l"/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Creating a Partitioned LOCAL Index: Example</a:t>
            </a:r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1AEE3F-6BF7-45E6-BF43-74FA5A1ED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2560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F4E5E0-C04D-4C4F-9D43-6454CD932930}"/>
              </a:ext>
            </a:extLst>
          </p:cNvPr>
          <p:cNvSpPr txBox="1"/>
          <p:nvPr/>
        </p:nvSpPr>
        <p:spPr>
          <a:xfrm>
            <a:off x="567559" y="1342990"/>
            <a:ext cx="1019313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Syntax :</a:t>
            </a:r>
          </a:p>
          <a:p>
            <a:endParaRPr lang="en-US" sz="2400" dirty="0"/>
          </a:p>
          <a:p>
            <a:r>
              <a:rPr lang="en-US" sz="2400" dirty="0"/>
              <a:t>		CREATE INDEX &lt;</a:t>
            </a:r>
            <a:r>
              <a:rPr lang="en-US" sz="2400" dirty="0" err="1"/>
              <a:t>index_name</a:t>
            </a:r>
            <a:r>
              <a:rPr lang="en-US" sz="2400" dirty="0"/>
              <a:t>&gt; ON &lt;</a:t>
            </a:r>
            <a:r>
              <a:rPr lang="en-US" sz="2400" dirty="0" err="1"/>
              <a:t>table_name</a:t>
            </a:r>
            <a:r>
              <a:rPr lang="en-US" sz="2400" dirty="0"/>
              <a:t>&gt; (</a:t>
            </a:r>
            <a:r>
              <a:rPr lang="en-US" sz="2400" dirty="0" err="1"/>
              <a:t>col_name</a:t>
            </a:r>
            <a:r>
              <a:rPr lang="en-US" sz="2400" dirty="0"/>
              <a:t>)</a:t>
            </a:r>
          </a:p>
          <a:p>
            <a:r>
              <a:rPr lang="en-US" sz="2400" dirty="0"/>
              <a:t>		</a:t>
            </a:r>
            <a:r>
              <a:rPr lang="en-US" sz="2400" b="1" dirty="0">
                <a:solidFill>
                  <a:srgbClr val="00B050"/>
                </a:solidFill>
              </a:rPr>
              <a:t>LOCAL;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Example :</a:t>
            </a:r>
            <a:endParaRPr lang="en-US" sz="2400" dirty="0"/>
          </a:p>
          <a:p>
            <a:pPr lvl="4"/>
            <a:r>
              <a:rPr lang="en-US" sz="2400" dirty="0"/>
              <a:t>CREATE INDEX </a:t>
            </a:r>
            <a:r>
              <a:rPr lang="en-US" sz="2400" dirty="0" err="1"/>
              <a:t>cost_ix</a:t>
            </a:r>
            <a:r>
              <a:rPr lang="en-US" sz="2400" dirty="0"/>
              <a:t> ON sales (</a:t>
            </a:r>
            <a:r>
              <a:rPr lang="en-US" sz="2400" dirty="0" err="1"/>
              <a:t>amount_sold</a:t>
            </a:r>
            <a:r>
              <a:rPr lang="en-US" sz="2400" dirty="0"/>
              <a:t>)</a:t>
            </a:r>
          </a:p>
          <a:p>
            <a:pPr lvl="4"/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LOCAL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110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8888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3BEB9C-3A5B-48CA-85DB-0ABC4C494098}"/>
              </a:ext>
            </a:extLst>
          </p:cNvPr>
          <p:cNvSpPr txBox="1"/>
          <p:nvPr/>
        </p:nvSpPr>
        <p:spPr>
          <a:xfrm>
            <a:off x="305173" y="259386"/>
            <a:ext cx="11319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ALTERING INDEX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1AEE3F-6BF7-45E6-BF43-74FA5A1ED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2560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F4E5E0-C04D-4C4F-9D43-6454CD932930}"/>
              </a:ext>
            </a:extLst>
          </p:cNvPr>
          <p:cNvSpPr txBox="1"/>
          <p:nvPr/>
        </p:nvSpPr>
        <p:spPr>
          <a:xfrm>
            <a:off x="220721" y="739061"/>
            <a:ext cx="11666085" cy="530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Helvetica Neue"/>
              </a:rPr>
              <a:t>To Rebuild An Index</a:t>
            </a:r>
          </a:p>
          <a:p>
            <a:pPr lvl="1"/>
            <a:endParaRPr lang="en-US" sz="10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lvl="2"/>
            <a:r>
              <a:rPr lang="en-US" sz="2400" b="1" dirty="0">
                <a:solidFill>
                  <a:srgbClr val="00B050"/>
                </a:solidFill>
              </a:rPr>
              <a:t>Syntax :	</a:t>
            </a:r>
            <a:r>
              <a:rPr lang="en-US" sz="2400" dirty="0"/>
              <a:t>	ALTER INDEX &lt;</a:t>
            </a:r>
            <a:r>
              <a:rPr lang="en-US" sz="2400" dirty="0" err="1"/>
              <a:t>index_name</a:t>
            </a:r>
            <a:r>
              <a:rPr lang="en-US" sz="2400" dirty="0"/>
              <a:t>&gt; </a:t>
            </a:r>
            <a:r>
              <a:rPr lang="en-US" sz="2400" b="1" i="1" dirty="0"/>
              <a:t>REBUILD</a:t>
            </a:r>
            <a:r>
              <a:rPr lang="en-US" sz="2400" b="1" dirty="0">
                <a:solidFill>
                  <a:srgbClr val="00B050"/>
                </a:solidFill>
              </a:rPr>
              <a:t>;</a:t>
            </a:r>
          </a:p>
          <a:p>
            <a:pPr lvl="2"/>
            <a:endParaRPr lang="en-US" sz="1200" dirty="0"/>
          </a:p>
          <a:p>
            <a:pPr lvl="2"/>
            <a:r>
              <a:rPr lang="en-US" sz="2400" b="1" dirty="0">
                <a:solidFill>
                  <a:srgbClr val="00B050"/>
                </a:solidFill>
              </a:rPr>
              <a:t>Example :	</a:t>
            </a:r>
            <a:r>
              <a:rPr lang="en-US" sz="2400" dirty="0"/>
              <a:t>	ALTER INDEX </a:t>
            </a:r>
            <a:r>
              <a:rPr lang="en-US" sz="2400" dirty="0" err="1"/>
              <a:t>idx</a:t>
            </a:r>
            <a:r>
              <a:rPr lang="en-US" sz="2400" dirty="0"/>
              <a:t> </a:t>
            </a:r>
            <a:r>
              <a:rPr lang="en-US" sz="2400" b="1" i="1" dirty="0"/>
              <a:t>REBUILD</a:t>
            </a:r>
            <a:r>
              <a:rPr lang="en-US" sz="2400" dirty="0"/>
              <a:t>;</a:t>
            </a:r>
          </a:p>
          <a:p>
            <a:pPr lvl="5"/>
            <a:endParaRPr lang="en-US" sz="1600" dirty="0"/>
          </a:p>
          <a:p>
            <a:r>
              <a:rPr lang="en-US" sz="2400" b="1" dirty="0">
                <a:solidFill>
                  <a:srgbClr val="FF0000"/>
                </a:solidFill>
                <a:latin typeface="Helvetica Neue"/>
              </a:rPr>
              <a:t>To Rename An Index</a:t>
            </a:r>
          </a:p>
          <a:p>
            <a:pPr lvl="1"/>
            <a:endParaRPr lang="en-US" sz="1200" dirty="0"/>
          </a:p>
          <a:p>
            <a:pPr lvl="2"/>
            <a:r>
              <a:rPr lang="en-US" sz="2400" b="1" dirty="0">
                <a:solidFill>
                  <a:srgbClr val="00B050"/>
                </a:solidFill>
              </a:rPr>
              <a:t>Syntax :	</a:t>
            </a:r>
            <a:r>
              <a:rPr lang="en-US" sz="2400" dirty="0"/>
              <a:t>ALTER INDEX &lt;</a:t>
            </a:r>
            <a:r>
              <a:rPr lang="en-US" sz="2400" dirty="0" err="1"/>
              <a:t>old_index_name</a:t>
            </a:r>
            <a:r>
              <a:rPr lang="en-US" sz="2400" dirty="0"/>
              <a:t>&gt; </a:t>
            </a:r>
            <a:r>
              <a:rPr lang="en-US" sz="2400" b="1" i="1" dirty="0"/>
              <a:t>RENAME TO </a:t>
            </a:r>
            <a:r>
              <a:rPr lang="en-US" sz="2400" dirty="0"/>
              <a:t>&lt;</a:t>
            </a:r>
            <a:r>
              <a:rPr lang="en-US" sz="2400" dirty="0" err="1"/>
              <a:t>new_index_name</a:t>
            </a:r>
            <a:r>
              <a:rPr lang="en-US" sz="2400" dirty="0"/>
              <a:t>&gt;</a:t>
            </a:r>
            <a:r>
              <a:rPr lang="en-US" sz="2400" b="1" dirty="0">
                <a:solidFill>
                  <a:srgbClr val="00B050"/>
                </a:solidFill>
              </a:rPr>
              <a:t>;</a:t>
            </a:r>
          </a:p>
          <a:p>
            <a:pPr lvl="2"/>
            <a:endParaRPr lang="en-US" sz="1200" dirty="0"/>
          </a:p>
          <a:p>
            <a:pPr lvl="2"/>
            <a:r>
              <a:rPr lang="en-US" sz="2400" b="1" dirty="0">
                <a:solidFill>
                  <a:srgbClr val="00B050"/>
                </a:solidFill>
              </a:rPr>
              <a:t>Example :	</a:t>
            </a:r>
            <a:r>
              <a:rPr lang="en-US" sz="2400" dirty="0"/>
              <a:t>ALTER INDEX </a:t>
            </a:r>
            <a:r>
              <a:rPr lang="en-US" sz="2400" dirty="0" err="1"/>
              <a:t>idx</a:t>
            </a:r>
            <a:r>
              <a:rPr lang="en-US" sz="2400" dirty="0"/>
              <a:t> </a:t>
            </a:r>
            <a:r>
              <a:rPr lang="en-US" sz="2400" b="1" i="1" dirty="0"/>
              <a:t>RENAME TO</a:t>
            </a:r>
            <a:r>
              <a:rPr lang="en-US" sz="2400" dirty="0"/>
              <a:t> </a:t>
            </a:r>
            <a:r>
              <a:rPr lang="en-US" sz="2400" dirty="0" err="1"/>
              <a:t>idx_empid</a:t>
            </a:r>
            <a:r>
              <a:rPr lang="en-US" sz="2400" dirty="0"/>
              <a:t>;</a:t>
            </a:r>
          </a:p>
          <a:p>
            <a:pPr lvl="1"/>
            <a:endParaRPr lang="en-US" sz="1200" dirty="0"/>
          </a:p>
          <a:p>
            <a:r>
              <a:rPr lang="en-US" sz="2400" b="1" dirty="0">
                <a:solidFill>
                  <a:srgbClr val="FF0000"/>
                </a:solidFill>
                <a:latin typeface="Helvetica Neue"/>
              </a:rPr>
              <a:t>To Rename An Index Partition</a:t>
            </a:r>
          </a:p>
          <a:p>
            <a:pPr lvl="1"/>
            <a:endParaRPr lang="en-US" sz="1400" b="1" dirty="0">
              <a:solidFill>
                <a:srgbClr val="FF0000"/>
              </a:solidFill>
              <a:latin typeface="Helvetica Neue"/>
            </a:endParaRPr>
          </a:p>
          <a:p>
            <a:pPr lvl="2"/>
            <a:r>
              <a:rPr lang="en-US" sz="2400" b="1" dirty="0">
                <a:solidFill>
                  <a:srgbClr val="00B050"/>
                </a:solidFill>
              </a:rPr>
              <a:t>Syntax :	</a:t>
            </a:r>
            <a:r>
              <a:rPr lang="en-US" sz="2400" dirty="0"/>
              <a:t> ALTER INDEX &lt;</a:t>
            </a:r>
            <a:r>
              <a:rPr lang="en-US" sz="2400" dirty="0" err="1"/>
              <a:t>index_name</a:t>
            </a:r>
            <a:r>
              <a:rPr lang="en-US" sz="2400" dirty="0"/>
              <a:t>&gt; </a:t>
            </a:r>
          </a:p>
          <a:p>
            <a:pPr lvl="2"/>
            <a:r>
              <a:rPr lang="en-US" sz="2400" b="1" i="1" dirty="0"/>
              <a:t>		RENAME PARTITION  </a:t>
            </a:r>
            <a:r>
              <a:rPr lang="en-US" sz="2400" i="1" dirty="0"/>
              <a:t>&lt;</a:t>
            </a:r>
            <a:r>
              <a:rPr lang="en-US" sz="2400" i="1" dirty="0" err="1"/>
              <a:t>old_part_name</a:t>
            </a:r>
            <a:r>
              <a:rPr lang="en-US" sz="2400" i="1" dirty="0"/>
              <a:t>&gt; </a:t>
            </a:r>
            <a:r>
              <a:rPr lang="en-US" sz="2400" b="1" i="1" dirty="0"/>
              <a:t>TO </a:t>
            </a:r>
            <a:r>
              <a:rPr lang="en-US" sz="2400" dirty="0"/>
              <a:t>&lt;</a:t>
            </a:r>
            <a:r>
              <a:rPr lang="en-US" sz="2400" dirty="0" err="1"/>
              <a:t>new_part_name</a:t>
            </a:r>
            <a:r>
              <a:rPr lang="en-US" sz="2400" dirty="0"/>
              <a:t>&gt;</a:t>
            </a:r>
            <a:r>
              <a:rPr lang="en-US" sz="2400" b="1" dirty="0">
                <a:solidFill>
                  <a:srgbClr val="00B050"/>
                </a:solidFill>
              </a:rPr>
              <a:t>;</a:t>
            </a:r>
          </a:p>
          <a:p>
            <a:pPr lvl="2"/>
            <a:endParaRPr lang="en-US" sz="1100" dirty="0"/>
          </a:p>
          <a:p>
            <a:pPr lvl="2"/>
            <a:r>
              <a:rPr lang="en-US" sz="2400" b="1" dirty="0">
                <a:solidFill>
                  <a:srgbClr val="00B050"/>
                </a:solidFill>
              </a:rPr>
              <a:t>Example :	A</a:t>
            </a:r>
            <a:r>
              <a:rPr lang="en-US" sz="2400" dirty="0"/>
              <a:t>LTER INDEX </a:t>
            </a:r>
            <a:r>
              <a:rPr lang="en-US" sz="2400" dirty="0" err="1"/>
              <a:t>idx</a:t>
            </a:r>
            <a:r>
              <a:rPr lang="en-US" sz="2400" dirty="0"/>
              <a:t> </a:t>
            </a:r>
            <a:r>
              <a:rPr lang="en-US" sz="2400" b="1" i="1" dirty="0"/>
              <a:t>RENAME PARTITION </a:t>
            </a:r>
            <a:r>
              <a:rPr lang="en-US" sz="2400" dirty="0"/>
              <a:t>p3 </a:t>
            </a:r>
            <a:r>
              <a:rPr lang="en-US" sz="2400" b="1" dirty="0"/>
              <a:t>TO</a:t>
            </a:r>
            <a:r>
              <a:rPr lang="en-US" sz="2400" dirty="0"/>
              <a:t> q3;</a:t>
            </a:r>
          </a:p>
        </p:txBody>
      </p:sp>
    </p:spTree>
    <p:extLst>
      <p:ext uri="{BB962C8B-B14F-4D97-AF65-F5344CB8AC3E}">
        <p14:creationId xmlns:p14="http://schemas.microsoft.com/office/powerpoint/2010/main" val="42103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8888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3BEB9C-3A5B-48CA-85DB-0ABC4C494098}"/>
              </a:ext>
            </a:extLst>
          </p:cNvPr>
          <p:cNvSpPr txBox="1"/>
          <p:nvPr/>
        </p:nvSpPr>
        <p:spPr>
          <a:xfrm>
            <a:off x="305173" y="259386"/>
            <a:ext cx="11319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ALTERING INDEX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1AEE3F-6BF7-45E6-BF43-74FA5A1ED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2560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F4E5E0-C04D-4C4F-9D43-6454CD932930}"/>
              </a:ext>
            </a:extLst>
          </p:cNvPr>
          <p:cNvSpPr txBox="1"/>
          <p:nvPr/>
        </p:nvSpPr>
        <p:spPr>
          <a:xfrm>
            <a:off x="452434" y="739061"/>
            <a:ext cx="11319259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Helvetica Neue"/>
              </a:rPr>
              <a:t>To Split An Index Partition</a:t>
            </a:r>
          </a:p>
          <a:p>
            <a:endParaRPr lang="en-US" sz="1400" b="1" dirty="0">
              <a:solidFill>
                <a:srgbClr val="FF0000"/>
              </a:solidFill>
              <a:latin typeface="Helvetica Neue"/>
            </a:endParaRP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Syntax :	</a:t>
            </a:r>
            <a:r>
              <a:rPr lang="en-US" sz="2400" dirty="0"/>
              <a:t>ALTER INDEX &lt;</a:t>
            </a:r>
            <a:r>
              <a:rPr lang="en-US" sz="2400" dirty="0" err="1"/>
              <a:t>index_name</a:t>
            </a:r>
            <a:r>
              <a:rPr lang="en-US" sz="2400" dirty="0"/>
              <a:t>&gt; </a:t>
            </a:r>
            <a:r>
              <a:rPr lang="en-US" sz="2400" b="1" i="1" dirty="0"/>
              <a:t>SPLIT PARTITION </a:t>
            </a:r>
            <a:r>
              <a:rPr lang="en-US" sz="2400" dirty="0"/>
              <a:t>&lt;</a:t>
            </a:r>
            <a:r>
              <a:rPr lang="en-US" sz="2400" dirty="0" err="1"/>
              <a:t>old_part_name</a:t>
            </a:r>
            <a:r>
              <a:rPr lang="en-US" sz="2400" dirty="0"/>
              <a:t>&gt; </a:t>
            </a:r>
            <a:r>
              <a:rPr lang="en-US" sz="2400" b="1" i="1" dirty="0"/>
              <a:t>AT (</a:t>
            </a:r>
            <a:r>
              <a:rPr lang="en-US" sz="2400" b="1" i="1" dirty="0" err="1"/>
              <a:t>val</a:t>
            </a:r>
            <a:r>
              <a:rPr lang="en-US" sz="2400" b="1" i="1" dirty="0"/>
              <a:t>) </a:t>
            </a:r>
          </a:p>
          <a:p>
            <a:pPr lvl="1"/>
            <a:r>
              <a:rPr lang="en-US" sz="2400" b="1" i="1" dirty="0">
                <a:solidFill>
                  <a:srgbClr val="00B050"/>
                </a:solidFill>
              </a:rPr>
              <a:t>		</a:t>
            </a:r>
            <a:r>
              <a:rPr lang="en-US" sz="2400" dirty="0"/>
              <a:t>INTO (PARTITION &lt;</a:t>
            </a:r>
            <a:r>
              <a:rPr lang="en-US" sz="2400" dirty="0" err="1"/>
              <a:t>new_part_name</a:t>
            </a:r>
            <a:r>
              <a:rPr lang="en-US" sz="2400" dirty="0"/>
              <a:t>&gt; , … );</a:t>
            </a:r>
          </a:p>
          <a:p>
            <a:pPr lvl="1"/>
            <a:endParaRPr lang="en-US" sz="1100" dirty="0"/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Example :	</a:t>
            </a:r>
            <a:r>
              <a:rPr lang="en-US" sz="2400" dirty="0"/>
              <a:t>ALTER INDEX </a:t>
            </a:r>
            <a:r>
              <a:rPr lang="en-US" sz="2400" dirty="0" err="1"/>
              <a:t>idx</a:t>
            </a:r>
            <a:r>
              <a:rPr lang="en-US" sz="2400" dirty="0"/>
              <a:t> </a:t>
            </a:r>
            <a:r>
              <a:rPr lang="en-US" sz="2400" b="1" i="1" dirty="0"/>
              <a:t>SPLIT PARTITION p2 AT (500)</a:t>
            </a:r>
            <a:endParaRPr lang="en-US" sz="2400" dirty="0"/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Helvetica Neue"/>
              </a:rPr>
              <a:t>		</a:t>
            </a:r>
            <a:r>
              <a:rPr lang="en-US" sz="2400" dirty="0"/>
              <a:t>INTO ( PARTITION p2a, PARTITION p2b);</a:t>
            </a:r>
          </a:p>
          <a:p>
            <a:pPr lvl="1"/>
            <a:endParaRPr lang="en-US" sz="1200" dirty="0"/>
          </a:p>
          <a:p>
            <a:r>
              <a:rPr lang="en-US" sz="2400" b="1" dirty="0">
                <a:solidFill>
                  <a:srgbClr val="FF0000"/>
                </a:solidFill>
                <a:latin typeface="Helvetica Neue"/>
              </a:rPr>
              <a:t>To Drop An Index Partition</a:t>
            </a:r>
          </a:p>
          <a:p>
            <a:endParaRPr lang="en-US" sz="1400" b="1" dirty="0">
              <a:solidFill>
                <a:srgbClr val="FF0000"/>
              </a:solidFill>
              <a:latin typeface="Helvetica Neue"/>
            </a:endParaRP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Syntax :	</a:t>
            </a:r>
            <a:r>
              <a:rPr lang="en-US" sz="2400" dirty="0"/>
              <a:t>ALTER INDEX &lt;</a:t>
            </a:r>
            <a:r>
              <a:rPr lang="en-US" sz="2400" dirty="0" err="1"/>
              <a:t>index_name</a:t>
            </a:r>
            <a:r>
              <a:rPr lang="en-US" sz="2400" dirty="0"/>
              <a:t>&gt; DROP PARTITION &lt;</a:t>
            </a:r>
            <a:r>
              <a:rPr lang="en-US" sz="2400" dirty="0" err="1"/>
              <a:t>part_name</a:t>
            </a:r>
            <a:r>
              <a:rPr lang="en-US" sz="2400" dirty="0"/>
              <a:t>&gt;;</a:t>
            </a:r>
          </a:p>
          <a:p>
            <a:pPr lvl="1"/>
            <a:endParaRPr lang="en-US" sz="1100" dirty="0"/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Example :	</a:t>
            </a:r>
            <a:r>
              <a:rPr lang="en-US" sz="2400" dirty="0"/>
              <a:t>ALTER INDEX </a:t>
            </a:r>
            <a:r>
              <a:rPr lang="en-US" sz="2400" dirty="0" err="1"/>
              <a:t>idx</a:t>
            </a:r>
            <a:r>
              <a:rPr lang="en-US" sz="2400" dirty="0"/>
              <a:t> </a:t>
            </a:r>
            <a:r>
              <a:rPr lang="en-US" sz="2400" b="1" i="1" dirty="0"/>
              <a:t>DROP PARTITION </a:t>
            </a:r>
            <a:r>
              <a:rPr lang="en-US" sz="2400" i="1" dirty="0"/>
              <a:t>p2</a:t>
            </a:r>
            <a:r>
              <a:rPr lang="en-US" sz="2400" dirty="0"/>
              <a:t>;</a:t>
            </a:r>
          </a:p>
          <a:p>
            <a:pPr lvl="1"/>
            <a:endParaRPr lang="en-US" sz="2000" dirty="0"/>
          </a:p>
          <a:p>
            <a:r>
              <a:rPr lang="en-US" sz="2400" b="1" dirty="0">
                <a:solidFill>
                  <a:srgbClr val="FF0000"/>
                </a:solidFill>
                <a:latin typeface="Helvetica Neue"/>
              </a:rPr>
              <a:t>To Drop An Index</a:t>
            </a:r>
          </a:p>
          <a:p>
            <a:endParaRPr lang="en-US" sz="1400" b="1" dirty="0">
              <a:solidFill>
                <a:srgbClr val="FF0000"/>
              </a:solidFill>
              <a:latin typeface="Helvetica Neue"/>
            </a:endParaRP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Syntax :	</a:t>
            </a:r>
            <a:r>
              <a:rPr lang="en-US" sz="2400" dirty="0"/>
              <a:t>DROP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INDEX &lt;</a:t>
            </a:r>
            <a:r>
              <a:rPr lang="en-US" sz="2400" dirty="0" err="1"/>
              <a:t>index_name</a:t>
            </a:r>
            <a:r>
              <a:rPr lang="en-US" sz="2400" dirty="0"/>
              <a:t>&gt;;</a:t>
            </a:r>
          </a:p>
          <a:p>
            <a:pPr lvl="1"/>
            <a:endParaRPr lang="en-US" sz="1100" dirty="0"/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Example :	</a:t>
            </a:r>
            <a:r>
              <a:rPr lang="en-US" sz="2400" dirty="0"/>
              <a:t>DROP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 INDEX </a:t>
            </a:r>
            <a:r>
              <a:rPr lang="en-US" sz="2400" dirty="0" err="1"/>
              <a:t>idx</a:t>
            </a:r>
            <a:r>
              <a:rPr lang="en-US" sz="2400" dirty="0"/>
              <a:t> </a:t>
            </a:r>
            <a:r>
              <a:rPr lang="en-US" sz="2400" i="1" dirty="0"/>
              <a:t>;</a:t>
            </a:r>
            <a:r>
              <a:rPr lang="en-US" sz="2400" b="1" dirty="0">
                <a:solidFill>
                  <a:srgbClr val="FF0000"/>
                </a:solidFill>
                <a:latin typeface="Helvetica Neue"/>
              </a:rPr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22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8888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3BEB9C-3A5B-48CA-85DB-0ABC4C494098}"/>
              </a:ext>
            </a:extLst>
          </p:cNvPr>
          <p:cNvSpPr txBox="1"/>
          <p:nvPr/>
        </p:nvSpPr>
        <p:spPr>
          <a:xfrm>
            <a:off x="305173" y="259387"/>
            <a:ext cx="11319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INDEX – Data Dictionary Views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1AEE3F-6BF7-45E6-BF43-74FA5A1ED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25606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F4E5E0-C04D-4C4F-9D43-6454CD932930}"/>
              </a:ext>
            </a:extLst>
          </p:cNvPr>
          <p:cNvSpPr txBox="1"/>
          <p:nvPr/>
        </p:nvSpPr>
        <p:spPr>
          <a:xfrm>
            <a:off x="567559" y="960946"/>
            <a:ext cx="101931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/>
              <a:t>USER_INDEXES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/>
              <a:t>USER_IND_COLUMNS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/>
              <a:t>USER_IND_PARTITIONS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/>
              <a:t>USER_IND_SUBPARTITIONS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/>
              <a:t>ALL_INDEXES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/>
              <a:t>ALL_IND_COLUMNS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/>
              <a:t>ALL_IND_PARTITIONS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/>
              <a:t>ALL_IND_SUBPARTITIONS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/>
              <a:t>DBA_INDEXES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/>
              <a:t>DBA_IND_COLUMNS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/>
              <a:t>DBA_IND_PARTITIONS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/>
              <a:t>DBA_IND_SUBPARTITIONS</a:t>
            </a:r>
          </a:p>
        </p:txBody>
      </p:sp>
    </p:spTree>
    <p:extLst>
      <p:ext uri="{BB962C8B-B14F-4D97-AF65-F5344CB8AC3E}">
        <p14:creationId xmlns:p14="http://schemas.microsoft.com/office/powerpoint/2010/main" val="272932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88883"/>
            <a:ext cx="4136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INDEX Key Words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54" y="1246926"/>
            <a:ext cx="11477292" cy="47269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0" dirty="0">
                <a:solidFill>
                  <a:srgbClr val="00B050"/>
                </a:solidFill>
                <a:effectLst/>
                <a:latin typeface="Helvetica Neue"/>
              </a:rPr>
              <a:t>Index Usability &amp; Visibility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An 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Helvetica Neue"/>
              </a:rPr>
              <a:t>unusable</a:t>
            </a:r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 index, which is ignored by the optimizer, is not maintained by DML operations. An unusable index can improve the performance of bulk loads.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An 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Helvetica Neue"/>
              </a:rPr>
              <a:t>invisible</a:t>
            </a:r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 index is maintained by DML operations, but is not used by default by the optimizer.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Index Keys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A </a:t>
            </a:r>
            <a:r>
              <a:rPr lang="en-US" sz="2400" b="1" i="1" dirty="0">
                <a:solidFill>
                  <a:srgbClr val="333333"/>
                </a:solidFill>
                <a:latin typeface="Helvetica Neue"/>
              </a:rPr>
              <a:t>key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is a set of columns or expressions on which you can build an index.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333333"/>
              </a:solidFill>
              <a:latin typeface="Helvetica Neue"/>
            </a:endParaRP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Composite Indexes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33333"/>
                </a:solidFill>
                <a:latin typeface="Helvetica Neue"/>
              </a:rPr>
              <a:t>A </a:t>
            </a:r>
            <a:r>
              <a:rPr lang="en-US" sz="2400" b="1" i="1" dirty="0">
                <a:solidFill>
                  <a:srgbClr val="333333"/>
                </a:solidFill>
                <a:latin typeface="Helvetica Neue"/>
              </a:rPr>
              <a:t>composite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index, also called a </a:t>
            </a:r>
            <a:r>
              <a:rPr lang="en-US" sz="2400" b="1" i="1" dirty="0">
                <a:solidFill>
                  <a:srgbClr val="333333"/>
                </a:solidFill>
                <a:latin typeface="Helvetica Neue"/>
              </a:rPr>
              <a:t>concatenated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index, is an index on multiple columns in a table.</a:t>
            </a:r>
          </a:p>
        </p:txBody>
      </p:sp>
    </p:spTree>
    <p:extLst>
      <p:ext uri="{BB962C8B-B14F-4D97-AF65-F5344CB8AC3E}">
        <p14:creationId xmlns:p14="http://schemas.microsoft.com/office/powerpoint/2010/main" val="120336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88883"/>
            <a:ext cx="3692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B-Tree Indexes 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Description of Figure 3-1 follows">
            <a:extLst>
              <a:ext uri="{FF2B5EF4-FFF2-40B4-BE49-F238E27FC236}">
                <a16:creationId xmlns:a16="http://schemas.microsoft.com/office/drawing/2014/main" id="{87D9B836-1145-4D99-B711-2CC6165BE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50" y="2343152"/>
            <a:ext cx="9532862" cy="402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B07652-21BF-46E6-9265-F7DBB16B1B3C}"/>
              </a:ext>
            </a:extLst>
          </p:cNvPr>
          <p:cNvSpPr txBox="1"/>
          <p:nvPr/>
        </p:nvSpPr>
        <p:spPr>
          <a:xfrm>
            <a:off x="567558" y="879068"/>
            <a:ext cx="1105685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b="0" i="0" dirty="0">
                <a:solidFill>
                  <a:srgbClr val="333333"/>
                </a:solidFill>
                <a:effectLst/>
                <a:latin typeface="Helvetica Neue"/>
              </a:rPr>
              <a:t>B-trees, short for </a:t>
            </a:r>
            <a:r>
              <a:rPr lang="en-US" sz="2300" b="0" i="1" dirty="0">
                <a:solidFill>
                  <a:srgbClr val="333333"/>
                </a:solidFill>
                <a:effectLst/>
                <a:latin typeface="Helvetica Neue"/>
              </a:rPr>
              <a:t>balanced trees</a:t>
            </a:r>
            <a:r>
              <a:rPr lang="en-US" sz="2300" b="0" i="0" dirty="0">
                <a:solidFill>
                  <a:srgbClr val="333333"/>
                </a:solidFill>
                <a:effectLst/>
                <a:latin typeface="Helvetica Neue"/>
              </a:rPr>
              <a:t>, are the most common type of database index. A </a:t>
            </a:r>
            <a:r>
              <a:rPr lang="en-US" sz="2300" b="1" i="0" dirty="0">
                <a:solidFill>
                  <a:srgbClr val="333333"/>
                </a:solidFill>
                <a:effectLst/>
                <a:latin typeface="Helvetica Neue"/>
              </a:rPr>
              <a:t>B-tree index</a:t>
            </a:r>
            <a:r>
              <a:rPr lang="en-US" sz="2300" b="0" i="0" dirty="0">
                <a:solidFill>
                  <a:srgbClr val="333333"/>
                </a:solidFill>
                <a:effectLst/>
                <a:latin typeface="Helvetica Neue"/>
              </a:rPr>
              <a:t> is an ordered list of values divided into ranges. B-trees provide excellent retrieval performance for a wide range of queries, including exact match and range searches.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98155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88883"/>
            <a:ext cx="3692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B-Tree Indexes 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B07652-21BF-46E6-9265-F7DBB16B1B3C}"/>
              </a:ext>
            </a:extLst>
          </p:cNvPr>
          <p:cNvSpPr txBox="1"/>
          <p:nvPr/>
        </p:nvSpPr>
        <p:spPr>
          <a:xfrm>
            <a:off x="1354698" y="1416015"/>
            <a:ext cx="66245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TYPES</a:t>
            </a:r>
          </a:p>
          <a:p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Normal Index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Reverse Key Index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Ascending Index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Cluster Index</a:t>
            </a:r>
          </a:p>
        </p:txBody>
      </p:sp>
    </p:spTree>
    <p:extLst>
      <p:ext uri="{BB962C8B-B14F-4D97-AF65-F5344CB8AC3E}">
        <p14:creationId xmlns:p14="http://schemas.microsoft.com/office/powerpoint/2010/main" val="189947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88883"/>
            <a:ext cx="3692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B-Tree Indexes 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B07652-21BF-46E6-9265-F7DBB16B1B3C}"/>
              </a:ext>
            </a:extLst>
          </p:cNvPr>
          <p:cNvSpPr txBox="1"/>
          <p:nvPr/>
        </p:nvSpPr>
        <p:spPr>
          <a:xfrm>
            <a:off x="701555" y="1232224"/>
            <a:ext cx="1070666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Helvetica Neue"/>
              </a:rPr>
              <a:t>Normal Index</a:t>
            </a:r>
          </a:p>
          <a:p>
            <a:endParaRPr lang="en-US" sz="2400" b="1" dirty="0">
              <a:solidFill>
                <a:srgbClr val="00B050"/>
              </a:solidFill>
              <a:latin typeface="Helvetica Neue"/>
            </a:endParaRPr>
          </a:p>
          <a:p>
            <a:r>
              <a:rPr lang="en-US" sz="2400" dirty="0">
                <a:solidFill>
                  <a:srgbClr val="00B050"/>
                </a:solidFill>
                <a:latin typeface="Helvetica Neue"/>
              </a:rPr>
              <a:t>Syntax :</a:t>
            </a:r>
          </a:p>
          <a:p>
            <a:endParaRPr lang="en-US" sz="2400" b="1" dirty="0">
              <a:solidFill>
                <a:srgbClr val="00B050"/>
              </a:solidFill>
              <a:latin typeface="Helvetica Neue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	</a:t>
            </a:r>
            <a:r>
              <a:rPr lang="en-US" sz="2400" dirty="0">
                <a:latin typeface="Helvetica Neue"/>
              </a:rPr>
              <a:t>CREATE INDEX &lt;</a:t>
            </a:r>
            <a:r>
              <a:rPr lang="en-US" sz="2400" dirty="0" err="1">
                <a:latin typeface="Helvetica Neue"/>
              </a:rPr>
              <a:t>index_name</a:t>
            </a:r>
            <a:r>
              <a:rPr lang="en-US" sz="2400" dirty="0">
                <a:latin typeface="Helvetica Neue"/>
              </a:rPr>
              <a:t>&gt; ON &lt;</a:t>
            </a:r>
            <a:r>
              <a:rPr lang="en-US" sz="2400" dirty="0" err="1">
                <a:latin typeface="Helvetica Neue"/>
              </a:rPr>
              <a:t>table_name</a:t>
            </a:r>
            <a:r>
              <a:rPr lang="en-US" sz="2400" dirty="0">
                <a:latin typeface="Helvetica Neue"/>
              </a:rPr>
              <a:t>&gt; ( </a:t>
            </a:r>
            <a:r>
              <a:rPr lang="en-US" sz="2400" dirty="0" err="1">
                <a:latin typeface="Helvetica Neue"/>
              </a:rPr>
              <a:t>col_name</a:t>
            </a:r>
            <a:r>
              <a:rPr lang="en-US" sz="2400" dirty="0">
                <a:latin typeface="Helvetica Neue"/>
              </a:rPr>
              <a:t> );</a:t>
            </a:r>
          </a:p>
          <a:p>
            <a:endParaRPr lang="en-US" sz="2400" dirty="0">
              <a:latin typeface="Helvetica Neue"/>
            </a:endParaRPr>
          </a:p>
          <a:p>
            <a:r>
              <a:rPr lang="en-US" sz="2400" dirty="0">
                <a:solidFill>
                  <a:srgbClr val="00B050"/>
                </a:solidFill>
                <a:latin typeface="Helvetica Neue"/>
              </a:rPr>
              <a:t>Example :</a:t>
            </a:r>
          </a:p>
          <a:p>
            <a:endParaRPr lang="en-US" sz="2400" dirty="0">
              <a:latin typeface="Helvetica Neue"/>
            </a:endParaRPr>
          </a:p>
          <a:p>
            <a:r>
              <a:rPr lang="en-US" sz="2400" dirty="0">
                <a:latin typeface="Helvetica Neue"/>
              </a:rPr>
              <a:t>	CREATE INDEX </a:t>
            </a:r>
            <a:r>
              <a:rPr lang="en-US" sz="2400" dirty="0" err="1">
                <a:latin typeface="Helvetica Neue"/>
              </a:rPr>
              <a:t>idx_id</a:t>
            </a:r>
            <a:r>
              <a:rPr lang="en-US" sz="2400" dirty="0">
                <a:latin typeface="Helvetica Neue"/>
              </a:rPr>
              <a:t> ON sales (</a:t>
            </a:r>
            <a:r>
              <a:rPr lang="en-US" sz="2400" dirty="0" err="1">
                <a:latin typeface="Helvetica Neue"/>
              </a:rPr>
              <a:t>sale_id</a:t>
            </a:r>
            <a:r>
              <a:rPr lang="en-US" sz="2400" dirty="0">
                <a:latin typeface="Helvetica Neue"/>
              </a:rPr>
              <a:t>);</a:t>
            </a:r>
          </a:p>
          <a:p>
            <a:endParaRPr lang="en-US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5489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88883"/>
            <a:ext cx="3692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B-Tree Indexes 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B07652-21BF-46E6-9265-F7DBB16B1B3C}"/>
              </a:ext>
            </a:extLst>
          </p:cNvPr>
          <p:cNvSpPr txBox="1"/>
          <p:nvPr/>
        </p:nvSpPr>
        <p:spPr>
          <a:xfrm>
            <a:off x="302710" y="1137591"/>
            <a:ext cx="1154974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Helvetica Neue"/>
              </a:rPr>
              <a:t>REVERSE KEY Index</a:t>
            </a:r>
          </a:p>
          <a:p>
            <a:endParaRPr lang="en-US" b="1" dirty="0">
              <a:solidFill>
                <a:srgbClr val="FF0000"/>
              </a:solidFill>
              <a:latin typeface="Helvetica Neue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A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Helvetica Neue"/>
              </a:rPr>
              <a:t>reverse key index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 is a type of B-tree index that physically reverses the bytes of each index key while keeping the column order.</a:t>
            </a: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Reversing the key solves the problem of contention for leaf blocks in the right side of a B-tree index. </a:t>
            </a:r>
          </a:p>
          <a:p>
            <a:endParaRPr lang="en-US" sz="2400" b="1" dirty="0">
              <a:solidFill>
                <a:srgbClr val="00B050"/>
              </a:solidFill>
              <a:latin typeface="Helvetica Neue"/>
            </a:endParaRPr>
          </a:p>
          <a:p>
            <a:r>
              <a:rPr lang="en-US" sz="2400" dirty="0">
                <a:solidFill>
                  <a:srgbClr val="00B050"/>
                </a:solidFill>
                <a:latin typeface="Helvetica Neue"/>
              </a:rPr>
              <a:t>Syntax :</a:t>
            </a:r>
          </a:p>
          <a:p>
            <a:endParaRPr lang="en-US" b="1" dirty="0">
              <a:solidFill>
                <a:srgbClr val="00B050"/>
              </a:solidFill>
              <a:latin typeface="Helvetica Neue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	</a:t>
            </a:r>
            <a:r>
              <a:rPr lang="en-US" sz="2400" dirty="0">
                <a:latin typeface="Helvetica Neue"/>
              </a:rPr>
              <a:t>CREATE INDEX &lt;</a:t>
            </a:r>
            <a:r>
              <a:rPr lang="en-US" sz="2400" dirty="0" err="1">
                <a:latin typeface="Helvetica Neue"/>
              </a:rPr>
              <a:t>index_name</a:t>
            </a:r>
            <a:r>
              <a:rPr lang="en-US" sz="2400" dirty="0">
                <a:latin typeface="Helvetica Neue"/>
              </a:rPr>
              <a:t>&gt; ON &lt;</a:t>
            </a:r>
            <a:r>
              <a:rPr lang="en-US" sz="2400" dirty="0" err="1">
                <a:latin typeface="Helvetica Neue"/>
              </a:rPr>
              <a:t>table_name</a:t>
            </a:r>
            <a:r>
              <a:rPr lang="en-US" sz="2400" dirty="0">
                <a:latin typeface="Helvetica Neue"/>
              </a:rPr>
              <a:t>&gt; ( </a:t>
            </a:r>
            <a:r>
              <a:rPr lang="en-US" sz="2400" dirty="0" err="1">
                <a:latin typeface="Helvetica Neue"/>
              </a:rPr>
              <a:t>col_name</a:t>
            </a:r>
            <a:r>
              <a:rPr lang="en-US" sz="2400" dirty="0">
                <a:latin typeface="Helvetica Neue"/>
              </a:rPr>
              <a:t> ) </a:t>
            </a: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REVERSE</a:t>
            </a:r>
            <a:r>
              <a:rPr lang="en-US" sz="2400" dirty="0">
                <a:latin typeface="Helvetica Neue"/>
              </a:rPr>
              <a:t>;</a:t>
            </a:r>
          </a:p>
          <a:p>
            <a:endParaRPr lang="en-US" dirty="0">
              <a:latin typeface="Helvetica Neue"/>
            </a:endParaRPr>
          </a:p>
          <a:p>
            <a:r>
              <a:rPr lang="en-US" sz="2400" dirty="0">
                <a:solidFill>
                  <a:srgbClr val="00B050"/>
                </a:solidFill>
                <a:latin typeface="Helvetica Neue"/>
              </a:rPr>
              <a:t>Example :</a:t>
            </a:r>
          </a:p>
          <a:p>
            <a:endParaRPr lang="en-US" dirty="0">
              <a:latin typeface="Helvetica Neue"/>
            </a:endParaRPr>
          </a:p>
          <a:p>
            <a:r>
              <a:rPr lang="en-US" sz="2400" dirty="0">
                <a:latin typeface="Helvetica Neue"/>
              </a:rPr>
              <a:t>	CREATE INDEX </a:t>
            </a:r>
            <a:r>
              <a:rPr lang="en-US" sz="2400" dirty="0" err="1">
                <a:latin typeface="Helvetica Neue"/>
              </a:rPr>
              <a:t>idx_id</a:t>
            </a:r>
            <a:r>
              <a:rPr lang="en-US" sz="2400" dirty="0">
                <a:latin typeface="Helvetica Neue"/>
              </a:rPr>
              <a:t> ON sales (</a:t>
            </a:r>
            <a:r>
              <a:rPr lang="en-US" sz="2400" dirty="0" err="1">
                <a:latin typeface="Helvetica Neue"/>
              </a:rPr>
              <a:t>sale_id</a:t>
            </a:r>
            <a:r>
              <a:rPr lang="en-US" sz="2400" dirty="0">
                <a:latin typeface="Helvetica Neue"/>
              </a:rPr>
              <a:t>) REVERSE;</a:t>
            </a:r>
          </a:p>
        </p:txBody>
      </p:sp>
    </p:spTree>
    <p:extLst>
      <p:ext uri="{BB962C8B-B14F-4D97-AF65-F5344CB8AC3E}">
        <p14:creationId xmlns:p14="http://schemas.microsoft.com/office/powerpoint/2010/main" val="79008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88883"/>
            <a:ext cx="3692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B-Tree Indexes 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B07652-21BF-46E6-9265-F7DBB16B1B3C}"/>
              </a:ext>
            </a:extLst>
          </p:cNvPr>
          <p:cNvSpPr txBox="1"/>
          <p:nvPr/>
        </p:nvSpPr>
        <p:spPr>
          <a:xfrm>
            <a:off x="302709" y="1166830"/>
            <a:ext cx="115497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Helvetica Neue"/>
              </a:rPr>
              <a:t>Ascending &amp; Descending Index</a:t>
            </a:r>
          </a:p>
          <a:p>
            <a:endParaRPr lang="en-US" b="1" dirty="0">
              <a:solidFill>
                <a:srgbClr val="FF0000"/>
              </a:solidFill>
              <a:latin typeface="Helvetica Neue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In an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Helvetica Neue"/>
              </a:rPr>
              <a:t>ascending index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, Oracle Database stores data in ascending order.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In 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Helvetica Neue"/>
              </a:rPr>
              <a:t>descending index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, the index stores data on a specified column or columns in descending order.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  <a:p>
            <a:r>
              <a:rPr lang="en-US" sz="2400" dirty="0">
                <a:solidFill>
                  <a:srgbClr val="00B050"/>
                </a:solidFill>
                <a:latin typeface="Helvetica Neue"/>
              </a:rPr>
              <a:t>Syntax :</a:t>
            </a:r>
          </a:p>
          <a:p>
            <a:endParaRPr lang="en-US" b="1" dirty="0">
              <a:solidFill>
                <a:srgbClr val="00B050"/>
              </a:solidFill>
              <a:latin typeface="Helvetica Neue"/>
            </a:endParaRPr>
          </a:p>
          <a:p>
            <a:r>
              <a:rPr lang="en-US" sz="2400" dirty="0">
                <a:latin typeface="Helvetica Neue"/>
              </a:rPr>
              <a:t>CREATE INDEX &lt;</a:t>
            </a:r>
            <a:r>
              <a:rPr lang="en-US" sz="2400" dirty="0" err="1">
                <a:latin typeface="Helvetica Neue"/>
              </a:rPr>
              <a:t>index_name</a:t>
            </a:r>
            <a:r>
              <a:rPr lang="en-US" sz="2400" dirty="0">
                <a:latin typeface="Helvetica Neue"/>
              </a:rPr>
              <a:t>&gt; ON &lt;</a:t>
            </a:r>
            <a:r>
              <a:rPr lang="en-US" sz="2400" dirty="0" err="1">
                <a:latin typeface="Helvetica Neue"/>
              </a:rPr>
              <a:t>table_name</a:t>
            </a:r>
            <a:r>
              <a:rPr lang="en-US" sz="2400" dirty="0">
                <a:latin typeface="Helvetica Neue"/>
              </a:rPr>
              <a:t>&gt; ( </a:t>
            </a:r>
            <a:r>
              <a:rPr lang="en-US" sz="2400" dirty="0" err="1">
                <a:latin typeface="Helvetica Neue"/>
              </a:rPr>
              <a:t>col_name</a:t>
            </a:r>
            <a:r>
              <a:rPr lang="en-US" sz="2400" dirty="0">
                <a:latin typeface="Helvetica Neue"/>
              </a:rPr>
              <a:t>  </a:t>
            </a:r>
            <a:r>
              <a:rPr lang="en-US" sz="2400" u="sng" dirty="0">
                <a:solidFill>
                  <a:srgbClr val="00B050"/>
                </a:solidFill>
                <a:latin typeface="Helvetica Neue"/>
              </a:rPr>
              <a:t>ASC</a:t>
            </a:r>
            <a:r>
              <a:rPr lang="en-US" sz="2400" dirty="0">
                <a:solidFill>
                  <a:srgbClr val="00B050"/>
                </a:solidFill>
                <a:latin typeface="Helvetica Neue"/>
              </a:rPr>
              <a:t> | DESC</a:t>
            </a:r>
            <a:r>
              <a:rPr lang="en-US" sz="2400" dirty="0">
                <a:latin typeface="Helvetica Neue"/>
              </a:rPr>
              <a:t>);</a:t>
            </a:r>
          </a:p>
          <a:p>
            <a:endParaRPr lang="en-US" dirty="0">
              <a:latin typeface="Helvetica Neue"/>
            </a:endParaRPr>
          </a:p>
          <a:p>
            <a:r>
              <a:rPr lang="en-US" sz="2400" dirty="0">
                <a:solidFill>
                  <a:srgbClr val="00B050"/>
                </a:solidFill>
                <a:latin typeface="Helvetica Neue"/>
              </a:rPr>
              <a:t>Example :</a:t>
            </a:r>
          </a:p>
          <a:p>
            <a:endParaRPr lang="en-US" dirty="0">
              <a:latin typeface="Helvetica Neue"/>
            </a:endParaRPr>
          </a:p>
          <a:p>
            <a:r>
              <a:rPr lang="en-US" sz="2400" dirty="0">
                <a:latin typeface="Helvetica Neue"/>
              </a:rPr>
              <a:t>	CREATE INDEX </a:t>
            </a:r>
            <a:r>
              <a:rPr lang="en-US" sz="2400" dirty="0" err="1">
                <a:latin typeface="Helvetica Neue"/>
              </a:rPr>
              <a:t>idx_id</a:t>
            </a:r>
            <a:r>
              <a:rPr lang="en-US" sz="2400" dirty="0">
                <a:latin typeface="Helvetica Neue"/>
              </a:rPr>
              <a:t> ON sales (</a:t>
            </a:r>
            <a:r>
              <a:rPr lang="en-US" sz="2400" dirty="0" err="1">
                <a:latin typeface="Helvetica Neue"/>
              </a:rPr>
              <a:t>sale_id</a:t>
            </a:r>
            <a:r>
              <a:rPr lang="en-US" sz="2400" dirty="0">
                <a:latin typeface="Helvetica Neue"/>
              </a:rPr>
              <a:t> DESC);</a:t>
            </a:r>
          </a:p>
        </p:txBody>
      </p:sp>
    </p:spTree>
    <p:extLst>
      <p:ext uri="{BB962C8B-B14F-4D97-AF65-F5344CB8AC3E}">
        <p14:creationId xmlns:p14="http://schemas.microsoft.com/office/powerpoint/2010/main" val="256933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88883"/>
            <a:ext cx="3692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B-Tree Indexes 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B07652-21BF-46E6-9265-F7DBB16B1B3C}"/>
              </a:ext>
            </a:extLst>
          </p:cNvPr>
          <p:cNvSpPr txBox="1"/>
          <p:nvPr/>
        </p:nvSpPr>
        <p:spPr>
          <a:xfrm>
            <a:off x="304802" y="973658"/>
            <a:ext cx="1154974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Helvetica Neue"/>
              </a:rPr>
              <a:t>UNIQUE Index</a:t>
            </a:r>
          </a:p>
          <a:p>
            <a:endParaRPr lang="en-US" b="1" dirty="0">
              <a:solidFill>
                <a:srgbClr val="FF0000"/>
              </a:solidFill>
              <a:latin typeface="Helvetica Neue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Indexes can be unique or nonunique. Unique indexes guarantee that no two rows of a table have duplicate values in the key column or columns.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In a unique index, one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rowid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exists for each data value. The data in the leaf blocks is sorted only by key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For a nonunique index, the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rowid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is included in the key in sorted order</a:t>
            </a: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algn="l"/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sz="2400" dirty="0">
                <a:solidFill>
                  <a:srgbClr val="00B050"/>
                </a:solidFill>
                <a:latin typeface="Helvetica Neue"/>
              </a:rPr>
              <a:t>Syntax :</a:t>
            </a:r>
          </a:p>
          <a:p>
            <a:endParaRPr lang="en-US" b="1" dirty="0">
              <a:solidFill>
                <a:srgbClr val="00B050"/>
              </a:solidFill>
              <a:latin typeface="Helvetica Neue"/>
            </a:endParaRPr>
          </a:p>
          <a:p>
            <a:r>
              <a:rPr lang="en-US" sz="2400" dirty="0">
                <a:latin typeface="Helvetica Neue"/>
              </a:rPr>
              <a:t>	CREATE </a:t>
            </a: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UNIQUE </a:t>
            </a:r>
            <a:r>
              <a:rPr lang="en-US" sz="2400" dirty="0">
                <a:latin typeface="Helvetica Neue"/>
              </a:rPr>
              <a:t>INDEX &lt;</a:t>
            </a:r>
            <a:r>
              <a:rPr lang="en-US" sz="2400" dirty="0" err="1">
                <a:latin typeface="Helvetica Neue"/>
              </a:rPr>
              <a:t>index_name</a:t>
            </a:r>
            <a:r>
              <a:rPr lang="en-US" sz="2400" dirty="0">
                <a:latin typeface="Helvetica Neue"/>
              </a:rPr>
              <a:t>&gt; ON &lt;</a:t>
            </a:r>
            <a:r>
              <a:rPr lang="en-US" sz="2400" dirty="0" err="1">
                <a:latin typeface="Helvetica Neue"/>
              </a:rPr>
              <a:t>table_name</a:t>
            </a:r>
            <a:r>
              <a:rPr lang="en-US" sz="2400" dirty="0">
                <a:latin typeface="Helvetica Neue"/>
              </a:rPr>
              <a:t>&gt; ( </a:t>
            </a:r>
            <a:r>
              <a:rPr lang="en-US" sz="2400" dirty="0" err="1">
                <a:latin typeface="Helvetica Neue"/>
              </a:rPr>
              <a:t>col_name</a:t>
            </a:r>
            <a:r>
              <a:rPr lang="en-US" sz="2400" dirty="0">
                <a:latin typeface="Helvetica Neue"/>
              </a:rPr>
              <a:t> );</a:t>
            </a:r>
          </a:p>
          <a:p>
            <a:endParaRPr lang="en-US" dirty="0">
              <a:latin typeface="Helvetica Neue"/>
            </a:endParaRPr>
          </a:p>
          <a:p>
            <a:r>
              <a:rPr lang="en-US" sz="2400" dirty="0">
                <a:solidFill>
                  <a:srgbClr val="00B050"/>
                </a:solidFill>
                <a:latin typeface="Helvetica Neue"/>
              </a:rPr>
              <a:t>Example :</a:t>
            </a:r>
          </a:p>
          <a:p>
            <a:endParaRPr lang="en-US" dirty="0">
              <a:latin typeface="Helvetica Neue"/>
            </a:endParaRPr>
          </a:p>
          <a:p>
            <a:r>
              <a:rPr lang="en-US" sz="2400" dirty="0">
                <a:latin typeface="Helvetica Neue"/>
              </a:rPr>
              <a:t>	CREATE </a:t>
            </a: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UNIQUE </a:t>
            </a:r>
            <a:r>
              <a:rPr lang="en-US" sz="2400" dirty="0">
                <a:latin typeface="Helvetica Neue"/>
              </a:rPr>
              <a:t>INDEX </a:t>
            </a:r>
            <a:r>
              <a:rPr lang="en-US" sz="2400" dirty="0" err="1">
                <a:latin typeface="Helvetica Neue"/>
              </a:rPr>
              <a:t>idx_id</a:t>
            </a:r>
            <a:r>
              <a:rPr lang="en-US" sz="2400" dirty="0">
                <a:latin typeface="Helvetica Neue"/>
              </a:rPr>
              <a:t> ON sales (</a:t>
            </a:r>
            <a:r>
              <a:rPr lang="en-US" sz="2400" dirty="0" err="1">
                <a:latin typeface="Helvetica Neue"/>
              </a:rPr>
              <a:t>sale_id</a:t>
            </a:r>
            <a:r>
              <a:rPr lang="en-US" sz="2400" dirty="0">
                <a:latin typeface="Helvetica Neu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1277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B07652-21BF-46E6-9265-F7DBB16B1B3C}"/>
              </a:ext>
            </a:extLst>
          </p:cNvPr>
          <p:cNvSpPr txBox="1"/>
          <p:nvPr/>
        </p:nvSpPr>
        <p:spPr>
          <a:xfrm>
            <a:off x="302709" y="492685"/>
            <a:ext cx="115497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Helvetica Neue"/>
              </a:rPr>
              <a:t>FUNCTION-BASED Index</a:t>
            </a:r>
          </a:p>
          <a:p>
            <a:endParaRPr lang="en-US" b="1" dirty="0">
              <a:solidFill>
                <a:srgbClr val="FF0000"/>
              </a:solidFill>
              <a:latin typeface="Helvetica Neue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A 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Helvetica Neue"/>
              </a:rPr>
              <a:t>function-based index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computes the value of a function or expression involving one or more columns and stores it in an index.</a:t>
            </a:r>
          </a:p>
          <a:p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The indexed function can be an arithmetic expression or an expression that contains a SQL function, user-defined PL/SQL function or package function</a:t>
            </a:r>
          </a:p>
          <a:p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Helvetica Neue"/>
              </a:rPr>
              <a:t>Example</a:t>
            </a:r>
            <a:r>
              <a:rPr lang="en-US" sz="2400" dirty="0">
                <a:solidFill>
                  <a:srgbClr val="00B050"/>
                </a:solidFill>
                <a:latin typeface="Helvetica Neue"/>
              </a:rPr>
              <a:t> :</a:t>
            </a:r>
          </a:p>
          <a:p>
            <a:endParaRPr lang="en-US" dirty="0">
              <a:latin typeface="Helvetica Neue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CREATE INDEX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emp_total_sal_idx</a:t>
            </a:r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  ON employees (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Helvetica Neue"/>
              </a:rPr>
              <a:t>12 * salary * </a:t>
            </a:r>
            <a:r>
              <a:rPr lang="en-US" sz="2400" b="1" i="0" dirty="0" err="1">
                <a:solidFill>
                  <a:srgbClr val="00B050"/>
                </a:solidFill>
                <a:effectLst/>
                <a:latin typeface="Helvetica Neue"/>
              </a:rPr>
              <a:t>commission_pct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, salary,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Helvetica Neue"/>
              </a:rPr>
              <a:t>commission_pct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);</a:t>
            </a:r>
          </a:p>
          <a:p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2400" dirty="0">
                <a:solidFill>
                  <a:srgbClr val="333333"/>
                </a:solidFill>
                <a:latin typeface="Helvetica Neue"/>
              </a:rPr>
              <a:t>CREATE INDEX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upper_ix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ON employees (</a:t>
            </a: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UPPER(</a:t>
            </a:r>
            <a:r>
              <a:rPr lang="en-US" sz="2400" b="1" dirty="0" err="1">
                <a:solidFill>
                  <a:srgbClr val="00B050"/>
                </a:solidFill>
                <a:latin typeface="Helvetica Neue"/>
              </a:rPr>
              <a:t>last_name</a:t>
            </a:r>
            <a:r>
              <a:rPr lang="en-US" sz="2400" b="1" dirty="0">
                <a:solidFill>
                  <a:srgbClr val="00B050"/>
                </a:solidFill>
                <a:latin typeface="Helvetica Neue"/>
              </a:rPr>
              <a:t>)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8836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1449</Words>
  <Application>Microsoft Office PowerPoint</Application>
  <PresentationFormat>Widescreen</PresentationFormat>
  <Paragraphs>291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Helvetica 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mahendiran0906@gmail.com</dc:creator>
  <cp:lastModifiedBy>mahendiran0906@gmail.com</cp:lastModifiedBy>
  <cp:revision>30</cp:revision>
  <dcterms:created xsi:type="dcterms:W3CDTF">2022-08-14T10:01:59Z</dcterms:created>
  <dcterms:modified xsi:type="dcterms:W3CDTF">2022-08-15T11:03:17Z</dcterms:modified>
</cp:coreProperties>
</file>