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ITAVARSHINI MAHENDIRAN" userId="aef92e519e3ce1f6" providerId="LiveId" clId="{7185667F-C791-4485-B50D-B170A8F6DBB5}"/>
    <pc:docChg chg="modSld">
      <pc:chgData name="AMIRITAVARSHINI MAHENDIRAN" userId="aef92e519e3ce1f6" providerId="LiveId" clId="{7185667F-C791-4485-B50D-B170A8F6DBB5}" dt="2025-07-30T05:35:03.548" v="2" actId="20577"/>
      <pc:docMkLst>
        <pc:docMk/>
      </pc:docMkLst>
      <pc:sldChg chg="modSp mod">
        <pc:chgData name="AMIRITAVARSHINI MAHENDIRAN" userId="aef92e519e3ce1f6" providerId="LiveId" clId="{7185667F-C791-4485-B50D-B170A8F6DBB5}" dt="2025-07-30T05:35:03.548" v="2" actId="20577"/>
        <pc:sldMkLst>
          <pc:docMk/>
          <pc:sldMk cId="1509938433" sldId="284"/>
        </pc:sldMkLst>
        <pc:spChg chg="mod">
          <ac:chgData name="AMIRITAVARSHINI MAHENDIRAN" userId="aef92e519e3ce1f6" providerId="LiveId" clId="{7185667F-C791-4485-B50D-B170A8F6DBB5}" dt="2025-07-30T05:35:03.548" v="2" actId="20577"/>
          <ac:spMkLst>
            <pc:docMk/>
            <pc:sldMk cId="1509938433" sldId="284"/>
            <ac:spMk id="25" creationId="{A546C844-57C1-4689-A0DB-2E7772A54F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3B3B-00D6-4D48-9796-6E15C5617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DFB56-97C6-40A7-ACA0-DF72D41AA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B1F3C-F581-4017-BB7E-98838C9D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590F-C1B1-42E1-A9E5-50B30E7D115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093D6-1D2C-4332-831A-3348ADD1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DB6E1-5E44-4217-A18C-305C4A91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E9AE-39C7-49CF-A31C-F0A3D57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97C9-72D3-4F2C-BF08-D26B80B0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394AE-15FD-4A55-AF69-325B542EE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9907-825F-4CBE-A5DD-092A4728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590F-C1B1-42E1-A9E5-50B30E7D115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31FA8-8BAD-44E2-A902-BC66E5B6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841C2-04AF-4D8B-AB2B-1D6292AC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E9AE-39C7-49CF-A31C-F0A3D57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45072-5062-441F-8989-7F51F4E12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D6AF1-FEE8-409C-A678-9B29C47FD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CF2-E5E4-410E-9E40-A842606D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590F-C1B1-42E1-A9E5-50B30E7D115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DEC13-83A5-4702-94C8-B63A8192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3F553-D6AC-4ECF-AF30-212C8422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E9AE-39C7-49CF-A31C-F0A3D57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0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55B6-A595-403B-896D-69712FD8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98E0-0158-449F-B935-2B32C8A4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BCF3C-607B-43EE-BFDA-7B9884B8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590F-C1B1-42E1-A9E5-50B30E7D115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DD855-0E29-47EB-8E12-B1CD5456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421F-CA84-4A94-A41A-CBD778A3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E9AE-39C7-49CF-A31C-F0A3D57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2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C185-3C1F-4229-9DC3-671C05DF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4B7A3-C8E8-4770-8605-0E78F0226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08C2-F123-4605-8D2D-14E94837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590F-C1B1-42E1-A9E5-50B30E7D115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B94AE-0F61-4B7B-8F4C-24206FFE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AA42C-E74A-4E00-85D2-E8A92925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E9AE-39C7-49CF-A31C-F0A3D57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6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C26B-74FF-497D-A1C0-D2476A02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15937-2966-4F61-9C48-B2653E2D4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59B0F-4A52-4E01-9E62-8984EF6AE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CDCAC-6CEA-4E12-80DA-314DD68F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590F-C1B1-42E1-A9E5-50B30E7D115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9D863-1D68-44B6-B527-E00C0D07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4E1FA-C1C3-4FDF-87AD-CEA02C17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E9AE-39C7-49CF-A31C-F0A3D57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7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683E-DE1F-4979-A59A-88E7A28D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ED23-7430-4582-B967-353FB995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F057E-EC71-49D4-8B5B-D2ACF628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24047-0555-42B6-9CD1-460F37563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83EEB-27C1-44CA-8150-7B6E8160B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B74EA-63B4-45DA-B5D7-14DCCD64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590F-C1B1-42E1-A9E5-50B30E7D115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D04AE-329D-4D0B-BC81-306A3971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76679-43F0-4009-B5C6-A2FC1075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E9AE-39C7-49CF-A31C-F0A3D57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2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6F9C-EF27-4F34-8796-EBD7B685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21F5E-5A31-4FD8-9205-E543B64C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590F-C1B1-42E1-A9E5-50B30E7D115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B2E18-0077-4B88-92D6-ACE4DD60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020C8-EAB2-4853-AD2D-59DBA3E2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E9AE-39C7-49CF-A31C-F0A3D57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7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A8E09-5E82-4045-BEDF-F8EA1E30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590F-C1B1-42E1-A9E5-50B30E7D115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CBD7D-F396-4DE6-A004-92690DB9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8E40B-C328-428E-BCD5-7D2FDF84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E9AE-39C7-49CF-A31C-F0A3D57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4A86-FF1D-4E8B-A610-ED073E0E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CEE0-C0CF-40A5-A654-C79EDE79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61F9F-2C32-40CE-B705-DAB33ED9D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5A6FD-7FE8-4BF8-A19D-F0513005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590F-C1B1-42E1-A9E5-50B30E7D115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CC77D-7853-4534-9DA2-6D161C7F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FAE88-A49B-4AD0-9191-CB6F8B3B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E9AE-39C7-49CF-A31C-F0A3D57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714B-385B-4AA9-A3BF-99712528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D4853-78BC-4DF0-B805-5A1D8094F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AC7F1-A80F-4060-9F3C-DF15A6C81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7F0D2-4AA7-49D0-A24F-43556309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590F-C1B1-42E1-A9E5-50B30E7D115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3DECF-EB1A-4838-AFE7-276E49B3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09CA-B222-4CFB-9EE0-E7D92238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E9AE-39C7-49CF-A31C-F0A3D57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2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AABAB-AD0A-49AE-B2E5-F7D4D3A7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D1F28-1E45-4739-883D-4F98C6C16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C4FB6-DD2F-44DF-889C-5E6E0DB84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7590F-C1B1-42E1-A9E5-50B30E7D115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DAC0-712D-463C-9D8F-987E93A42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45294-292D-46CC-92AE-35DC55D40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8E9AE-39C7-49CF-A31C-F0A3D573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2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3994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SET OPERATORS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54" y="1186575"/>
            <a:ext cx="11477292" cy="1325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Set operators combine the results of two component queries into a single result. Queries containing set operators are called compound queries. 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40B584-4A84-449C-ADB0-BD12F910A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32159"/>
              </p:ext>
            </p:extLst>
          </p:nvPr>
        </p:nvGraphicFramePr>
        <p:xfrm>
          <a:off x="620119" y="3039084"/>
          <a:ext cx="10951761" cy="2392680"/>
        </p:xfrm>
        <a:graphic>
          <a:graphicData uri="http://schemas.openxmlformats.org/drawingml/2006/table">
            <a:tbl>
              <a:tblPr/>
              <a:tblGrid>
                <a:gridCol w="2628422">
                  <a:extLst>
                    <a:ext uri="{9D8B030D-6E8A-4147-A177-3AD203B41FA5}">
                      <a16:colId xmlns:a16="http://schemas.microsoft.com/office/drawing/2014/main" val="1491131354"/>
                    </a:ext>
                  </a:extLst>
                </a:gridCol>
                <a:gridCol w="8323339">
                  <a:extLst>
                    <a:ext uri="{9D8B030D-6E8A-4147-A177-3AD203B41FA5}">
                      <a16:colId xmlns:a16="http://schemas.microsoft.com/office/drawing/2014/main" val="4251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FF"/>
                          </a:solidFill>
                          <a:effectLst/>
                        </a:rPr>
                        <a:t>Returns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415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UNION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All distinct rows selected by either query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8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UNION ALL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All rows selected by either query, including all duplicates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581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INTERSECT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All distinct rows selected by both queries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416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MINUS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All distinct rows selected by the first query but not the second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37984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4797836-AFCF-4B65-989B-B5D116C1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3" y="2622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94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5929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SET OPERATORS - </a:t>
            </a:r>
            <a:r>
              <a:rPr lang="en-US" sz="3200" b="1" i="1" dirty="0">
                <a:solidFill>
                  <a:srgbClr val="0070C0"/>
                </a:solidFill>
                <a:latin typeface="Arial Black" panose="020B0A04020102020204" pitchFamily="34" charset="0"/>
              </a:rPr>
              <a:t>UNION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1" y="1224148"/>
            <a:ext cx="11382698" cy="50193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	It combines the results of two queries and eliminates duplicate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	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selected rows. 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It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returns only distinct rows that appear in either 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1" dirty="0">
                <a:solidFill>
                  <a:srgbClr val="00B050"/>
                </a:solidFill>
                <a:effectLst/>
                <a:latin typeface="Helvetica Neue"/>
              </a:rPr>
              <a:t>Syntax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		SELECT statement_1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		</a:t>
            </a: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UNION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		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SELECT statement_2;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1" dirty="0">
                <a:solidFill>
                  <a:srgbClr val="00B050"/>
                </a:solidFill>
                <a:latin typeface="Helvetica Neue"/>
              </a:rPr>
              <a:t>Example</a:t>
            </a:r>
            <a:endParaRPr lang="en-US" sz="2400" b="1" i="1" dirty="0">
              <a:solidFill>
                <a:srgbClr val="00B050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		SELECT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department_id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FROM 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		</a:t>
            </a: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 UNION</a:t>
            </a: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		SELECT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department_id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FROM 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departments;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797836-AFCF-4B65-989B-B5D116C1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3" y="2622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93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7001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SET OPERATORS – </a:t>
            </a:r>
            <a:r>
              <a:rPr lang="en-US" sz="3200" b="1" i="1" dirty="0">
                <a:solidFill>
                  <a:srgbClr val="0070C0"/>
                </a:solidFill>
                <a:latin typeface="Arial Black" panose="020B0A04020102020204" pitchFamily="34" charset="0"/>
              </a:rPr>
              <a:t>UNION ALL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1" y="1301092"/>
            <a:ext cx="11382698" cy="48654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	The UNION ALL operator does not eliminate duplicate selected rows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1" dirty="0">
                <a:solidFill>
                  <a:srgbClr val="00B050"/>
                </a:solidFill>
                <a:effectLst/>
                <a:latin typeface="Helvetica Neue"/>
              </a:rPr>
              <a:t>Syntax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		SELECT statement_1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		</a:t>
            </a: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UNION 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		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SELECT statement_2;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1" dirty="0">
                <a:solidFill>
                  <a:srgbClr val="00B050"/>
                </a:solidFill>
                <a:latin typeface="Helvetica Neue"/>
              </a:rPr>
              <a:t>Example</a:t>
            </a:r>
            <a:endParaRPr lang="en-US" sz="2400" b="1" i="1" dirty="0">
              <a:solidFill>
                <a:srgbClr val="00B050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		SELECT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department_id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FROM 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		</a:t>
            </a: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UNION 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		SELECT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department_id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FROM 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departments;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797836-AFCF-4B65-989B-B5D116C1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3" y="2622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07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709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SET OPERATORS – </a:t>
            </a:r>
            <a:r>
              <a:rPr lang="en-US" sz="3200" b="1" i="1" dirty="0">
                <a:solidFill>
                  <a:srgbClr val="0070C0"/>
                </a:solidFill>
                <a:latin typeface="Arial Black" panose="020B0A04020102020204" pitchFamily="34" charset="0"/>
              </a:rPr>
              <a:t>INTERSECT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1" y="1393425"/>
            <a:ext cx="11382698" cy="46807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	Returns only those unique rows returned by both queries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1" dirty="0">
                <a:solidFill>
                  <a:srgbClr val="00B050"/>
                </a:solidFill>
                <a:effectLst/>
                <a:latin typeface="Helvetica Neue"/>
              </a:rPr>
              <a:t>Syntax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		SELECT statement_1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		</a:t>
            </a: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INTERSECT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		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SELECT statement_2;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1" dirty="0">
                <a:solidFill>
                  <a:srgbClr val="00B050"/>
                </a:solidFill>
                <a:latin typeface="Helvetica Neue"/>
              </a:rPr>
              <a:t>Example</a:t>
            </a:r>
            <a:endParaRPr lang="en-US" sz="2400" b="1" i="1" dirty="0">
              <a:solidFill>
                <a:srgbClr val="00B050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		SELECT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department_id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FROM 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		</a:t>
            </a: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 INTERSECT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		SELECT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department_id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FROM 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departments;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797836-AFCF-4B65-989B-B5D116C1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3" y="2622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3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5999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SET OPERATORS – </a:t>
            </a:r>
            <a:r>
              <a:rPr lang="en-US" sz="3200" b="1" i="1" dirty="0">
                <a:solidFill>
                  <a:srgbClr val="0070C0"/>
                </a:solidFill>
                <a:latin typeface="Arial Black" panose="020B0A04020102020204" pitchFamily="34" charset="0"/>
              </a:rPr>
              <a:t>MINUS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1" y="1241026"/>
            <a:ext cx="11382698" cy="46807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	Returns only those unique rows returned by both queries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1" dirty="0">
                <a:solidFill>
                  <a:srgbClr val="00B050"/>
                </a:solidFill>
                <a:effectLst/>
                <a:latin typeface="Helvetica Neue"/>
              </a:rPr>
              <a:t>Syntax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		SELECT statement_1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		</a:t>
            </a: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MINUS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		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SELECT statement_2;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1" dirty="0">
                <a:solidFill>
                  <a:srgbClr val="00B050"/>
                </a:solidFill>
                <a:latin typeface="Helvetica Neue"/>
              </a:rPr>
              <a:t>Example</a:t>
            </a:r>
            <a:endParaRPr lang="en-US" sz="2400" b="1" i="1" dirty="0">
              <a:solidFill>
                <a:srgbClr val="00B050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		SELECT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department_id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FROM 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		</a:t>
            </a: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 MINUS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		SELECT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department_id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FROM 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departments;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797836-AFCF-4B65-989B-B5D116C1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3" y="2622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0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314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mahendiran0906@gmail.com</dc:creator>
  <cp:lastModifiedBy>AMIRITAVARSHINI MAHENDIRAN</cp:lastModifiedBy>
  <cp:revision>6</cp:revision>
  <dcterms:created xsi:type="dcterms:W3CDTF">2022-08-15T11:04:12Z</dcterms:created>
  <dcterms:modified xsi:type="dcterms:W3CDTF">2025-07-30T05:35:16Z</dcterms:modified>
</cp:coreProperties>
</file>