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3" r:id="rId2"/>
    <p:sldId id="285" r:id="rId3"/>
    <p:sldId id="286" r:id="rId4"/>
    <p:sldId id="287" r:id="rId5"/>
    <p:sldId id="28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10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DFC6E-93BD-4CD0-A7FF-40FAB4E42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3AFA92-E4D5-4C85-8030-44A000C022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9D6A0-4F8F-45ED-9A08-685366769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B6E4-E9AD-4E49-A28F-60C7B715DFD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96C30E-448C-490E-B4CB-EBE2E5A0A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0FFCF0-EDDA-463C-BBEA-F6555FFD3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6A5E-CB72-4334-AE9D-F66CE19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758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CD38B-05BC-4939-8B50-421C78E8E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E83438-91C7-46F6-803D-DC3D4E447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433C3-9B7B-47F7-BAD7-E2EB95EAC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B6E4-E9AD-4E49-A28F-60C7B715DFD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149A2-3146-4B1C-8528-CA64E50F37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B292E-7076-4D22-A3B9-74336435B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6A5E-CB72-4334-AE9D-F66CE19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08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B50EBC-366A-460D-8378-2B6ACDEE83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B7A79B-B522-497F-B6B4-686D38ED56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D64F0C-5FF1-4114-BEEA-544669CF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B6E4-E9AD-4E49-A28F-60C7B715DFD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96534-76A9-4954-9B47-F1587D01A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D0AD6-AEDC-4523-A3A9-6808524A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6A5E-CB72-4334-AE9D-F66CE19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33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6944B-B80A-4EA2-8B3E-19CB0B0E3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FF2131-221F-48FE-BBB4-831512175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1C6D21-1822-4821-B573-CED5198B4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B6E4-E9AD-4E49-A28F-60C7B715DFD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C440F4-D72E-4C8C-9B6B-B95A1620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F7BC41-F49E-4B45-93F6-5274AABC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6A5E-CB72-4334-AE9D-F66CE19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759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81A0-2699-43ED-9BAE-092CD53CE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44513-1CD6-41A6-BDDA-D4C95BC0EA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1AD3BF-8FD9-4BF8-AF97-77C978659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B6E4-E9AD-4E49-A28F-60C7B715DFD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B4070-60BD-4604-906C-D3539CB5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A7121-0DD6-425E-A52E-41B4C2323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6A5E-CB72-4334-AE9D-F66CE19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4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F1D2-8C43-4EE4-B0C7-1BE30E261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0E93B-1AD0-48EC-BFEA-70AEC80EE7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B5AF3E-35D8-468D-8D9E-5F9A9ABBD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9C375-2844-4A73-8464-07DFA7863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B6E4-E9AD-4E49-A28F-60C7B715DFD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5054F4-8EC8-45CF-AC53-74838A65B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B1573-5182-4065-AC23-4B6B1A4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6A5E-CB72-4334-AE9D-F66CE19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81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5FFA-9A9D-4342-81AD-2C4929FD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C8BF4-BA98-44FC-A3D7-49DC77C9F9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36D557-9494-47E1-96AF-EED56B83B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AF1A76-DB1E-42BC-8FA7-0AC66FD11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B99296-4960-4842-9C5F-0E3F565803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74E27-59C3-45CE-B5E8-901B9F3D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B6E4-E9AD-4E49-A28F-60C7B715DFD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0F4FDD-6D09-4B76-93DD-551D075D0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12E35C-6213-405F-8BB3-9A1F07DBB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6A5E-CB72-4334-AE9D-F66CE19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036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EED49-3DCF-48E0-89D1-A94B5250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3FCFA2-528C-41D9-9E9F-ECDDBA6B1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B6E4-E9AD-4E49-A28F-60C7B715DFD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1EDEF6-97A5-4BCE-AE8A-9FDF6782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A4368-8356-44C8-9A41-4AF0D403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6A5E-CB72-4334-AE9D-F66CE19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0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AF65FB-0806-4BCF-A7FD-231D6F24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B6E4-E9AD-4E49-A28F-60C7B715DFD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62E84A-35A4-40AD-ACEA-EDF050757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63E66A-0D28-48F2-B987-9A909D7C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6A5E-CB72-4334-AE9D-F66CE19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102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822A4-36B3-44EF-8884-809434DF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AEBB6-6473-450D-9BA3-A87350C7E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B15226-A30F-4CD7-8CA3-FB7555B9E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64EE0-E577-46CC-9ABC-949E53120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B6E4-E9AD-4E49-A28F-60C7B715DFD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3F551-035B-4311-B6D4-480F363E8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8FCA41-AB04-48FD-B74C-63093AB9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6A5E-CB72-4334-AE9D-F66CE19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375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17D39-C8C6-4FCF-B687-2260E2981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0EFD9C-6711-4348-9CBE-633F964A426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A43D53-38B5-43CB-A664-4E3B91C53F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CE6BF3-A81E-4137-939D-E9EE4549B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BB6E4-E9AD-4E49-A28F-60C7B715DFD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0BB629-44AF-4BB3-8A4B-50CCF9776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1DA20-9E4A-4E23-85DF-2FDFB538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836A5E-CB72-4334-AE9D-F66CE19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9812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A88C1A-A44C-4570-9131-5656E3E2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DE20C-0756-4EFB-883E-60C641265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E9795-E9E4-4243-A59D-18997C839C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BB6E4-E9AD-4E49-A28F-60C7B715DFD4}" type="datetimeFigureOut">
              <a:rPr lang="en-US" smtClean="0"/>
              <a:t>8/19/2022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4FBD8-1AFB-4062-AF0E-0083F1F286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369CC-1EEE-433D-9A91-7DBB937D3E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36A5E-CB72-4334-AE9D-F66CE1985F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88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VIEWS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457882-51C5-4E72-97E5-7DDA96BFFAAC}"/>
              </a:ext>
            </a:extLst>
          </p:cNvPr>
          <p:cNvSpPr txBox="1"/>
          <p:nvPr/>
        </p:nvSpPr>
        <p:spPr>
          <a:xfrm>
            <a:off x="493989" y="1235755"/>
            <a:ext cx="1119351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Helvetica Neue"/>
              </a:rPr>
              <a:t>Definition:</a:t>
            </a:r>
          </a:p>
          <a:p>
            <a:endParaRPr lang="en-US" sz="2400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sz="2400" b="1" i="0" dirty="0">
                <a:solidFill>
                  <a:srgbClr val="333333"/>
                </a:solidFill>
                <a:effectLst/>
                <a:latin typeface="Helvetica Neue"/>
              </a:rPr>
              <a:t>View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is a logical table based on one or more tables or views. A view contains no data itself. The tables upon which a view is based are called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Helvetica Neue"/>
              </a:rPr>
              <a:t>base tables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.</a:t>
            </a:r>
          </a:p>
          <a:p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Helvetica Neue"/>
              </a:rPr>
              <a:t>Syntax</a:t>
            </a:r>
          </a:p>
          <a:p>
            <a:endParaRPr lang="en-US" sz="2000" b="1" dirty="0">
              <a:solidFill>
                <a:srgbClr val="FF0000"/>
              </a:solidFill>
              <a:latin typeface="Helvetica Neue"/>
            </a:endParaRPr>
          </a:p>
          <a:p>
            <a:r>
              <a:rPr lang="en-US" sz="2400" dirty="0">
                <a:solidFill>
                  <a:srgbClr val="333333"/>
                </a:solidFill>
                <a:latin typeface="Helvetica Neue"/>
              </a:rPr>
              <a:t>CREATE [OR REPLACE] [[NO] FORCE] VIEW [schema.] &lt;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view_name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&gt; </a:t>
            </a:r>
          </a:p>
          <a:p>
            <a:r>
              <a:rPr lang="en-US" sz="2400" dirty="0">
                <a:solidFill>
                  <a:srgbClr val="333333"/>
                </a:solidFill>
                <a:latin typeface="Helvetica Neue"/>
              </a:rPr>
              <a:t>[ (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col_list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) [ &lt;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inline_constraint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&gt;  |  &lt;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out_of_line_constraint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&gt;  ] ]</a:t>
            </a:r>
          </a:p>
          <a:p>
            <a:r>
              <a:rPr lang="en-US" sz="2400" dirty="0">
                <a:solidFill>
                  <a:srgbClr val="333333"/>
                </a:solidFill>
                <a:latin typeface="Helvetica Neue"/>
              </a:rPr>
              <a:t>   AS &lt;subquery&gt; </a:t>
            </a:r>
          </a:p>
          <a:p>
            <a:r>
              <a:rPr lang="en-US" sz="2400" dirty="0">
                <a:solidFill>
                  <a:srgbClr val="333333"/>
                </a:solidFill>
                <a:latin typeface="Helvetica Neue"/>
              </a:rPr>
              <a:t>   [ WITH READ ONLY | CHECK OPTION </a:t>
            </a:r>
          </a:p>
          <a:p>
            <a:r>
              <a:rPr lang="en-US" sz="2400" dirty="0">
                <a:solidFill>
                  <a:srgbClr val="333333"/>
                </a:solidFill>
                <a:latin typeface="Helvetica Neue"/>
              </a:rPr>
              <a:t>	[CONSTRAINT &lt;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constraint_name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&gt; ]  </a:t>
            </a:r>
          </a:p>
          <a:p>
            <a:r>
              <a:rPr lang="en-US" sz="2400" dirty="0">
                <a:solidFill>
                  <a:srgbClr val="333333"/>
                </a:solidFill>
                <a:latin typeface="Helvetica Neue"/>
              </a:rPr>
              <a:t>   ] ;</a:t>
            </a:r>
          </a:p>
        </p:txBody>
      </p:sp>
    </p:spTree>
    <p:extLst>
      <p:ext uri="{BB962C8B-B14F-4D97-AF65-F5344CB8AC3E}">
        <p14:creationId xmlns:p14="http://schemas.microsoft.com/office/powerpoint/2010/main" val="338194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VIEWS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457882-51C5-4E72-97E5-7DDA96BFFAAC}"/>
              </a:ext>
            </a:extLst>
          </p:cNvPr>
          <p:cNvSpPr txBox="1"/>
          <p:nvPr/>
        </p:nvSpPr>
        <p:spPr>
          <a:xfrm>
            <a:off x="493989" y="1235755"/>
            <a:ext cx="11193514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i="0" dirty="0">
                <a:solidFill>
                  <a:srgbClr val="FF0000"/>
                </a:solidFill>
                <a:effectLst/>
                <a:latin typeface="Helvetica Neue"/>
              </a:rPr>
              <a:t>Creating a View: Example</a:t>
            </a:r>
          </a:p>
          <a:p>
            <a:endParaRPr lang="en-US" sz="2400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4"/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CREATE VIEW </a:t>
            </a:r>
            <a:r>
              <a:rPr lang="en-US" sz="2400" i="0" dirty="0" err="1">
                <a:solidFill>
                  <a:srgbClr val="333333"/>
                </a:solidFill>
                <a:effectLst/>
                <a:latin typeface="Helvetica Neue"/>
              </a:rPr>
              <a:t>emp_view</a:t>
            </a:r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 AS </a:t>
            </a:r>
          </a:p>
          <a:p>
            <a:pPr lvl="4"/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   SELECT </a:t>
            </a:r>
            <a:r>
              <a:rPr lang="en-US" sz="2400" i="0" dirty="0" err="1">
                <a:solidFill>
                  <a:srgbClr val="333333"/>
                </a:solidFill>
                <a:effectLst/>
                <a:latin typeface="Helvetica Neue"/>
              </a:rPr>
              <a:t>last_name</a:t>
            </a:r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, salary*12 </a:t>
            </a:r>
            <a:r>
              <a:rPr lang="en-US" sz="2400" i="0" dirty="0" err="1">
                <a:solidFill>
                  <a:srgbClr val="333333"/>
                </a:solidFill>
                <a:effectLst/>
                <a:latin typeface="Helvetica Neue"/>
              </a:rPr>
              <a:t>annual_salary</a:t>
            </a:r>
            <a:endParaRPr lang="en-US" sz="240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4"/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   FROM employees </a:t>
            </a:r>
          </a:p>
          <a:p>
            <a:pPr lvl="4"/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   WHERE </a:t>
            </a:r>
            <a:r>
              <a:rPr lang="en-US" sz="2400" i="0" dirty="0" err="1">
                <a:solidFill>
                  <a:srgbClr val="333333"/>
                </a:solidFill>
                <a:effectLst/>
                <a:latin typeface="Helvetica Neue"/>
              </a:rPr>
              <a:t>department_id</a:t>
            </a:r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 = 20;</a:t>
            </a:r>
          </a:p>
          <a:p>
            <a:endParaRPr lang="en-US" sz="2400" b="1" i="0" dirty="0">
              <a:solidFill>
                <a:srgbClr val="333333"/>
              </a:solidFill>
              <a:effectLst/>
              <a:latin typeface="Helvetica Neue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Helvetica Neue"/>
              </a:rPr>
              <a:t>Creating a View with Constraints: Example</a:t>
            </a:r>
          </a:p>
          <a:p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lvl="4"/>
            <a:r>
              <a:rPr lang="en-US" sz="2400" dirty="0">
                <a:solidFill>
                  <a:srgbClr val="333333"/>
                </a:solidFill>
                <a:latin typeface="Helvetica Neue"/>
              </a:rPr>
              <a:t>CREATE VIEW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emp_sal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(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emp_id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last_name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, email UNIQUE ,</a:t>
            </a:r>
          </a:p>
          <a:p>
            <a:pPr lvl="4"/>
            <a:r>
              <a:rPr lang="en-US" sz="2400" dirty="0">
                <a:solidFill>
                  <a:srgbClr val="333333"/>
                </a:solidFill>
                <a:latin typeface="Helvetica Neue"/>
              </a:rPr>
              <a:t>   CONSTRAINT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id_pk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PRIMARY KEY (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emp_id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))</a:t>
            </a:r>
          </a:p>
          <a:p>
            <a:pPr lvl="4"/>
            <a:r>
              <a:rPr lang="en-US" sz="2400" dirty="0">
                <a:solidFill>
                  <a:srgbClr val="333333"/>
                </a:solidFill>
                <a:latin typeface="Helvetica Neue"/>
              </a:rPr>
              <a:t>   AS SELECT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employee_id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last_name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, email FROM employees;</a:t>
            </a:r>
          </a:p>
        </p:txBody>
      </p:sp>
    </p:spTree>
    <p:extLst>
      <p:ext uri="{BB962C8B-B14F-4D97-AF65-F5344CB8AC3E}">
        <p14:creationId xmlns:p14="http://schemas.microsoft.com/office/powerpoint/2010/main" val="2846722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VIEWS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457882-51C5-4E72-97E5-7DDA96BFFAAC}"/>
              </a:ext>
            </a:extLst>
          </p:cNvPr>
          <p:cNvSpPr txBox="1"/>
          <p:nvPr/>
        </p:nvSpPr>
        <p:spPr>
          <a:xfrm>
            <a:off x="480822" y="1026210"/>
            <a:ext cx="11193514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Helvetica Neue"/>
              </a:rPr>
              <a:t>Creating an Updatable View: Example</a:t>
            </a:r>
          </a:p>
          <a:p>
            <a:pPr lvl="4"/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CREATE VIEW clerk AS</a:t>
            </a:r>
          </a:p>
          <a:p>
            <a:pPr lvl="4"/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   SELECT </a:t>
            </a:r>
            <a:r>
              <a:rPr lang="en-US" sz="2400" i="0" dirty="0" err="1">
                <a:solidFill>
                  <a:srgbClr val="333333"/>
                </a:solidFill>
                <a:effectLst/>
                <a:latin typeface="Helvetica Neue"/>
              </a:rPr>
              <a:t>employee_id</a:t>
            </a:r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en-US" sz="2400" i="0" dirty="0" err="1">
                <a:solidFill>
                  <a:srgbClr val="333333"/>
                </a:solidFill>
                <a:effectLst/>
                <a:latin typeface="Helvetica Neue"/>
              </a:rPr>
              <a:t>last_name</a:t>
            </a:r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en-US" sz="2400" i="0" dirty="0" err="1">
                <a:solidFill>
                  <a:srgbClr val="333333"/>
                </a:solidFill>
                <a:effectLst/>
                <a:latin typeface="Helvetica Neue"/>
              </a:rPr>
              <a:t>department_id</a:t>
            </a:r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en-US" sz="2400" i="0" dirty="0" err="1">
                <a:solidFill>
                  <a:srgbClr val="333333"/>
                </a:solidFill>
                <a:effectLst/>
                <a:latin typeface="Helvetica Neue"/>
              </a:rPr>
              <a:t>job_id</a:t>
            </a:r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</a:p>
          <a:p>
            <a:pPr lvl="4"/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   FROM employees</a:t>
            </a:r>
          </a:p>
          <a:p>
            <a:pPr lvl="4"/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   WHERE </a:t>
            </a:r>
            <a:r>
              <a:rPr lang="en-US" sz="2400" i="0" dirty="0" err="1">
                <a:solidFill>
                  <a:srgbClr val="333333"/>
                </a:solidFill>
                <a:effectLst/>
                <a:latin typeface="Helvetica Neue"/>
              </a:rPr>
              <a:t>job_id</a:t>
            </a:r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 = 'PU_CLERK' </a:t>
            </a:r>
          </a:p>
          <a:p>
            <a:pPr lvl="4"/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      or </a:t>
            </a:r>
            <a:r>
              <a:rPr lang="en-US" sz="2400" i="0" dirty="0" err="1">
                <a:solidFill>
                  <a:srgbClr val="333333"/>
                </a:solidFill>
                <a:effectLst/>
                <a:latin typeface="Helvetica Neue"/>
              </a:rPr>
              <a:t>job_id</a:t>
            </a:r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 = 'SH_CLERK' </a:t>
            </a:r>
          </a:p>
          <a:p>
            <a:pPr lvl="4"/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      or </a:t>
            </a:r>
            <a:r>
              <a:rPr lang="en-US" sz="2400" i="0" dirty="0" err="1">
                <a:solidFill>
                  <a:srgbClr val="333333"/>
                </a:solidFill>
                <a:effectLst/>
                <a:latin typeface="Helvetica Neue"/>
              </a:rPr>
              <a:t>job_id</a:t>
            </a:r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 = 'ST_CLERK’;</a:t>
            </a:r>
          </a:p>
          <a:p>
            <a:pPr lvl="4"/>
            <a:endParaRPr lang="en-US" sz="240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4"/>
            <a:r>
              <a:rPr lang="en-US" sz="2000" i="0" dirty="0">
                <a:solidFill>
                  <a:srgbClr val="333333"/>
                </a:solidFill>
                <a:effectLst/>
                <a:latin typeface="Helvetica Neue"/>
              </a:rPr>
              <a:t>UPDATE clerk SET </a:t>
            </a:r>
            <a:r>
              <a:rPr lang="en-US" sz="2000" i="0" dirty="0" err="1">
                <a:solidFill>
                  <a:srgbClr val="333333"/>
                </a:solidFill>
                <a:effectLst/>
                <a:latin typeface="Helvetica Neue"/>
              </a:rPr>
              <a:t>job_id</a:t>
            </a:r>
            <a:r>
              <a:rPr lang="en-US" sz="2000" i="0" dirty="0">
                <a:solidFill>
                  <a:srgbClr val="333333"/>
                </a:solidFill>
                <a:effectLst/>
                <a:latin typeface="Helvetica Neue"/>
              </a:rPr>
              <a:t> = 'PU_MAN' WHERE </a:t>
            </a:r>
            <a:r>
              <a:rPr lang="en-US" sz="2000" i="0" dirty="0" err="1">
                <a:solidFill>
                  <a:srgbClr val="333333"/>
                </a:solidFill>
                <a:effectLst/>
                <a:latin typeface="Helvetica Neue"/>
              </a:rPr>
              <a:t>employee_id</a:t>
            </a:r>
            <a:r>
              <a:rPr lang="en-US" sz="2000" i="0" dirty="0">
                <a:solidFill>
                  <a:srgbClr val="333333"/>
                </a:solidFill>
                <a:effectLst/>
                <a:latin typeface="Helvetica Neue"/>
              </a:rPr>
              <a:t> = 118;</a:t>
            </a:r>
          </a:p>
          <a:p>
            <a:r>
              <a:rPr lang="en-US" sz="2000" b="1" dirty="0">
                <a:solidFill>
                  <a:srgbClr val="FF0000"/>
                </a:solidFill>
                <a:latin typeface="Helvetica Neue"/>
              </a:rPr>
              <a:t>Creating a View with Check Option: Example</a:t>
            </a:r>
          </a:p>
          <a:p>
            <a:pPr lvl="4"/>
            <a:r>
              <a:rPr lang="en-US" sz="2400" dirty="0">
                <a:solidFill>
                  <a:srgbClr val="333333"/>
                </a:solidFill>
                <a:latin typeface="Helvetica Neue"/>
              </a:rPr>
              <a:t>CREATE VIEW clerk AS</a:t>
            </a:r>
          </a:p>
          <a:p>
            <a:pPr lvl="4"/>
            <a:r>
              <a:rPr lang="en-US" sz="2400" dirty="0">
                <a:solidFill>
                  <a:srgbClr val="333333"/>
                </a:solidFill>
                <a:latin typeface="Helvetica Neue"/>
              </a:rPr>
              <a:t>   SELECT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employee_id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last_name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department_id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job_id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</a:t>
            </a:r>
          </a:p>
          <a:p>
            <a:pPr lvl="4"/>
            <a:r>
              <a:rPr lang="en-US" sz="2400" dirty="0">
                <a:solidFill>
                  <a:srgbClr val="333333"/>
                </a:solidFill>
                <a:latin typeface="Helvetica Neue"/>
              </a:rPr>
              <a:t>   FROM employees</a:t>
            </a:r>
          </a:p>
          <a:p>
            <a:pPr lvl="4"/>
            <a:r>
              <a:rPr lang="en-US" sz="2400" dirty="0">
                <a:solidFill>
                  <a:srgbClr val="333333"/>
                </a:solidFill>
                <a:latin typeface="Helvetica Neue"/>
              </a:rPr>
              <a:t>   WHERE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job_id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= 'PU_CLERK' </a:t>
            </a:r>
          </a:p>
          <a:p>
            <a:pPr lvl="4"/>
            <a:r>
              <a:rPr lang="en-US" sz="2400" dirty="0">
                <a:solidFill>
                  <a:srgbClr val="333333"/>
                </a:solidFill>
                <a:latin typeface="Helvetica Neue"/>
              </a:rPr>
              <a:t>WITH CHECK OPTION;</a:t>
            </a:r>
          </a:p>
        </p:txBody>
      </p:sp>
    </p:spTree>
    <p:extLst>
      <p:ext uri="{BB962C8B-B14F-4D97-AF65-F5344CB8AC3E}">
        <p14:creationId xmlns:p14="http://schemas.microsoft.com/office/powerpoint/2010/main" val="32706196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VIEWS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457882-51C5-4E72-97E5-7DDA96BFFAAC}"/>
              </a:ext>
            </a:extLst>
          </p:cNvPr>
          <p:cNvSpPr txBox="1"/>
          <p:nvPr/>
        </p:nvSpPr>
        <p:spPr>
          <a:xfrm>
            <a:off x="480821" y="1026210"/>
            <a:ext cx="11280251" cy="550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Helvetica Neue"/>
              </a:rPr>
              <a:t>Creating a Read-Only View: Example</a:t>
            </a:r>
          </a:p>
          <a:p>
            <a:pPr lvl="4"/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CREATE VIEW </a:t>
            </a:r>
            <a:r>
              <a:rPr lang="en-US" sz="2400" i="0" dirty="0" err="1">
                <a:solidFill>
                  <a:srgbClr val="333333"/>
                </a:solidFill>
                <a:effectLst/>
                <a:latin typeface="Helvetica Neue"/>
              </a:rPr>
              <a:t>customer_ro</a:t>
            </a:r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 (name, language, credit)</a:t>
            </a:r>
          </a:p>
          <a:p>
            <a:pPr lvl="4"/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      AS SELECT </a:t>
            </a:r>
            <a:r>
              <a:rPr lang="en-US" sz="2400" i="0" dirty="0" err="1">
                <a:solidFill>
                  <a:srgbClr val="333333"/>
                </a:solidFill>
                <a:effectLst/>
                <a:latin typeface="Helvetica Neue"/>
              </a:rPr>
              <a:t>cust_last_name</a:t>
            </a:r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en-US" sz="2400" i="0" dirty="0" err="1">
                <a:solidFill>
                  <a:srgbClr val="333333"/>
                </a:solidFill>
                <a:effectLst/>
                <a:latin typeface="Helvetica Neue"/>
              </a:rPr>
              <a:t>nls_language</a:t>
            </a:r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, </a:t>
            </a:r>
            <a:r>
              <a:rPr lang="en-US" sz="2400" i="0" dirty="0" err="1">
                <a:solidFill>
                  <a:srgbClr val="333333"/>
                </a:solidFill>
                <a:effectLst/>
                <a:latin typeface="Helvetica Neue"/>
              </a:rPr>
              <a:t>credit_limit</a:t>
            </a:r>
            <a:endParaRPr lang="en-US" sz="2400" i="0" dirty="0">
              <a:solidFill>
                <a:srgbClr val="333333"/>
              </a:solidFill>
              <a:effectLst/>
              <a:latin typeface="Helvetica Neue"/>
            </a:endParaRPr>
          </a:p>
          <a:p>
            <a:pPr lvl="4"/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      FROM customers</a:t>
            </a:r>
          </a:p>
          <a:p>
            <a:pPr lvl="4"/>
            <a:r>
              <a:rPr lang="en-US" sz="2400" i="0" dirty="0">
                <a:solidFill>
                  <a:srgbClr val="333333"/>
                </a:solidFill>
                <a:effectLst/>
                <a:latin typeface="Helvetica Neue"/>
              </a:rPr>
              <a:t>      </a:t>
            </a:r>
            <a:r>
              <a:rPr lang="en-US" sz="2400" b="1" i="0" dirty="0">
                <a:solidFill>
                  <a:srgbClr val="00B050"/>
                </a:solidFill>
                <a:effectLst/>
                <a:latin typeface="Helvetica Neue"/>
              </a:rPr>
              <a:t>WITH READ ONLY;</a:t>
            </a:r>
          </a:p>
          <a:p>
            <a:r>
              <a:rPr lang="en-US" sz="2000" b="1" dirty="0">
                <a:solidFill>
                  <a:srgbClr val="FF0000"/>
                </a:solidFill>
                <a:latin typeface="Helvetica Neue"/>
              </a:rPr>
              <a:t>Creating a Join View: Example</a:t>
            </a:r>
          </a:p>
          <a:p>
            <a:pPr lvl="4"/>
            <a:r>
              <a:rPr lang="en-US" sz="2400" dirty="0">
                <a:solidFill>
                  <a:srgbClr val="333333"/>
                </a:solidFill>
                <a:latin typeface="Helvetica Neue"/>
              </a:rPr>
              <a:t>CREATE VIEW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locations_view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AS</a:t>
            </a:r>
          </a:p>
          <a:p>
            <a:pPr lvl="4"/>
            <a:r>
              <a:rPr lang="en-US" sz="2400" dirty="0">
                <a:solidFill>
                  <a:srgbClr val="333333"/>
                </a:solidFill>
                <a:latin typeface="Helvetica Neue"/>
              </a:rPr>
              <a:t>   SELECT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d.department_id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d.department_name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l.location_id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,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l.city</a:t>
            </a:r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lvl="4"/>
            <a:r>
              <a:rPr lang="en-US" sz="2400" dirty="0">
                <a:solidFill>
                  <a:srgbClr val="333333"/>
                </a:solidFill>
                <a:latin typeface="Helvetica Neue"/>
              </a:rPr>
              <a:t>   FROM departments d, locations l</a:t>
            </a:r>
          </a:p>
          <a:p>
            <a:pPr lvl="4"/>
            <a:r>
              <a:rPr lang="en-US" sz="2400" dirty="0">
                <a:solidFill>
                  <a:srgbClr val="333333"/>
                </a:solidFill>
                <a:latin typeface="Helvetica Neue"/>
              </a:rPr>
              <a:t>   WHERE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d.location_id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=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l.location_id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;</a:t>
            </a:r>
          </a:p>
          <a:p>
            <a:pPr lvl="4"/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lvl="4"/>
            <a:r>
              <a:rPr lang="en-US" sz="2400" dirty="0">
                <a:solidFill>
                  <a:srgbClr val="333333"/>
                </a:solidFill>
                <a:latin typeface="Helvetica Neue"/>
              </a:rPr>
              <a:t>SELECT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column_name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, updatable </a:t>
            </a:r>
          </a:p>
          <a:p>
            <a:pPr lvl="4"/>
            <a:r>
              <a:rPr lang="en-US" sz="2400" dirty="0">
                <a:solidFill>
                  <a:srgbClr val="333333"/>
                </a:solidFill>
                <a:latin typeface="Helvetica Neue"/>
              </a:rPr>
              <a:t>   FROM </a:t>
            </a:r>
            <a:r>
              <a:rPr lang="en-US" sz="2400" b="1" dirty="0" err="1">
                <a:solidFill>
                  <a:srgbClr val="00B050"/>
                </a:solidFill>
                <a:latin typeface="Helvetica Neue"/>
              </a:rPr>
              <a:t>user_updatable_columns</a:t>
            </a:r>
            <a:endParaRPr lang="en-US" sz="2400" b="1" dirty="0">
              <a:solidFill>
                <a:srgbClr val="00B050"/>
              </a:solidFill>
              <a:latin typeface="Helvetica Neue"/>
            </a:endParaRPr>
          </a:p>
          <a:p>
            <a:pPr lvl="4"/>
            <a:r>
              <a:rPr lang="en-US" sz="2400" dirty="0">
                <a:solidFill>
                  <a:srgbClr val="333333"/>
                </a:solidFill>
                <a:latin typeface="Helvetica Neue"/>
              </a:rPr>
              <a:t>   WHERE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table_name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 = 'LOCATIONS_VIEW'</a:t>
            </a:r>
          </a:p>
          <a:p>
            <a:pPr lvl="4"/>
            <a:r>
              <a:rPr lang="en-US" sz="2400" dirty="0">
                <a:solidFill>
                  <a:srgbClr val="333333"/>
                </a:solidFill>
                <a:latin typeface="Helvetica Neue"/>
              </a:rPr>
              <a:t>   ORDER BY </a:t>
            </a:r>
            <a:r>
              <a:rPr lang="en-US" sz="2400" dirty="0" err="1">
                <a:solidFill>
                  <a:srgbClr val="333333"/>
                </a:solidFill>
                <a:latin typeface="Helvetica Neue"/>
              </a:rPr>
              <a:t>column_name</a:t>
            </a:r>
            <a:r>
              <a:rPr lang="en-US" sz="2400" dirty="0">
                <a:solidFill>
                  <a:srgbClr val="333333"/>
                </a:solidFill>
                <a:latin typeface="Helvetica Neue"/>
              </a:rPr>
              <a:t>, updatable;</a:t>
            </a:r>
          </a:p>
        </p:txBody>
      </p:sp>
    </p:spTree>
    <p:extLst>
      <p:ext uri="{BB962C8B-B14F-4D97-AF65-F5344CB8AC3E}">
        <p14:creationId xmlns:p14="http://schemas.microsoft.com/office/powerpoint/2010/main" val="243826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1667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 Black" panose="020B0A04020102020204" pitchFamily="34" charset="0"/>
              </a:rPr>
              <a:t>VIEWS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D457882-51C5-4E72-97E5-7DDA96BFFAAC}"/>
              </a:ext>
            </a:extLst>
          </p:cNvPr>
          <p:cNvSpPr txBox="1"/>
          <p:nvPr/>
        </p:nvSpPr>
        <p:spPr>
          <a:xfrm>
            <a:off x="677922" y="1034389"/>
            <a:ext cx="11140956" cy="5463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Helvetica Neue"/>
              </a:rPr>
              <a:t>To Alter View Syntax</a:t>
            </a:r>
          </a:p>
          <a:p>
            <a:endParaRPr lang="en-US" sz="2000" b="1" dirty="0">
              <a:solidFill>
                <a:srgbClr val="FF0000"/>
              </a:solidFill>
              <a:latin typeface="Helvetica Neue"/>
            </a:endParaRPr>
          </a:p>
          <a:p>
            <a:r>
              <a:rPr lang="en-US" sz="2200" dirty="0">
                <a:solidFill>
                  <a:srgbClr val="333333"/>
                </a:solidFill>
                <a:latin typeface="Helvetica Neue"/>
              </a:rPr>
              <a:t>ALTER VIEW [schema.] &lt;</a:t>
            </a:r>
            <a:r>
              <a:rPr lang="en-US" sz="2200" dirty="0" err="1">
                <a:solidFill>
                  <a:srgbClr val="333333"/>
                </a:solidFill>
                <a:latin typeface="Helvetica Neue"/>
              </a:rPr>
              <a:t>view_name</a:t>
            </a:r>
            <a:r>
              <a:rPr lang="en-US" sz="2200">
                <a:solidFill>
                  <a:srgbClr val="333333"/>
                </a:solidFill>
                <a:latin typeface="Helvetica Neue"/>
              </a:rPr>
              <a:t>&gt; </a:t>
            </a:r>
            <a:endParaRPr lang="en-US" sz="2200" dirty="0">
              <a:solidFill>
                <a:srgbClr val="333333"/>
              </a:solidFill>
              <a:latin typeface="Helvetica Neue"/>
            </a:endParaRPr>
          </a:p>
          <a:p>
            <a:r>
              <a:rPr lang="en-US" sz="2200" dirty="0">
                <a:solidFill>
                  <a:srgbClr val="333333"/>
                </a:solidFill>
                <a:latin typeface="Helvetica Neue"/>
              </a:rPr>
              <a:t>[ADD &lt;</a:t>
            </a:r>
            <a:r>
              <a:rPr lang="en-US" sz="2200" dirty="0" err="1">
                <a:solidFill>
                  <a:srgbClr val="333333"/>
                </a:solidFill>
                <a:latin typeface="Helvetica Neue"/>
              </a:rPr>
              <a:t>out_of_line_constraint</a:t>
            </a:r>
            <a:r>
              <a:rPr lang="en-US" sz="2200" dirty="0">
                <a:solidFill>
                  <a:srgbClr val="333333"/>
                </a:solidFill>
                <a:latin typeface="Helvetica Neue"/>
              </a:rPr>
              <a:t>&gt; ]</a:t>
            </a:r>
          </a:p>
          <a:p>
            <a:r>
              <a:rPr lang="en-US" sz="2200" dirty="0">
                <a:solidFill>
                  <a:srgbClr val="333333"/>
                </a:solidFill>
                <a:latin typeface="Helvetica Neue"/>
              </a:rPr>
              <a:t>[DROP [CONSTRAINT &lt;</a:t>
            </a:r>
            <a:r>
              <a:rPr lang="en-US" sz="2200" dirty="0" err="1">
                <a:solidFill>
                  <a:srgbClr val="333333"/>
                </a:solidFill>
                <a:latin typeface="Helvetica Neue"/>
              </a:rPr>
              <a:t>constraint_name</a:t>
            </a:r>
            <a:r>
              <a:rPr lang="en-US" sz="2200" dirty="0">
                <a:solidFill>
                  <a:srgbClr val="333333"/>
                </a:solidFill>
                <a:latin typeface="Helvetica Neue"/>
              </a:rPr>
              <a:t>&gt; | PRIMARY KEY | UNIQUE (&lt;</a:t>
            </a:r>
            <a:r>
              <a:rPr lang="en-US" sz="2200" dirty="0" err="1">
                <a:solidFill>
                  <a:srgbClr val="333333"/>
                </a:solidFill>
                <a:latin typeface="Helvetica Neue"/>
              </a:rPr>
              <a:t>col_name</a:t>
            </a:r>
            <a:r>
              <a:rPr lang="en-US" sz="2200" dirty="0">
                <a:solidFill>
                  <a:srgbClr val="333333"/>
                </a:solidFill>
                <a:latin typeface="Helvetica Neue"/>
              </a:rPr>
              <a:t>&gt;) ]</a:t>
            </a:r>
          </a:p>
          <a:p>
            <a:r>
              <a:rPr lang="en-US" sz="2200" dirty="0">
                <a:solidFill>
                  <a:srgbClr val="333333"/>
                </a:solidFill>
                <a:latin typeface="Helvetica Neue"/>
              </a:rPr>
              <a:t>[COMPILE]</a:t>
            </a:r>
          </a:p>
          <a:p>
            <a:r>
              <a:rPr lang="en-US" sz="2200" dirty="0">
                <a:solidFill>
                  <a:srgbClr val="333333"/>
                </a:solidFill>
                <a:latin typeface="Helvetica Neue"/>
              </a:rPr>
              <a:t>[ READ [ ONLY | WRITE ] ]</a:t>
            </a:r>
          </a:p>
          <a:p>
            <a:endParaRPr lang="en-US" sz="2200" dirty="0">
              <a:solidFill>
                <a:srgbClr val="333333"/>
              </a:solidFill>
              <a:latin typeface="Helvetica Neue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Helvetica Neue"/>
              </a:rPr>
              <a:t>Example   			</a:t>
            </a:r>
            <a:r>
              <a:rPr lang="en-US" sz="2200" dirty="0">
                <a:solidFill>
                  <a:srgbClr val="333333"/>
                </a:solidFill>
                <a:latin typeface="Helvetica Neue"/>
              </a:rPr>
              <a:t>ALTER VIEW </a:t>
            </a:r>
            <a:r>
              <a:rPr lang="en-US" sz="2200" dirty="0" err="1">
                <a:solidFill>
                  <a:srgbClr val="333333"/>
                </a:solidFill>
                <a:latin typeface="Helvetica Neue"/>
              </a:rPr>
              <a:t>customer_ro</a:t>
            </a:r>
            <a:r>
              <a:rPr lang="en-US" sz="2200" dirty="0">
                <a:solidFill>
                  <a:srgbClr val="333333"/>
                </a:solidFill>
                <a:latin typeface="Helvetica Neue"/>
              </a:rPr>
              <a:t>  COMPILE;</a:t>
            </a:r>
          </a:p>
          <a:p>
            <a:endParaRPr lang="en-US" sz="1400" dirty="0">
              <a:solidFill>
                <a:srgbClr val="333333"/>
              </a:solidFill>
              <a:latin typeface="Helvetica Neue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Helvetica Neue"/>
              </a:rPr>
              <a:t>To Drop View </a:t>
            </a:r>
          </a:p>
          <a:p>
            <a:r>
              <a:rPr lang="en-US" sz="2000" b="1" dirty="0">
                <a:solidFill>
                  <a:srgbClr val="FF0000"/>
                </a:solidFill>
                <a:latin typeface="Helvetica Neue"/>
              </a:rPr>
              <a:t>				</a:t>
            </a:r>
            <a:r>
              <a:rPr lang="en-US" sz="2200" dirty="0">
                <a:solidFill>
                  <a:srgbClr val="333333"/>
                </a:solidFill>
                <a:latin typeface="Helvetica Neue"/>
              </a:rPr>
              <a:t>DROP VIEW &lt;</a:t>
            </a:r>
            <a:r>
              <a:rPr lang="en-US" sz="2200" dirty="0" err="1">
                <a:solidFill>
                  <a:srgbClr val="333333"/>
                </a:solidFill>
                <a:latin typeface="Helvetica Neue"/>
              </a:rPr>
              <a:t>view_name</a:t>
            </a:r>
            <a:r>
              <a:rPr lang="en-US" sz="2200" dirty="0">
                <a:solidFill>
                  <a:srgbClr val="333333"/>
                </a:solidFill>
                <a:latin typeface="Helvetica Neue"/>
              </a:rPr>
              <a:t>&gt;;</a:t>
            </a:r>
          </a:p>
          <a:p>
            <a:endParaRPr lang="en-US" sz="2200" dirty="0">
              <a:solidFill>
                <a:srgbClr val="333333"/>
              </a:solidFill>
              <a:latin typeface="Helvetica Neue"/>
            </a:endParaRPr>
          </a:p>
          <a:p>
            <a:r>
              <a:rPr lang="en-US" sz="2000" b="1" dirty="0">
                <a:solidFill>
                  <a:srgbClr val="FF0000"/>
                </a:solidFill>
                <a:latin typeface="Helvetica Neue"/>
              </a:rPr>
              <a:t>Data Dictionary Views		</a:t>
            </a:r>
            <a:r>
              <a:rPr lang="en-US" sz="2200" dirty="0">
                <a:solidFill>
                  <a:srgbClr val="333333"/>
                </a:solidFill>
                <a:latin typeface="Helvetica Neue"/>
              </a:rPr>
              <a:t>USER_VIEWS</a:t>
            </a:r>
          </a:p>
          <a:p>
            <a:r>
              <a:rPr lang="en-US" sz="2200" dirty="0">
                <a:solidFill>
                  <a:srgbClr val="333333"/>
                </a:solidFill>
                <a:latin typeface="Helvetica Neue"/>
              </a:rPr>
              <a:t>				ALL_VIEWS</a:t>
            </a:r>
          </a:p>
          <a:p>
            <a:r>
              <a:rPr lang="en-US" sz="2200" dirty="0">
                <a:solidFill>
                  <a:srgbClr val="333333"/>
                </a:solidFill>
                <a:latin typeface="Helvetica Neue"/>
              </a:rPr>
              <a:t>				DBA_VIEWS</a:t>
            </a:r>
          </a:p>
        </p:txBody>
      </p:sp>
    </p:spTree>
    <p:extLst>
      <p:ext uri="{BB962C8B-B14F-4D97-AF65-F5344CB8AC3E}">
        <p14:creationId xmlns:p14="http://schemas.microsoft.com/office/powerpoint/2010/main" val="4072612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553</Words>
  <Application>Microsoft Office PowerPoint</Application>
  <PresentationFormat>Widescreen</PresentationFormat>
  <Paragraphs>75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Helvetica Neue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mahendiran0906@gmail.com</dc:creator>
  <cp:lastModifiedBy>mahendiran0906@gmail.com</cp:lastModifiedBy>
  <cp:revision>8</cp:revision>
  <dcterms:created xsi:type="dcterms:W3CDTF">2022-08-19T13:22:31Z</dcterms:created>
  <dcterms:modified xsi:type="dcterms:W3CDTF">2022-08-19T14:09:08Z</dcterms:modified>
</cp:coreProperties>
</file>