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4" r:id="rId3"/>
    <p:sldId id="280" r:id="rId4"/>
    <p:sldId id="290" r:id="rId5"/>
    <p:sldId id="291" r:id="rId6"/>
    <p:sldId id="292" r:id="rId7"/>
    <p:sldId id="293" r:id="rId8"/>
    <p:sldId id="281" r:id="rId9"/>
    <p:sldId id="283" r:id="rId10"/>
    <p:sldId id="297" r:id="rId11"/>
    <p:sldId id="298" r:id="rId12"/>
    <p:sldId id="300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284" r:id="rId21"/>
    <p:sldId id="307" r:id="rId22"/>
    <p:sldId id="308" r:id="rId23"/>
    <p:sldId id="309" r:id="rId24"/>
    <p:sldId id="310" r:id="rId25"/>
    <p:sldId id="311" r:id="rId26"/>
    <p:sldId id="285" r:id="rId27"/>
    <p:sldId id="328" r:id="rId28"/>
    <p:sldId id="330" r:id="rId29"/>
    <p:sldId id="329" r:id="rId30"/>
    <p:sldId id="331" r:id="rId31"/>
    <p:sldId id="332" r:id="rId32"/>
    <p:sldId id="333" r:id="rId33"/>
    <p:sldId id="334" r:id="rId34"/>
    <p:sldId id="335" r:id="rId35"/>
    <p:sldId id="336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ITAVARSHINI MAHENDIRAN" userId="aef92e519e3ce1f6" providerId="LiveId" clId="{34393956-B5A2-4FF2-BC00-D1D3074A0376}"/>
    <pc:docChg chg="modSld">
      <pc:chgData name="AMIRITAVARSHINI MAHENDIRAN" userId="aef92e519e3ce1f6" providerId="LiveId" clId="{34393956-B5A2-4FF2-BC00-D1D3074A0376}" dt="2025-07-28T06:26:16.433" v="1" actId="1037"/>
      <pc:docMkLst>
        <pc:docMk/>
      </pc:docMkLst>
      <pc:sldChg chg="modSp mod">
        <pc:chgData name="AMIRITAVARSHINI MAHENDIRAN" userId="aef92e519e3ce1f6" providerId="LiveId" clId="{34393956-B5A2-4FF2-BC00-D1D3074A0376}" dt="2025-07-28T06:18:44.135" v="0" actId="1076"/>
        <pc:sldMkLst>
          <pc:docMk/>
          <pc:sldMk cId="2055975158" sldId="279"/>
        </pc:sldMkLst>
        <pc:spChg chg="mod">
          <ac:chgData name="AMIRITAVARSHINI MAHENDIRAN" userId="aef92e519e3ce1f6" providerId="LiveId" clId="{34393956-B5A2-4FF2-BC00-D1D3074A0376}" dt="2025-07-28T06:18:44.135" v="0" actId="1076"/>
          <ac:spMkLst>
            <pc:docMk/>
            <pc:sldMk cId="2055975158" sldId="279"/>
            <ac:spMk id="14" creationId="{1438CC32-DFA1-41DA-9756-25D4DC5158DD}"/>
          </ac:spMkLst>
        </pc:spChg>
      </pc:sldChg>
      <pc:sldChg chg="modSp mod">
        <pc:chgData name="AMIRITAVARSHINI MAHENDIRAN" userId="aef92e519e3ce1f6" providerId="LiveId" clId="{34393956-B5A2-4FF2-BC00-D1D3074A0376}" dt="2025-07-28T06:26:16.433" v="1" actId="1037"/>
        <pc:sldMkLst>
          <pc:docMk/>
          <pc:sldMk cId="3774270587" sldId="292"/>
        </pc:sldMkLst>
        <pc:spChg chg="mod">
          <ac:chgData name="AMIRITAVARSHINI MAHENDIRAN" userId="aef92e519e3ce1f6" providerId="LiveId" clId="{34393956-B5A2-4FF2-BC00-D1D3074A0376}" dt="2025-07-28T06:26:16.433" v="1" actId="1037"/>
          <ac:spMkLst>
            <pc:docMk/>
            <pc:sldMk cId="3774270587" sldId="292"/>
            <ac:spMk id="8" creationId="{D061C8C1-2961-489F-B020-74C55D4404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8188-5ACF-4790-A730-7411F47D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AE5F8-F17A-4E8E-BD3F-D0A0434D0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4542-6798-4C01-BE5B-FA4C3410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EA2C-C1AF-406A-9C50-618D3F7A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40A1-E6F3-4E5A-BD0F-55F5014E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9F97-F9E1-430F-A6D3-FFB3A0B9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51462-6CD7-4C40-8646-67E2D8FE5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D6E9-F51F-49A9-850F-F7A1B46F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429D-CC4A-400E-B3FE-AB5B439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465B-AE9B-4BE7-A051-8864E06C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3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73272-9EB3-4DD9-9068-D05770C5B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7DA33-8DBD-45C4-A2F2-890CB9BE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B25F-3000-4EFD-89D3-6766B127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D192F-D01A-4A9D-8469-0CC1CA7A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EDE6-6C50-4D4E-9612-DDA32FFB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307D-C558-43E9-BF8D-1C7B35B4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61C9-6522-43B5-9298-727B2239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D65E-52B2-43CA-8BA7-F882A3D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E5D6-C0D3-4FC1-8FF3-EE833EF7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6256-A015-4899-9AE4-11EA5A99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1159-7C3B-483B-B8E3-F5D864C0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CDB0-7C30-4CEF-8D67-0E303EFB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AB0F-1040-40BD-9A03-21343A3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43AC-B4BC-4493-BAC1-D4F48652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D587-DE34-4691-8786-57F6AE2A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64C1-0CAE-404F-A27E-3454DF3E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430C-0881-4CBB-91B4-2614EFE01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34227-9F64-48F7-8B71-150514FF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0DD48-E6F7-458A-A7FE-394A9372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3ACE-790D-4979-B42D-D0348E19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D6AB3-B0D7-4C5D-86E5-40E3F762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4261-ADEB-47AE-8A84-1AD131EA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8FFD-88F0-448B-9BD8-76EA3F1C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346EE-B59C-4143-AF6F-A0DE93DF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A7DF-9DEA-4A0A-8393-704CBB81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E85F6-2CDC-4D6C-AE2C-4A71DCD61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F4F6B-D24E-497C-83E9-2DE2E801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0DB7C-EE52-474E-AFBB-78279E25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1B35D-0513-4F5B-8298-7900205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7507-C7F9-421F-B40C-67CF67DD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CCF97-73B4-4B39-B4F6-6C23641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76AA0-0B7B-4B7D-924F-FD68040B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3710-AE9E-4E00-A75D-B82A821A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53167-9B1A-469A-B981-AC2D10F4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95186-0493-445D-BA26-B7CB8156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AD9A-1805-4588-84C6-D459C932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4835-EA12-4AF8-BE78-FC493228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16B6-B24B-4F55-832B-2B95F486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979FF-1213-4A07-9DBD-06CFCC8C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172C-F551-403A-83C2-CD6FB675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1312D-8377-4A23-8BCC-E3D7CE6F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BD0D2-B5C1-4A06-9F55-1C33AE2C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C446-BA24-4D3D-8995-55E0F8EB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EECA9-4B84-4EE8-975F-FBCC282BB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3474D-46C7-413F-9FC0-9D2E8F8C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4AC4-A003-47BC-B124-FAFC45E5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6827-516C-494D-B9B1-B2B547FD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F603-0069-4FA5-8FD3-BC03DDC3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3AA0-2CE5-4C7F-9D30-F2A5D553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07EE-02E8-4765-8DC7-B6334A8B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8014-4AA3-42E4-9088-32AC4B2B2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95A7-3522-412C-B343-C85944817A3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4307-CB4E-4AE5-938C-0739793EE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C18C-20AB-438F-B637-2E8803293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DB55A9-4D79-4787-BDCD-10A81EA77DA5}"/>
              </a:ext>
            </a:extLst>
          </p:cNvPr>
          <p:cNvSpPr txBox="1"/>
          <p:nvPr/>
        </p:nvSpPr>
        <p:spPr>
          <a:xfrm>
            <a:off x="304799" y="280039"/>
            <a:ext cx="81533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Overview of SQL Statements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8CC32-DFA1-41DA-9756-25D4DC5158DD}"/>
              </a:ext>
            </a:extLst>
          </p:cNvPr>
          <p:cNvSpPr txBox="1"/>
          <p:nvPr/>
        </p:nvSpPr>
        <p:spPr>
          <a:xfrm>
            <a:off x="304799" y="1127206"/>
            <a:ext cx="203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History of 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FA2AE-56AB-47F2-82DC-14FC67B5187D}"/>
              </a:ext>
            </a:extLst>
          </p:cNvPr>
          <p:cNvSpPr txBox="1"/>
          <p:nvPr/>
        </p:nvSpPr>
        <p:spPr>
          <a:xfrm>
            <a:off x="413655" y="2046029"/>
            <a:ext cx="112013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The language, Structured English Query Language (SEQUEL) was developed by IBM Corporation, Inc.,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 1979, Relational Software, Inc. (now Oracle) introduced the first commercially available implementation of SQL.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97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7477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CREATE TABLE with Constraints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218309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2091568" y="1091851"/>
            <a:ext cx="97535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i="1" dirty="0"/>
              <a:t>&lt;</a:t>
            </a:r>
            <a:r>
              <a:rPr lang="en-US" sz="2400" i="1" dirty="0" err="1"/>
              <a:t>table_name</a:t>
            </a:r>
            <a:r>
              <a:rPr lang="en-US" sz="2400" i="1" dirty="0"/>
              <a:t>&gt; </a:t>
            </a:r>
          </a:p>
          <a:p>
            <a:r>
              <a:rPr lang="en-US" sz="2400" dirty="0"/>
              <a:t>(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col_name</a:t>
            </a:r>
            <a:r>
              <a:rPr lang="en-US" sz="2400" dirty="0"/>
              <a:t>&gt; </a:t>
            </a:r>
            <a:r>
              <a:rPr lang="en-US" sz="2400" dirty="0" err="1"/>
              <a:t>data_type</a:t>
            </a:r>
            <a:r>
              <a:rPr lang="en-US" sz="2400" dirty="0"/>
              <a:t> [(width)] [CONSTRAINT &lt;</a:t>
            </a:r>
            <a:r>
              <a:rPr lang="en-US" sz="2400" dirty="0" err="1"/>
              <a:t>constraint_name</a:t>
            </a:r>
            <a:r>
              <a:rPr lang="en-US" sz="2400" dirty="0"/>
              <a:t>&gt; ] constraint,  … </a:t>
            </a:r>
          </a:p>
          <a:p>
            <a:r>
              <a:rPr lang="en-US" sz="2400" dirty="0"/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3198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8" y="3174160"/>
            <a:ext cx="93956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i="1" dirty="0"/>
              <a:t>student</a:t>
            </a:r>
          </a:p>
          <a:p>
            <a:r>
              <a:rPr lang="en-US" sz="2400" dirty="0"/>
              <a:t>(</a:t>
            </a:r>
          </a:p>
          <a:p>
            <a:r>
              <a:rPr lang="en-US" sz="2400" dirty="0" err="1"/>
              <a:t>student_id</a:t>
            </a:r>
            <a:r>
              <a:rPr lang="en-US" sz="2400" dirty="0"/>
              <a:t>             NUMBER (5) CONSTRAINT </a:t>
            </a:r>
            <a:r>
              <a:rPr lang="en-US" sz="2400" dirty="0" err="1"/>
              <a:t>id_pk</a:t>
            </a:r>
            <a:r>
              <a:rPr lang="en-US" sz="2400" dirty="0"/>
              <a:t> PRIMARY KEY,  </a:t>
            </a:r>
          </a:p>
          <a:p>
            <a:r>
              <a:rPr lang="en-US" sz="2400" dirty="0" err="1"/>
              <a:t>student_name</a:t>
            </a:r>
            <a:r>
              <a:rPr lang="en-US" sz="2400" dirty="0"/>
              <a:t>	      VARCHAR2(30) NOT NULL,</a:t>
            </a:r>
          </a:p>
          <a:p>
            <a:r>
              <a:rPr lang="en-US" sz="2400" dirty="0" err="1"/>
              <a:t>date_of_birth</a:t>
            </a:r>
            <a:r>
              <a:rPr lang="en-US" sz="2400" dirty="0"/>
              <a:t>        DATE,</a:t>
            </a:r>
          </a:p>
          <a:p>
            <a:r>
              <a:rPr lang="en-US" sz="2400" dirty="0"/>
              <a:t>course 		      VARCHAR2(5),</a:t>
            </a:r>
          </a:p>
          <a:p>
            <a:r>
              <a:rPr lang="en-US" sz="2400" dirty="0"/>
              <a:t>mark		      NUMBER (3) CHECK (mark &lt; 100 )	</a:t>
            </a:r>
          </a:p>
          <a:p>
            <a:r>
              <a:rPr lang="en-US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35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2" y="320740"/>
            <a:ext cx="10214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cap="all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Create a New Table FROM ANOTHER TABLE WITH ALL COLUMNS</a:t>
            </a:r>
            <a:endParaRPr lang="en-US" sz="2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218309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1371605" y="1169682"/>
            <a:ext cx="9753590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new_table_name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AS SELECT *  FROM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source_table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3198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9" y="3174160"/>
            <a:ext cx="438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new_student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AS SELECT * FROM student;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480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2" y="320740"/>
            <a:ext cx="10632719" cy="406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cap="all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Create a New Table FROM ANOTHER TABLE WITH FEW COLUMNS</a:t>
            </a:r>
            <a:endParaRPr lang="en-US" sz="2000" dirty="0">
              <a:solidFill>
                <a:srgbClr val="0070C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218309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1371605" y="1169682"/>
            <a:ext cx="7677802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new_table_name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(col_1, col_2, …)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AS SELECT col_1, col_2,…  FROM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source_table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3198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8" y="3174160"/>
            <a:ext cx="8102903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new_student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AS SELECT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student;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312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2" y="320740"/>
            <a:ext cx="8623258" cy="469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cap="all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Create a Table with an Identity Column</a:t>
            </a:r>
            <a:endParaRPr lang="en-US" sz="2400" dirty="0">
              <a:solidFill>
                <a:srgbClr val="0070C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218309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1371604" y="1169682"/>
            <a:ext cx="7814436" cy="96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data_type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GENERATED AS IDENTITY,…);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3198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8" y="3174160"/>
            <a:ext cx="9206491" cy="1354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student1 (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NUMBER GENERATED AS IDENTITY,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	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	VARCHAR2(20));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201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2" y="320740"/>
            <a:ext cx="5878725" cy="4698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VIEW THE TABLE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218309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1371604" y="1169682"/>
            <a:ext cx="7814436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DESC [RIBE]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3198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8" y="3174160"/>
            <a:ext cx="9206491" cy="9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DESCRIBE student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DESC student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7042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2" y="320740"/>
            <a:ext cx="4955678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MODIFYING A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890970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1371603" y="1842343"/>
            <a:ext cx="8140253" cy="9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ADD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data_type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[ VISIBLE | INVISIBLE ] [,…]);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3198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8" y="3174160"/>
            <a:ext cx="9206491" cy="9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ALTER TABLE student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ADD (branch VARCHAR2(15), gender CHAR(1));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7586CA-6710-47FC-A072-32CA80F82AA6}"/>
              </a:ext>
            </a:extLst>
          </p:cNvPr>
          <p:cNvSpPr txBox="1"/>
          <p:nvPr/>
        </p:nvSpPr>
        <p:spPr>
          <a:xfrm>
            <a:off x="895713" y="1090121"/>
            <a:ext cx="3440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ADD  NEW COLUMN(S)</a:t>
            </a:r>
          </a:p>
        </p:txBody>
      </p:sp>
    </p:spTree>
    <p:extLst>
      <p:ext uri="{BB962C8B-B14F-4D97-AF65-F5344CB8AC3E}">
        <p14:creationId xmlns:p14="http://schemas.microsoft.com/office/powerpoint/2010/main" val="183404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2" y="320740"/>
            <a:ext cx="4955678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MODIFYING A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890970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1694503" y="1842343"/>
            <a:ext cx="9488501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RENAME COLUMN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old_col_name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TO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new_col_name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319822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8" y="3174160"/>
            <a:ext cx="9206491" cy="95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ALTER TABLE student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RENAME COLUMN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date_of_birth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TO dob;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376DA-BF02-403D-92E8-A3C3A66729DC}"/>
              </a:ext>
            </a:extLst>
          </p:cNvPr>
          <p:cNvSpPr txBox="1"/>
          <p:nvPr/>
        </p:nvSpPr>
        <p:spPr>
          <a:xfrm>
            <a:off x="761951" y="1090121"/>
            <a:ext cx="316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RENAME A COLUMN</a:t>
            </a:r>
          </a:p>
        </p:txBody>
      </p:sp>
    </p:spTree>
    <p:extLst>
      <p:ext uri="{BB962C8B-B14F-4D97-AF65-F5344CB8AC3E}">
        <p14:creationId xmlns:p14="http://schemas.microsoft.com/office/powerpoint/2010/main" val="72947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2" y="320740"/>
            <a:ext cx="4955678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MODIFYING A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890970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1694504" y="1842343"/>
            <a:ext cx="5767836" cy="205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DROP COLUMN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DROP (col_1,col_2,…);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424925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9" y="4225192"/>
            <a:ext cx="5685530" cy="205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ALTER TABLE student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DROP COLUMN course;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ALTER TABLE student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DROP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branch,gender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376DA-BF02-403D-92E8-A3C3A66729DC}"/>
              </a:ext>
            </a:extLst>
          </p:cNvPr>
          <p:cNvSpPr txBox="1"/>
          <p:nvPr/>
        </p:nvSpPr>
        <p:spPr>
          <a:xfrm>
            <a:off x="761951" y="1090121"/>
            <a:ext cx="3167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DROP COLUMN(S)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7A00D2-7665-41A7-B719-76D16AE112E2}"/>
              </a:ext>
            </a:extLst>
          </p:cNvPr>
          <p:cNvSpPr txBox="1"/>
          <p:nvPr/>
        </p:nvSpPr>
        <p:spPr>
          <a:xfrm>
            <a:off x="8544910" y="2070538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---Single Column Drop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808D16-6459-46C5-99E5-46CD379EE6B4}"/>
              </a:ext>
            </a:extLst>
          </p:cNvPr>
          <p:cNvSpPr txBox="1"/>
          <p:nvPr/>
        </p:nvSpPr>
        <p:spPr>
          <a:xfrm>
            <a:off x="8697310" y="3284481"/>
            <a:ext cx="21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---Multi Column Drop</a:t>
            </a:r>
          </a:p>
        </p:txBody>
      </p:sp>
    </p:spTree>
    <p:extLst>
      <p:ext uri="{BB962C8B-B14F-4D97-AF65-F5344CB8AC3E}">
        <p14:creationId xmlns:p14="http://schemas.microsoft.com/office/powerpoint/2010/main" val="334666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2" y="320740"/>
            <a:ext cx="4955678" cy="46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DROP A TABLE</a:t>
            </a:r>
            <a:endParaRPr lang="en-US" sz="2400" dirty="0">
              <a:solidFill>
                <a:srgbClr val="0070C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890970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2102068" y="1842343"/>
            <a:ext cx="8923282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DROP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 [ CASCADE CONSTRAINTS ] [ PURGE ] 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424925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186719" y="4225192"/>
            <a:ext cx="5685530" cy="47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DROP TABLE student;</a:t>
            </a:r>
          </a:p>
        </p:txBody>
      </p:sp>
    </p:spTree>
    <p:extLst>
      <p:ext uri="{BB962C8B-B14F-4D97-AF65-F5344CB8AC3E}">
        <p14:creationId xmlns:p14="http://schemas.microsoft.com/office/powerpoint/2010/main" val="3087182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310001" y="320740"/>
            <a:ext cx="8970633" cy="469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DATA DICTIONARY VIEWS FOR TABLES &amp; COLUMNS</a:t>
            </a:r>
            <a:endParaRPr lang="en-US" sz="2400" dirty="0">
              <a:solidFill>
                <a:srgbClr val="0070C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890970"/>
            <a:ext cx="204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DICTIONARY</a:t>
            </a:r>
          </a:p>
          <a:p>
            <a:r>
              <a:rPr lang="en-US" b="1" dirty="0">
                <a:solidFill>
                  <a:srgbClr val="FF0000"/>
                </a:solidFill>
              </a:rPr>
              <a:t>VIEWS FOR TABLES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3397443" y="1840636"/>
            <a:ext cx="5360271" cy="2841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USER_TABLES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ALL_TABLES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DBA_TABLES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USER_TAB_COLUMNS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ALL_TAB_COLUMNS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DBA_TAB_COLUMNS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A3371B-0A09-45EC-A486-634E2F8A7F3D}"/>
              </a:ext>
            </a:extLst>
          </p:cNvPr>
          <p:cNvSpPr txBox="1"/>
          <p:nvPr/>
        </p:nvSpPr>
        <p:spPr>
          <a:xfrm>
            <a:off x="719959" y="3525322"/>
            <a:ext cx="2341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DICTIONARY</a:t>
            </a:r>
          </a:p>
          <a:p>
            <a:r>
              <a:rPr lang="en-US" b="1" dirty="0">
                <a:solidFill>
                  <a:srgbClr val="FF0000"/>
                </a:solidFill>
              </a:rPr>
              <a:t>VIEWS FOR COLUMNS </a:t>
            </a:r>
          </a:p>
        </p:txBody>
      </p:sp>
    </p:spTree>
    <p:extLst>
      <p:ext uri="{BB962C8B-B14F-4D97-AF65-F5344CB8AC3E}">
        <p14:creationId xmlns:p14="http://schemas.microsoft.com/office/powerpoint/2010/main" val="95051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DB55A9-4D79-4787-BDCD-10A81EA77DA5}"/>
              </a:ext>
            </a:extLst>
          </p:cNvPr>
          <p:cNvSpPr txBox="1"/>
          <p:nvPr/>
        </p:nvSpPr>
        <p:spPr>
          <a:xfrm>
            <a:off x="304799" y="280039"/>
            <a:ext cx="81533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Overview of SQL Statements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38CC32-DFA1-41DA-9756-25D4DC5158DD}"/>
              </a:ext>
            </a:extLst>
          </p:cNvPr>
          <p:cNvSpPr txBox="1"/>
          <p:nvPr/>
        </p:nvSpPr>
        <p:spPr>
          <a:xfrm>
            <a:off x="304799" y="1127206"/>
            <a:ext cx="11593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A SQL statement is a computer program or instruction that consists of </a:t>
            </a:r>
            <a:r>
              <a:rPr lang="en-US" sz="2400" i="1" dirty="0"/>
              <a:t>identifiers, parameters, variables, names, data types, and SQL reserved words</a:t>
            </a:r>
            <a:r>
              <a:rPr lang="en-US" sz="2400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116D7E-D9A2-46E8-8AA6-B3D63E799EFE}"/>
              </a:ext>
            </a:extLst>
          </p:cNvPr>
          <p:cNvSpPr txBox="1"/>
          <p:nvPr/>
        </p:nvSpPr>
        <p:spPr>
          <a:xfrm>
            <a:off x="400680" y="2572090"/>
            <a:ext cx="1135379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Oracle SQL statements are divided into the following categories:</a:t>
            </a:r>
          </a:p>
          <a:p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Definition Language (DDL) Statements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Data Manipulation Language (DML) Statements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Transaction Control Statements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Session Control Statements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System Control Statement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/>
              <a:t>Embedded SQL Statements</a:t>
            </a:r>
          </a:p>
        </p:txBody>
      </p:sp>
    </p:spTree>
    <p:extLst>
      <p:ext uri="{BB962C8B-B14F-4D97-AF65-F5344CB8AC3E}">
        <p14:creationId xmlns:p14="http://schemas.microsoft.com/office/powerpoint/2010/main" val="3335139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FE2947-5B90-441F-B6F5-1431F269418E}"/>
              </a:ext>
            </a:extLst>
          </p:cNvPr>
          <p:cNvSpPr txBox="1"/>
          <p:nvPr/>
        </p:nvSpPr>
        <p:spPr>
          <a:xfrm>
            <a:off x="399368" y="252191"/>
            <a:ext cx="5833240" cy="59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 PARTITIONS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570E2-C827-41E5-A7D7-EFA668E6717A}"/>
              </a:ext>
            </a:extLst>
          </p:cNvPr>
          <p:cNvSpPr txBox="1"/>
          <p:nvPr/>
        </p:nvSpPr>
        <p:spPr>
          <a:xfrm>
            <a:off x="1366339" y="880951"/>
            <a:ext cx="6096000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RANGE PARTITION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807AD-C7F5-4A0A-9AC0-D25CDC17A681}"/>
              </a:ext>
            </a:extLst>
          </p:cNvPr>
          <p:cNvSpPr txBox="1"/>
          <p:nvPr/>
        </p:nvSpPr>
        <p:spPr>
          <a:xfrm>
            <a:off x="404214" y="1489670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E7116-3FE9-4CF4-B394-F82C7A1D59E3}"/>
              </a:ext>
            </a:extLst>
          </p:cNvPr>
          <p:cNvSpPr txBox="1"/>
          <p:nvPr/>
        </p:nvSpPr>
        <p:spPr>
          <a:xfrm>
            <a:off x="1491082" y="1382712"/>
            <a:ext cx="10104785" cy="1490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&lt;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col_spec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PARTITION BY RANGE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(PARTITION &lt;part_name_1&gt; VALUES LESS THAN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range_value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),…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PARTITION &lt;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part_name_n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VALUES LESS THAN (MAXVAUE));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C86C4-BA1E-4E2B-AC27-0559DF101B34}"/>
              </a:ext>
            </a:extLst>
          </p:cNvPr>
          <p:cNvSpPr txBox="1"/>
          <p:nvPr/>
        </p:nvSpPr>
        <p:spPr>
          <a:xfrm>
            <a:off x="441853" y="298723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4B578-EFFF-46C2-93B2-8C37024FECA6}"/>
              </a:ext>
            </a:extLst>
          </p:cNvPr>
          <p:cNvSpPr txBox="1"/>
          <p:nvPr/>
        </p:nvSpPr>
        <p:spPr>
          <a:xfrm>
            <a:off x="1603124" y="2987234"/>
            <a:ext cx="10321146" cy="3547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range_sales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		(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prod_id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NUMBER(6)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		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cust_id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NUMBER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		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time_id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DATE )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PARTITION BY RANGE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time_id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(PARTITION p1 VALUES LESS THAN (TO_DATE('01-APR-1998','DD-MON-YYYY')),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PARTITION p2 VALUES LESS THAN (TO_DATE('01-JUL-1998','DD-MON-YYYY')),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PARTITION p3  VALUES LESS THAN (TO_DATE('01-OCT-1998','DD-MON-YYYY')),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PARTITION p4  VALUES LESS THAN (MAXVALUE)) ;</a:t>
            </a:r>
          </a:p>
        </p:txBody>
      </p:sp>
    </p:spTree>
    <p:extLst>
      <p:ext uri="{BB962C8B-B14F-4D97-AF65-F5344CB8AC3E}">
        <p14:creationId xmlns:p14="http://schemas.microsoft.com/office/powerpoint/2010/main" val="4214066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FE2947-5B90-441F-B6F5-1431F269418E}"/>
              </a:ext>
            </a:extLst>
          </p:cNvPr>
          <p:cNvSpPr txBox="1"/>
          <p:nvPr/>
        </p:nvSpPr>
        <p:spPr>
          <a:xfrm>
            <a:off x="399368" y="252191"/>
            <a:ext cx="5833240" cy="59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 PARTITIONS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570E2-C827-41E5-A7D7-EFA668E6717A}"/>
              </a:ext>
            </a:extLst>
          </p:cNvPr>
          <p:cNvSpPr txBox="1"/>
          <p:nvPr/>
        </p:nvSpPr>
        <p:spPr>
          <a:xfrm>
            <a:off x="1366339" y="880951"/>
            <a:ext cx="6096000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2. </a:t>
            </a:r>
            <a:r>
              <a:rPr lang="en-US" sz="2000" b="1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LIST PARTITION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807AD-C7F5-4A0A-9AC0-D25CDC17A681}"/>
              </a:ext>
            </a:extLst>
          </p:cNvPr>
          <p:cNvSpPr txBox="1"/>
          <p:nvPr/>
        </p:nvSpPr>
        <p:spPr>
          <a:xfrm>
            <a:off x="404214" y="1489670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E7116-3FE9-4CF4-B394-F82C7A1D59E3}"/>
              </a:ext>
            </a:extLst>
          </p:cNvPr>
          <p:cNvSpPr txBox="1"/>
          <p:nvPr/>
        </p:nvSpPr>
        <p:spPr>
          <a:xfrm>
            <a:off x="1491082" y="1382712"/>
            <a:ext cx="10104785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col_spec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PARTITION BY LIST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(PARTITION &lt;part_name_1&gt; VALUES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list_value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),…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PARTITION 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part_name_n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VALUES (DEFAULT));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C86C4-BA1E-4E2B-AC27-0559DF101B34}"/>
              </a:ext>
            </a:extLst>
          </p:cNvPr>
          <p:cNvSpPr txBox="1"/>
          <p:nvPr/>
        </p:nvSpPr>
        <p:spPr>
          <a:xfrm>
            <a:off x="441853" y="298723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4B578-EFFF-46C2-93B2-8C37024FECA6}"/>
              </a:ext>
            </a:extLst>
          </p:cNvPr>
          <p:cNvSpPr txBox="1"/>
          <p:nvPr/>
        </p:nvSpPr>
        <p:spPr>
          <a:xfrm>
            <a:off x="1603124" y="2987234"/>
            <a:ext cx="10321146" cy="346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list_customers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	 (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customer_id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NUMBER(6)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	 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cust_first_name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VARCHAR2(20)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	 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nls_territory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VARCHAR2(30) 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PARTITION BY LIST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nls_territory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(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PARTITION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asia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VALUES ('CHINA', 'THAILAND'),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PARTITION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europe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VALUES ('GERMANY', 'ITALY', 'SWITZERLAND'),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PARTITION west VALUES ('AMERICA'),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PARTITION east VALUES ('INDIA'),</a:t>
            </a:r>
          </a:p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PARTITION rest VALUES (DEFAULT));	</a:t>
            </a:r>
          </a:p>
        </p:txBody>
      </p:sp>
    </p:spTree>
    <p:extLst>
      <p:ext uri="{BB962C8B-B14F-4D97-AF65-F5344CB8AC3E}">
        <p14:creationId xmlns:p14="http://schemas.microsoft.com/office/powerpoint/2010/main" val="2381911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FE2947-5B90-441F-B6F5-1431F269418E}"/>
              </a:ext>
            </a:extLst>
          </p:cNvPr>
          <p:cNvSpPr txBox="1"/>
          <p:nvPr/>
        </p:nvSpPr>
        <p:spPr>
          <a:xfrm>
            <a:off x="399368" y="252191"/>
            <a:ext cx="5833240" cy="59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 PARTITIONS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570E2-C827-41E5-A7D7-EFA668E6717A}"/>
              </a:ext>
            </a:extLst>
          </p:cNvPr>
          <p:cNvSpPr txBox="1"/>
          <p:nvPr/>
        </p:nvSpPr>
        <p:spPr>
          <a:xfrm>
            <a:off x="1327737" y="1243847"/>
            <a:ext cx="6096000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3. HASH PARTITION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807AD-C7F5-4A0A-9AC0-D25CDC17A681}"/>
              </a:ext>
            </a:extLst>
          </p:cNvPr>
          <p:cNvSpPr txBox="1"/>
          <p:nvPr/>
        </p:nvSpPr>
        <p:spPr>
          <a:xfrm>
            <a:off x="404214" y="2277944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E7116-3FE9-4CF4-B394-F82C7A1D59E3}"/>
              </a:ext>
            </a:extLst>
          </p:cNvPr>
          <p:cNvSpPr txBox="1"/>
          <p:nvPr/>
        </p:nvSpPr>
        <p:spPr>
          <a:xfrm>
            <a:off x="1491082" y="2170986"/>
            <a:ext cx="10104785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col_spec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PARTITION BY HASH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(PARTITIONS  n);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C86C4-BA1E-4E2B-AC27-0559DF101B34}"/>
              </a:ext>
            </a:extLst>
          </p:cNvPr>
          <p:cNvSpPr txBox="1"/>
          <p:nvPr/>
        </p:nvSpPr>
        <p:spPr>
          <a:xfrm>
            <a:off x="441853" y="377550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4B578-EFFF-46C2-93B2-8C37024FECA6}"/>
              </a:ext>
            </a:extLst>
          </p:cNvPr>
          <p:cNvSpPr txBox="1"/>
          <p:nvPr/>
        </p:nvSpPr>
        <p:spPr>
          <a:xfrm>
            <a:off x="1603124" y="3775508"/>
            <a:ext cx="8066391" cy="205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hash_products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		(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product_id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NUMBER(6)   PRIMARY KEY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		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product_name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VARCHAR2(50) )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		PARTITION BY HASH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product_id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		PARTITIONS 4 ;	</a:t>
            </a:r>
          </a:p>
        </p:txBody>
      </p:sp>
    </p:spTree>
    <p:extLst>
      <p:ext uri="{BB962C8B-B14F-4D97-AF65-F5344CB8AC3E}">
        <p14:creationId xmlns:p14="http://schemas.microsoft.com/office/powerpoint/2010/main" val="191349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FE2947-5B90-441F-B6F5-1431F269418E}"/>
              </a:ext>
            </a:extLst>
          </p:cNvPr>
          <p:cNvSpPr txBox="1"/>
          <p:nvPr/>
        </p:nvSpPr>
        <p:spPr>
          <a:xfrm>
            <a:off x="399368" y="378313"/>
            <a:ext cx="5833240" cy="59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 PARTITIONS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570E2-C827-41E5-A7D7-EFA668E6717A}"/>
              </a:ext>
            </a:extLst>
          </p:cNvPr>
          <p:cNvSpPr txBox="1"/>
          <p:nvPr/>
        </p:nvSpPr>
        <p:spPr>
          <a:xfrm>
            <a:off x="1366338" y="1353913"/>
            <a:ext cx="7756635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Splitting Table Partitions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C86C4-BA1E-4E2B-AC27-0559DF101B34}"/>
              </a:ext>
            </a:extLst>
          </p:cNvPr>
          <p:cNvSpPr txBox="1"/>
          <p:nvPr/>
        </p:nvSpPr>
        <p:spPr>
          <a:xfrm>
            <a:off x="441853" y="215691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4B578-EFFF-46C2-93B2-8C37024FECA6}"/>
              </a:ext>
            </a:extLst>
          </p:cNvPr>
          <p:cNvSpPr txBox="1"/>
          <p:nvPr/>
        </p:nvSpPr>
        <p:spPr>
          <a:xfrm>
            <a:off x="1603124" y="2156915"/>
            <a:ext cx="9453755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range_sales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SPLIT PARTITION p2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AT (TO_DATE('01-MAY-1998','DD-MON-YYYY'))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INTO (PARTITION p5, PARTITION p6);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7DC4EE-BDBB-447B-8732-E2B4CADEE2F7}"/>
              </a:ext>
            </a:extLst>
          </p:cNvPr>
          <p:cNvSpPr txBox="1"/>
          <p:nvPr/>
        </p:nvSpPr>
        <p:spPr>
          <a:xfrm>
            <a:off x="1497718" y="3681949"/>
            <a:ext cx="7756635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Renaming a partition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C076D-13BE-4677-8AE9-C02DE78728E3}"/>
              </a:ext>
            </a:extLst>
          </p:cNvPr>
          <p:cNvSpPr txBox="1"/>
          <p:nvPr/>
        </p:nvSpPr>
        <p:spPr>
          <a:xfrm>
            <a:off x="562723" y="4474442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5EB5F-FD98-4CFD-8E7D-BBBAF6D9EE03}"/>
              </a:ext>
            </a:extLst>
          </p:cNvPr>
          <p:cNvSpPr txBox="1"/>
          <p:nvPr/>
        </p:nvSpPr>
        <p:spPr>
          <a:xfrm>
            <a:off x="2196655" y="450804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range_sales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RENAME PARTITION p1 TO p10;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567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FE2947-5B90-441F-B6F5-1431F269418E}"/>
              </a:ext>
            </a:extLst>
          </p:cNvPr>
          <p:cNvSpPr txBox="1"/>
          <p:nvPr/>
        </p:nvSpPr>
        <p:spPr>
          <a:xfrm>
            <a:off x="399368" y="378313"/>
            <a:ext cx="5833240" cy="59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 PARTITIONS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570E2-C827-41E5-A7D7-EFA668E6717A}"/>
              </a:ext>
            </a:extLst>
          </p:cNvPr>
          <p:cNvSpPr txBox="1"/>
          <p:nvPr/>
        </p:nvSpPr>
        <p:spPr>
          <a:xfrm>
            <a:off x="1366338" y="1353913"/>
            <a:ext cx="8292667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Merging Two Table </a:t>
            </a:r>
            <a:r>
              <a:rPr lang="en-US" sz="2000" cap="all" dirty="0" err="1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PartitionS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C86C4-BA1E-4E2B-AC27-0559DF101B34}"/>
              </a:ext>
            </a:extLst>
          </p:cNvPr>
          <p:cNvSpPr txBox="1"/>
          <p:nvPr/>
        </p:nvSpPr>
        <p:spPr>
          <a:xfrm>
            <a:off x="441853" y="198875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4B578-EFFF-46C2-93B2-8C37024FECA6}"/>
              </a:ext>
            </a:extLst>
          </p:cNvPr>
          <p:cNvSpPr txBox="1"/>
          <p:nvPr/>
        </p:nvSpPr>
        <p:spPr>
          <a:xfrm>
            <a:off x="1603125" y="1988751"/>
            <a:ext cx="5007882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range_sales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MERGE PARTITIONS p5, p6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INTO PARTITION p2;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B0C64-ACAE-4C12-92F8-2132C4A012AD}"/>
              </a:ext>
            </a:extLst>
          </p:cNvPr>
          <p:cNvSpPr txBox="1"/>
          <p:nvPr/>
        </p:nvSpPr>
        <p:spPr>
          <a:xfrm>
            <a:off x="1382105" y="3513785"/>
            <a:ext cx="8292667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Dropping a Table Partition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3F22F9-BBA5-4149-A7E6-E85180ED9061}"/>
              </a:ext>
            </a:extLst>
          </p:cNvPr>
          <p:cNvSpPr txBox="1"/>
          <p:nvPr/>
        </p:nvSpPr>
        <p:spPr>
          <a:xfrm>
            <a:off x="594253" y="452699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93C9D-F741-4518-9C81-4B6597888F92}"/>
              </a:ext>
            </a:extLst>
          </p:cNvPr>
          <p:cNvSpPr txBox="1"/>
          <p:nvPr/>
        </p:nvSpPr>
        <p:spPr>
          <a:xfrm>
            <a:off x="1755525" y="4526993"/>
            <a:ext cx="5007882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range_sales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DROP PARTITION p4;</a:t>
            </a:r>
          </a:p>
        </p:txBody>
      </p:sp>
    </p:spTree>
    <p:extLst>
      <p:ext uri="{BB962C8B-B14F-4D97-AF65-F5344CB8AC3E}">
        <p14:creationId xmlns:p14="http://schemas.microsoft.com/office/powerpoint/2010/main" val="3915949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5FE2947-5B90-441F-B6F5-1431F269418E}"/>
              </a:ext>
            </a:extLst>
          </p:cNvPr>
          <p:cNvSpPr txBox="1"/>
          <p:nvPr/>
        </p:nvSpPr>
        <p:spPr>
          <a:xfrm>
            <a:off x="399368" y="378313"/>
            <a:ext cx="5833240" cy="595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 PARTITIONS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D570E2-C827-41E5-A7D7-EFA668E6717A}"/>
              </a:ext>
            </a:extLst>
          </p:cNvPr>
          <p:cNvSpPr txBox="1"/>
          <p:nvPr/>
        </p:nvSpPr>
        <p:spPr>
          <a:xfrm>
            <a:off x="1366338" y="1353913"/>
            <a:ext cx="8292667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Truncate table partition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C86C4-BA1E-4E2B-AC27-0559DF101B34}"/>
              </a:ext>
            </a:extLst>
          </p:cNvPr>
          <p:cNvSpPr txBox="1"/>
          <p:nvPr/>
        </p:nvSpPr>
        <p:spPr>
          <a:xfrm>
            <a:off x="441853" y="1988751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E4B578-EFFF-46C2-93B2-8C37024FECA6}"/>
              </a:ext>
            </a:extLst>
          </p:cNvPr>
          <p:cNvSpPr txBox="1"/>
          <p:nvPr/>
        </p:nvSpPr>
        <p:spPr>
          <a:xfrm>
            <a:off x="1603124" y="1988751"/>
            <a:ext cx="9011803" cy="86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ALTER TABLE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range_sales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	TRUNCATE PARTITION p2 DROP STORAGE;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8B0C64-ACAE-4C12-92F8-2132C4A012AD}"/>
              </a:ext>
            </a:extLst>
          </p:cNvPr>
          <p:cNvSpPr txBox="1"/>
          <p:nvPr/>
        </p:nvSpPr>
        <p:spPr>
          <a:xfrm>
            <a:off x="1366338" y="3461889"/>
            <a:ext cx="8292667" cy="40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VIEW PARTITIOIN DETAILS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93C9D-F741-4518-9C81-4B6597888F92}"/>
              </a:ext>
            </a:extLst>
          </p:cNvPr>
          <p:cNvSpPr txBox="1"/>
          <p:nvPr/>
        </p:nvSpPr>
        <p:spPr>
          <a:xfrm>
            <a:off x="1366338" y="4243742"/>
            <a:ext cx="5007882" cy="126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user_tab_partitions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714500" marR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all_tab_partitions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7145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DBA_TAB_PARTITIONS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3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709443" y="875846"/>
            <a:ext cx="8776138" cy="246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TO SELECT ALL ROWS AND COLUMNS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SELECT * FROM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	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SELECT * FROM employees;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122D9-D2E1-4A5B-990F-84EBD58CC7C4}"/>
              </a:ext>
            </a:extLst>
          </p:cNvPr>
          <p:cNvSpPr txBox="1"/>
          <p:nvPr/>
        </p:nvSpPr>
        <p:spPr>
          <a:xfrm>
            <a:off x="709443" y="3489304"/>
            <a:ext cx="9359463" cy="246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  <a:cs typeface="Latha" panose="020B0604020202020204" pitchFamily="34" charset="0"/>
              </a:rPr>
              <a:t>2. TO SELECT ONLY FEW COLUMNS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SELECT col_1, col_2,… FROM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	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SELECT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first_name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salary 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520966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635875" y="1181398"/>
            <a:ext cx="10221309" cy="4144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  <a:cs typeface="Latha" panose="020B0604020202020204" pitchFamily="34" charset="0"/>
              </a:rPr>
              <a:t>WHERE CLAUSE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>
              <a:solidFill>
                <a:srgbClr val="FF0000"/>
              </a:solidFill>
              <a:latin typeface="Arial Black" panose="020B0A0402010202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: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&lt;* |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col_list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 FROM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WHERE &lt;condition&gt;;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first_name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salary FROM employees			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WHERE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department_id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105013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609600" y="847767"/>
            <a:ext cx="10221309" cy="246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TO INSERT NEW RECORD FOR ALL COLUMNS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INSERT INTO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VALUES (val_1, val_2,….);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INSERT INTO student VALUES (1,’Raja’,’20-jan-2004’,90);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71D21-4EE3-4DF3-B756-6224CE44A45A}"/>
              </a:ext>
            </a:extLst>
          </p:cNvPr>
          <p:cNvSpPr txBox="1"/>
          <p:nvPr/>
        </p:nvSpPr>
        <p:spPr>
          <a:xfrm>
            <a:off x="609600" y="3315646"/>
            <a:ext cx="11062191" cy="3251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  <a:cs typeface="Latha" panose="020B0604020202020204" pitchFamily="34" charset="0"/>
              </a:rPr>
              <a:t>2. TO INSERT DATA TO FEW COLUMNS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INSERT INTO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(col_1,col_2,…)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		VALUES (val_1, val_2,….);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INSERT INTO student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VALUES (5,’Raja’);</a:t>
            </a:r>
          </a:p>
        </p:txBody>
      </p:sp>
    </p:spTree>
    <p:extLst>
      <p:ext uri="{BB962C8B-B14F-4D97-AF65-F5344CB8AC3E}">
        <p14:creationId xmlns:p14="http://schemas.microsoft.com/office/powerpoint/2010/main" val="1958053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562305" y="788041"/>
            <a:ext cx="10221309" cy="2566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3. TO INSERT DATA FROM ANOTHER TABLE WITH SUBQUERY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     	INSERT INTO &lt;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dest_table_name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SELECT * FROM &lt;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source_table_name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	INSERT INTO student1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SELECT * FROM student;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71D21-4EE3-4DF3-B756-6224CE44A45A}"/>
              </a:ext>
            </a:extLst>
          </p:cNvPr>
          <p:cNvSpPr txBox="1"/>
          <p:nvPr/>
        </p:nvSpPr>
        <p:spPr>
          <a:xfrm>
            <a:off x="546484" y="3504393"/>
            <a:ext cx="11062191" cy="2793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FF0000"/>
                </a:solidFill>
                <a:latin typeface="Arial Black" panose="020B0A04020102020204" pitchFamily="34" charset="0"/>
                <a:cs typeface="Latha" panose="020B0604020202020204" pitchFamily="34" charset="0"/>
              </a:rPr>
              <a:t>4. TO INSERT DATA FOR FEW COLUMNS FROM ANOTHER TABLE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INSERT INTO &lt;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dest_table_name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(col_1, col_2,…)</a:t>
            </a:r>
          </a:p>
          <a:p>
            <a:pPr marL="4572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SELECT col_1,col_2,… FROM &lt;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source_table_name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Example: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INSERT INTO student1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SELECT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student_id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student_name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student;</a:t>
            </a:r>
          </a:p>
        </p:txBody>
      </p:sp>
    </p:spTree>
    <p:extLst>
      <p:ext uri="{BB962C8B-B14F-4D97-AF65-F5344CB8AC3E}">
        <p14:creationId xmlns:p14="http://schemas.microsoft.com/office/powerpoint/2010/main" val="14495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61C8C1-2961-489F-B020-74C55D440417}"/>
              </a:ext>
            </a:extLst>
          </p:cNvPr>
          <p:cNvSpPr txBox="1"/>
          <p:nvPr/>
        </p:nvSpPr>
        <p:spPr>
          <a:xfrm>
            <a:off x="304799" y="280039"/>
            <a:ext cx="10189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Overview of SQL Statements (</a:t>
            </a:r>
            <a:r>
              <a:rPr lang="en-US" sz="32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Cont</a:t>
            </a:r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81CD5-F4ED-4EE7-ACAD-B86840904AA2}"/>
              </a:ext>
            </a:extLst>
          </p:cNvPr>
          <p:cNvSpPr txBox="1"/>
          <p:nvPr/>
        </p:nvSpPr>
        <p:spPr>
          <a:xfrm>
            <a:off x="348345" y="864814"/>
            <a:ext cx="114953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Definition Language (DDL) Statements </a:t>
            </a:r>
          </a:p>
          <a:p>
            <a:endParaRPr lang="en-US" sz="2400" dirty="0"/>
          </a:p>
          <a:p>
            <a:r>
              <a:rPr lang="en-US" sz="2400" dirty="0"/>
              <a:t>DDL statements enable you to: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Create, alter, and drop schema objects and other database structures, including the database itself and database users </a:t>
            </a:r>
            <a:r>
              <a:rPr lang="en-US" sz="2400" b="1" i="1" dirty="0"/>
              <a:t>(CREATE, ALTER, or DROP)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Delete all the data in schema objects without removing the structure of these objects </a:t>
            </a:r>
            <a:r>
              <a:rPr lang="en-US" sz="2400" b="1" i="1" dirty="0"/>
              <a:t>(TRUNCATE)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Grant and revoke privileges and roles </a:t>
            </a:r>
            <a:r>
              <a:rPr lang="en-US" sz="2400" b="1" i="1" dirty="0"/>
              <a:t>(GRANT, REVOKE)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Turn auditing options on and off </a:t>
            </a:r>
            <a:r>
              <a:rPr lang="en-US" sz="2400" b="1" i="1" dirty="0"/>
              <a:t>(AUDIT, NOAUDIT)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Add a comment to the data dictionary </a:t>
            </a:r>
            <a:r>
              <a:rPr lang="en-US" sz="2400" b="1" i="1" dirty="0"/>
              <a:t>(COMMENT).</a:t>
            </a:r>
          </a:p>
        </p:txBody>
      </p:sp>
    </p:spTree>
    <p:extLst>
      <p:ext uri="{BB962C8B-B14F-4D97-AF65-F5344CB8AC3E}">
        <p14:creationId xmlns:p14="http://schemas.microsoft.com/office/powerpoint/2010/main" val="2571429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562305" y="788041"/>
            <a:ext cx="11251316" cy="5806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5. </a:t>
            </a:r>
            <a:r>
              <a:rPr lang="en-US" sz="2000" b="1" cap="all" dirty="0" err="1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Multitable</a:t>
            </a:r>
            <a:r>
              <a:rPr lang="en-US" sz="2000" b="1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Insert: Example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u="none" strike="noStrike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employee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NUMBER,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VARCHAR2(20),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NUMBER, dob DATE,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NUMBER);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emp_det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AS 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empid,emp_name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employee;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emp_sal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AS 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empid,emp_name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employee;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CREATE TABLE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emp_dep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AS 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employee;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INTO employee VALUES (1,'RAJA',50000,SYSDATE,10);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INTO employee VALUES (2,'RANI',40000,SYSDATE - 100,20);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INTO employee VALUES (3,'KING',25000,SYSDATE-400,30);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INTO employee VALUES (4,'QUEEN',10000,SYSDATE - 250,40);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employee;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 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INSERT ALL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emp_det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empid,emp_name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VALUES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empid,emp_name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emp_sal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empid,emp_name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VALUES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empid,emp_name,sal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INTO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emp_dep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(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) VALUES (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empid,emp_name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dept_id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)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SELECT * FROM employee;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97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796105" y="1277767"/>
            <a:ext cx="10221309" cy="4144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400" b="1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Updating a Table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cap="all" dirty="0">
              <a:solidFill>
                <a:srgbClr val="FF0000"/>
              </a:solidFill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Calibri" panose="020F0502020204030204" pitchFamily="34" charset="0"/>
                <a:cs typeface="Latha" panose="020B0604020202020204" pitchFamily="34" charset="0"/>
              </a:rPr>
              <a:t>Syntax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UPDATE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SET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[,…] = &lt;value&gt; [,…]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[WHERE condition];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UPDATE employee   SET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0 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UPDATE employee  SET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0 WHERE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1;</a:t>
            </a:r>
          </a:p>
        </p:txBody>
      </p:sp>
    </p:spTree>
    <p:extLst>
      <p:ext uri="{BB962C8B-B14F-4D97-AF65-F5344CB8AC3E}">
        <p14:creationId xmlns:p14="http://schemas.microsoft.com/office/powerpoint/2010/main" val="1092313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380974" y="897197"/>
            <a:ext cx="11393210" cy="6120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2. Updating a Table using subquery</a:t>
            </a:r>
            <a:endParaRPr lang="en-US" sz="24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	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UPDATE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SET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col_name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= ( subquery)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[WHERE condition];</a:t>
            </a:r>
          </a:p>
          <a:p>
            <a:pPr marL="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UPDATE employee  </a:t>
            </a:r>
          </a:p>
          <a:p>
            <a:pPr marL="11430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SET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dept_id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(SELECT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department_id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FROM departments </a:t>
            </a:r>
          </a:p>
          <a:p>
            <a:pPr marL="25146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WHERE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location_id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1500)</a:t>
            </a:r>
          </a:p>
          <a:p>
            <a:pPr marL="1143000" marR="0" indent="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WHERE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4;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employee 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SET (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sal,dept_id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) = 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(SELECT 1,1 FROM DUAL)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WHERE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1;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657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380974" y="1381244"/>
            <a:ext cx="11393210" cy="294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3. Using the RETURNING Clause During UPDATE: Example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UPDATE employee </a:t>
            </a: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SET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500,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dept_id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100</a:t>
            </a: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WHERE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</a:t>
            </a: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RETURNING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, </a:t>
            </a:r>
            <a:r>
              <a:rPr lang="en-US" sz="2400" b="1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dept_id</a:t>
            </a:r>
            <a:r>
              <a:rPr lang="en-US" sz="24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INTO :BND1, :BND2;</a:t>
            </a:r>
          </a:p>
          <a:p>
            <a:pPr marL="9144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438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DELE</a:t>
            </a:r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399395" y="1246434"/>
            <a:ext cx="1139321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b="1" cap="all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DELETE ALL ROWS</a:t>
            </a:r>
            <a:endParaRPr lang="en-US" sz="20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 marR="0" indent="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yntax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	DELETE FROM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            Example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	DELETE FROM employee;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cap="all" dirty="0">
                <a:solidFill>
                  <a:srgbClr val="FF0000"/>
                </a:solidFill>
                <a:latin typeface="Arial Black" panose="020B0A04020102020204" pitchFamily="34" charset="0"/>
                <a:cs typeface="Latha" panose="020B0604020202020204" pitchFamily="34" charset="0"/>
              </a:rPr>
              <a:t>2. DELETE PARTICULAR ROW(S)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Syntax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	DELETE FROM &lt;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WHERE &lt;condition&gt;;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Example	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	DELETE FROM employee WHERE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employee_id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101;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07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ED8B2-8E8E-453E-AA11-CAAC6D57C3AF}"/>
              </a:ext>
            </a:extLst>
          </p:cNvPr>
          <p:cNvSpPr txBox="1"/>
          <p:nvPr/>
        </p:nvSpPr>
        <p:spPr>
          <a:xfrm>
            <a:off x="609600" y="23577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DELE</a:t>
            </a:r>
            <a:r>
              <a:rPr lang="en-US" sz="3200" dirty="0">
                <a:solidFill>
                  <a:srgbClr val="0070C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TE STATEMENTS</a:t>
            </a:r>
            <a:endParaRPr lang="en-US" sz="32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43E09-9D58-4607-B657-7422AAFF5D0E}"/>
              </a:ext>
            </a:extLst>
          </p:cNvPr>
          <p:cNvSpPr txBox="1"/>
          <p:nvPr/>
        </p:nvSpPr>
        <p:spPr>
          <a:xfrm>
            <a:off x="380974" y="820549"/>
            <a:ext cx="11393210" cy="561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cap="all" dirty="0">
                <a:solidFill>
                  <a:srgbClr val="FF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3. Deleting Rows from a Partition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 		DELETE FROM &lt;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 PARTITION (&lt;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partition_name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&gt;)</a:t>
            </a: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[ WHERE condition ] ;</a:t>
            </a:r>
            <a:endParaRPr lang="en-US" sz="2000" b="1" cap="all" dirty="0">
              <a:solidFill>
                <a:srgbClr val="FF0000"/>
              </a:solidFill>
              <a:latin typeface="Arial Black" panose="020B0A04020102020204" pitchFamily="34" charset="0"/>
              <a:cs typeface="Latha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  <a:cs typeface="Latha" panose="020B0604020202020204" pitchFamily="34" charset="0"/>
              </a:rPr>
              <a:t>Example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Calibri" panose="020F0502020204030204" pitchFamily="34" charset="0"/>
                <a:cs typeface="Latha" panose="020B0604020202020204" pitchFamily="34" charset="0"/>
              </a:rPr>
              <a:t>		DELETE FROM </a:t>
            </a:r>
            <a:r>
              <a:rPr lang="en-US" sz="2200" dirty="0" err="1">
                <a:latin typeface="Calibri" panose="020F0502020204030204" pitchFamily="34" charset="0"/>
                <a:cs typeface="Latha" panose="020B0604020202020204" pitchFamily="34" charset="0"/>
              </a:rPr>
              <a:t>range_sales</a:t>
            </a:r>
            <a:r>
              <a:rPr lang="en-US" sz="2200" dirty="0">
                <a:latin typeface="Calibri" panose="020F0502020204030204" pitchFamily="34" charset="0"/>
                <a:cs typeface="Latha" panose="020B0604020202020204" pitchFamily="34" charset="0"/>
              </a:rPr>
              <a:t> PARTITION (p2);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cap="all" dirty="0">
              <a:solidFill>
                <a:srgbClr val="FF0000"/>
              </a:solidFill>
              <a:latin typeface="Arial Black" panose="020B0A04020102020204" pitchFamily="34" charset="0"/>
              <a:cs typeface="Latha" panose="020B0604020202020204" pitchFamily="34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cap="all" dirty="0">
                <a:solidFill>
                  <a:srgbClr val="FF0000"/>
                </a:solidFill>
                <a:latin typeface="Arial Black" panose="020B0A04020102020204" pitchFamily="34" charset="0"/>
                <a:cs typeface="Latha" panose="020B0604020202020204" pitchFamily="34" charset="0"/>
              </a:rPr>
              <a:t>4. Using the RETURNING Clause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Syntax 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DELETE FROM &lt;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table_name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&gt;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[ WHERE &lt;condition&gt; ]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RETURNING col_1,… INTO bind_var1,…;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Example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DELETE FROM employee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WHERE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empid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= 4</a:t>
            </a:r>
          </a:p>
          <a:p>
            <a:pPr marL="6858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		RETURNING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sal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Latha" panose="020B0604020202020204" pitchFamily="34" charset="0"/>
              </a:rPr>
              <a:t> INTO :bnd1;</a:t>
            </a:r>
          </a:p>
        </p:txBody>
      </p:sp>
    </p:spTree>
    <p:extLst>
      <p:ext uri="{BB962C8B-B14F-4D97-AF65-F5344CB8AC3E}">
        <p14:creationId xmlns:p14="http://schemas.microsoft.com/office/powerpoint/2010/main" val="2956730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9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61C8C1-2961-489F-B020-74C55D440417}"/>
              </a:ext>
            </a:extLst>
          </p:cNvPr>
          <p:cNvSpPr txBox="1"/>
          <p:nvPr/>
        </p:nvSpPr>
        <p:spPr>
          <a:xfrm>
            <a:off x="304799" y="225609"/>
            <a:ext cx="10189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Overview of SQL Statements (</a:t>
            </a:r>
            <a:r>
              <a:rPr lang="en-US" sz="32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Cont</a:t>
            </a:r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81CD5-F4ED-4EE7-ACAD-B86840904AA2}"/>
              </a:ext>
            </a:extLst>
          </p:cNvPr>
          <p:cNvSpPr txBox="1"/>
          <p:nvPr/>
        </p:nvSpPr>
        <p:spPr>
          <a:xfrm>
            <a:off x="348345" y="745070"/>
            <a:ext cx="114953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Data Manipulation Language (DML) Statements</a:t>
            </a:r>
          </a:p>
          <a:p>
            <a:r>
              <a:rPr lang="en-US" sz="2400" dirty="0"/>
              <a:t>Data manipulation language (DML) statements query or manipulate data in existing schema objects and enable you to: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Retrieve or fetch data from one or more tables or views </a:t>
            </a:r>
            <a:r>
              <a:rPr lang="en-US" sz="2400" b="1" i="1" dirty="0"/>
              <a:t>(SELECT)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Add new rows of data into a table or view </a:t>
            </a:r>
            <a:r>
              <a:rPr lang="en-US" sz="2400" b="1" i="1" dirty="0"/>
              <a:t>(INSERT)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Change column values in existing rows of a table or view </a:t>
            </a:r>
            <a:r>
              <a:rPr lang="en-US" sz="2400" b="1" i="1" dirty="0"/>
              <a:t>(UPDATE)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Update or insert rows conditionally into a table or view </a:t>
            </a:r>
            <a:r>
              <a:rPr lang="en-US" sz="2400" b="1" i="1" dirty="0"/>
              <a:t>(MERGE)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Remove rows from tables or views </a:t>
            </a:r>
            <a:r>
              <a:rPr lang="en-US" sz="2400" b="1" i="1" dirty="0"/>
              <a:t>(DELETE)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Lock a table or view, temporarily limiting access by other users </a:t>
            </a:r>
            <a:r>
              <a:rPr lang="en-US" sz="2400" b="1" i="1" dirty="0"/>
              <a:t>(LOCK TABLE)</a:t>
            </a:r>
          </a:p>
        </p:txBody>
      </p:sp>
    </p:spTree>
    <p:extLst>
      <p:ext uri="{BB962C8B-B14F-4D97-AF65-F5344CB8AC3E}">
        <p14:creationId xmlns:p14="http://schemas.microsoft.com/office/powerpoint/2010/main" val="63218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61C8C1-2961-489F-B020-74C55D440417}"/>
              </a:ext>
            </a:extLst>
          </p:cNvPr>
          <p:cNvSpPr txBox="1"/>
          <p:nvPr/>
        </p:nvSpPr>
        <p:spPr>
          <a:xfrm>
            <a:off x="304799" y="225609"/>
            <a:ext cx="10189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Overview of SQL Statements (</a:t>
            </a:r>
            <a:r>
              <a:rPr lang="en-US" sz="32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Cont</a:t>
            </a:r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81CD5-F4ED-4EE7-ACAD-B86840904AA2}"/>
              </a:ext>
            </a:extLst>
          </p:cNvPr>
          <p:cNvSpPr txBox="1"/>
          <p:nvPr/>
        </p:nvSpPr>
        <p:spPr>
          <a:xfrm>
            <a:off x="348345" y="745070"/>
            <a:ext cx="11495309" cy="5640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Transaction Control Statements</a:t>
            </a:r>
          </a:p>
          <a:p>
            <a:endParaRPr lang="en-US" sz="1050" dirty="0"/>
          </a:p>
          <a:p>
            <a:r>
              <a:rPr lang="en-US" sz="2400" dirty="0"/>
              <a:t>Transaction control statements manage the changes made by DML statements and group DML statements into transactions and enable you to: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Make changes to a transaction permanent </a:t>
            </a:r>
            <a:r>
              <a:rPr lang="en-US" sz="2400" b="1" i="1" dirty="0"/>
              <a:t>(COMMIT)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Undo the changes in a transaction, since the transaction started </a:t>
            </a:r>
            <a:r>
              <a:rPr lang="en-US" sz="2400" b="1" i="1" dirty="0"/>
              <a:t>(ROLLBACK) </a:t>
            </a:r>
            <a:r>
              <a:rPr lang="en-US" sz="2400" dirty="0"/>
              <a:t>or since a </a:t>
            </a:r>
            <a:r>
              <a:rPr lang="en-US" sz="2400" dirty="0" err="1"/>
              <a:t>savepoint</a:t>
            </a:r>
            <a:r>
              <a:rPr lang="en-US" sz="2400" dirty="0"/>
              <a:t> </a:t>
            </a:r>
            <a:r>
              <a:rPr lang="en-US" sz="2400" b="1" i="1" dirty="0"/>
              <a:t>(ROLLBACK TO SAVEPOINT)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Set a point to which you can roll back </a:t>
            </a:r>
            <a:r>
              <a:rPr lang="en-US" sz="2400" b="1" i="1" dirty="0"/>
              <a:t>(SAVEPOINT)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Establish properties for a transaction </a:t>
            </a:r>
            <a:r>
              <a:rPr lang="en-US" sz="2400" b="1" i="1" dirty="0"/>
              <a:t>(SET TRANSACTION)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Specify whether a deferrable integrity constraint is checked following each DML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statement or when the transaction is committed </a:t>
            </a:r>
            <a:r>
              <a:rPr lang="en-US" sz="2400" b="1" i="1" dirty="0"/>
              <a:t>(SET CONSTRAINT)</a:t>
            </a:r>
          </a:p>
        </p:txBody>
      </p:sp>
    </p:spTree>
    <p:extLst>
      <p:ext uri="{BB962C8B-B14F-4D97-AF65-F5344CB8AC3E}">
        <p14:creationId xmlns:p14="http://schemas.microsoft.com/office/powerpoint/2010/main" val="36869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61C8C1-2961-489F-B020-74C55D440417}"/>
              </a:ext>
            </a:extLst>
          </p:cNvPr>
          <p:cNvSpPr txBox="1"/>
          <p:nvPr/>
        </p:nvSpPr>
        <p:spPr>
          <a:xfrm>
            <a:off x="299012" y="225609"/>
            <a:ext cx="10189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Overview of SQL Statements (</a:t>
            </a:r>
            <a:r>
              <a:rPr lang="en-US" sz="32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Cont</a:t>
            </a:r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81CD5-F4ED-4EE7-ACAD-B86840904AA2}"/>
              </a:ext>
            </a:extLst>
          </p:cNvPr>
          <p:cNvSpPr txBox="1"/>
          <p:nvPr/>
        </p:nvSpPr>
        <p:spPr>
          <a:xfrm>
            <a:off x="348345" y="1017214"/>
            <a:ext cx="11495309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Session Control Statements</a:t>
            </a:r>
          </a:p>
          <a:p>
            <a:endParaRPr lang="en-US" sz="2400" b="1" dirty="0"/>
          </a:p>
          <a:p>
            <a:r>
              <a:rPr lang="en-US" sz="2400" dirty="0"/>
              <a:t>Session control statements dynamically manage the properties of a user session and enable you to: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Alter the current session by performing a specialized function, such as setting the default date format </a:t>
            </a:r>
            <a:r>
              <a:rPr lang="en-US" sz="2400" b="1" i="1" dirty="0"/>
              <a:t>(ALTER SESSION)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Enable and disable roles, which are groups of privileges, for the current session </a:t>
            </a:r>
            <a:r>
              <a:rPr lang="en-US" sz="2400" b="1" i="1" dirty="0"/>
              <a:t>(SET ROLE)</a:t>
            </a:r>
          </a:p>
        </p:txBody>
      </p:sp>
    </p:spTree>
    <p:extLst>
      <p:ext uri="{BB962C8B-B14F-4D97-AF65-F5344CB8AC3E}">
        <p14:creationId xmlns:p14="http://schemas.microsoft.com/office/powerpoint/2010/main" val="377427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061C8C1-2961-489F-B020-74C55D440417}"/>
              </a:ext>
            </a:extLst>
          </p:cNvPr>
          <p:cNvSpPr txBox="1"/>
          <p:nvPr/>
        </p:nvSpPr>
        <p:spPr>
          <a:xfrm>
            <a:off x="304799" y="225609"/>
            <a:ext cx="101890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Overview of SQL Statements (</a:t>
            </a:r>
            <a:r>
              <a:rPr lang="en-US" sz="32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Cont</a:t>
            </a:r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81CD5-F4ED-4EE7-ACAD-B86840904AA2}"/>
              </a:ext>
            </a:extLst>
          </p:cNvPr>
          <p:cNvSpPr txBox="1"/>
          <p:nvPr/>
        </p:nvSpPr>
        <p:spPr>
          <a:xfrm>
            <a:off x="348345" y="1017214"/>
            <a:ext cx="11495309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System Control Statements</a:t>
            </a:r>
          </a:p>
          <a:p>
            <a:endParaRPr lang="en-US" sz="2400" b="1" dirty="0"/>
          </a:p>
          <a:p>
            <a:r>
              <a:rPr lang="en-US" sz="2400" dirty="0"/>
              <a:t>A system control statement changes the properties of the </a:t>
            </a:r>
            <a:r>
              <a:rPr lang="en-US" sz="2400" b="1" i="1" dirty="0"/>
              <a:t>database instance</a:t>
            </a:r>
            <a:r>
              <a:rPr lang="en-US" sz="2400" dirty="0"/>
              <a:t>:</a:t>
            </a:r>
          </a:p>
          <a:p>
            <a:endParaRPr lang="en-US" sz="1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The only system control statement is ALTER SYSTEM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r>
              <a:rPr lang="en-US" sz="2400" b="1" dirty="0">
                <a:solidFill>
                  <a:srgbClr val="FF0000"/>
                </a:solidFill>
              </a:rPr>
              <a:t>Embedded SQL Statements</a:t>
            </a:r>
          </a:p>
          <a:p>
            <a:endParaRPr lang="en-US" sz="2400" b="1" dirty="0"/>
          </a:p>
          <a:p>
            <a:r>
              <a:rPr lang="en-US" sz="2400" dirty="0"/>
              <a:t>Embedded SQL statements incorporate DDL, DML, and transaction control statements within a procedural language program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842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BD6451-F461-4E78-8E97-2F97537713CE}"/>
              </a:ext>
            </a:extLst>
          </p:cNvPr>
          <p:cNvSpPr txBox="1"/>
          <p:nvPr/>
        </p:nvSpPr>
        <p:spPr>
          <a:xfrm>
            <a:off x="430924" y="438833"/>
            <a:ext cx="9722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Syntax for Schema Objects and Parts in SQL Statements</a:t>
            </a:r>
          </a:p>
        </p:txBody>
      </p:sp>
      <p:pic>
        <p:nvPicPr>
          <p:cNvPr id="1026" name="Picture 2" descr="Description of database_object_or_part.eps follows">
            <a:extLst>
              <a:ext uri="{FF2B5EF4-FFF2-40B4-BE49-F238E27FC236}">
                <a16:creationId xmlns:a16="http://schemas.microsoft.com/office/drawing/2014/main" id="{89F2864A-1017-4AD2-A848-75B2AD4FB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189" y="1693923"/>
            <a:ext cx="8732923" cy="84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BB6FF49E-45F1-4638-9CD2-A77A19C2543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6738" y="2639519"/>
            <a:ext cx="11093723" cy="36650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i="1" dirty="0">
                <a:latin typeface="Arial" panose="020B0604020202020204" pitchFamily="34" charset="0"/>
              </a:rPr>
              <a:t>object</a:t>
            </a:r>
            <a:r>
              <a:rPr lang="en-US" altLang="en-US" sz="2400" b="1" dirty="0">
                <a:latin typeface="Arial" panose="020B0604020202020204" pitchFamily="34" charset="0"/>
              </a:rPr>
              <a:t> </a:t>
            </a:r>
            <a:r>
              <a:rPr lang="en-US" altLang="en-US" sz="2400" dirty="0">
                <a:latin typeface="Arial" panose="020B0604020202020204" pitchFamily="34" charset="0"/>
              </a:rPr>
              <a:t>is the name of the object.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schema containing the object. The schema qualifier lets you refer to an object in a schema other than your own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identifier lets you refer to a part of a schema object, such as a column or a partition of a table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dblink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name of the database containing the object</a:t>
            </a:r>
          </a:p>
        </p:txBody>
      </p:sp>
    </p:spTree>
    <p:extLst>
      <p:ext uri="{BB962C8B-B14F-4D97-AF65-F5344CB8AC3E}">
        <p14:creationId xmlns:p14="http://schemas.microsoft.com/office/powerpoint/2010/main" val="399735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3616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CREATE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3AF00-4F2F-4A0D-92D4-47C7A7A727ED}"/>
              </a:ext>
            </a:extLst>
          </p:cNvPr>
          <p:cNvSpPr txBox="1"/>
          <p:nvPr/>
        </p:nvSpPr>
        <p:spPr>
          <a:xfrm>
            <a:off x="567559" y="1218309"/>
            <a:ext cx="9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0D388-5F53-4B02-B0E3-BD3383190B32}"/>
              </a:ext>
            </a:extLst>
          </p:cNvPr>
          <p:cNvSpPr txBox="1"/>
          <p:nvPr/>
        </p:nvSpPr>
        <p:spPr>
          <a:xfrm>
            <a:off x="2375907" y="1091851"/>
            <a:ext cx="673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i="1" dirty="0"/>
              <a:t>&lt;</a:t>
            </a:r>
            <a:r>
              <a:rPr lang="en-US" sz="2400" i="1" dirty="0" err="1"/>
              <a:t>table_name</a:t>
            </a:r>
            <a:r>
              <a:rPr lang="en-US" sz="2400" i="1" dirty="0"/>
              <a:t>&gt; </a:t>
            </a:r>
          </a:p>
          <a:p>
            <a:r>
              <a:rPr lang="en-US" sz="2400" dirty="0"/>
              <a:t>(</a:t>
            </a:r>
          </a:p>
          <a:p>
            <a:r>
              <a:rPr lang="en-US" sz="2400" dirty="0"/>
              <a:t>&lt;</a:t>
            </a:r>
            <a:r>
              <a:rPr lang="en-US" sz="2400" dirty="0" err="1"/>
              <a:t>col_name</a:t>
            </a:r>
            <a:r>
              <a:rPr lang="en-US" sz="2400" dirty="0"/>
              <a:t>&gt; </a:t>
            </a:r>
            <a:r>
              <a:rPr lang="en-US" sz="2400" dirty="0" err="1"/>
              <a:t>data_type</a:t>
            </a:r>
            <a:r>
              <a:rPr lang="en-US" sz="2400" dirty="0"/>
              <a:t> [(width)],  … </a:t>
            </a:r>
          </a:p>
          <a:p>
            <a:r>
              <a:rPr lang="en-US" sz="2400" dirty="0"/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4F299E-2E02-4764-AA47-914DE849DDA4}"/>
              </a:ext>
            </a:extLst>
          </p:cNvPr>
          <p:cNvSpPr txBox="1"/>
          <p:nvPr/>
        </p:nvSpPr>
        <p:spPr>
          <a:xfrm>
            <a:off x="596126" y="2872404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0DEB0-49DA-406B-9DF9-155AD089592A}"/>
              </a:ext>
            </a:extLst>
          </p:cNvPr>
          <p:cNvSpPr txBox="1"/>
          <p:nvPr/>
        </p:nvSpPr>
        <p:spPr>
          <a:xfrm>
            <a:off x="2375907" y="2848342"/>
            <a:ext cx="67306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TABLE </a:t>
            </a:r>
            <a:r>
              <a:rPr lang="en-US" sz="2400" i="1" dirty="0"/>
              <a:t>student</a:t>
            </a:r>
          </a:p>
          <a:p>
            <a:r>
              <a:rPr lang="en-US" sz="2400" dirty="0"/>
              <a:t>(</a:t>
            </a:r>
          </a:p>
          <a:p>
            <a:r>
              <a:rPr lang="en-US" sz="2400" dirty="0" err="1"/>
              <a:t>student_id</a:t>
            </a:r>
            <a:r>
              <a:rPr lang="en-US" sz="2400" dirty="0"/>
              <a:t>             	NUMBER (5),  </a:t>
            </a:r>
          </a:p>
          <a:p>
            <a:r>
              <a:rPr lang="en-US" sz="2400" dirty="0" err="1"/>
              <a:t>student_name</a:t>
            </a:r>
            <a:r>
              <a:rPr lang="en-US" sz="2400" dirty="0"/>
              <a:t>	      	VARCHAR2(30),</a:t>
            </a:r>
          </a:p>
          <a:p>
            <a:r>
              <a:rPr lang="en-US" sz="2400" dirty="0" err="1"/>
              <a:t>date_of_birth</a:t>
            </a:r>
            <a:r>
              <a:rPr lang="en-US" sz="2400" dirty="0"/>
              <a:t>        	DATE,</a:t>
            </a:r>
          </a:p>
          <a:p>
            <a:r>
              <a:rPr lang="en-US" sz="2400" dirty="0"/>
              <a:t>course 			VARCHAR2(5)</a:t>
            </a:r>
          </a:p>
          <a:p>
            <a:r>
              <a:rPr lang="en-US" sz="2400" dirty="0"/>
              <a:t>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39AD39-5757-4FD8-B960-F149CB969F36}"/>
              </a:ext>
            </a:extLst>
          </p:cNvPr>
          <p:cNvSpPr txBox="1"/>
          <p:nvPr/>
        </p:nvSpPr>
        <p:spPr>
          <a:xfrm>
            <a:off x="626037" y="5832427"/>
            <a:ext cx="102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 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B7A3E-C642-407D-B433-84925C226980}"/>
              </a:ext>
            </a:extLst>
          </p:cNvPr>
          <p:cNvSpPr txBox="1"/>
          <p:nvPr/>
        </p:nvSpPr>
        <p:spPr>
          <a:xfrm>
            <a:off x="2375907" y="5764847"/>
            <a:ext cx="351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DESC [RIBE] &lt;</a:t>
            </a:r>
            <a:r>
              <a:rPr lang="en-US" sz="2400" dirty="0" err="1"/>
              <a:t>table_name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2675</Words>
  <Application>Microsoft Office PowerPoint</Application>
  <PresentationFormat>Widescreen</PresentationFormat>
  <Paragraphs>396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ER MODEL?   ER model stands for an Entity-Relationship model. It is a high-level data model. This model is used to define the data elements and relationship for a specified system.  It develops a conceptual design for the database. It also develops a very simple and easy to design view of data.  In ER modeling, the database structure is portrayed as a diagram called an entity-relationship diagram.</dc:title>
  <dc:creator>mahendiran0906@gmail.com</dc:creator>
  <cp:lastModifiedBy>AMIRITAVARSHINI MAHENDIRAN</cp:lastModifiedBy>
  <cp:revision>51</cp:revision>
  <dcterms:created xsi:type="dcterms:W3CDTF">2022-08-10T08:58:00Z</dcterms:created>
  <dcterms:modified xsi:type="dcterms:W3CDTF">2025-07-28T06:26:26Z</dcterms:modified>
</cp:coreProperties>
</file>