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7" r:id="rId3"/>
    <p:sldId id="288" r:id="rId4"/>
    <p:sldId id="290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ITAVARSHINI MAHENDIRAN" userId="aef92e519e3ce1f6" providerId="LiveId" clId="{E9F2865D-7E13-446A-A482-9494078406DA}"/>
    <pc:docChg chg="modSld">
      <pc:chgData name="AMIRITAVARSHINI MAHENDIRAN" userId="aef92e519e3ce1f6" providerId="LiveId" clId="{E9F2865D-7E13-446A-A482-9494078406DA}" dt="2025-08-01T04:01:51.489" v="4" actId="20577"/>
      <pc:docMkLst>
        <pc:docMk/>
      </pc:docMkLst>
      <pc:sldChg chg="modSp mod">
        <pc:chgData name="AMIRITAVARSHINI MAHENDIRAN" userId="aef92e519e3ce1f6" providerId="LiveId" clId="{E9F2865D-7E13-446A-A482-9494078406DA}" dt="2025-08-01T04:01:51.489" v="4" actId="20577"/>
        <pc:sldMkLst>
          <pc:docMk/>
          <pc:sldMk cId="4264154445" sldId="287"/>
        </pc:sldMkLst>
        <pc:spChg chg="mod">
          <ac:chgData name="AMIRITAVARSHINI MAHENDIRAN" userId="aef92e519e3ce1f6" providerId="LiveId" clId="{E9F2865D-7E13-446A-A482-9494078406DA}" dt="2025-08-01T04:01:51.489" v="4" actId="20577"/>
          <ac:spMkLst>
            <pc:docMk/>
            <pc:sldMk cId="4264154445" sldId="287"/>
            <ac:spMk id="25" creationId="{A546C844-57C1-4689-A0DB-2E7772A54F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FCE-08D2-4D50-98AB-3C911F43E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56EA-22E0-4658-BBB2-6F075B480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B9EF1-2F54-4B54-98F2-6A14A36B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C219-5910-49C3-92AE-E9A3B64C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E77A-4187-4E15-88A1-65B38BE7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0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75F9-870E-4D57-8DEA-05D470B1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B0006-A867-48E4-97F6-D0988ECB7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ABDE-79DA-4DAD-BDFC-0CAF13FD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26D8E-F0FC-475D-AAB3-7A20C933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AB9D2-9EB6-4B1F-A975-B5004CF5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9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AB0FB-A19D-45E0-9DC4-17F543078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8F721-B65E-40C9-940B-66E263C91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E50C6-B021-4CA0-A9A6-81FD00AC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26195-9C95-47BC-975D-EBA0358F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A6D9-A237-403C-BF6D-CA591EA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E03-C979-4308-98F3-60B937E8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54D9-B00E-4D17-811D-946F0ED5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DE3C6-E7B8-463A-A6E7-82570632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7BC8-FC0F-47A6-800E-CCC8067C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C06F-7A30-4C75-A29B-3F4D7423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0FE0-491A-483E-B2EB-545459EF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66152-045A-4643-9097-A7814ADF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8F3E-F589-4D4A-B344-0743EA69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2A0F-A727-486D-8E52-FB5D96E2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95941-54CE-44E9-8A8C-5FD8AF46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1433-B4C7-4104-A9AD-08C0811E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3AD9-BA4C-4907-B25B-C31D4671D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80746-EF81-4221-9F6E-0D9E41C7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35BF-0661-459B-A4AA-9849DB9B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CE4F-B24F-49AA-94A6-D1FA461E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0D08B-B356-48AE-9670-75E8AA55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F134-FC51-4012-9986-BDFF63B5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D9B51-BEAA-49D8-BF9D-D186A4078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570F9-9F7D-4358-8D91-831B400B0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BEE97-60DF-41B8-BE17-B23AE1E7B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73803-FEA8-43A7-8407-B881007F2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4CB76-A46E-49D1-A139-E7287F59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34083-54AB-4D00-9C0E-37D82E9F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A0043-BD15-4378-8E79-F37F54B8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6533-49DA-416A-8B34-3BB22986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C72C0-713F-4146-B75D-70965622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AA2F6-3225-4F38-A865-73FF0195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C167F-0BC4-4C83-A745-44D1903C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9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7818C-31E4-42DC-906C-31617B7C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4374C-1B22-4842-A637-BB393F39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B84D-CB5E-4AAF-83EF-D3C3C36D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33EC-0FF5-459C-A1EA-FB44C011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7255-4D0C-4548-A56A-CA612FE22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91590-28AD-48BC-817A-7AE7ADEAD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E683B-8FAB-4AAC-BEB0-171BFA6E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09E64-C9A3-488C-ADA7-B4B890D2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F021F-85DF-4BC5-B2AD-06B6E741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803F-A09A-4538-AB54-580E9125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F89DB-85B9-48D6-947A-1B648356D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22B5-BD9A-4CEB-AE1A-AD3F01B83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3FDEE-EAE6-4F3F-826D-9663F7E2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E2076-9D6A-418C-B59D-4DD17095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EC889-EF86-4B64-B1C8-4879AB4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2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33DCE-9FC5-43FF-A6C7-F3183D65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6B0E3-E60C-4A8F-BF18-433C4E0D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3B9C-695C-46F8-AF87-EEB42A1B6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C901-6B37-4CD9-AC96-388F800A30E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9BBA5-A969-4194-AC21-BADB1134F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E167-92F1-453B-B2B7-49FC545CB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7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4323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CASE STATEMENT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54" y="1761990"/>
            <a:ext cx="11009582" cy="34924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b="1" dirty="0">
              <a:solidFill>
                <a:srgbClr val="FF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CASE expressions let you use </a:t>
            </a:r>
            <a:r>
              <a:rPr lang="en-US" altLang="en-US" sz="2400" i="1" dirty="0"/>
              <a:t>IF ... THEN ... ELSE </a:t>
            </a:r>
            <a:r>
              <a:rPr lang="en-US" altLang="en-US" sz="2400" dirty="0"/>
              <a:t>logic in SQL statements without having to invoke procedures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TYPES: 		</a:t>
            </a: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marL="1828800" lvl="3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sz="2400" dirty="0"/>
              <a:t>Simple Case</a:t>
            </a:r>
          </a:p>
          <a:p>
            <a:pPr marL="1828800" lvl="3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/>
              <a:t>Search Case</a:t>
            </a:r>
          </a:p>
        </p:txBody>
      </p:sp>
    </p:spTree>
    <p:extLst>
      <p:ext uri="{BB962C8B-B14F-4D97-AF65-F5344CB8AC3E}">
        <p14:creationId xmlns:p14="http://schemas.microsoft.com/office/powerpoint/2010/main" val="338194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6171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SIMPLE CASE STATEMENT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94" y="1182997"/>
            <a:ext cx="11009582" cy="39190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b="1" dirty="0">
              <a:solidFill>
                <a:srgbClr val="FF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In a simple CASE expression, Oracle Database searches for the first </a:t>
            </a:r>
            <a:r>
              <a:rPr lang="en-US" altLang="en-US" sz="2400" b="1" i="1" dirty="0"/>
              <a:t>WHEN ... THEN </a:t>
            </a:r>
            <a:r>
              <a:rPr lang="en-US" altLang="en-US" sz="2400" dirty="0"/>
              <a:t>pair for which </a:t>
            </a:r>
            <a:r>
              <a:rPr lang="en-US" altLang="en-US" sz="2400" b="1" i="1" dirty="0"/>
              <a:t>expr</a:t>
            </a:r>
            <a:r>
              <a:rPr lang="en-US" altLang="en-US" sz="2400" dirty="0"/>
              <a:t> is equal to </a:t>
            </a:r>
            <a:r>
              <a:rPr lang="en-US" altLang="en-US" sz="2400" b="1" i="1" dirty="0" err="1"/>
              <a:t>comparison_expr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and returns </a:t>
            </a:r>
            <a:r>
              <a:rPr lang="en-US" altLang="en-US" sz="2400" b="1" i="1" dirty="0" err="1"/>
              <a:t>return_expr</a:t>
            </a:r>
            <a:r>
              <a:rPr lang="en-US" altLang="en-US" sz="2400" b="1" i="1" dirty="0"/>
              <a:t>.</a:t>
            </a:r>
            <a:r>
              <a:rPr lang="en-US" altLang="en-US" sz="2400" dirty="0"/>
              <a:t> If none of the </a:t>
            </a:r>
            <a:r>
              <a:rPr lang="en-US" altLang="en-US" sz="2400" b="1" i="1" dirty="0"/>
              <a:t>WHEN ... THEN </a:t>
            </a:r>
            <a:r>
              <a:rPr lang="en-US" altLang="en-US" sz="2400" dirty="0"/>
              <a:t>pairs meet this condition, and an ELSE clause exists, then Oracle returns </a:t>
            </a:r>
            <a:r>
              <a:rPr lang="en-US" altLang="en-US" sz="2400" b="1" i="1" dirty="0" err="1"/>
              <a:t>else_expr</a:t>
            </a:r>
            <a:r>
              <a:rPr lang="en-US" altLang="en-US" sz="2400" b="1" i="1" dirty="0"/>
              <a:t>. </a:t>
            </a:r>
            <a:r>
              <a:rPr lang="en-US" altLang="en-US" sz="2400" dirty="0"/>
              <a:t>Otherwise, Oracle returns </a:t>
            </a:r>
            <a:r>
              <a:rPr lang="en-US" altLang="en-US" sz="2400" b="1" i="1" dirty="0"/>
              <a:t>null</a:t>
            </a:r>
            <a:r>
              <a:rPr lang="en-US" altLang="en-US" sz="2400" dirty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SYNTAX: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00B050"/>
                </a:solidFill>
              </a:rPr>
              <a:t>CASE</a:t>
            </a:r>
            <a:r>
              <a:rPr lang="en-US" altLang="en-US" sz="2400" b="1" dirty="0">
                <a:solidFill>
                  <a:srgbClr val="FF0000"/>
                </a:solidFill>
              </a:rPr>
              <a:t> &lt;</a:t>
            </a:r>
            <a:r>
              <a:rPr lang="en-US" altLang="en-US" sz="2400" b="1" dirty="0">
                <a:solidFill>
                  <a:srgbClr val="00B050"/>
                </a:solidFill>
              </a:rPr>
              <a:t>expr&gt;  WHEN &lt;</a:t>
            </a:r>
            <a:r>
              <a:rPr lang="en-US" altLang="en-US" sz="2400" b="1" dirty="0" err="1">
                <a:solidFill>
                  <a:srgbClr val="00B050"/>
                </a:solidFill>
              </a:rPr>
              <a:t>comparison_expr</a:t>
            </a:r>
            <a:r>
              <a:rPr lang="en-US" altLang="en-US" sz="2400" b="1" dirty="0">
                <a:solidFill>
                  <a:srgbClr val="00B050"/>
                </a:solidFill>
              </a:rPr>
              <a:t>&gt; THEN  &lt;</a:t>
            </a:r>
            <a:r>
              <a:rPr lang="en-US" altLang="en-US" sz="2400" b="1" dirty="0" err="1">
                <a:solidFill>
                  <a:srgbClr val="00B050"/>
                </a:solidFill>
              </a:rPr>
              <a:t>return_expr</a:t>
            </a:r>
            <a:r>
              <a:rPr lang="en-US" altLang="en-US" sz="2400" b="1" dirty="0">
                <a:solidFill>
                  <a:srgbClr val="00B050"/>
                </a:solidFill>
              </a:rPr>
              <a:t>&gt; … [ELSE expr]   END</a:t>
            </a:r>
            <a:endParaRPr lang="en-US" altLang="en-US" sz="2400" dirty="0">
              <a:solidFill>
                <a:srgbClr val="00B050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5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5612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SIMPLE CASE - Example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94" y="1552328"/>
            <a:ext cx="11009582" cy="3180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b="1" dirty="0">
              <a:solidFill>
                <a:srgbClr val="FF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	</a:t>
            </a:r>
            <a:r>
              <a:rPr lang="en-US" altLang="en-US" sz="2400" dirty="0"/>
              <a:t>SELECT STUDENT_ID, GRADE,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	</a:t>
            </a:r>
            <a:r>
              <a:rPr lang="en-US" altLang="en-US" sz="2400" b="1" dirty="0">
                <a:solidFill>
                  <a:srgbClr val="00B050"/>
                </a:solidFill>
              </a:rPr>
              <a:t>CASE GRADE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    			WHEN 'A' THEN 'Excellent'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   			 WHEN 'B' THEN 'Good'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    			ELSE 'Poor'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		END As status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FROM STUDENT;</a:t>
            </a:r>
          </a:p>
        </p:txBody>
      </p:sp>
    </p:spTree>
    <p:extLst>
      <p:ext uri="{BB962C8B-B14F-4D97-AF65-F5344CB8AC3E}">
        <p14:creationId xmlns:p14="http://schemas.microsoft.com/office/powerpoint/2010/main" val="40158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6343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SEARCH CASE STATEMENT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59" y="1284821"/>
            <a:ext cx="11009582" cy="42883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b="1" dirty="0">
              <a:solidFill>
                <a:srgbClr val="FF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In a searched </a:t>
            </a:r>
            <a:r>
              <a:rPr lang="en-US" altLang="en-US" sz="2400" b="1" i="1" dirty="0"/>
              <a:t>CASE</a:t>
            </a:r>
            <a:r>
              <a:rPr lang="en-US" altLang="en-US" sz="2400" dirty="0"/>
              <a:t> expression, Oracle searches from left to right until it finds an occurrence of </a:t>
            </a:r>
            <a:r>
              <a:rPr lang="en-US" altLang="en-US" sz="2400" b="1" i="1" dirty="0"/>
              <a:t>condition</a:t>
            </a:r>
            <a:r>
              <a:rPr lang="en-US" altLang="en-US" sz="2400" dirty="0"/>
              <a:t> that is true, and then returns </a:t>
            </a:r>
            <a:r>
              <a:rPr lang="en-US" altLang="en-US" sz="2400" b="1" i="1" dirty="0" err="1"/>
              <a:t>return_expr</a:t>
            </a:r>
            <a:r>
              <a:rPr lang="en-US" altLang="en-US" sz="2400" b="1" i="1" dirty="0"/>
              <a:t>. </a:t>
            </a:r>
            <a:r>
              <a:rPr lang="en-US" altLang="en-US" sz="2400" dirty="0"/>
              <a:t>If no </a:t>
            </a:r>
            <a:r>
              <a:rPr lang="en-US" altLang="en-US" sz="2400" b="1" i="1" dirty="0"/>
              <a:t>condition</a:t>
            </a:r>
            <a:r>
              <a:rPr lang="en-US" altLang="en-US" sz="2400" dirty="0"/>
              <a:t> is found to be true, and an </a:t>
            </a:r>
            <a:r>
              <a:rPr lang="en-US" altLang="en-US" sz="2400" b="1" i="1" dirty="0"/>
              <a:t>ELSE</a:t>
            </a:r>
            <a:r>
              <a:rPr lang="en-US" altLang="en-US" sz="2400" dirty="0"/>
              <a:t> clause exists, then Oracle returns </a:t>
            </a:r>
            <a:r>
              <a:rPr lang="en-US" altLang="en-US" sz="2400" b="1" i="1" dirty="0" err="1"/>
              <a:t>else_expr</a:t>
            </a:r>
            <a:r>
              <a:rPr lang="en-US" altLang="en-US" sz="2400" b="1" i="1" dirty="0"/>
              <a:t>. </a:t>
            </a:r>
            <a:r>
              <a:rPr lang="en-US" altLang="en-US" sz="2400" dirty="0"/>
              <a:t>Otherwise, Oracle returns </a:t>
            </a:r>
            <a:r>
              <a:rPr lang="en-US" altLang="en-US" sz="2400" b="1" i="1" dirty="0"/>
              <a:t>null</a:t>
            </a:r>
            <a:r>
              <a:rPr lang="en-US" altLang="en-US" sz="2400" dirty="0"/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SYNTAX: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	</a:t>
            </a:r>
            <a:r>
              <a:rPr lang="en-US" altLang="en-US" sz="2400" b="1" dirty="0">
                <a:solidFill>
                  <a:srgbClr val="00B050"/>
                </a:solidFill>
              </a:rPr>
              <a:t>CASE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>
                <a:solidFill>
                  <a:srgbClr val="00B050"/>
                </a:solidFill>
              </a:rPr>
              <a:t>WHEN  &lt;condition&gt; THEN  &lt;</a:t>
            </a:r>
            <a:r>
              <a:rPr lang="en-US" altLang="en-US" sz="2400" b="1" dirty="0" err="1">
                <a:solidFill>
                  <a:srgbClr val="00B050"/>
                </a:solidFill>
              </a:rPr>
              <a:t>return_expr</a:t>
            </a:r>
            <a:r>
              <a:rPr lang="en-US" altLang="en-US" sz="2400" b="1" dirty="0">
                <a:solidFill>
                  <a:srgbClr val="00B050"/>
                </a:solidFill>
              </a:rPr>
              <a:t>&gt; , … [ELSE expr]  END</a:t>
            </a:r>
            <a:endParaRPr lang="en-US" altLang="en-US" sz="2400" dirty="0">
              <a:solidFill>
                <a:srgbClr val="00B050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19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56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SEARCH CASE -Example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94" y="1552328"/>
            <a:ext cx="11009582" cy="3180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b="1" dirty="0">
              <a:solidFill>
                <a:srgbClr val="FF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	</a:t>
            </a:r>
            <a:r>
              <a:rPr lang="en-US" altLang="en-US" sz="2400" dirty="0"/>
              <a:t>SELECT </a:t>
            </a:r>
            <a:r>
              <a:rPr lang="en-US" altLang="en-US" sz="2400" dirty="0" err="1"/>
              <a:t>student_id</a:t>
            </a:r>
            <a:r>
              <a:rPr lang="en-US" altLang="en-US" sz="2400" dirty="0"/>
              <a:t>, grade,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	</a:t>
            </a:r>
            <a:r>
              <a:rPr lang="en-US" altLang="en-US" sz="2400" b="1" dirty="0">
                <a:solidFill>
                  <a:srgbClr val="00B050"/>
                </a:solidFill>
              </a:rPr>
              <a:t>CASE 	WHEN grade = 'A' THEN 'Excellent'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     			WHEN grade = 'B' THEN 'Good'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     			ELSE 'Poor’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		END AS status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FROM student;</a:t>
            </a:r>
          </a:p>
        </p:txBody>
      </p:sp>
    </p:spTree>
    <p:extLst>
      <p:ext uri="{BB962C8B-B14F-4D97-AF65-F5344CB8AC3E}">
        <p14:creationId xmlns:p14="http://schemas.microsoft.com/office/powerpoint/2010/main" val="237206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317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mahendiran0906@gmail.com</dc:creator>
  <cp:lastModifiedBy>AMIRITAVARSHINI MAHENDIRAN</cp:lastModifiedBy>
  <cp:revision>16</cp:revision>
  <dcterms:created xsi:type="dcterms:W3CDTF">2022-08-19T12:18:37Z</dcterms:created>
  <dcterms:modified xsi:type="dcterms:W3CDTF">2025-08-01T04:02:01Z</dcterms:modified>
</cp:coreProperties>
</file>