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FCE-08D2-4D50-98AB-3C911F43E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56EA-22E0-4658-BBB2-6F075B48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B9EF1-2F54-4B54-98F2-6A14A36B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C219-5910-49C3-92AE-E9A3B64C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E77A-4187-4E15-88A1-65B38BE7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75F9-870E-4D57-8DEA-05D470B1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B0006-A867-48E4-97F6-D0988ECB7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ABDE-79DA-4DAD-BDFC-0CAF13FD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6D8E-F0FC-475D-AAB3-7A20C93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B9D2-9EB6-4B1F-A975-B5004CF5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AB0FB-A19D-45E0-9DC4-17F543078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8F721-B65E-40C9-940B-66E263C9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E50C6-B021-4CA0-A9A6-81FD00AC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26195-9C95-47BC-975D-EBA0358F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A6D9-A237-403C-BF6D-CA591EA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E03-C979-4308-98F3-60B937E8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54D9-B00E-4D17-811D-946F0ED5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E3C6-E7B8-463A-A6E7-82570632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7BC8-FC0F-47A6-800E-CCC8067C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C06F-7A30-4C75-A29B-3F4D7423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0FE0-491A-483E-B2EB-545459EF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6152-045A-4643-9097-A7814ADF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8F3E-F589-4D4A-B344-0743EA69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2A0F-A727-486D-8E52-FB5D96E2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5941-54CE-44E9-8A8C-5FD8AF46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1433-B4C7-4104-A9AD-08C0811E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3AD9-BA4C-4907-B25B-C31D4671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80746-EF81-4221-9F6E-0D9E41C7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35BF-0661-459B-A4AA-9849DB9B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CE4F-B24F-49AA-94A6-D1FA461E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D08B-B356-48AE-9670-75E8AA55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F134-FC51-4012-9986-BDFF63B5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9B51-BEAA-49D8-BF9D-D186A407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570F9-9F7D-4358-8D91-831B400B0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BEE97-60DF-41B8-BE17-B23AE1E7B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73803-FEA8-43A7-8407-B881007F2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4CB76-A46E-49D1-A139-E7287F59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34083-54AB-4D00-9C0E-37D82E9F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A0043-BD15-4378-8E79-F37F54B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6533-49DA-416A-8B34-3BB22986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C72C0-713F-4146-B75D-70965622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AA2F6-3225-4F38-A865-73FF0195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C167F-0BC4-4C83-A745-44D1903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7818C-31E4-42DC-906C-31617B7C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4374C-1B22-4842-A637-BB393F39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B84D-CB5E-4AAF-83EF-D3C3C36D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33EC-0FF5-459C-A1EA-FB44C011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7255-4D0C-4548-A56A-CA612FE2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1590-28AD-48BC-817A-7AE7ADEA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E683B-8FAB-4AAC-BEB0-171BFA6E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09E64-C9A3-488C-ADA7-B4B890D2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F021F-85DF-4BC5-B2AD-06B6E741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803F-A09A-4538-AB54-580E9125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F89DB-85B9-48D6-947A-1B648356D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22B5-BD9A-4CEB-AE1A-AD3F01B83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FDEE-EAE6-4F3F-826D-9663F7E2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2076-9D6A-418C-B59D-4DD17095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EC889-EF86-4B64-B1C8-4879AB4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33DCE-9FC5-43FF-A6C7-F3183D65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B0E3-E60C-4A8F-BF18-433C4E0D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3B9C-695C-46F8-AF87-EEB42A1B6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9BBA5-A969-4194-AC21-BADB1134F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E167-92F1-453B-B2B7-49FC545C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7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5823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Control Statements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81631669-4245-4B6A-9907-88C6B149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9" y="1290475"/>
            <a:ext cx="11116437" cy="46807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PL/SQL has three categories of control statements: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Helvetica Neue"/>
              </a:rPr>
              <a:t>Conditional selection statements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which run different statements for different data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The conditional selection statements are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Helvetica Neue"/>
              </a:rPr>
              <a:t>Loop statements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which run the same statements with a series of different data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The loop statements are the basic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Helvetica Neue"/>
              </a:rPr>
              <a:t>Sequential control statements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which are not crucial to PL/SQL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The sequential control statements are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which goes to a specified statement, 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which does nothing.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4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6717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</a:t>
            </a:r>
            <a:r>
              <a:rPr lang="en-US" sz="2000" b="1" dirty="0">
                <a:solidFill>
                  <a:srgbClr val="0070C0"/>
                </a:solidFill>
                <a:latin typeface="Arial Black" panose="020B0A04020102020204" pitchFamily="34" charset="0"/>
              </a:rPr>
              <a:t>Conditional Selection Statements</a:t>
            </a:r>
            <a:endParaRPr lang="en-US" sz="28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81631669-4245-4B6A-9907-88C6B149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9" y="1598252"/>
            <a:ext cx="11116437" cy="40651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The conditional selection statements, IF and CASE, run different statements for different data values.</a:t>
            </a:r>
          </a:p>
          <a:p>
            <a:pPr lvl="0"/>
            <a:endParaRPr lang="en-US" altLang="en-US" sz="2000" dirty="0">
              <a:solidFill>
                <a:srgbClr val="333333"/>
              </a:solidFill>
              <a:latin typeface="Helvetica Neue"/>
            </a:endParaRPr>
          </a:p>
          <a:p>
            <a:pPr lvl="0"/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The IF statement either runs or skips a sequence of one or more statements, depending on a condition. The IF statement has these forms:</a:t>
            </a:r>
          </a:p>
          <a:p>
            <a:pPr lvl="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lvl="0"/>
            <a:r>
              <a:rPr lang="en-US" altLang="en-US" sz="2000" b="1" dirty="0">
                <a:solidFill>
                  <a:srgbClr val="00B050"/>
                </a:solidFill>
              </a:rPr>
              <a:t>The IF statement has these forms:</a:t>
            </a:r>
          </a:p>
          <a:p>
            <a:pPr lvl="0"/>
            <a:endParaRPr lang="en-US" altLang="en-US" sz="2000" dirty="0"/>
          </a:p>
          <a:p>
            <a:pPr lvl="0"/>
            <a:r>
              <a:rPr lang="en-US" altLang="en-US" sz="2000" dirty="0"/>
              <a:t>IF THEN</a:t>
            </a:r>
          </a:p>
          <a:p>
            <a:pPr lvl="0"/>
            <a:endParaRPr lang="en-US" altLang="en-US" sz="2000" dirty="0"/>
          </a:p>
          <a:p>
            <a:pPr lvl="0"/>
            <a:r>
              <a:rPr lang="en-US" altLang="en-US" sz="2000" dirty="0"/>
              <a:t>IF THEN ELSE</a:t>
            </a:r>
          </a:p>
          <a:p>
            <a:pPr lvl="0"/>
            <a:endParaRPr lang="en-US" altLang="en-US" sz="2000" dirty="0"/>
          </a:p>
          <a:p>
            <a:pPr lvl="0"/>
            <a:r>
              <a:rPr lang="en-US" altLang="en-US" sz="2000" dirty="0"/>
              <a:t>IF THEN ELSIF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2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248395"/>
            <a:ext cx="495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</a:t>
            </a:r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IF THEN </a:t>
            </a:r>
            <a:r>
              <a:rPr lang="en-US" sz="2000" b="1" dirty="0">
                <a:solidFill>
                  <a:srgbClr val="0070C0"/>
                </a:solidFill>
                <a:latin typeface="Arial Black" panose="020B0A04020102020204" pitchFamily="34" charset="0"/>
              </a:rPr>
              <a:t>Statement</a:t>
            </a:r>
            <a:endParaRPr lang="en-US" sz="28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B2578B-3CBC-460B-A799-07C6EB9B3D88}"/>
              </a:ext>
            </a:extLst>
          </p:cNvPr>
          <p:cNvSpPr txBox="1"/>
          <p:nvPr/>
        </p:nvSpPr>
        <p:spPr>
          <a:xfrm>
            <a:off x="567558" y="766306"/>
            <a:ext cx="1090307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Syntax :</a:t>
            </a:r>
            <a:endParaRPr lang="en-US" sz="2000" dirty="0"/>
          </a:p>
          <a:p>
            <a:pPr lvl="2"/>
            <a:r>
              <a:rPr lang="en-US" sz="2000" dirty="0"/>
              <a:t>	</a:t>
            </a:r>
            <a:r>
              <a:rPr lang="en-US" sz="2200" dirty="0"/>
              <a:t>IF &lt;condition&gt; THEN</a:t>
            </a:r>
          </a:p>
          <a:p>
            <a:pPr lvl="2"/>
            <a:r>
              <a:rPr lang="en-US" sz="2200" dirty="0"/>
              <a:t>		statements;</a:t>
            </a:r>
          </a:p>
          <a:p>
            <a:pPr lvl="2"/>
            <a:r>
              <a:rPr lang="en-US" sz="2200" dirty="0"/>
              <a:t>	END IF;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Example :</a:t>
            </a:r>
          </a:p>
          <a:p>
            <a:r>
              <a:rPr lang="en-US" sz="2000" dirty="0"/>
              <a:t>		</a:t>
            </a:r>
            <a:r>
              <a:rPr lang="en-US" sz="2000" b="1" dirty="0"/>
              <a:t>DECLARE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low_sal</a:t>
            </a:r>
            <a:r>
              <a:rPr lang="en-US" sz="2000" dirty="0"/>
              <a:t>		NUMBER (5) := 5000;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high_sal</a:t>
            </a:r>
            <a:r>
              <a:rPr lang="en-US" sz="2000" dirty="0"/>
              <a:t>		NUMBER (5) := 1000;</a:t>
            </a:r>
          </a:p>
          <a:p>
            <a:r>
              <a:rPr lang="en-US" sz="2000" dirty="0"/>
              <a:t>		</a:t>
            </a:r>
            <a:r>
              <a:rPr lang="en-US" sz="2000" b="1" dirty="0"/>
              <a:t>BEGIN</a:t>
            </a:r>
          </a:p>
          <a:p>
            <a:r>
              <a:rPr lang="en-US" sz="2000" dirty="0"/>
              <a:t>			</a:t>
            </a:r>
            <a:r>
              <a:rPr lang="en-US" sz="2200" b="1" dirty="0">
                <a:solidFill>
                  <a:srgbClr val="00B050"/>
                </a:solidFill>
              </a:rPr>
              <a:t>IF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/>
              <a:t>low_sal</a:t>
            </a:r>
            <a:r>
              <a:rPr lang="en-US" sz="2200" dirty="0"/>
              <a:t> &lt; </a:t>
            </a:r>
            <a:r>
              <a:rPr lang="en-US" sz="2200" dirty="0" err="1"/>
              <a:t>high_sal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THEN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/>
              <a:t>				DBMS_OUTPUT.PUT_LINE(‘Low Salary’);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/>
              <a:t>			</a:t>
            </a:r>
            <a:r>
              <a:rPr lang="en-US" sz="2200" b="1" dirty="0">
                <a:solidFill>
                  <a:srgbClr val="00B050"/>
                </a:solidFill>
              </a:rPr>
              <a:t>END IF;	</a:t>
            </a:r>
          </a:p>
          <a:p>
            <a:r>
              <a:rPr lang="en-US" sz="2200" dirty="0"/>
              <a:t>		</a:t>
            </a:r>
            <a:r>
              <a:rPr lang="en-US" sz="2000" b="1" dirty="0"/>
              <a:t>END;</a:t>
            </a:r>
          </a:p>
          <a:p>
            <a:r>
              <a:rPr lang="en-US" sz="2000" b="1" dirty="0"/>
              <a:t>		/</a:t>
            </a:r>
          </a:p>
        </p:txBody>
      </p:sp>
    </p:spTree>
    <p:extLst>
      <p:ext uri="{BB962C8B-B14F-4D97-AF65-F5344CB8AC3E}">
        <p14:creationId xmlns:p14="http://schemas.microsoft.com/office/powerpoint/2010/main" val="11710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248395"/>
            <a:ext cx="593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</a:t>
            </a:r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IF-THEN-ELSE </a:t>
            </a:r>
            <a:r>
              <a:rPr lang="en-US" sz="2000" b="1" dirty="0">
                <a:solidFill>
                  <a:srgbClr val="0070C0"/>
                </a:solidFill>
                <a:latin typeface="Arial Black" panose="020B0A04020102020204" pitchFamily="34" charset="0"/>
              </a:rPr>
              <a:t>Statement</a:t>
            </a:r>
            <a:endParaRPr lang="en-US" sz="28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B2578B-3CBC-460B-A799-07C6EB9B3D88}"/>
              </a:ext>
            </a:extLst>
          </p:cNvPr>
          <p:cNvSpPr txBox="1"/>
          <p:nvPr/>
        </p:nvSpPr>
        <p:spPr>
          <a:xfrm>
            <a:off x="567558" y="766306"/>
            <a:ext cx="1090307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Syntax :	</a:t>
            </a:r>
            <a:r>
              <a:rPr lang="en-US" sz="2000" dirty="0"/>
              <a:t>	</a:t>
            </a:r>
            <a:r>
              <a:rPr lang="en-US" sz="2200" dirty="0"/>
              <a:t>IF &lt;condition&gt; THEN</a:t>
            </a:r>
          </a:p>
          <a:p>
            <a:pPr lvl="2"/>
            <a:r>
              <a:rPr lang="en-US" sz="2200" dirty="0"/>
              <a:t>		statements;</a:t>
            </a:r>
          </a:p>
          <a:p>
            <a:pPr lvl="2"/>
            <a:r>
              <a:rPr lang="en-US" sz="2200" dirty="0"/>
              <a:t>	</a:t>
            </a:r>
            <a:r>
              <a:rPr lang="en-US" sz="2200" b="1" dirty="0">
                <a:solidFill>
                  <a:srgbClr val="00B050"/>
                </a:solidFill>
              </a:rPr>
              <a:t>ELSE</a:t>
            </a:r>
          </a:p>
          <a:p>
            <a:pPr lvl="2"/>
            <a:r>
              <a:rPr lang="en-US" sz="2200" b="1" dirty="0">
                <a:solidFill>
                  <a:srgbClr val="00B050"/>
                </a:solidFill>
              </a:rPr>
              <a:t>		</a:t>
            </a:r>
            <a:r>
              <a:rPr lang="en-US" sz="2200" b="1" dirty="0" err="1">
                <a:solidFill>
                  <a:srgbClr val="00B050"/>
                </a:solidFill>
              </a:rPr>
              <a:t>else_statement</a:t>
            </a:r>
            <a:r>
              <a:rPr lang="en-US" sz="2200" b="1" dirty="0">
                <a:solidFill>
                  <a:srgbClr val="00B050"/>
                </a:solidFill>
              </a:rPr>
              <a:t>;</a:t>
            </a:r>
          </a:p>
          <a:p>
            <a:pPr lvl="2"/>
            <a:r>
              <a:rPr lang="en-US" sz="2200" dirty="0"/>
              <a:t>	END IF;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Example :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en-US" sz="2000" b="1" dirty="0"/>
              <a:t>BEGIN</a:t>
            </a:r>
          </a:p>
          <a:p>
            <a:r>
              <a:rPr lang="en-US" sz="2000" dirty="0"/>
              <a:t>			</a:t>
            </a:r>
            <a:r>
              <a:rPr lang="en-US" sz="2200" b="1" dirty="0">
                <a:solidFill>
                  <a:srgbClr val="00B050"/>
                </a:solidFill>
              </a:rPr>
              <a:t>IF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/>
              <a:t>low_sal</a:t>
            </a:r>
            <a:r>
              <a:rPr lang="en-US" sz="2200" dirty="0"/>
              <a:t> &lt; </a:t>
            </a:r>
            <a:r>
              <a:rPr lang="en-US" sz="2200" dirty="0" err="1"/>
              <a:t>high_sal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THEN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/>
              <a:t>				DBMS_OUTPUT.PUT_LINE(‘Low Salary’);</a:t>
            </a:r>
          </a:p>
          <a:p>
            <a:r>
              <a:rPr lang="en-US" sz="2200" dirty="0"/>
              <a:t>			</a:t>
            </a:r>
            <a:r>
              <a:rPr lang="en-US" sz="2200" b="1" dirty="0">
                <a:solidFill>
                  <a:srgbClr val="00B050"/>
                </a:solidFill>
              </a:rPr>
              <a:t>ELSE</a:t>
            </a:r>
          </a:p>
          <a:p>
            <a:r>
              <a:rPr lang="en-US" sz="2200" dirty="0"/>
              <a:t>				 DBMS_OUTPUT.PUT_LINE(‘High Salary’);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/>
              <a:t>			</a:t>
            </a:r>
            <a:r>
              <a:rPr lang="en-US" sz="2200" b="1" dirty="0">
                <a:solidFill>
                  <a:srgbClr val="00B050"/>
                </a:solidFill>
              </a:rPr>
              <a:t>END IF;	</a:t>
            </a:r>
          </a:p>
          <a:p>
            <a:r>
              <a:rPr lang="en-US" sz="2200" dirty="0"/>
              <a:t>		</a:t>
            </a:r>
            <a:r>
              <a:rPr lang="en-US" sz="2000" b="1" dirty="0"/>
              <a:t>END;</a:t>
            </a:r>
          </a:p>
          <a:p>
            <a:r>
              <a:rPr lang="en-US" sz="2000" b="1" dirty="0"/>
              <a:t>		/</a:t>
            </a:r>
          </a:p>
        </p:txBody>
      </p:sp>
    </p:spTree>
    <p:extLst>
      <p:ext uri="{BB962C8B-B14F-4D97-AF65-F5344CB8AC3E}">
        <p14:creationId xmlns:p14="http://schemas.microsoft.com/office/powerpoint/2010/main" val="144319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248395"/>
            <a:ext cx="603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</a:t>
            </a:r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IF-THEN-ELSIF </a:t>
            </a:r>
            <a:r>
              <a:rPr lang="en-US" sz="2000" b="1" dirty="0">
                <a:solidFill>
                  <a:srgbClr val="0070C0"/>
                </a:solidFill>
                <a:latin typeface="Arial Black" panose="020B0A04020102020204" pitchFamily="34" charset="0"/>
              </a:rPr>
              <a:t>Statement</a:t>
            </a:r>
            <a:endParaRPr lang="en-US" sz="28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B2578B-3CBC-460B-A799-07C6EB9B3D88}"/>
              </a:ext>
            </a:extLst>
          </p:cNvPr>
          <p:cNvSpPr txBox="1"/>
          <p:nvPr/>
        </p:nvSpPr>
        <p:spPr>
          <a:xfrm>
            <a:off x="567559" y="999986"/>
            <a:ext cx="109030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Syntax :	        </a:t>
            </a:r>
            <a:r>
              <a:rPr lang="en-US" sz="2200" dirty="0"/>
              <a:t>IF condition_1 THEN</a:t>
            </a:r>
          </a:p>
          <a:p>
            <a:pPr lvl="3"/>
            <a:endParaRPr lang="en-US" sz="2200" dirty="0"/>
          </a:p>
          <a:p>
            <a:pPr lvl="3"/>
            <a:r>
              <a:rPr lang="en-US" sz="2200" dirty="0"/>
              <a:t>	  	statements_1</a:t>
            </a:r>
          </a:p>
          <a:p>
            <a:pPr lvl="3"/>
            <a:endParaRPr lang="en-US" sz="2200" dirty="0"/>
          </a:p>
          <a:p>
            <a:pPr lvl="3"/>
            <a:r>
              <a:rPr lang="en-US" sz="2200" b="1" dirty="0">
                <a:solidFill>
                  <a:srgbClr val="00B050"/>
                </a:solidFill>
              </a:rPr>
              <a:t>ELSIF condition_2 THEN</a:t>
            </a:r>
          </a:p>
          <a:p>
            <a:pPr lvl="3"/>
            <a:endParaRPr lang="en-US" sz="2200" b="1" dirty="0">
              <a:solidFill>
                <a:srgbClr val="00B050"/>
              </a:solidFill>
            </a:endParaRPr>
          </a:p>
          <a:p>
            <a:pPr lvl="3"/>
            <a:r>
              <a:rPr lang="en-US" sz="2200" b="1" dirty="0">
                <a:solidFill>
                  <a:srgbClr val="00B050"/>
                </a:solidFill>
              </a:rPr>
              <a:t>  		statements_2</a:t>
            </a:r>
          </a:p>
          <a:p>
            <a:pPr lvl="3"/>
            <a:endParaRPr lang="en-US" sz="2200" b="1" dirty="0">
              <a:solidFill>
                <a:srgbClr val="00B050"/>
              </a:solidFill>
            </a:endParaRPr>
          </a:p>
          <a:p>
            <a:pPr lvl="3"/>
            <a:r>
              <a:rPr lang="en-US" sz="2200" b="1" dirty="0">
                <a:solidFill>
                  <a:srgbClr val="00B050"/>
                </a:solidFill>
              </a:rPr>
              <a:t>[ ELSIF condition_3 THEN</a:t>
            </a:r>
          </a:p>
          <a:p>
            <a:pPr lvl="3"/>
            <a:endParaRPr lang="en-US" sz="2200" b="1" dirty="0">
              <a:solidFill>
                <a:srgbClr val="00B050"/>
              </a:solidFill>
            </a:endParaRPr>
          </a:p>
          <a:p>
            <a:pPr lvl="3"/>
            <a:r>
              <a:rPr lang="en-US" sz="2200" b="1" dirty="0">
                <a:solidFill>
                  <a:srgbClr val="00B050"/>
                </a:solidFill>
              </a:rPr>
              <a:t>    		statements_3</a:t>
            </a:r>
          </a:p>
          <a:p>
            <a:pPr lvl="3"/>
            <a:r>
              <a:rPr lang="en-US" sz="2200" b="1" dirty="0">
                <a:solidFill>
                  <a:srgbClr val="00B050"/>
                </a:solidFill>
              </a:rPr>
              <a:t>]...</a:t>
            </a:r>
          </a:p>
          <a:p>
            <a:pPr lvl="3"/>
            <a:r>
              <a:rPr lang="en-US" sz="2200" dirty="0"/>
              <a:t>[ ELSE</a:t>
            </a:r>
          </a:p>
          <a:p>
            <a:pPr lvl="3"/>
            <a:r>
              <a:rPr lang="en-US" sz="2200" dirty="0"/>
              <a:t>    		</a:t>
            </a:r>
            <a:r>
              <a:rPr lang="en-US" sz="2200" dirty="0" err="1"/>
              <a:t>else_statements</a:t>
            </a:r>
            <a:endParaRPr lang="en-US" sz="2200" dirty="0"/>
          </a:p>
          <a:p>
            <a:pPr lvl="3"/>
            <a:r>
              <a:rPr lang="en-US" sz="2200" dirty="0"/>
              <a:t>]</a:t>
            </a:r>
          </a:p>
          <a:p>
            <a:pPr lvl="3"/>
            <a:r>
              <a:rPr lang="en-US" sz="2200" dirty="0"/>
              <a:t>END IF;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320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248395"/>
            <a:ext cx="603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</a:t>
            </a:r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IF-THEN-ELSIF </a:t>
            </a:r>
            <a:r>
              <a:rPr lang="en-US" sz="2000" b="1" dirty="0">
                <a:solidFill>
                  <a:srgbClr val="0070C0"/>
                </a:solidFill>
                <a:latin typeface="Arial Black" panose="020B0A04020102020204" pitchFamily="34" charset="0"/>
              </a:rPr>
              <a:t>Statement</a:t>
            </a:r>
            <a:endParaRPr lang="en-US" sz="28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B2578B-3CBC-460B-A799-07C6EB9B3D88}"/>
              </a:ext>
            </a:extLst>
          </p:cNvPr>
          <p:cNvSpPr txBox="1"/>
          <p:nvPr/>
        </p:nvSpPr>
        <p:spPr>
          <a:xfrm>
            <a:off x="567559" y="999986"/>
            <a:ext cx="1124852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Example:	</a:t>
            </a:r>
          </a:p>
          <a:p>
            <a:pPr lvl="1"/>
            <a:r>
              <a:rPr lang="en-US" sz="2200" dirty="0"/>
              <a:t>DECLARE</a:t>
            </a:r>
          </a:p>
          <a:p>
            <a:pPr lvl="2"/>
            <a:r>
              <a:rPr lang="en-US" sz="2200" dirty="0"/>
              <a:t>	sales  NUMBER := 50000;</a:t>
            </a:r>
          </a:p>
          <a:p>
            <a:pPr lvl="2"/>
            <a:r>
              <a:rPr lang="en-US" sz="2200" dirty="0"/>
              <a:t>	bonus  NUMBER := 0;</a:t>
            </a:r>
          </a:p>
          <a:p>
            <a:pPr lvl="1"/>
            <a:r>
              <a:rPr lang="en-US" sz="2200" dirty="0"/>
              <a:t>BEGIN </a:t>
            </a:r>
          </a:p>
          <a:p>
            <a:pPr lvl="2"/>
            <a:r>
              <a:rPr lang="en-US" sz="2200" dirty="0"/>
              <a:t>    	IF sales &gt; 50000 THEN</a:t>
            </a:r>
          </a:p>
          <a:p>
            <a:pPr lvl="2"/>
            <a:r>
              <a:rPr lang="en-US" sz="2200" dirty="0"/>
              <a:t>      		bonus := 1500;</a:t>
            </a:r>
          </a:p>
          <a:p>
            <a:pPr lvl="2"/>
            <a:r>
              <a:rPr lang="en-US" sz="2200" dirty="0"/>
              <a:t>    	ELSIF sales &gt; 35000 THEN</a:t>
            </a:r>
          </a:p>
          <a:p>
            <a:pPr lvl="2"/>
            <a:r>
              <a:rPr lang="en-US" sz="2200" dirty="0"/>
              <a:t>      		bonus := 500;</a:t>
            </a:r>
          </a:p>
          <a:p>
            <a:pPr lvl="2"/>
            <a:r>
              <a:rPr lang="en-US" sz="2200" dirty="0"/>
              <a:t>   	ELSE</a:t>
            </a:r>
          </a:p>
          <a:p>
            <a:pPr lvl="2"/>
            <a:r>
              <a:rPr lang="en-US" sz="2200" dirty="0"/>
              <a:t>     		bonus := 100;</a:t>
            </a:r>
          </a:p>
          <a:p>
            <a:pPr lvl="2"/>
            <a:r>
              <a:rPr lang="en-US" sz="2200" dirty="0"/>
              <a:t>    	END IF;</a:t>
            </a:r>
          </a:p>
          <a:p>
            <a:pPr lvl="1"/>
            <a:r>
              <a:rPr lang="en-US" sz="2200" dirty="0"/>
              <a:t> </a:t>
            </a:r>
          </a:p>
          <a:p>
            <a:pPr lvl="1"/>
            <a:r>
              <a:rPr lang="en-US" sz="2200" dirty="0"/>
              <a:t>    		DBMS_OUTPUT.PUT_LINE ('Sales = ' || sales || ', bonus = ' || bonus || '.');</a:t>
            </a:r>
          </a:p>
          <a:p>
            <a:pPr lvl="1"/>
            <a:r>
              <a:rPr lang="en-US" sz="2200" dirty="0"/>
              <a:t>END;</a:t>
            </a:r>
          </a:p>
          <a:p>
            <a:pPr lvl="1"/>
            <a:r>
              <a:rPr lang="en-US" sz="2200" dirty="0"/>
              <a:t>/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0721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534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Courier New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mahendiran0906@gmail.com</dc:creator>
  <cp:lastModifiedBy>Mahendiran Dhanavel</cp:lastModifiedBy>
  <cp:revision>53</cp:revision>
  <dcterms:created xsi:type="dcterms:W3CDTF">2022-08-19T12:18:37Z</dcterms:created>
  <dcterms:modified xsi:type="dcterms:W3CDTF">2024-03-31T07:49:13Z</dcterms:modified>
</cp:coreProperties>
</file>