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FCE-08D2-4D50-98AB-3C911F43E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56EA-22E0-4658-BBB2-6F075B480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B9EF1-2F54-4B54-98F2-6A14A36B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C219-5910-49C3-92AE-E9A3B64C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E77A-4187-4E15-88A1-65B38BE7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0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75F9-870E-4D57-8DEA-05D470B1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B0006-A867-48E4-97F6-D0988ECB7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ABDE-79DA-4DAD-BDFC-0CAF13FD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26D8E-F0FC-475D-AAB3-7A20C933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AB9D2-9EB6-4B1F-A975-B5004CF5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AB0FB-A19D-45E0-9DC4-17F543078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8F721-B65E-40C9-940B-66E263C91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E50C6-B021-4CA0-A9A6-81FD00AC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26195-9C95-47BC-975D-EBA0358F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A6D9-A237-403C-BF6D-CA591EA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E03-C979-4308-98F3-60B937E8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54D9-B00E-4D17-811D-946F0ED5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DE3C6-E7B8-463A-A6E7-82570632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7BC8-FC0F-47A6-800E-CCC8067C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C06F-7A30-4C75-A29B-3F4D7423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0FE0-491A-483E-B2EB-545459EF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6152-045A-4643-9097-A7814ADF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8F3E-F589-4D4A-B344-0743EA69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2A0F-A727-486D-8E52-FB5D96E2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95941-54CE-44E9-8A8C-5FD8AF46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1433-B4C7-4104-A9AD-08C0811E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3AD9-BA4C-4907-B25B-C31D4671D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80746-EF81-4221-9F6E-0D9E41C7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35BF-0661-459B-A4AA-9849DB9B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CE4F-B24F-49AA-94A6-D1FA461E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0D08B-B356-48AE-9670-75E8AA55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F134-FC51-4012-9986-BDFF63B5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9B51-BEAA-49D8-BF9D-D186A4078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570F9-9F7D-4358-8D91-831B400B0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BEE97-60DF-41B8-BE17-B23AE1E7B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73803-FEA8-43A7-8407-B881007F2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4CB76-A46E-49D1-A139-E7287F59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34083-54AB-4D00-9C0E-37D82E9F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A0043-BD15-4378-8E79-F37F54B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6533-49DA-416A-8B34-3BB22986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C72C0-713F-4146-B75D-70965622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AA2F6-3225-4F38-A865-73FF0195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C167F-0BC4-4C83-A745-44D1903C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7818C-31E4-42DC-906C-31617B7C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4374C-1B22-4842-A637-BB393F39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B84D-CB5E-4AAF-83EF-D3C3C36D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33EC-0FF5-459C-A1EA-FB44C011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7255-4D0C-4548-A56A-CA612FE22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91590-28AD-48BC-817A-7AE7ADEAD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E683B-8FAB-4AAC-BEB0-171BFA6E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09E64-C9A3-488C-ADA7-B4B890D2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F021F-85DF-4BC5-B2AD-06B6E741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803F-A09A-4538-AB54-580E9125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F89DB-85B9-48D6-947A-1B648356D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22B5-BD9A-4CEB-AE1A-AD3F01B83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3FDEE-EAE6-4F3F-826D-9663F7E2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2076-9D6A-418C-B59D-4DD17095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EC889-EF86-4B64-B1C8-4879AB4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2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33DCE-9FC5-43FF-A6C7-F3183D65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6B0E3-E60C-4A8F-BF18-433C4E0D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3B9C-695C-46F8-AF87-EEB42A1B6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9BBA5-A969-4194-AC21-BADB1134F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E167-92F1-453B-B2B7-49FC545CB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7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5340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Loop Statements</a:t>
            </a:r>
            <a:endParaRPr lang="en-US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81631669-4245-4B6A-9907-88C6B149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02" y="1290475"/>
            <a:ext cx="11116437" cy="37574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Loop statements run the same statements with a series of different values. </a:t>
            </a:r>
          </a:p>
          <a:p>
            <a:pPr lvl="0"/>
            <a:endParaRPr lang="en-US" altLang="en-US" sz="2000" dirty="0">
              <a:solidFill>
                <a:srgbClr val="333333"/>
              </a:solidFill>
              <a:latin typeface="Helvetica Neue"/>
            </a:endParaRPr>
          </a:p>
          <a:p>
            <a:pPr lvl="0"/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The loop statements are:</a:t>
            </a:r>
          </a:p>
          <a:p>
            <a:pPr lvl="0"/>
            <a:endParaRPr lang="en-US" altLang="en-US" sz="2000" dirty="0">
              <a:solidFill>
                <a:srgbClr val="333333"/>
              </a:solidFill>
              <a:latin typeface="Helvetica Neue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Basic LOOP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altLang="en-US" sz="2000" dirty="0">
              <a:solidFill>
                <a:srgbClr val="333333"/>
              </a:solidFill>
              <a:latin typeface="Helvetica Neue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FOR LOOP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altLang="en-US" sz="2000" dirty="0">
              <a:solidFill>
                <a:srgbClr val="333333"/>
              </a:solidFill>
              <a:latin typeface="Helvetica Neue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Cursor FOR LOOP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altLang="en-US" sz="2000" dirty="0">
              <a:solidFill>
                <a:srgbClr val="333333"/>
              </a:solidFill>
              <a:latin typeface="Helvetica Neue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333333"/>
                </a:solidFill>
                <a:latin typeface="Helvetica Neue"/>
              </a:rPr>
              <a:t>WHILE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4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6674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WHILE LOOP Statement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81631669-4245-4B6A-9907-88C6B149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6" y="1856582"/>
            <a:ext cx="10942313" cy="34496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FF0000"/>
                </a:solidFill>
                <a:latin typeface="Helvetica Neue"/>
              </a:rPr>
              <a:t>Definition</a:t>
            </a:r>
            <a:r>
              <a:rPr lang="en-US" altLang="en-US" dirty="0">
                <a:latin typeface="Helvetica Neue"/>
              </a:rPr>
              <a:t>:</a:t>
            </a:r>
          </a:p>
          <a:p>
            <a:pPr lvl="0"/>
            <a:endParaRPr lang="en-US" altLang="en-US" sz="2000" dirty="0">
              <a:latin typeface="Helvetica Neue"/>
            </a:endParaRPr>
          </a:p>
          <a:p>
            <a:pPr lvl="0"/>
            <a:r>
              <a:rPr lang="en-US" altLang="en-US" sz="2000" dirty="0">
                <a:latin typeface="Helvetica Neue"/>
              </a:rPr>
              <a:t>	The WHILE LOOP statement runs one or more statements while a condition is true</a:t>
            </a:r>
          </a:p>
          <a:p>
            <a:pPr lvl="0"/>
            <a:endParaRPr lang="en-US" altLang="en-US" sz="2000" dirty="0">
              <a:latin typeface="Helvetica Neue"/>
            </a:endParaRPr>
          </a:p>
          <a:p>
            <a:pPr lvl="0"/>
            <a:r>
              <a:rPr lang="en-US" altLang="en-US" sz="2000" b="1" dirty="0">
                <a:solidFill>
                  <a:srgbClr val="FF0000"/>
                </a:solidFill>
                <a:latin typeface="Helvetica Neue"/>
              </a:rPr>
              <a:t>Syntax :</a:t>
            </a:r>
          </a:p>
          <a:p>
            <a:pPr lvl="0"/>
            <a:endParaRPr lang="en-US" altLang="en-US" sz="2000" dirty="0">
              <a:latin typeface="Helvetica Neue"/>
            </a:endParaRPr>
          </a:p>
          <a:p>
            <a:pPr lvl="0"/>
            <a:r>
              <a:rPr lang="en-US" altLang="en-US" sz="2000" dirty="0">
                <a:latin typeface="Helvetica Neue"/>
              </a:rPr>
              <a:t>	WHILE condition LOOP</a:t>
            </a:r>
          </a:p>
          <a:p>
            <a:pPr lvl="0"/>
            <a:r>
              <a:rPr lang="en-US" altLang="en-US" sz="2000" dirty="0">
                <a:latin typeface="Helvetica Neue"/>
              </a:rPr>
              <a:t>  </a:t>
            </a:r>
          </a:p>
          <a:p>
            <a:pPr lvl="0"/>
            <a:r>
              <a:rPr lang="en-US" altLang="en-US" sz="2000" dirty="0">
                <a:latin typeface="Helvetica Neue"/>
              </a:rPr>
              <a:t>		statements</a:t>
            </a:r>
          </a:p>
          <a:p>
            <a:pPr lvl="0"/>
            <a:r>
              <a:rPr lang="en-US" altLang="en-US" sz="2000" dirty="0">
                <a:latin typeface="Helvetica Neue"/>
              </a:rPr>
              <a:t>	</a:t>
            </a:r>
          </a:p>
          <a:p>
            <a:pPr lvl="0"/>
            <a:r>
              <a:rPr lang="en-US" altLang="en-US" sz="2000" dirty="0">
                <a:latin typeface="Helvetica Neue"/>
              </a:rPr>
              <a:t>	END LOOP;</a:t>
            </a:r>
          </a:p>
        </p:txBody>
      </p:sp>
    </p:spTree>
    <p:extLst>
      <p:ext uri="{BB962C8B-B14F-4D97-AF65-F5344CB8AC3E}">
        <p14:creationId xmlns:p14="http://schemas.microsoft.com/office/powerpoint/2010/main" val="323818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6674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WHILE LOOP Statement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81631669-4245-4B6A-9907-88C6B149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6" y="1192586"/>
            <a:ext cx="10942313" cy="47776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FF0000"/>
                </a:solidFill>
                <a:latin typeface="Helvetica Neue"/>
              </a:rPr>
              <a:t>Example :</a:t>
            </a:r>
          </a:p>
          <a:p>
            <a:pPr lvl="0"/>
            <a:endParaRPr lang="en-US" altLang="en-US" sz="2000" b="1" dirty="0">
              <a:solidFill>
                <a:srgbClr val="FF0000"/>
              </a:solidFill>
              <a:latin typeface="Helvetica Neue"/>
            </a:endParaRPr>
          </a:p>
          <a:p>
            <a:pPr lvl="2">
              <a:lnSpc>
                <a:spcPct val="150000"/>
              </a:lnSpc>
            </a:pPr>
            <a:r>
              <a:rPr lang="en-US" altLang="en-US" sz="2000" b="1" dirty="0">
                <a:solidFill>
                  <a:srgbClr val="00B050"/>
                </a:solidFill>
                <a:latin typeface="Helvetica Neue"/>
              </a:rPr>
              <a:t>DECLARE</a:t>
            </a:r>
          </a:p>
          <a:p>
            <a:pPr lvl="2">
              <a:lnSpc>
                <a:spcPct val="150000"/>
              </a:lnSpc>
            </a:pPr>
            <a:r>
              <a:rPr lang="en-US" altLang="en-US" sz="2000" b="1" dirty="0">
                <a:solidFill>
                  <a:srgbClr val="00B050"/>
                </a:solidFill>
                <a:latin typeface="Helvetica Neue"/>
              </a:rPr>
              <a:t>  	x NUMBER := 0;</a:t>
            </a:r>
          </a:p>
          <a:p>
            <a:pPr lvl="2">
              <a:lnSpc>
                <a:spcPct val="150000"/>
              </a:lnSpc>
            </a:pPr>
            <a:r>
              <a:rPr lang="en-US" altLang="en-US" sz="2000" b="1" dirty="0">
                <a:solidFill>
                  <a:srgbClr val="00B050"/>
                </a:solidFill>
                <a:latin typeface="Helvetica Neue"/>
              </a:rPr>
              <a:t>BEGIN</a:t>
            </a:r>
          </a:p>
          <a:p>
            <a:pPr lvl="2">
              <a:lnSpc>
                <a:spcPct val="150000"/>
              </a:lnSpc>
            </a:pPr>
            <a:r>
              <a:rPr lang="en-US" altLang="en-US" sz="2000" b="1" dirty="0">
                <a:solidFill>
                  <a:srgbClr val="00B050"/>
                </a:solidFill>
                <a:latin typeface="Helvetica Neue"/>
              </a:rPr>
              <a:t>  	WHILE X &lt; 10 LOOP</a:t>
            </a:r>
          </a:p>
          <a:p>
            <a:pPr lvl="2">
              <a:lnSpc>
                <a:spcPct val="150000"/>
              </a:lnSpc>
            </a:pPr>
            <a:r>
              <a:rPr lang="en-US" altLang="en-US" sz="2000" b="1" dirty="0">
                <a:solidFill>
                  <a:srgbClr val="00B050"/>
                </a:solidFill>
                <a:latin typeface="Helvetica Neue"/>
              </a:rPr>
              <a:t>   	 	DBMS_OUTPUT.PUT_LINE ('The value of x is '||x);</a:t>
            </a:r>
          </a:p>
          <a:p>
            <a:pPr lvl="2">
              <a:lnSpc>
                <a:spcPct val="150000"/>
              </a:lnSpc>
            </a:pPr>
            <a:r>
              <a:rPr lang="en-US" altLang="en-US" sz="2000" b="1" dirty="0">
                <a:solidFill>
                  <a:srgbClr val="00B050"/>
                </a:solidFill>
                <a:latin typeface="Helvetica Neue"/>
              </a:rPr>
              <a:t>    		x := x + 1;</a:t>
            </a:r>
          </a:p>
          <a:p>
            <a:pPr lvl="2">
              <a:lnSpc>
                <a:spcPct val="150000"/>
              </a:lnSpc>
            </a:pPr>
            <a:r>
              <a:rPr lang="en-US" altLang="en-US" sz="2000" b="1">
                <a:solidFill>
                  <a:srgbClr val="00B050"/>
                </a:solidFill>
                <a:latin typeface="Helvetica Neue"/>
              </a:rPr>
              <a:t>  	END </a:t>
            </a:r>
            <a:r>
              <a:rPr lang="en-US" altLang="en-US" sz="2000" b="1" dirty="0">
                <a:solidFill>
                  <a:srgbClr val="00B050"/>
                </a:solidFill>
                <a:latin typeface="Helvetica Neue"/>
              </a:rPr>
              <a:t>LOOP;</a:t>
            </a:r>
          </a:p>
          <a:p>
            <a:pPr lvl="2">
              <a:lnSpc>
                <a:spcPct val="150000"/>
              </a:lnSpc>
            </a:pPr>
            <a:r>
              <a:rPr lang="en-US" altLang="en-US" sz="2000" b="1" dirty="0">
                <a:solidFill>
                  <a:srgbClr val="00B050"/>
                </a:solidFill>
                <a:latin typeface="Helvetica Neue"/>
              </a:rPr>
              <a:t>END;</a:t>
            </a:r>
          </a:p>
          <a:p>
            <a:pPr lvl="2">
              <a:lnSpc>
                <a:spcPct val="150000"/>
              </a:lnSpc>
            </a:pPr>
            <a:r>
              <a:rPr lang="en-US" altLang="en-US" sz="2000" b="1" dirty="0">
                <a:solidFill>
                  <a:srgbClr val="00B050"/>
                </a:solidFill>
                <a:latin typeface="Helvetica Neue"/>
              </a:rPr>
              <a:t>/</a:t>
            </a:r>
            <a:endParaRPr lang="en-US" altLang="en-US" sz="2000" dirty="0">
              <a:solidFill>
                <a:srgbClr val="00B05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8072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6556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Basic Loop Statements</a:t>
            </a:r>
            <a:endParaRPr lang="en-US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81631669-4245-4B6A-9907-88C6B149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59" y="1116427"/>
            <a:ext cx="11116437" cy="52347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FF0000"/>
                </a:solidFill>
                <a:latin typeface="Helvetica Neue"/>
              </a:rPr>
              <a:t>Definition:</a:t>
            </a:r>
          </a:p>
          <a:p>
            <a:pPr lvl="0"/>
            <a:endParaRPr lang="en-US" altLang="en-US" sz="2000" dirty="0">
              <a:solidFill>
                <a:srgbClr val="333333"/>
              </a:solidFill>
              <a:latin typeface="Helvetica Neue"/>
            </a:endParaRPr>
          </a:p>
          <a:p>
            <a:pPr lvl="0"/>
            <a:r>
              <a:rPr lang="en-US" altLang="en-US" sz="2400" dirty="0">
                <a:solidFill>
                  <a:srgbClr val="333333"/>
                </a:solidFill>
                <a:latin typeface="Helvetica Neue"/>
              </a:rPr>
              <a:t>With each iteration of the loop, the statements run and control returns to the top of the loop. </a:t>
            </a:r>
          </a:p>
          <a:p>
            <a:pPr lvl="0"/>
            <a:endParaRPr lang="en-US" altLang="en-US" sz="2400" dirty="0">
              <a:solidFill>
                <a:srgbClr val="333333"/>
              </a:solidFill>
              <a:latin typeface="Helvetica Neue"/>
            </a:endParaRPr>
          </a:p>
          <a:p>
            <a:pPr lvl="0"/>
            <a:r>
              <a:rPr lang="en-US" altLang="en-US" sz="2400" dirty="0">
                <a:solidFill>
                  <a:srgbClr val="333333"/>
                </a:solidFill>
                <a:latin typeface="Helvetica Neue"/>
              </a:rPr>
              <a:t>To prevent an infinite loop, a statement or raised exception must exit the loop.</a:t>
            </a:r>
          </a:p>
          <a:p>
            <a:pPr lvl="0"/>
            <a:endParaRPr lang="en-US" altLang="en-US" sz="2000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en-US" sz="2000" b="1" dirty="0">
                <a:solidFill>
                  <a:srgbClr val="FF0000"/>
                </a:solidFill>
                <a:latin typeface="Helvetica Neue"/>
              </a:rPr>
              <a:t>Syntax:</a:t>
            </a:r>
          </a:p>
          <a:p>
            <a:pPr lvl="0"/>
            <a:endParaRPr lang="en-US" altLang="en-US" sz="2000" dirty="0">
              <a:solidFill>
                <a:srgbClr val="333333"/>
              </a:solidFill>
              <a:latin typeface="Helvetica Neue"/>
            </a:endParaRPr>
          </a:p>
          <a:p>
            <a:pPr lvl="3"/>
            <a:r>
              <a:rPr lang="en-US" altLang="en-US" sz="2800" dirty="0">
                <a:solidFill>
                  <a:srgbClr val="333333"/>
                </a:solidFill>
                <a:latin typeface="Helvetica Neue"/>
              </a:rPr>
              <a:t>[ label ] LOOP</a:t>
            </a:r>
          </a:p>
          <a:p>
            <a:pPr lvl="3"/>
            <a:endParaRPr lang="en-US" altLang="en-US" sz="2800" dirty="0">
              <a:solidFill>
                <a:srgbClr val="333333"/>
              </a:solidFill>
              <a:latin typeface="Helvetica Neue"/>
            </a:endParaRPr>
          </a:p>
          <a:p>
            <a:pPr lvl="3"/>
            <a:r>
              <a:rPr lang="en-US" altLang="en-US" sz="2800" dirty="0">
                <a:solidFill>
                  <a:srgbClr val="333333"/>
                </a:solidFill>
                <a:latin typeface="Helvetica Neue"/>
              </a:rPr>
              <a:t>  statements</a:t>
            </a:r>
          </a:p>
          <a:p>
            <a:pPr lvl="3"/>
            <a:endParaRPr lang="en-US" altLang="en-US" sz="2800" dirty="0">
              <a:solidFill>
                <a:srgbClr val="333333"/>
              </a:solidFill>
              <a:latin typeface="Helvetica Neue"/>
            </a:endParaRPr>
          </a:p>
          <a:p>
            <a:pPr lvl="3"/>
            <a:r>
              <a:rPr lang="en-US" altLang="en-US" sz="2800" dirty="0">
                <a:solidFill>
                  <a:srgbClr val="333333"/>
                </a:solidFill>
                <a:latin typeface="Helvetica Neue"/>
              </a:rPr>
              <a:t>END LOOP [ label ];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8021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Basic Loop Example with EXIT</a:t>
            </a:r>
            <a:endParaRPr lang="en-US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81631669-4245-4B6A-9907-88C6B149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59" y="1116427"/>
            <a:ext cx="11116437" cy="52347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400" dirty="0">
                <a:latin typeface="Helvetica Neue"/>
              </a:rPr>
              <a:t>DECLARE</a:t>
            </a:r>
          </a:p>
          <a:p>
            <a:pPr lvl="0"/>
            <a:r>
              <a:rPr lang="en-US" altLang="en-US" sz="2400" dirty="0">
                <a:latin typeface="Helvetica Neue"/>
              </a:rPr>
              <a:t>  		x NUMBER := 0;</a:t>
            </a:r>
          </a:p>
          <a:p>
            <a:pPr lvl="0"/>
            <a:r>
              <a:rPr lang="en-US" altLang="en-US" sz="2400" dirty="0">
                <a:latin typeface="Helvetica Neue"/>
              </a:rPr>
              <a:t>BEGIN</a:t>
            </a:r>
          </a:p>
          <a:p>
            <a:pPr lvl="0"/>
            <a:r>
              <a:rPr lang="en-US" altLang="en-US" sz="2400" dirty="0">
                <a:latin typeface="Helvetica Neue"/>
              </a:rPr>
              <a:t> 	 </a:t>
            </a:r>
            <a:r>
              <a:rPr lang="en-US" altLang="en-US" sz="2400" b="1" dirty="0">
                <a:solidFill>
                  <a:srgbClr val="00B050"/>
                </a:solidFill>
                <a:latin typeface="Helvetica Neue"/>
              </a:rPr>
              <a:t>LOOP</a:t>
            </a:r>
          </a:p>
          <a:p>
            <a:pPr lvl="0"/>
            <a:r>
              <a:rPr lang="en-US" altLang="en-US" sz="2400" dirty="0">
                <a:latin typeface="Helvetica Neue"/>
              </a:rPr>
              <a:t>    		DBMS_OUTPUT.PUT_LINE ('Inside loop:  x = ' || TO_CHAR(x));</a:t>
            </a:r>
          </a:p>
          <a:p>
            <a:pPr lvl="0"/>
            <a:r>
              <a:rPr lang="en-US" altLang="en-US" sz="2400" dirty="0">
                <a:latin typeface="Helvetica Neue"/>
              </a:rPr>
              <a:t>    		x := x + 1;</a:t>
            </a:r>
          </a:p>
          <a:p>
            <a:pPr lvl="0"/>
            <a:r>
              <a:rPr lang="en-US" altLang="en-US" sz="2400" dirty="0">
                <a:latin typeface="Helvetica Neue"/>
              </a:rPr>
              <a:t>    		IF x &gt; 3 THEN</a:t>
            </a:r>
          </a:p>
          <a:p>
            <a:pPr lvl="0"/>
            <a:r>
              <a:rPr lang="en-US" altLang="en-US" sz="2400" dirty="0">
                <a:latin typeface="Helvetica Neue"/>
              </a:rPr>
              <a:t>      			</a:t>
            </a:r>
            <a:r>
              <a:rPr lang="en-US" altLang="en-US" sz="2400" b="1" dirty="0">
                <a:solidFill>
                  <a:srgbClr val="00B050"/>
                </a:solidFill>
                <a:latin typeface="Helvetica Neue"/>
              </a:rPr>
              <a:t>EXIT;</a:t>
            </a:r>
          </a:p>
          <a:p>
            <a:pPr lvl="0"/>
            <a:r>
              <a:rPr lang="en-US" altLang="en-US" sz="2400" dirty="0">
                <a:latin typeface="Helvetica Neue"/>
              </a:rPr>
              <a:t>    		END IF;</a:t>
            </a:r>
          </a:p>
          <a:p>
            <a:pPr lvl="0"/>
            <a:r>
              <a:rPr lang="en-US" altLang="en-US" sz="2400" dirty="0">
                <a:latin typeface="Helvetica Neue"/>
              </a:rPr>
              <a:t>  	</a:t>
            </a:r>
            <a:r>
              <a:rPr lang="en-US" altLang="en-US" sz="2400" b="1" dirty="0">
                <a:solidFill>
                  <a:srgbClr val="00B050"/>
                </a:solidFill>
                <a:latin typeface="Helvetica Neue"/>
              </a:rPr>
              <a:t>END LOOP;</a:t>
            </a:r>
          </a:p>
          <a:p>
            <a:pPr lvl="0"/>
            <a:r>
              <a:rPr lang="en-US" altLang="en-US" sz="2400" dirty="0">
                <a:latin typeface="Helvetica Neue"/>
              </a:rPr>
              <a:t>  -- After EXIT, control resumes here</a:t>
            </a:r>
          </a:p>
          <a:p>
            <a:pPr lvl="0"/>
            <a:r>
              <a:rPr lang="en-US" altLang="en-US" sz="2400" dirty="0">
                <a:latin typeface="Helvetica Neue"/>
              </a:rPr>
              <a:t>  DBMS_OUTPUT.PUT_LINE(' After loop:  x = ' || TO_CHAR(x));</a:t>
            </a:r>
          </a:p>
          <a:p>
            <a:pPr lvl="0"/>
            <a:r>
              <a:rPr lang="en-US" altLang="en-US" sz="2400" dirty="0">
                <a:latin typeface="Helvetica Neue"/>
              </a:rPr>
              <a:t>END;</a:t>
            </a:r>
          </a:p>
          <a:p>
            <a:pPr lvl="0"/>
            <a:r>
              <a:rPr lang="en-US" altLang="en-US" sz="2400" dirty="0">
                <a:latin typeface="Helvetica Neue"/>
              </a:rPr>
              <a:t>/</a:t>
            </a:r>
            <a:endParaRPr kumimoji="0" lang="en-US" altLang="en-US" sz="32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883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936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Basic Loop Example with EXIT WHEN</a:t>
            </a:r>
            <a:endParaRPr lang="en-US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81631669-4245-4B6A-9907-88C6B149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59" y="1485759"/>
            <a:ext cx="11116437" cy="44960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400" dirty="0">
                <a:latin typeface="Helvetica Neue"/>
              </a:rPr>
              <a:t>DECLARE</a:t>
            </a:r>
          </a:p>
          <a:p>
            <a:pPr lvl="0"/>
            <a:r>
              <a:rPr lang="en-US" altLang="en-US" sz="2400" dirty="0">
                <a:latin typeface="Helvetica Neue"/>
              </a:rPr>
              <a:t>  		x NUMBER := 0;</a:t>
            </a:r>
          </a:p>
          <a:p>
            <a:pPr lvl="0"/>
            <a:r>
              <a:rPr lang="en-US" altLang="en-US" sz="2400" dirty="0">
                <a:latin typeface="Helvetica Neue"/>
              </a:rPr>
              <a:t>BEGIN</a:t>
            </a:r>
          </a:p>
          <a:p>
            <a:pPr lvl="0"/>
            <a:r>
              <a:rPr lang="en-US" altLang="en-US" sz="2400" dirty="0">
                <a:latin typeface="Helvetica Neue"/>
              </a:rPr>
              <a:t>  	</a:t>
            </a:r>
            <a:r>
              <a:rPr lang="en-US" altLang="en-US" sz="2400" b="1" dirty="0">
                <a:solidFill>
                  <a:srgbClr val="00B050"/>
                </a:solidFill>
                <a:latin typeface="Helvetica Neue"/>
              </a:rPr>
              <a:t>LOOP</a:t>
            </a:r>
          </a:p>
          <a:p>
            <a:pPr lvl="0"/>
            <a:r>
              <a:rPr lang="en-US" altLang="en-US" sz="2400" dirty="0">
                <a:latin typeface="Helvetica Neue"/>
              </a:rPr>
              <a:t>    		DBMS_OUTPUT.PUT_LINE('Inside loop:  x = ' || TO_CHAR(x));</a:t>
            </a:r>
          </a:p>
          <a:p>
            <a:pPr lvl="0"/>
            <a:r>
              <a:rPr lang="en-US" altLang="en-US" sz="2400" dirty="0">
                <a:latin typeface="Helvetica Neue"/>
              </a:rPr>
              <a:t>    		x := x + 1;  -- prevents infinite loop</a:t>
            </a:r>
          </a:p>
          <a:p>
            <a:pPr lvl="0"/>
            <a:r>
              <a:rPr lang="en-US" altLang="en-US" sz="2400" dirty="0">
                <a:latin typeface="Helvetica Neue"/>
              </a:rPr>
              <a:t>    	</a:t>
            </a:r>
            <a:r>
              <a:rPr lang="en-US" altLang="en-US" sz="2400" b="1" dirty="0">
                <a:solidFill>
                  <a:srgbClr val="00B050"/>
                </a:solidFill>
                <a:latin typeface="Helvetica Neue"/>
              </a:rPr>
              <a:t>EXIT WHEN </a:t>
            </a:r>
            <a:r>
              <a:rPr lang="en-US" altLang="en-US" sz="2400" dirty="0">
                <a:latin typeface="Helvetica Neue"/>
              </a:rPr>
              <a:t>x &gt; 3;</a:t>
            </a:r>
          </a:p>
          <a:p>
            <a:pPr lvl="0"/>
            <a:r>
              <a:rPr lang="en-US" altLang="en-US" sz="2400" dirty="0">
                <a:latin typeface="Helvetica Neue"/>
              </a:rPr>
              <a:t>  	</a:t>
            </a:r>
            <a:r>
              <a:rPr lang="en-US" altLang="en-US" sz="2400" b="1" dirty="0">
                <a:solidFill>
                  <a:srgbClr val="00B050"/>
                </a:solidFill>
                <a:latin typeface="Helvetica Neue"/>
              </a:rPr>
              <a:t>END LOOP;</a:t>
            </a:r>
          </a:p>
          <a:p>
            <a:pPr lvl="0"/>
            <a:r>
              <a:rPr lang="en-US" altLang="en-US" sz="2400" dirty="0">
                <a:latin typeface="Helvetica Neue"/>
              </a:rPr>
              <a:t>  -- After EXIT statement, control resumes here</a:t>
            </a:r>
          </a:p>
          <a:p>
            <a:pPr lvl="0"/>
            <a:r>
              <a:rPr lang="en-US" altLang="en-US" sz="2400" dirty="0">
                <a:latin typeface="Helvetica Neue"/>
              </a:rPr>
              <a:t>  DBMS_OUTPUT.PUT_LINE('After loop:  x = ' || TO_CHAR(x));</a:t>
            </a:r>
          </a:p>
          <a:p>
            <a:pPr lvl="0"/>
            <a:r>
              <a:rPr lang="en-US" altLang="en-US" sz="2400" dirty="0">
                <a:latin typeface="Helvetica Neue"/>
              </a:rPr>
              <a:t>END;</a:t>
            </a:r>
          </a:p>
          <a:p>
            <a:pPr lvl="0"/>
            <a:r>
              <a:rPr lang="en-US" altLang="en-US" sz="2400" dirty="0">
                <a:latin typeface="Helvetica Neue"/>
              </a:rPr>
              <a:t>/</a:t>
            </a:r>
            <a:endParaRPr kumimoji="0" lang="en-US" altLang="en-US" sz="32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710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10408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Basic Loop Example-CONTINUE Statement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81631669-4245-4B6A-9907-88C6B149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9" y="1270315"/>
            <a:ext cx="11338548" cy="49269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dirty="0">
                <a:latin typeface="Helvetica Neue"/>
              </a:rPr>
              <a:t>DECLARE</a:t>
            </a:r>
          </a:p>
          <a:p>
            <a:pPr lvl="0"/>
            <a:r>
              <a:rPr lang="en-US" altLang="en-US" sz="2000" dirty="0">
                <a:latin typeface="Helvetica Neue"/>
              </a:rPr>
              <a:t>  	x NUMBER := 0;</a:t>
            </a:r>
          </a:p>
          <a:p>
            <a:pPr lvl="0"/>
            <a:r>
              <a:rPr lang="en-US" altLang="en-US" sz="2000" dirty="0">
                <a:latin typeface="Helvetica Neue"/>
              </a:rPr>
              <a:t>BEGIN</a:t>
            </a:r>
          </a:p>
          <a:p>
            <a:pPr lvl="0"/>
            <a:r>
              <a:rPr lang="en-US" altLang="en-US" sz="2000" dirty="0">
                <a:latin typeface="Helvetica Neue"/>
              </a:rPr>
              <a:t>  	</a:t>
            </a:r>
            <a:r>
              <a:rPr lang="en-US" altLang="en-US" sz="2400" b="1" dirty="0">
                <a:solidFill>
                  <a:srgbClr val="00B050"/>
                </a:solidFill>
                <a:latin typeface="Helvetica Neue"/>
              </a:rPr>
              <a:t>LOOP</a:t>
            </a:r>
            <a:r>
              <a:rPr lang="en-US" altLang="en-US" sz="2000" dirty="0">
                <a:latin typeface="Helvetica Neue"/>
              </a:rPr>
              <a:t> -- After CONTINUE statement, control resumes here</a:t>
            </a:r>
          </a:p>
          <a:p>
            <a:pPr lvl="0"/>
            <a:r>
              <a:rPr lang="en-US" altLang="en-US" sz="2000" dirty="0">
                <a:latin typeface="Helvetica Neue"/>
              </a:rPr>
              <a:t>    		DBMS_OUTPUT.PUT_LINE ('Inside loop:  x = ' || TO_CHAR(x));</a:t>
            </a:r>
          </a:p>
          <a:p>
            <a:pPr lvl="0"/>
            <a:r>
              <a:rPr lang="en-US" altLang="en-US" sz="2000" dirty="0">
                <a:latin typeface="Helvetica Neue"/>
              </a:rPr>
              <a:t>    		x := x + 1;</a:t>
            </a:r>
          </a:p>
          <a:p>
            <a:pPr lvl="0"/>
            <a:r>
              <a:rPr lang="en-US" altLang="en-US" sz="2000" dirty="0">
                <a:latin typeface="Helvetica Neue"/>
              </a:rPr>
              <a:t>    		IF x &lt; 3 THEN</a:t>
            </a:r>
          </a:p>
          <a:p>
            <a:pPr lvl="0"/>
            <a:r>
              <a:rPr lang="en-US" altLang="en-US" sz="2000" dirty="0">
                <a:latin typeface="Helvetica Neue"/>
              </a:rPr>
              <a:t>      			</a:t>
            </a:r>
            <a:r>
              <a:rPr lang="en-US" altLang="en-US" sz="2400" b="1" dirty="0">
                <a:solidFill>
                  <a:srgbClr val="00B050"/>
                </a:solidFill>
                <a:latin typeface="Helvetica Neue"/>
              </a:rPr>
              <a:t>CONTINUE</a:t>
            </a:r>
            <a:r>
              <a:rPr lang="en-US" altLang="en-US" sz="2000" dirty="0">
                <a:latin typeface="Helvetica Neue"/>
              </a:rPr>
              <a:t>;</a:t>
            </a:r>
          </a:p>
          <a:p>
            <a:pPr lvl="0"/>
            <a:r>
              <a:rPr lang="en-US" altLang="en-US" sz="2000" dirty="0">
                <a:latin typeface="Helvetica Neue"/>
              </a:rPr>
              <a:t>    		END IF;</a:t>
            </a:r>
          </a:p>
          <a:p>
            <a:pPr lvl="0"/>
            <a:r>
              <a:rPr lang="en-US" altLang="en-US" sz="2000" dirty="0">
                <a:latin typeface="Helvetica Neue"/>
              </a:rPr>
              <a:t>    		DBMS_OUTPUT.PUT_LINE ('Inside loop, after CONTINUE:  x = ' || TO_CHAR(x));</a:t>
            </a:r>
          </a:p>
          <a:p>
            <a:pPr lvl="0"/>
            <a:r>
              <a:rPr lang="en-US" altLang="en-US" sz="2000" dirty="0">
                <a:latin typeface="Helvetica Neue"/>
              </a:rPr>
              <a:t>    	</a:t>
            </a:r>
            <a:r>
              <a:rPr lang="en-US" altLang="en-US" sz="2400" b="1" dirty="0">
                <a:solidFill>
                  <a:srgbClr val="00B050"/>
                </a:solidFill>
                <a:latin typeface="Helvetica Neue"/>
              </a:rPr>
              <a:t>EXIT WHEN </a:t>
            </a:r>
            <a:r>
              <a:rPr lang="en-US" altLang="en-US" sz="2000" dirty="0">
                <a:latin typeface="Helvetica Neue"/>
              </a:rPr>
              <a:t>x = 5;</a:t>
            </a:r>
          </a:p>
          <a:p>
            <a:pPr lvl="0"/>
            <a:r>
              <a:rPr lang="en-US" altLang="en-US" sz="2000" dirty="0">
                <a:latin typeface="Helvetica Neue"/>
              </a:rPr>
              <a:t>  	</a:t>
            </a:r>
            <a:r>
              <a:rPr lang="en-US" altLang="en-US" sz="2400" b="1" dirty="0">
                <a:solidFill>
                  <a:srgbClr val="00B050"/>
                </a:solidFill>
                <a:latin typeface="Helvetica Neue"/>
              </a:rPr>
              <a:t>END LOOP</a:t>
            </a:r>
            <a:r>
              <a:rPr lang="en-US" altLang="en-US" sz="2000" dirty="0">
                <a:latin typeface="Helvetica Neue"/>
              </a:rPr>
              <a:t>;</a:t>
            </a:r>
          </a:p>
          <a:p>
            <a:pPr lvl="0"/>
            <a:r>
              <a:rPr lang="en-US" altLang="en-US" sz="2000" dirty="0">
                <a:latin typeface="Helvetica Neue"/>
              </a:rPr>
              <a:t>   DBMS_OUTPUT.PUT_LINE (' After loop:  x = ' || TO_CHAR(x));</a:t>
            </a:r>
          </a:p>
          <a:p>
            <a:pPr lvl="0"/>
            <a:r>
              <a:rPr lang="en-US" altLang="en-US" sz="2000" dirty="0">
                <a:latin typeface="Helvetica Neue"/>
              </a:rPr>
              <a:t>END;</a:t>
            </a:r>
          </a:p>
          <a:p>
            <a:pPr lvl="0"/>
            <a:r>
              <a:rPr lang="en-US" altLang="en-US" sz="2000" dirty="0">
                <a:latin typeface="Helvetica Neue"/>
              </a:rPr>
              <a:t>/</a:t>
            </a:r>
            <a:endParaRPr kumimoji="0" lang="en-US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296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10941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Basic Loop Example-</a:t>
            </a:r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CONTINUE WHEN Statement</a:t>
            </a:r>
            <a:endParaRPr lang="en-US" sz="28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81631669-4245-4B6A-9907-88C6B149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9" y="1578093"/>
            <a:ext cx="11338548" cy="43114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dirty="0">
                <a:latin typeface="Helvetica Neue"/>
              </a:rPr>
              <a:t>DECLARE</a:t>
            </a:r>
          </a:p>
          <a:p>
            <a:pPr lvl="0"/>
            <a:r>
              <a:rPr lang="en-US" altLang="en-US" sz="2000" dirty="0">
                <a:latin typeface="Helvetica Neue"/>
              </a:rPr>
              <a:t>  	x NUMBER := 0;</a:t>
            </a:r>
          </a:p>
          <a:p>
            <a:pPr lvl="0"/>
            <a:r>
              <a:rPr lang="en-US" altLang="en-US" sz="2000" dirty="0">
                <a:latin typeface="Helvetica Neue"/>
              </a:rPr>
              <a:t>BEGIN</a:t>
            </a:r>
          </a:p>
          <a:p>
            <a:pPr lvl="0"/>
            <a:r>
              <a:rPr lang="en-US" altLang="en-US" sz="2000" dirty="0">
                <a:latin typeface="Helvetica Neue"/>
              </a:rPr>
              <a:t>  	</a:t>
            </a:r>
            <a:r>
              <a:rPr lang="en-US" altLang="en-US" sz="2400" b="1" dirty="0">
                <a:solidFill>
                  <a:srgbClr val="00B050"/>
                </a:solidFill>
                <a:latin typeface="Helvetica Neue"/>
              </a:rPr>
              <a:t>LOOP</a:t>
            </a:r>
            <a:r>
              <a:rPr lang="en-US" altLang="en-US" sz="2000" dirty="0">
                <a:latin typeface="Helvetica Neue"/>
              </a:rPr>
              <a:t> -- After CONTINUE statement, control resumes here</a:t>
            </a:r>
          </a:p>
          <a:p>
            <a:pPr lvl="0"/>
            <a:r>
              <a:rPr lang="en-US" altLang="en-US" sz="2000" dirty="0">
                <a:latin typeface="Helvetica Neue"/>
              </a:rPr>
              <a:t>    		DBMS_OUTPUT.PUT_LINE ('Inside loop:  x = ' || TO_CHAR(x));</a:t>
            </a:r>
          </a:p>
          <a:p>
            <a:pPr lvl="0"/>
            <a:r>
              <a:rPr lang="en-US" altLang="en-US" sz="2000" dirty="0">
                <a:latin typeface="Helvetica Neue"/>
              </a:rPr>
              <a:t>    		x := x + 1;</a:t>
            </a:r>
          </a:p>
          <a:p>
            <a:pPr lvl="0"/>
            <a:r>
              <a:rPr lang="en-US" altLang="en-US" sz="2000" dirty="0">
                <a:latin typeface="Helvetica Neue"/>
              </a:rPr>
              <a:t>    		</a:t>
            </a:r>
            <a:r>
              <a:rPr lang="en-US" altLang="en-US" sz="2400" b="1" dirty="0">
                <a:solidFill>
                  <a:srgbClr val="00B050"/>
                </a:solidFill>
                <a:latin typeface="Helvetica Neue"/>
              </a:rPr>
              <a:t>CONTINUE WHEN </a:t>
            </a:r>
            <a:r>
              <a:rPr lang="en-US" altLang="en-US" sz="2000" dirty="0">
                <a:latin typeface="Helvetica Neue"/>
              </a:rPr>
              <a:t>x &lt; 3;</a:t>
            </a:r>
          </a:p>
          <a:p>
            <a:pPr lvl="0"/>
            <a:r>
              <a:rPr lang="en-US" altLang="en-US" sz="2000" dirty="0">
                <a:latin typeface="Helvetica Neue"/>
              </a:rPr>
              <a:t>    		DBMS_OUTPUT.PUT_LINE ('Inside loop, after CONTINUE:  x = ' || TO_CHAR(x));</a:t>
            </a:r>
          </a:p>
          <a:p>
            <a:pPr lvl="0"/>
            <a:r>
              <a:rPr lang="en-US" altLang="en-US" sz="2000" dirty="0">
                <a:latin typeface="Helvetica Neue"/>
              </a:rPr>
              <a:t>    	</a:t>
            </a:r>
            <a:r>
              <a:rPr lang="en-US" altLang="en-US" sz="2400" b="1" dirty="0">
                <a:solidFill>
                  <a:srgbClr val="00B050"/>
                </a:solidFill>
                <a:latin typeface="Helvetica Neue"/>
              </a:rPr>
              <a:t>EXIT WHEN </a:t>
            </a:r>
            <a:r>
              <a:rPr lang="en-US" altLang="en-US" sz="2000" dirty="0">
                <a:latin typeface="Helvetica Neue"/>
              </a:rPr>
              <a:t>x = 5;</a:t>
            </a:r>
          </a:p>
          <a:p>
            <a:pPr lvl="0"/>
            <a:r>
              <a:rPr lang="en-US" altLang="en-US" sz="2000" dirty="0">
                <a:latin typeface="Helvetica Neue"/>
              </a:rPr>
              <a:t>  	</a:t>
            </a:r>
            <a:r>
              <a:rPr lang="en-US" altLang="en-US" sz="2400" b="1" dirty="0">
                <a:solidFill>
                  <a:srgbClr val="00B050"/>
                </a:solidFill>
                <a:latin typeface="Helvetica Neue"/>
              </a:rPr>
              <a:t>END LOOP;</a:t>
            </a:r>
          </a:p>
          <a:p>
            <a:pPr lvl="0"/>
            <a:r>
              <a:rPr lang="en-US" altLang="en-US" sz="2000" dirty="0">
                <a:latin typeface="Helvetica Neue"/>
              </a:rPr>
              <a:t>  DBMS_OUTPUT.PUT_LINE (' After loop:  x = ' || TO_CHAR(x));</a:t>
            </a:r>
          </a:p>
          <a:p>
            <a:pPr lvl="0"/>
            <a:r>
              <a:rPr lang="en-US" altLang="en-US" sz="2000" dirty="0">
                <a:latin typeface="Helvetica Neue"/>
              </a:rPr>
              <a:t>END;</a:t>
            </a:r>
          </a:p>
          <a:p>
            <a:pPr lvl="0"/>
            <a:r>
              <a:rPr lang="en-US" altLang="en-US" sz="2000" dirty="0">
                <a:latin typeface="Helvetica Neue"/>
              </a:rPr>
              <a:t>/</a:t>
            </a:r>
            <a:endParaRPr kumimoji="0" lang="en-US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824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6194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FOR LOOP Statement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81631669-4245-4B6A-9907-88C6B149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" y="965516"/>
            <a:ext cx="11338548" cy="49269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400" b="1" dirty="0">
                <a:solidFill>
                  <a:srgbClr val="FF0000"/>
                </a:solidFill>
                <a:latin typeface="Helvetica Neue"/>
              </a:rPr>
              <a:t>Definition</a:t>
            </a:r>
            <a:r>
              <a:rPr lang="en-US" altLang="en-US" sz="2000" dirty="0">
                <a:latin typeface="Helvetica Neue"/>
              </a:rPr>
              <a:t>:</a:t>
            </a:r>
          </a:p>
          <a:p>
            <a:pPr lvl="0"/>
            <a:endParaRPr lang="en-US" altLang="en-US" sz="2000" dirty="0">
              <a:latin typeface="Helvetica Neue"/>
            </a:endParaRPr>
          </a:p>
          <a:p>
            <a:pPr lvl="0"/>
            <a:r>
              <a:rPr lang="en-US" altLang="en-US" sz="2000" dirty="0">
                <a:latin typeface="Helvetica Neue"/>
              </a:rPr>
              <a:t>The FOR LOOP statement runs one or more statements while the loop index is in a specified range.</a:t>
            </a:r>
          </a:p>
          <a:p>
            <a:pPr lvl="0"/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lvl="0"/>
            <a:r>
              <a:rPr lang="en-US" altLang="en-US" sz="2400" b="1" dirty="0">
                <a:solidFill>
                  <a:srgbClr val="FF0000"/>
                </a:solidFill>
                <a:latin typeface="Helvetica Neue"/>
              </a:rPr>
              <a:t>Syntax: </a:t>
            </a:r>
          </a:p>
          <a:p>
            <a:pPr lvl="0"/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lvl="3"/>
            <a:r>
              <a:rPr lang="en-US" altLang="en-US" sz="2000" dirty="0">
                <a:latin typeface="Helvetica Neue"/>
              </a:rPr>
              <a:t>FOR index IN [ REVERSE ] lower_bound..</a:t>
            </a:r>
            <a:r>
              <a:rPr lang="en-US" altLang="en-US" sz="2000" dirty="0" err="1">
                <a:latin typeface="Helvetica Neue"/>
              </a:rPr>
              <a:t>upper_bound</a:t>
            </a:r>
            <a:r>
              <a:rPr lang="en-US" altLang="en-US" sz="2000" dirty="0">
                <a:latin typeface="Helvetica Neue"/>
              </a:rPr>
              <a:t> </a:t>
            </a:r>
          </a:p>
          <a:p>
            <a:pPr lvl="3"/>
            <a:endParaRPr lang="en-US" altLang="en-US" sz="2000" dirty="0">
              <a:latin typeface="Helvetica Neue"/>
            </a:endParaRPr>
          </a:p>
          <a:p>
            <a:pPr lvl="3"/>
            <a:r>
              <a:rPr lang="en-US" altLang="en-US" sz="2000" dirty="0">
                <a:latin typeface="Helvetica Neue"/>
              </a:rPr>
              <a:t>LOOP</a:t>
            </a:r>
          </a:p>
          <a:p>
            <a:pPr lvl="3"/>
            <a:endParaRPr lang="en-US" altLang="en-US" sz="2000" dirty="0">
              <a:latin typeface="Helvetica Neue"/>
            </a:endParaRPr>
          </a:p>
          <a:p>
            <a:pPr lvl="3"/>
            <a:r>
              <a:rPr lang="en-US" altLang="en-US" sz="2000" dirty="0">
                <a:latin typeface="Helvetica Neue"/>
              </a:rPr>
              <a:t>  	statements;</a:t>
            </a:r>
          </a:p>
          <a:p>
            <a:pPr lvl="3"/>
            <a:endParaRPr lang="en-US" altLang="en-US" sz="2000" dirty="0">
              <a:latin typeface="Helvetica Neue"/>
            </a:endParaRPr>
          </a:p>
          <a:p>
            <a:pPr lvl="3"/>
            <a:r>
              <a:rPr lang="en-US" altLang="en-US" sz="2000" dirty="0">
                <a:latin typeface="Helvetica Neue"/>
              </a:rPr>
              <a:t>END LOOP;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lvl="0"/>
            <a:endParaRPr kumimoji="0" lang="en-US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32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6194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FOR LOOP Statement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81631669-4245-4B6A-9907-88C6B149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6" y="1117915"/>
            <a:ext cx="11338548" cy="49269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400" b="1" dirty="0">
                <a:solidFill>
                  <a:srgbClr val="FF0000"/>
                </a:solidFill>
                <a:latin typeface="Helvetica Neue"/>
              </a:rPr>
              <a:t>Definition</a:t>
            </a:r>
            <a:r>
              <a:rPr lang="en-US" altLang="en-US" sz="2000" dirty="0">
                <a:latin typeface="Helvetica Neue"/>
              </a:rPr>
              <a:t>:</a:t>
            </a:r>
          </a:p>
          <a:p>
            <a:pPr lvl="0"/>
            <a:endParaRPr lang="en-US" altLang="en-US" sz="2000" dirty="0">
              <a:latin typeface="Helvetica Neue"/>
            </a:endParaRPr>
          </a:p>
          <a:p>
            <a:pPr lvl="0"/>
            <a:r>
              <a:rPr lang="en-US" altLang="en-US" sz="2000" dirty="0">
                <a:latin typeface="Helvetica Neue"/>
              </a:rPr>
              <a:t>The FOR LOOP statement runs one or more statements while the loop index is in a specified range.</a:t>
            </a:r>
          </a:p>
          <a:p>
            <a:pPr lvl="0"/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lvl="0"/>
            <a:r>
              <a:rPr lang="en-US" altLang="en-US" sz="2400" b="1" dirty="0">
                <a:solidFill>
                  <a:srgbClr val="FF0000"/>
                </a:solidFill>
                <a:latin typeface="Helvetica Neue"/>
              </a:rPr>
              <a:t>Syntax: </a:t>
            </a:r>
          </a:p>
          <a:p>
            <a:pPr lvl="0"/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lvl="3"/>
            <a:r>
              <a:rPr lang="en-US" altLang="en-US" sz="2000" dirty="0">
                <a:latin typeface="Helvetica Neue"/>
              </a:rPr>
              <a:t>FOR index IN [ REVERSE ] lower_bound..</a:t>
            </a:r>
            <a:r>
              <a:rPr lang="en-US" altLang="en-US" sz="2000" dirty="0" err="1">
                <a:latin typeface="Helvetica Neue"/>
              </a:rPr>
              <a:t>upper_bound</a:t>
            </a:r>
            <a:r>
              <a:rPr lang="en-US" altLang="en-US" sz="2000" dirty="0">
                <a:latin typeface="Helvetica Neue"/>
              </a:rPr>
              <a:t> </a:t>
            </a:r>
          </a:p>
          <a:p>
            <a:pPr lvl="3"/>
            <a:endParaRPr lang="en-US" altLang="en-US" sz="2000" dirty="0">
              <a:latin typeface="Helvetica Neue"/>
            </a:endParaRPr>
          </a:p>
          <a:p>
            <a:pPr lvl="3"/>
            <a:r>
              <a:rPr lang="en-US" altLang="en-US" sz="2000" dirty="0">
                <a:latin typeface="Helvetica Neue"/>
              </a:rPr>
              <a:t>LOOP</a:t>
            </a:r>
          </a:p>
          <a:p>
            <a:pPr lvl="3"/>
            <a:endParaRPr lang="en-US" altLang="en-US" sz="2000" dirty="0">
              <a:latin typeface="Helvetica Neue"/>
            </a:endParaRPr>
          </a:p>
          <a:p>
            <a:pPr lvl="3"/>
            <a:r>
              <a:rPr lang="en-US" altLang="en-US" sz="2000" dirty="0">
                <a:latin typeface="Helvetica Neue"/>
              </a:rPr>
              <a:t>  	statements;</a:t>
            </a:r>
          </a:p>
          <a:p>
            <a:pPr lvl="3"/>
            <a:endParaRPr lang="en-US" altLang="en-US" sz="2000" dirty="0">
              <a:latin typeface="Helvetica Neue"/>
            </a:endParaRPr>
          </a:p>
          <a:p>
            <a:pPr lvl="3"/>
            <a:r>
              <a:rPr lang="en-US" altLang="en-US" sz="2000" dirty="0">
                <a:latin typeface="Helvetica Neue"/>
              </a:rPr>
              <a:t>END LOOP;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lvl="0"/>
            <a:endParaRPr kumimoji="0" lang="en-US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004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6433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FOR LOOP Statement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81631669-4245-4B6A-9907-88C6B149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6" y="979416"/>
            <a:ext cx="10942313" cy="52039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FF0000"/>
                </a:solidFill>
                <a:latin typeface="Helvetica Neue"/>
              </a:rPr>
              <a:t>Example</a:t>
            </a:r>
            <a:r>
              <a:rPr lang="en-US" altLang="en-US" dirty="0">
                <a:latin typeface="Helvetica Neue"/>
              </a:rPr>
              <a:t>:</a:t>
            </a:r>
          </a:p>
          <a:p>
            <a:pPr lvl="3"/>
            <a:r>
              <a:rPr lang="en-US" altLang="en-US" sz="2000" dirty="0">
                <a:latin typeface="Helvetica Neue"/>
              </a:rPr>
              <a:t>BEGIN</a:t>
            </a:r>
          </a:p>
          <a:p>
            <a:pPr lvl="5"/>
            <a:r>
              <a:rPr lang="en-US" altLang="en-US" dirty="0">
                <a:latin typeface="Helvetica Neue"/>
              </a:rPr>
              <a:t>FOR </a:t>
            </a:r>
            <a:r>
              <a:rPr lang="en-US" altLang="en-US" dirty="0" err="1">
                <a:latin typeface="Helvetica Neue"/>
              </a:rPr>
              <a:t>i</a:t>
            </a:r>
            <a:r>
              <a:rPr lang="en-US" altLang="en-US" dirty="0">
                <a:latin typeface="Helvetica Neue"/>
              </a:rPr>
              <a:t> IN 1..3 LOOP</a:t>
            </a:r>
          </a:p>
          <a:p>
            <a:pPr lvl="5"/>
            <a:r>
              <a:rPr lang="en-US" altLang="en-US" dirty="0">
                <a:latin typeface="Helvetica Neue"/>
              </a:rPr>
              <a:t>    DBMS_OUTPUT.PUT_LINE (</a:t>
            </a:r>
            <a:r>
              <a:rPr lang="en-US" altLang="en-US" dirty="0" err="1">
                <a:latin typeface="Helvetica Neue"/>
              </a:rPr>
              <a:t>i</a:t>
            </a:r>
            <a:r>
              <a:rPr lang="en-US" altLang="en-US" dirty="0">
                <a:latin typeface="Helvetica Neue"/>
              </a:rPr>
              <a:t>);</a:t>
            </a:r>
          </a:p>
          <a:p>
            <a:pPr lvl="5"/>
            <a:r>
              <a:rPr lang="en-US" altLang="en-US" dirty="0">
                <a:latin typeface="Helvetica Neue"/>
              </a:rPr>
              <a:t>  END LOOP;</a:t>
            </a:r>
          </a:p>
          <a:p>
            <a:pPr lvl="5"/>
            <a:r>
              <a:rPr lang="en-US" altLang="en-US" dirty="0">
                <a:latin typeface="Helvetica Neue"/>
              </a:rPr>
              <a:t> </a:t>
            </a:r>
          </a:p>
          <a:p>
            <a:pPr lvl="5"/>
            <a:r>
              <a:rPr lang="en-US" altLang="en-US" dirty="0">
                <a:latin typeface="Helvetica Neue"/>
              </a:rPr>
              <a:t>  DBMS_OUTPUT.PUT_LINE ('</a:t>
            </a:r>
            <a:r>
              <a:rPr lang="en-US" altLang="en-US" dirty="0" err="1">
                <a:latin typeface="Helvetica Neue"/>
              </a:rPr>
              <a:t>lower_bound</a:t>
            </a:r>
            <a:r>
              <a:rPr lang="en-US" altLang="en-US" dirty="0">
                <a:latin typeface="Helvetica Neue"/>
              </a:rPr>
              <a:t> = </a:t>
            </a:r>
            <a:r>
              <a:rPr lang="en-US" altLang="en-US" dirty="0" err="1">
                <a:latin typeface="Helvetica Neue"/>
              </a:rPr>
              <a:t>upper_bound</a:t>
            </a:r>
            <a:r>
              <a:rPr lang="en-US" altLang="en-US" dirty="0">
                <a:latin typeface="Helvetica Neue"/>
              </a:rPr>
              <a:t>');</a:t>
            </a:r>
          </a:p>
          <a:p>
            <a:pPr lvl="5"/>
            <a:r>
              <a:rPr lang="en-US" altLang="en-US" dirty="0">
                <a:latin typeface="Helvetica Neue"/>
              </a:rPr>
              <a:t> </a:t>
            </a:r>
          </a:p>
          <a:p>
            <a:pPr lvl="5"/>
            <a:r>
              <a:rPr lang="en-US" altLang="en-US" dirty="0">
                <a:latin typeface="Helvetica Neue"/>
              </a:rPr>
              <a:t>  FOR </a:t>
            </a:r>
            <a:r>
              <a:rPr lang="en-US" altLang="en-US" dirty="0" err="1">
                <a:latin typeface="Helvetica Neue"/>
              </a:rPr>
              <a:t>i</a:t>
            </a:r>
            <a:r>
              <a:rPr lang="en-US" altLang="en-US" dirty="0">
                <a:latin typeface="Helvetica Neue"/>
              </a:rPr>
              <a:t> IN 2..2 LOOP</a:t>
            </a:r>
          </a:p>
          <a:p>
            <a:pPr lvl="5"/>
            <a:r>
              <a:rPr lang="en-US" altLang="en-US" dirty="0">
                <a:latin typeface="Helvetica Neue"/>
              </a:rPr>
              <a:t>    DBMS_OUTPUT.PUT_LINE (</a:t>
            </a:r>
            <a:r>
              <a:rPr lang="en-US" altLang="en-US" dirty="0" err="1">
                <a:latin typeface="Helvetica Neue"/>
              </a:rPr>
              <a:t>i</a:t>
            </a:r>
            <a:r>
              <a:rPr lang="en-US" altLang="en-US" dirty="0">
                <a:latin typeface="Helvetica Neue"/>
              </a:rPr>
              <a:t>);</a:t>
            </a:r>
          </a:p>
          <a:p>
            <a:pPr lvl="5"/>
            <a:r>
              <a:rPr lang="en-US" altLang="en-US" dirty="0">
                <a:latin typeface="Helvetica Neue"/>
              </a:rPr>
              <a:t>  END LOOP;</a:t>
            </a:r>
          </a:p>
          <a:p>
            <a:pPr lvl="5"/>
            <a:r>
              <a:rPr lang="en-US" altLang="en-US" dirty="0">
                <a:latin typeface="Helvetica Neue"/>
              </a:rPr>
              <a:t> </a:t>
            </a:r>
          </a:p>
          <a:p>
            <a:pPr lvl="5"/>
            <a:r>
              <a:rPr lang="en-US" altLang="en-US" dirty="0">
                <a:latin typeface="Helvetica Neue"/>
              </a:rPr>
              <a:t>  DBMS_OUTPUT.PUT_LINE ('</a:t>
            </a:r>
            <a:r>
              <a:rPr lang="en-US" altLang="en-US" dirty="0" err="1">
                <a:latin typeface="Helvetica Neue"/>
              </a:rPr>
              <a:t>lower_bound</a:t>
            </a:r>
            <a:r>
              <a:rPr lang="en-US" altLang="en-US" dirty="0">
                <a:latin typeface="Helvetica Neue"/>
              </a:rPr>
              <a:t> &gt; </a:t>
            </a:r>
            <a:r>
              <a:rPr lang="en-US" altLang="en-US" dirty="0" err="1">
                <a:latin typeface="Helvetica Neue"/>
              </a:rPr>
              <a:t>upper_bound</a:t>
            </a:r>
            <a:r>
              <a:rPr lang="en-US" altLang="en-US" dirty="0">
                <a:latin typeface="Helvetica Neue"/>
              </a:rPr>
              <a:t>');</a:t>
            </a:r>
          </a:p>
          <a:p>
            <a:pPr lvl="5"/>
            <a:r>
              <a:rPr lang="en-US" altLang="en-US" dirty="0">
                <a:latin typeface="Helvetica Neue"/>
              </a:rPr>
              <a:t> </a:t>
            </a:r>
          </a:p>
          <a:p>
            <a:pPr lvl="5"/>
            <a:r>
              <a:rPr lang="en-US" altLang="en-US" dirty="0">
                <a:latin typeface="Helvetica Neue"/>
              </a:rPr>
              <a:t>  FOR </a:t>
            </a:r>
            <a:r>
              <a:rPr lang="en-US" altLang="en-US" dirty="0" err="1">
                <a:latin typeface="Helvetica Neue"/>
              </a:rPr>
              <a:t>i</a:t>
            </a:r>
            <a:r>
              <a:rPr lang="en-US" altLang="en-US" dirty="0">
                <a:latin typeface="Helvetica Neue"/>
              </a:rPr>
              <a:t> IN 3..1 LOOP</a:t>
            </a:r>
          </a:p>
          <a:p>
            <a:pPr lvl="5"/>
            <a:r>
              <a:rPr lang="en-US" altLang="en-US" dirty="0">
                <a:latin typeface="Helvetica Neue"/>
              </a:rPr>
              <a:t>    DBMS_OUTPUT.PUT_LINE (</a:t>
            </a:r>
            <a:r>
              <a:rPr lang="en-US" altLang="en-US" dirty="0" err="1">
                <a:latin typeface="Helvetica Neue"/>
              </a:rPr>
              <a:t>i</a:t>
            </a:r>
            <a:r>
              <a:rPr lang="en-US" altLang="en-US" dirty="0">
                <a:latin typeface="Helvetica Neue"/>
              </a:rPr>
              <a:t>);</a:t>
            </a:r>
          </a:p>
          <a:p>
            <a:pPr lvl="5"/>
            <a:r>
              <a:rPr lang="en-US" altLang="en-US" dirty="0">
                <a:latin typeface="Helvetica Neue"/>
              </a:rPr>
              <a:t>  END LOOP;</a:t>
            </a:r>
            <a:endParaRPr lang="en-US" altLang="en-US" sz="2400" dirty="0">
              <a:latin typeface="Helvetica Neue"/>
            </a:endParaRPr>
          </a:p>
          <a:p>
            <a:pPr marL="1371600" lvl="5"/>
            <a:r>
              <a:rPr lang="en-US" altLang="en-US" sz="2000" dirty="0">
                <a:latin typeface="Helvetica Neue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04104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915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mahendiran0906@gmail.com</dc:creator>
  <cp:lastModifiedBy>Mahendiran Dhanavel</cp:lastModifiedBy>
  <cp:revision>69</cp:revision>
  <dcterms:created xsi:type="dcterms:W3CDTF">2022-08-19T12:18:37Z</dcterms:created>
  <dcterms:modified xsi:type="dcterms:W3CDTF">2024-03-31T09:23:13Z</dcterms:modified>
</cp:coreProperties>
</file>