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RITAVARSHINI MAHENDIRAN" userId="aef92e519e3ce1f6" providerId="LiveId" clId="{5EE4289D-8EF7-4819-AF8E-91E13D49A83A}"/>
    <pc:docChg chg="modSld">
      <pc:chgData name="AMIRITAVARSHINI MAHENDIRAN" userId="aef92e519e3ce1f6" providerId="LiveId" clId="{5EE4289D-8EF7-4819-AF8E-91E13D49A83A}" dt="2025-08-02T05:26:38.800" v="0" actId="20577"/>
      <pc:docMkLst>
        <pc:docMk/>
      </pc:docMkLst>
      <pc:sldChg chg="modSp mod">
        <pc:chgData name="AMIRITAVARSHINI MAHENDIRAN" userId="aef92e519e3ce1f6" providerId="LiveId" clId="{5EE4289D-8EF7-4819-AF8E-91E13D49A83A}" dt="2025-08-02T05:26:38.800" v="0" actId="20577"/>
        <pc:sldMkLst>
          <pc:docMk/>
          <pc:sldMk cId="1993334786" sldId="288"/>
        </pc:sldMkLst>
        <pc:spChg chg="mod">
          <ac:chgData name="AMIRITAVARSHINI MAHENDIRAN" userId="aef92e519e3ce1f6" providerId="LiveId" clId="{5EE4289D-8EF7-4819-AF8E-91E13D49A83A}" dt="2025-08-02T05:26:38.800" v="0" actId="20577"/>
          <ac:spMkLst>
            <pc:docMk/>
            <pc:sldMk cId="1993334786" sldId="288"/>
            <ac:spMk id="6" creationId="{F3152576-6438-4653-826C-084DAE16B91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E5FCE-08D2-4D50-98AB-3C911F43E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A056EA-22E0-4658-BBB2-6F075B480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B9EF1-2F54-4B54-98F2-6A14A36B0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C901-6B37-4CD9-AC96-388F800A30EF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0C219-5910-49C3-92AE-E9A3B64C1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2E77A-4187-4E15-88A1-65B38BE78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9FF1-8F55-4DEF-B8E1-8B029EAD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0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B75F9-870E-4D57-8DEA-05D470B1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B0006-A867-48E4-97F6-D0988ECB7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FABDE-79DA-4DAD-BDFC-0CAF13FD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C901-6B37-4CD9-AC96-388F800A30EF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26D8E-F0FC-475D-AAB3-7A20C9335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AB9D2-9EB6-4B1F-A975-B5004CF53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9FF1-8F55-4DEF-B8E1-8B029EAD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95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DAB0FB-A19D-45E0-9DC4-17F543078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A8F721-B65E-40C9-940B-66E263C91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E50C6-B021-4CA0-A9A6-81FD00AC1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C901-6B37-4CD9-AC96-388F800A30EF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26195-9C95-47BC-975D-EBA0358F6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9A6D9-A237-403C-BF6D-CA591EA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9FF1-8F55-4DEF-B8E1-8B029EAD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25E03-C979-4308-98F3-60B937E81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054D9-B00E-4D17-811D-946F0ED57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DE3C6-E7B8-463A-A6E7-825706322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C901-6B37-4CD9-AC96-388F800A30EF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C7BC8-FC0F-47A6-800E-CCC8067C4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3C06F-7A30-4C75-A29B-3F4D74233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9FF1-8F55-4DEF-B8E1-8B029EAD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28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70FE0-491A-483E-B2EB-545459EFA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66152-045A-4643-9097-A7814ADF7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08F3E-F589-4D4A-B344-0743EA691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C901-6B37-4CD9-AC96-388F800A30EF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32A0F-A727-486D-8E52-FB5D96E2C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95941-54CE-44E9-8A8C-5FD8AF464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9FF1-8F55-4DEF-B8E1-8B029EAD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39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81433-B4C7-4104-A9AD-08C0811EB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73AD9-BA4C-4907-B25B-C31D4671D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980746-EF81-4221-9F6E-0D9E41C74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C35BF-0661-459B-A4AA-9849DB9B7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C901-6B37-4CD9-AC96-388F800A30EF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6CE4F-B24F-49AA-94A6-D1FA461E9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0D08B-B356-48AE-9670-75E8AA55E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9FF1-8F55-4DEF-B8E1-8B029EAD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74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FF134-FC51-4012-9986-BDFF63B55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D9B51-BEAA-49D8-BF9D-D186A4078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570F9-9F7D-4358-8D91-831B400B0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1BEE97-60DF-41B8-BE17-B23AE1E7B4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E73803-FEA8-43A7-8407-B881007F2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54CB76-A46E-49D1-A139-E7287F59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C901-6B37-4CD9-AC96-388F800A30EF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734083-54AB-4D00-9C0E-37D82E9F6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BA0043-BD15-4378-8E79-F37F54B8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9FF1-8F55-4DEF-B8E1-8B029EAD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99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B6533-49DA-416A-8B34-3BB229869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2C72C0-713F-4146-B75D-709656227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C901-6B37-4CD9-AC96-388F800A30EF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AA2F6-3225-4F38-A865-73FF0195A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CC167F-0BC4-4C83-A745-44D1903C8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9FF1-8F55-4DEF-B8E1-8B029EAD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91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B7818C-31E4-42DC-906C-31617B7CA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C901-6B37-4CD9-AC96-388F800A30EF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4374C-1B22-4842-A637-BB393F392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6B84D-CB5E-4AAF-83EF-D3C3C36DF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9FF1-8F55-4DEF-B8E1-8B029EAD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06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133EC-0FF5-459C-A1EA-FB44C011B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27255-4D0C-4548-A56A-CA612FE22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091590-28AD-48BC-817A-7AE7ADEAD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E683B-8FAB-4AAC-BEB0-171BFA6EC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C901-6B37-4CD9-AC96-388F800A30EF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09E64-C9A3-488C-ADA7-B4B890D2E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F021F-85DF-4BC5-B2AD-06B6E741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9FF1-8F55-4DEF-B8E1-8B029EAD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47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F803F-A09A-4538-AB54-580E91254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F89DB-85B9-48D6-947A-1B648356D6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222B5-BD9A-4CEB-AE1A-AD3F01B83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3FDEE-EAE6-4F3F-826D-9663F7E2F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9C901-6B37-4CD9-AC96-388F800A30EF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E2076-9D6A-418C-B59D-4DD170955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EC889-EF86-4B64-B1C8-4879AB4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D9FF1-8F55-4DEF-B8E1-8B029EAD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22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F33DCE-9FC5-43FF-A6C7-F3183D650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6B0E3-E60C-4A8F-BF18-433C4E0D4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53B9C-695C-46F8-AF87-EEB42A1B6B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9C901-6B37-4CD9-AC96-388F800A30EF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9BBA5-A969-4194-AC21-BADB1134F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4E167-92F1-453B-B2B7-49FC545CBF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D9FF1-8F55-4DEF-B8E1-8B029EAD7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76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567559" y="441435"/>
            <a:ext cx="4065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Arial Black" panose="020B0A04020102020204" pitchFamily="34" charset="0"/>
              </a:rPr>
              <a:t>Overview of PL/SQL</a:t>
            </a:r>
            <a:endParaRPr lang="en-US" sz="3200" b="1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">
            <a:extLst>
              <a:ext uri="{FF2B5EF4-FFF2-40B4-BE49-F238E27FC236}">
                <a16:creationId xmlns:a16="http://schemas.microsoft.com/office/drawing/2014/main" id="{A546C844-57C1-4689-A0DB-2E7772A54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209" y="1684931"/>
            <a:ext cx="11009582" cy="34881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b="1" dirty="0">
                <a:solidFill>
                  <a:srgbClr val="FF0000"/>
                </a:solidFill>
              </a:rPr>
              <a:t>Definition: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400" b="1" dirty="0">
              <a:solidFill>
                <a:srgbClr val="FF0000"/>
              </a:solidFill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050" b="1" dirty="0">
              <a:solidFill>
                <a:srgbClr val="FF0000"/>
              </a:solidFill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/>
              <a:t>PL/SQL, the Oracle procedural extension of SQL, is a portable, high-performance transaction-processing language.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/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/>
              <a:t>PL/SQL combines the data-manipulating power of SQL with the processing power of procedural languages.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949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567559" y="441435"/>
            <a:ext cx="6003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Arial Black" panose="020B0A04020102020204" pitchFamily="34" charset="0"/>
              </a:rPr>
              <a:t>PL/SQL – Variable </a:t>
            </a:r>
            <a:r>
              <a:rPr lang="en-US" sz="2800" b="1" dirty="0" err="1">
                <a:solidFill>
                  <a:srgbClr val="0070C0"/>
                </a:solidFill>
                <a:latin typeface="Arial Black" panose="020B0A04020102020204" pitchFamily="34" charset="0"/>
              </a:rPr>
              <a:t>Decleration</a:t>
            </a:r>
            <a:endParaRPr lang="en-US" sz="2800" b="1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">
            <a:extLst>
              <a:ext uri="{FF2B5EF4-FFF2-40B4-BE49-F238E27FC236}">
                <a16:creationId xmlns:a16="http://schemas.microsoft.com/office/drawing/2014/main" id="{A546C844-57C1-4689-A0DB-2E7772A54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559" y="1446904"/>
            <a:ext cx="10577955" cy="41267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i="1" dirty="0">
                <a:solidFill>
                  <a:srgbClr val="FF0000"/>
                </a:solidFill>
              </a:rPr>
              <a:t>Declaring Variable of Same Type as Column</a:t>
            </a:r>
            <a:r>
              <a:rPr lang="en-US" altLang="en-US" sz="2400" b="1" dirty="0">
                <a:solidFill>
                  <a:srgbClr val="FF0000"/>
                </a:solidFill>
              </a:rPr>
              <a:t>: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400" b="1" dirty="0">
              <a:solidFill>
                <a:srgbClr val="FF0000"/>
              </a:solidFill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/>
              <a:t>Syntax: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		</a:t>
            </a:r>
            <a:r>
              <a:rPr lang="en-US" sz="2400" dirty="0" err="1"/>
              <a:t>variable_name</a:t>
            </a:r>
            <a:r>
              <a:rPr lang="en-US" sz="2400" dirty="0"/>
              <a:t> </a:t>
            </a:r>
            <a:r>
              <a:rPr lang="en-US" sz="2400" dirty="0" err="1"/>
              <a:t>table_name.column_name%TYPE</a:t>
            </a:r>
            <a:r>
              <a:rPr lang="en-US" sz="2400" dirty="0"/>
              <a:t>;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/>
              <a:t>Example:</a:t>
            </a:r>
          </a:p>
          <a:p>
            <a:pPr lvl="4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B050"/>
                </a:solidFill>
              </a:rPr>
              <a:t>DECLARE</a:t>
            </a:r>
          </a:p>
          <a:p>
            <a:pPr lvl="4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B050"/>
                </a:solidFill>
              </a:rPr>
              <a:t>	</a:t>
            </a:r>
            <a:r>
              <a:rPr lang="en-US" altLang="en-US" sz="2400" dirty="0"/>
              <a:t>surname  </a:t>
            </a:r>
            <a:r>
              <a:rPr lang="en-US" altLang="en-US" sz="2400" dirty="0" err="1"/>
              <a:t>employees.</a:t>
            </a:r>
            <a:r>
              <a:rPr lang="en-US" altLang="en-US" sz="2400" b="1" dirty="0" err="1">
                <a:solidFill>
                  <a:srgbClr val="FF0000"/>
                </a:solidFill>
              </a:rPr>
              <a:t>last_name%TYPE</a:t>
            </a:r>
            <a:r>
              <a:rPr lang="en-US" altLang="en-US" sz="2400" dirty="0"/>
              <a:t>;</a:t>
            </a:r>
          </a:p>
          <a:p>
            <a:pPr lvl="4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B050"/>
                </a:solidFill>
              </a:rPr>
              <a:t>BEGIN</a:t>
            </a:r>
          </a:p>
          <a:p>
            <a:pPr lvl="4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B050"/>
                </a:solidFill>
              </a:rPr>
              <a:t>  	</a:t>
            </a:r>
            <a:r>
              <a:rPr lang="en-US" altLang="en-US" sz="2400" dirty="0"/>
              <a:t>DBMS_OUTPUT.PUT_LINE('surname=' || surname);</a:t>
            </a:r>
          </a:p>
          <a:p>
            <a:pPr lvl="4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B050"/>
                </a:solidFill>
              </a:rPr>
              <a:t>END;</a:t>
            </a:r>
          </a:p>
          <a:p>
            <a:pPr lvl="4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299132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567559" y="441435"/>
            <a:ext cx="4436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Arial Black" panose="020B0A04020102020204" pitchFamily="34" charset="0"/>
              </a:rPr>
              <a:t>Advantage of PL/SQL</a:t>
            </a:r>
            <a:endParaRPr lang="en-US" sz="3200" b="1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">
            <a:extLst>
              <a:ext uri="{FF2B5EF4-FFF2-40B4-BE49-F238E27FC236}">
                <a16:creationId xmlns:a16="http://schemas.microsoft.com/office/drawing/2014/main" id="{A546C844-57C1-4689-A0DB-2E7772A54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559" y="1318739"/>
            <a:ext cx="10828631" cy="4525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b="1" dirty="0">
                <a:solidFill>
                  <a:srgbClr val="FF0000"/>
                </a:solidFill>
              </a:rPr>
              <a:t>Advantages :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100" b="1" dirty="0">
              <a:solidFill>
                <a:srgbClr val="FF0000"/>
              </a:solidFill>
            </a:endParaRPr>
          </a:p>
          <a:p>
            <a:pPr marL="342900" lvl="0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00B050"/>
                </a:solidFill>
              </a:rPr>
              <a:t>Tight Integration with SQL</a:t>
            </a:r>
          </a:p>
          <a:p>
            <a:pPr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PL/SQL is tightly integrated with SQL, the most widely used database manipulation language.</a:t>
            </a:r>
          </a:p>
          <a:p>
            <a:pPr marL="342900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00B050"/>
                </a:solidFill>
              </a:rPr>
              <a:t>High Performance</a:t>
            </a:r>
          </a:p>
          <a:p>
            <a:pPr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PL/SQL lets you send a block of statements to the database, significantly reducing traffic between the application and the database.</a:t>
            </a:r>
          </a:p>
          <a:p>
            <a:pPr marL="342900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00B050"/>
                </a:solidFill>
              </a:rPr>
              <a:t>High Productivity</a:t>
            </a:r>
          </a:p>
          <a:p>
            <a:pPr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PL/SQL has many features that save designing and debugging time, and it is the same in all environments.</a:t>
            </a:r>
          </a:p>
        </p:txBody>
      </p:sp>
    </p:spTree>
    <p:extLst>
      <p:ext uri="{BB962C8B-B14F-4D97-AF65-F5344CB8AC3E}">
        <p14:creationId xmlns:p14="http://schemas.microsoft.com/office/powerpoint/2010/main" val="4116243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567559" y="441435"/>
            <a:ext cx="4436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Arial Black" panose="020B0A04020102020204" pitchFamily="34" charset="0"/>
              </a:rPr>
              <a:t>Advantage of PL/SQL</a:t>
            </a:r>
            <a:endParaRPr lang="en-US" sz="3200" b="1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">
            <a:extLst>
              <a:ext uri="{FF2B5EF4-FFF2-40B4-BE49-F238E27FC236}">
                <a16:creationId xmlns:a16="http://schemas.microsoft.com/office/drawing/2014/main" id="{A546C844-57C1-4689-A0DB-2E7772A54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520" y="1133193"/>
            <a:ext cx="11490959" cy="45916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b="1" dirty="0">
                <a:solidFill>
                  <a:srgbClr val="FF0000"/>
                </a:solidFill>
              </a:rPr>
              <a:t>Advantages: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400" dirty="0"/>
          </a:p>
          <a:p>
            <a:pPr marL="342900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00B050"/>
                </a:solidFill>
              </a:rPr>
              <a:t>Portability</a:t>
            </a:r>
          </a:p>
          <a:p>
            <a:pPr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You can run PL/SQL applications on any operating system and platform where Oracle Database runs.</a:t>
            </a:r>
          </a:p>
          <a:p>
            <a:pPr marL="342900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00B050"/>
                </a:solidFill>
              </a:rPr>
              <a:t>Scalability</a:t>
            </a:r>
          </a:p>
          <a:p>
            <a:pPr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PL/SQL stored subprograms increase scalability by centralizing application processing on the database server.</a:t>
            </a:r>
          </a:p>
          <a:p>
            <a:pPr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The shared memory facilities of the shared server let Oracle Database support thousands of concurrent users on a single node. </a:t>
            </a:r>
          </a:p>
          <a:p>
            <a:pPr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785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567559" y="441435"/>
            <a:ext cx="4436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Arial Black" panose="020B0A04020102020204" pitchFamily="34" charset="0"/>
              </a:rPr>
              <a:t>Advantage of PL/SQL</a:t>
            </a:r>
            <a:endParaRPr lang="en-US" sz="3200" b="1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">
            <a:extLst>
              <a:ext uri="{FF2B5EF4-FFF2-40B4-BE49-F238E27FC236}">
                <a16:creationId xmlns:a16="http://schemas.microsoft.com/office/drawing/2014/main" id="{A546C844-57C1-4689-A0DB-2E7772A54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263" y="1343299"/>
            <a:ext cx="10828631" cy="41713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b="1" dirty="0">
                <a:solidFill>
                  <a:srgbClr val="FF0000"/>
                </a:solidFill>
              </a:rPr>
              <a:t>Advantages :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400" b="1" dirty="0">
              <a:solidFill>
                <a:srgbClr val="FF0000"/>
              </a:solidFill>
            </a:endParaRPr>
          </a:p>
          <a:p>
            <a:pPr marL="342900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00B050"/>
                </a:solidFill>
              </a:rPr>
              <a:t>Manageability</a:t>
            </a:r>
          </a:p>
          <a:p>
            <a:pPr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PL/SQL stored subprograms increase manageability because you can maintain only one copy of a subprogram, on the database server, rather than one copy on each client system.</a:t>
            </a:r>
          </a:p>
          <a:p>
            <a:pPr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Any number of applications can use the subprograms, and you can change the subprograms without affecting the applications that invoke them.</a:t>
            </a:r>
          </a:p>
          <a:p>
            <a:pPr marL="342900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00B050"/>
                </a:solidFill>
              </a:rPr>
              <a:t>Support for Object-Oriented Programming</a:t>
            </a:r>
          </a:p>
          <a:p>
            <a:pPr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PL/SQL allows defining object types that can be used in object-oriented designs.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6143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567559" y="441435"/>
            <a:ext cx="4995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Arial Black" panose="020B0A04020102020204" pitchFamily="34" charset="0"/>
              </a:rPr>
              <a:t>Main Features of PL/SQL</a:t>
            </a: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">
            <a:extLst>
              <a:ext uri="{FF2B5EF4-FFF2-40B4-BE49-F238E27FC236}">
                <a16:creationId xmlns:a16="http://schemas.microsoft.com/office/drawing/2014/main" id="{A546C844-57C1-4689-A0DB-2E7772A54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601" y="1290475"/>
            <a:ext cx="8268307" cy="38189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b="1" dirty="0">
                <a:solidFill>
                  <a:srgbClr val="FF0000"/>
                </a:solidFill>
              </a:rPr>
              <a:t>Features: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lang="en-US" altLang="en-US" sz="2800" b="1" dirty="0"/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/>
              <a:t>Error Handling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/>
              <a:t>Blocks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/>
              <a:t>Variables and Constants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/>
              <a:t>Subprograms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/>
              <a:t>Packages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/>
              <a:t>Triggers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/>
              <a:t>Control Statements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400" b="1" dirty="0"/>
              <a:t>Processing a Query Result Set One Row at a Time</a:t>
            </a:r>
            <a:endParaRPr lang="en-US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065307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567559" y="441435"/>
            <a:ext cx="28106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Arial Black" panose="020B0A04020102020204" pitchFamily="34" charset="0"/>
              </a:rPr>
              <a:t>PL/SQL Block</a:t>
            </a: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3152576-6438-4653-826C-084DAE16B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959" y="1147205"/>
            <a:ext cx="11360268" cy="5173191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 label &gt;&gt; (optional)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 Declarative part (optional)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--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Declarations of local types, variables, &amp; subprograms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-- Executable part (required)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 Statements (which can use items declared in declarative part)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[EXCEPTION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 Exception-handling part (optional)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 Exception handlers for exceptions (errors) raised in executable part]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END; </a:t>
            </a:r>
          </a:p>
        </p:txBody>
      </p:sp>
    </p:spTree>
    <p:extLst>
      <p:ext uri="{BB962C8B-B14F-4D97-AF65-F5344CB8AC3E}">
        <p14:creationId xmlns:p14="http://schemas.microsoft.com/office/powerpoint/2010/main" val="1993334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567559" y="441435"/>
            <a:ext cx="4693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Arial Black" panose="020B0A04020102020204" pitchFamily="34" charset="0"/>
              </a:rPr>
              <a:t>Architecture of PL/SQL</a:t>
            </a: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Description of Figure 1-1 follows">
            <a:extLst>
              <a:ext uri="{FF2B5EF4-FFF2-40B4-BE49-F238E27FC236}">
                <a16:creationId xmlns:a16="http://schemas.microsoft.com/office/drawing/2014/main" id="{62F00C18-3EB6-42CA-AB25-A6D7484B9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440" y="1290475"/>
            <a:ext cx="7985760" cy="4917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0557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567559" y="441435"/>
            <a:ext cx="6003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Arial Black" panose="020B0A04020102020204" pitchFamily="34" charset="0"/>
              </a:rPr>
              <a:t>PL/SQL – Variable </a:t>
            </a:r>
            <a:r>
              <a:rPr lang="en-US" sz="2800" b="1" dirty="0" err="1">
                <a:solidFill>
                  <a:srgbClr val="0070C0"/>
                </a:solidFill>
                <a:latin typeface="Arial Black" panose="020B0A04020102020204" pitchFamily="34" charset="0"/>
              </a:rPr>
              <a:t>Decleration</a:t>
            </a:r>
            <a:endParaRPr lang="en-US" sz="2800" b="1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">
            <a:extLst>
              <a:ext uri="{FF2B5EF4-FFF2-40B4-BE49-F238E27FC236}">
                <a16:creationId xmlns:a16="http://schemas.microsoft.com/office/drawing/2014/main" id="{A546C844-57C1-4689-A0DB-2E7772A54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559" y="1116427"/>
            <a:ext cx="10882760" cy="52347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b="1" dirty="0">
                <a:solidFill>
                  <a:srgbClr val="FF0000"/>
                </a:solidFill>
              </a:rPr>
              <a:t>Definition: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400" b="1" dirty="0">
              <a:solidFill>
                <a:srgbClr val="FF0000"/>
              </a:solidFill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A variable declaration always specifies the name and data type of the variable.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b="1" dirty="0"/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B050"/>
                </a:solidFill>
              </a:rPr>
              <a:t>DECLARE</a:t>
            </a:r>
          </a:p>
          <a:p>
            <a:pPr lvl="2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  </a:t>
            </a:r>
            <a:r>
              <a:rPr lang="en-US" altLang="en-US" sz="2400" dirty="0" err="1"/>
              <a:t>part_number</a:t>
            </a:r>
            <a:r>
              <a:rPr lang="en-US" altLang="en-US" sz="2400" dirty="0"/>
              <a:t>       	NUMBER(6);     	-- SQL data type</a:t>
            </a:r>
          </a:p>
          <a:p>
            <a:pPr lvl="2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  </a:t>
            </a:r>
            <a:r>
              <a:rPr lang="en-US" altLang="en-US" sz="2400" dirty="0" err="1"/>
              <a:t>part_name</a:t>
            </a:r>
            <a:r>
              <a:rPr lang="en-US" altLang="en-US" sz="2400" dirty="0"/>
              <a:t>         	VARCHAR2(20);  	-- SQL data type</a:t>
            </a:r>
          </a:p>
          <a:p>
            <a:pPr lvl="2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  </a:t>
            </a:r>
            <a:r>
              <a:rPr lang="en-US" altLang="en-US" sz="2400" dirty="0" err="1"/>
              <a:t>in_stock</a:t>
            </a:r>
            <a:r>
              <a:rPr lang="en-US" altLang="en-US" sz="2400" dirty="0"/>
              <a:t>         		BOOLEAN;       		-- PL/SQL-only data type</a:t>
            </a:r>
          </a:p>
          <a:p>
            <a:pPr lvl="2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  </a:t>
            </a:r>
            <a:r>
              <a:rPr lang="en-US" altLang="en-US" sz="2400" dirty="0" err="1"/>
              <a:t>part_price</a:t>
            </a:r>
            <a:r>
              <a:rPr lang="en-US" altLang="en-US" sz="2400" dirty="0"/>
              <a:t>        	NUMBER(6,2);   	-- SQL data type</a:t>
            </a:r>
          </a:p>
          <a:p>
            <a:pPr lvl="2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  </a:t>
            </a:r>
            <a:r>
              <a:rPr lang="en-US" altLang="en-US" sz="2400" dirty="0" err="1"/>
              <a:t>part_description</a:t>
            </a:r>
            <a:r>
              <a:rPr lang="en-US" altLang="en-US" sz="2400" dirty="0"/>
              <a:t>  	VARCHAR2(50);  	-- SQL data type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B050"/>
                </a:solidFill>
              </a:rPr>
              <a:t>BEGIN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B050"/>
                </a:solidFill>
              </a:rPr>
              <a:t>  NULL;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B050"/>
                </a:solidFill>
              </a:rPr>
              <a:t>END;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808350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567559" y="441435"/>
            <a:ext cx="6003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Arial Black" panose="020B0A04020102020204" pitchFamily="34" charset="0"/>
              </a:rPr>
              <a:t>PL/SQL – Variable </a:t>
            </a:r>
            <a:r>
              <a:rPr lang="en-US" sz="2800" b="1" dirty="0" err="1">
                <a:solidFill>
                  <a:srgbClr val="0070C0"/>
                </a:solidFill>
                <a:latin typeface="Arial Black" panose="020B0A04020102020204" pitchFamily="34" charset="0"/>
              </a:rPr>
              <a:t>Decleration</a:t>
            </a:r>
            <a:endParaRPr lang="en-US" sz="2800" b="1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">
            <a:extLst>
              <a:ext uri="{FF2B5EF4-FFF2-40B4-BE49-F238E27FC236}">
                <a16:creationId xmlns:a16="http://schemas.microsoft.com/office/drawing/2014/main" id="{A546C844-57C1-4689-A0DB-2E7772A54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559" y="1855090"/>
            <a:ext cx="10882760" cy="37574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i="1" dirty="0">
                <a:solidFill>
                  <a:srgbClr val="FF0000"/>
                </a:solidFill>
              </a:rPr>
              <a:t>Constant Declarations</a:t>
            </a:r>
            <a:r>
              <a:rPr lang="en-US" altLang="en-US" sz="2400" b="1" dirty="0">
                <a:solidFill>
                  <a:srgbClr val="FF0000"/>
                </a:solidFill>
              </a:rPr>
              <a:t>: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400" b="1" dirty="0">
              <a:solidFill>
                <a:srgbClr val="FF0000"/>
              </a:solidFill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B050"/>
                </a:solidFill>
              </a:rPr>
              <a:t>DECLARE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B050"/>
                </a:solidFill>
              </a:rPr>
              <a:t>	</a:t>
            </a:r>
            <a:r>
              <a:rPr lang="en-US" altLang="en-US" sz="2400" dirty="0" err="1"/>
              <a:t>credit_limit</a:t>
            </a:r>
            <a:r>
              <a:rPr lang="en-US" altLang="en-US" sz="2400" dirty="0"/>
              <a:t>     		</a:t>
            </a:r>
            <a:r>
              <a:rPr lang="en-US" altLang="en-US" sz="2400" b="1" i="1" dirty="0">
                <a:solidFill>
                  <a:srgbClr val="FF0000"/>
                </a:solidFill>
              </a:rPr>
              <a:t>CONSTANT</a:t>
            </a:r>
            <a:r>
              <a:rPr lang="en-US" altLang="en-US" sz="2400" dirty="0"/>
              <a:t> REAL    := 5000.00;    -- SQL data type</a:t>
            </a:r>
          </a:p>
          <a:p>
            <a:pPr lvl="2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/>
              <a:t>max_days_in_year</a:t>
            </a:r>
            <a:r>
              <a:rPr lang="en-US" altLang="en-US" sz="2400" dirty="0"/>
              <a:t> 	</a:t>
            </a:r>
            <a:r>
              <a:rPr lang="en-US" altLang="en-US" sz="2400" b="1" i="1" dirty="0">
                <a:solidFill>
                  <a:srgbClr val="FF0000"/>
                </a:solidFill>
              </a:rPr>
              <a:t>CONSTANT</a:t>
            </a:r>
            <a:r>
              <a:rPr lang="en-US" altLang="en-US" sz="2400" dirty="0"/>
              <a:t> INTEGER := 366;        -- SQL data type</a:t>
            </a:r>
          </a:p>
          <a:p>
            <a:pPr lvl="2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/>
              <a:t>urban_legend</a:t>
            </a:r>
            <a:r>
              <a:rPr lang="en-US" altLang="en-US" sz="2400" dirty="0"/>
              <a:t>     	</a:t>
            </a:r>
            <a:r>
              <a:rPr lang="en-US" altLang="en-US" sz="2400" b="1" i="1" dirty="0">
                <a:solidFill>
                  <a:srgbClr val="FF0000"/>
                </a:solidFill>
              </a:rPr>
              <a:t>CONSTANT</a:t>
            </a:r>
            <a:r>
              <a:rPr lang="en-US" altLang="en-US" sz="2400" dirty="0"/>
              <a:t> BOOLEAN := FALSE;   -- PL/SQL-only data type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B050"/>
                </a:solidFill>
              </a:rPr>
              <a:t>BEGIN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B050"/>
                </a:solidFill>
              </a:rPr>
              <a:t>  NULL;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B050"/>
                </a:solidFill>
              </a:rPr>
              <a:t>END;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013555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599</Words>
  <Application>Microsoft Office PowerPoint</Application>
  <PresentationFormat>Widescreen</PresentationFormat>
  <Paragraphs>96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mahendiran0906@gmail.com</dc:creator>
  <cp:lastModifiedBy>AMIRITAVARSHINI MAHENDIRAN</cp:lastModifiedBy>
  <cp:revision>42</cp:revision>
  <dcterms:created xsi:type="dcterms:W3CDTF">2022-08-19T12:18:37Z</dcterms:created>
  <dcterms:modified xsi:type="dcterms:W3CDTF">2025-08-02T05:26:40Z</dcterms:modified>
</cp:coreProperties>
</file>