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91" r:id="rId4"/>
    <p:sldId id="301" r:id="rId5"/>
    <p:sldId id="288" r:id="rId6"/>
    <p:sldId id="290" r:id="rId7"/>
    <p:sldId id="292" r:id="rId8"/>
    <p:sldId id="293" r:id="rId9"/>
    <p:sldId id="294" r:id="rId10"/>
    <p:sldId id="302" r:id="rId11"/>
    <p:sldId id="295" r:id="rId12"/>
    <p:sldId id="296" r:id="rId13"/>
    <p:sldId id="298" r:id="rId14"/>
    <p:sldId id="303" r:id="rId15"/>
    <p:sldId id="299" r:id="rId16"/>
    <p:sldId id="30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03AAED-2BAF-4956-91E7-D9ED600E3A04}" v="17" dt="2025-08-04T09:15:48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ITAVARSHINI MAHENDIRAN" userId="aef92e519e3ce1f6" providerId="LiveId" clId="{8003AAED-2BAF-4956-91E7-D9ED600E3A04}"/>
    <pc:docChg chg="undo custSel addSld modSld">
      <pc:chgData name="AMIRITAVARSHINI MAHENDIRAN" userId="aef92e519e3ce1f6" providerId="LiveId" clId="{8003AAED-2BAF-4956-91E7-D9ED600E3A04}" dt="2025-08-04T12:23:01.841" v="340" actId="20577"/>
      <pc:docMkLst>
        <pc:docMk/>
      </pc:docMkLst>
      <pc:sldChg chg="modSp mod">
        <pc:chgData name="AMIRITAVARSHINI MAHENDIRAN" userId="aef92e519e3ce1f6" providerId="LiveId" clId="{8003AAED-2BAF-4956-91E7-D9ED600E3A04}" dt="2025-08-04T04:12:39.966" v="21" actId="20577"/>
        <pc:sldMkLst>
          <pc:docMk/>
          <pc:sldMk cId="1449713496" sldId="285"/>
        </pc:sldMkLst>
        <pc:spChg chg="mod">
          <ac:chgData name="AMIRITAVARSHINI MAHENDIRAN" userId="aef92e519e3ce1f6" providerId="LiveId" clId="{8003AAED-2BAF-4956-91E7-D9ED600E3A04}" dt="2025-08-04T04:12:39.966" v="21" actId="20577"/>
          <ac:spMkLst>
            <pc:docMk/>
            <pc:sldMk cId="1449713496" sldId="285"/>
            <ac:spMk id="25" creationId="{A546C844-57C1-4689-A0DB-2E7772A54F3B}"/>
          </ac:spMkLst>
        </pc:spChg>
      </pc:sldChg>
      <pc:sldChg chg="modSp mod">
        <pc:chgData name="AMIRITAVARSHINI MAHENDIRAN" userId="aef92e519e3ce1f6" providerId="LiveId" clId="{8003AAED-2BAF-4956-91E7-D9ED600E3A04}" dt="2025-08-04T09:15:48.526" v="267" actId="1076"/>
        <pc:sldMkLst>
          <pc:docMk/>
          <pc:sldMk cId="3613161690" sldId="288"/>
        </pc:sldMkLst>
        <pc:spChg chg="mod">
          <ac:chgData name="AMIRITAVARSHINI MAHENDIRAN" userId="aef92e519e3ce1f6" providerId="LiveId" clId="{8003AAED-2BAF-4956-91E7-D9ED600E3A04}" dt="2025-08-04T09:15:47.136" v="266" actId="20577"/>
          <ac:spMkLst>
            <pc:docMk/>
            <pc:sldMk cId="3613161690" sldId="288"/>
            <ac:spMk id="2" creationId="{1DAC6445-61BD-4665-8DBF-2D2087A191BB}"/>
          </ac:spMkLst>
        </pc:spChg>
        <pc:spChg chg="mod">
          <ac:chgData name="AMIRITAVARSHINI MAHENDIRAN" userId="aef92e519e3ce1f6" providerId="LiveId" clId="{8003AAED-2BAF-4956-91E7-D9ED600E3A04}" dt="2025-08-04T09:15:48.526" v="267" actId="1076"/>
          <ac:spMkLst>
            <pc:docMk/>
            <pc:sldMk cId="3613161690" sldId="288"/>
            <ac:spMk id="25" creationId="{A546C844-57C1-4689-A0DB-2E7772A54F3B}"/>
          </ac:spMkLst>
        </pc:spChg>
      </pc:sldChg>
      <pc:sldChg chg="modSp mod">
        <pc:chgData name="AMIRITAVARSHINI MAHENDIRAN" userId="aef92e519e3ce1f6" providerId="LiveId" clId="{8003AAED-2BAF-4956-91E7-D9ED600E3A04}" dt="2025-08-04T09:48:44.730" v="269" actId="20577"/>
        <pc:sldMkLst>
          <pc:docMk/>
          <pc:sldMk cId="778890944" sldId="293"/>
        </pc:sldMkLst>
        <pc:spChg chg="mod">
          <ac:chgData name="AMIRITAVARSHINI MAHENDIRAN" userId="aef92e519e3ce1f6" providerId="LiveId" clId="{8003AAED-2BAF-4956-91E7-D9ED600E3A04}" dt="2025-08-04T09:48:44.730" v="269" actId="20577"/>
          <ac:spMkLst>
            <pc:docMk/>
            <pc:sldMk cId="778890944" sldId="293"/>
            <ac:spMk id="25" creationId="{A546C844-57C1-4689-A0DB-2E7772A54F3B}"/>
          </ac:spMkLst>
        </pc:spChg>
      </pc:sldChg>
      <pc:sldChg chg="modSp mod">
        <pc:chgData name="AMIRITAVARSHINI MAHENDIRAN" userId="aef92e519e3ce1f6" providerId="LiveId" clId="{8003AAED-2BAF-4956-91E7-D9ED600E3A04}" dt="2025-08-04T04:46:32.402" v="81" actId="5793"/>
        <pc:sldMkLst>
          <pc:docMk/>
          <pc:sldMk cId="62894898" sldId="295"/>
        </pc:sldMkLst>
        <pc:spChg chg="mod">
          <ac:chgData name="AMIRITAVARSHINI MAHENDIRAN" userId="aef92e519e3ce1f6" providerId="LiveId" clId="{8003AAED-2BAF-4956-91E7-D9ED600E3A04}" dt="2025-08-04T04:46:32.402" v="81" actId="5793"/>
          <ac:spMkLst>
            <pc:docMk/>
            <pc:sldMk cId="62894898" sldId="295"/>
            <ac:spMk id="25" creationId="{A546C844-57C1-4689-A0DB-2E7772A54F3B}"/>
          </ac:spMkLst>
        </pc:spChg>
      </pc:sldChg>
      <pc:sldChg chg="addSp modSp mod">
        <pc:chgData name="AMIRITAVARSHINI MAHENDIRAN" userId="aef92e519e3ce1f6" providerId="LiveId" clId="{8003AAED-2BAF-4956-91E7-D9ED600E3A04}" dt="2025-08-04T05:48:31.886" v="153" actId="20577"/>
        <pc:sldMkLst>
          <pc:docMk/>
          <pc:sldMk cId="2033201942" sldId="298"/>
        </pc:sldMkLst>
        <pc:spChg chg="add">
          <ac:chgData name="AMIRITAVARSHINI MAHENDIRAN" userId="aef92e519e3ce1f6" providerId="LiveId" clId="{8003AAED-2BAF-4956-91E7-D9ED600E3A04}" dt="2025-08-04T05:47:50.842" v="144"/>
          <ac:spMkLst>
            <pc:docMk/>
            <pc:sldMk cId="2033201942" sldId="298"/>
            <ac:spMk id="3" creationId="{D3CA49DF-7DDC-4DC8-0CAA-0816D41381F6}"/>
          </ac:spMkLst>
        </pc:spChg>
        <pc:spChg chg="mod">
          <ac:chgData name="AMIRITAVARSHINI MAHENDIRAN" userId="aef92e519e3ce1f6" providerId="LiveId" clId="{8003AAED-2BAF-4956-91E7-D9ED600E3A04}" dt="2025-08-04T05:48:31.886" v="153" actId="20577"/>
          <ac:spMkLst>
            <pc:docMk/>
            <pc:sldMk cId="2033201942" sldId="298"/>
            <ac:spMk id="25" creationId="{A546C844-57C1-4689-A0DB-2E7772A54F3B}"/>
          </ac:spMkLst>
        </pc:spChg>
      </pc:sldChg>
      <pc:sldChg chg="modSp mod">
        <pc:chgData name="AMIRITAVARSHINI MAHENDIRAN" userId="aef92e519e3ce1f6" providerId="LiveId" clId="{8003AAED-2BAF-4956-91E7-D9ED600E3A04}" dt="2025-08-04T04:00:05.055" v="6" actId="108"/>
        <pc:sldMkLst>
          <pc:docMk/>
          <pc:sldMk cId="1919810034" sldId="299"/>
        </pc:sldMkLst>
        <pc:spChg chg="mod">
          <ac:chgData name="AMIRITAVARSHINI MAHENDIRAN" userId="aef92e519e3ce1f6" providerId="LiveId" clId="{8003AAED-2BAF-4956-91E7-D9ED600E3A04}" dt="2025-08-04T04:00:05.055" v="6" actId="108"/>
          <ac:spMkLst>
            <pc:docMk/>
            <pc:sldMk cId="1919810034" sldId="299"/>
            <ac:spMk id="25" creationId="{A546C844-57C1-4689-A0DB-2E7772A54F3B}"/>
          </ac:spMkLst>
        </pc:spChg>
      </pc:sldChg>
      <pc:sldChg chg="modSp mod">
        <pc:chgData name="AMIRITAVARSHINI MAHENDIRAN" userId="aef92e519e3ce1f6" providerId="LiveId" clId="{8003AAED-2BAF-4956-91E7-D9ED600E3A04}" dt="2025-08-04T12:23:01.841" v="340" actId="20577"/>
        <pc:sldMkLst>
          <pc:docMk/>
          <pc:sldMk cId="1829131219" sldId="300"/>
        </pc:sldMkLst>
        <pc:spChg chg="mod">
          <ac:chgData name="AMIRITAVARSHINI MAHENDIRAN" userId="aef92e519e3ce1f6" providerId="LiveId" clId="{8003AAED-2BAF-4956-91E7-D9ED600E3A04}" dt="2025-08-04T12:23:01.841" v="340" actId="20577"/>
          <ac:spMkLst>
            <pc:docMk/>
            <pc:sldMk cId="1829131219" sldId="300"/>
            <ac:spMk id="25" creationId="{A546C844-57C1-4689-A0DB-2E7772A54F3B}"/>
          </ac:spMkLst>
        </pc:spChg>
      </pc:sldChg>
      <pc:sldChg chg="modSp add mod">
        <pc:chgData name="AMIRITAVARSHINI MAHENDIRAN" userId="aef92e519e3ce1f6" providerId="LiveId" clId="{8003AAED-2BAF-4956-91E7-D9ED600E3A04}" dt="2025-08-04T05:06:28.030" v="107" actId="14100"/>
        <pc:sldMkLst>
          <pc:docMk/>
          <pc:sldMk cId="4051443144" sldId="301"/>
        </pc:sldMkLst>
        <pc:spChg chg="mod">
          <ac:chgData name="AMIRITAVARSHINI MAHENDIRAN" userId="aef92e519e3ce1f6" providerId="LiveId" clId="{8003AAED-2BAF-4956-91E7-D9ED600E3A04}" dt="2025-08-04T05:05:29.316" v="92" actId="20577"/>
          <ac:spMkLst>
            <pc:docMk/>
            <pc:sldMk cId="4051443144" sldId="301"/>
            <ac:spMk id="2" creationId="{063FB2BB-F178-AE0B-1EF3-6B872F73B940}"/>
          </ac:spMkLst>
        </pc:spChg>
        <pc:spChg chg="mod">
          <ac:chgData name="AMIRITAVARSHINI MAHENDIRAN" userId="aef92e519e3ce1f6" providerId="LiveId" clId="{8003AAED-2BAF-4956-91E7-D9ED600E3A04}" dt="2025-08-04T05:06:28.030" v="107" actId="14100"/>
          <ac:spMkLst>
            <pc:docMk/>
            <pc:sldMk cId="4051443144" sldId="301"/>
            <ac:spMk id="25" creationId="{F0225FCC-1BEF-1001-2B9F-6CE36E1E1444}"/>
          </ac:spMkLst>
        </pc:spChg>
      </pc:sldChg>
      <pc:sldChg chg="modSp add mod">
        <pc:chgData name="AMIRITAVARSHINI MAHENDIRAN" userId="aef92e519e3ce1f6" providerId="LiveId" clId="{8003AAED-2BAF-4956-91E7-D9ED600E3A04}" dt="2025-08-04T10:05:28.742" v="318" actId="20577"/>
        <pc:sldMkLst>
          <pc:docMk/>
          <pc:sldMk cId="1987803633" sldId="302"/>
        </pc:sldMkLst>
        <pc:spChg chg="mod">
          <ac:chgData name="AMIRITAVARSHINI MAHENDIRAN" userId="aef92e519e3ce1f6" providerId="LiveId" clId="{8003AAED-2BAF-4956-91E7-D9ED600E3A04}" dt="2025-08-04T05:15:43.716" v="110" actId="108"/>
          <ac:spMkLst>
            <pc:docMk/>
            <pc:sldMk cId="1987803633" sldId="302"/>
            <ac:spMk id="2" creationId="{5BC94B1C-5B26-C7DA-CC23-6E71D16F28CC}"/>
          </ac:spMkLst>
        </pc:spChg>
        <pc:spChg chg="mod">
          <ac:chgData name="AMIRITAVARSHINI MAHENDIRAN" userId="aef92e519e3ce1f6" providerId="LiveId" clId="{8003AAED-2BAF-4956-91E7-D9ED600E3A04}" dt="2025-08-04T10:05:28.742" v="318" actId="20577"/>
          <ac:spMkLst>
            <pc:docMk/>
            <pc:sldMk cId="1987803633" sldId="302"/>
            <ac:spMk id="25" creationId="{DA3B8501-B613-E9FB-5E3A-52C5B74AD41A}"/>
          </ac:spMkLst>
        </pc:spChg>
      </pc:sldChg>
      <pc:sldChg chg="modSp add mod">
        <pc:chgData name="AMIRITAVARSHINI MAHENDIRAN" userId="aef92e519e3ce1f6" providerId="LiveId" clId="{8003AAED-2BAF-4956-91E7-D9ED600E3A04}" dt="2025-08-04T05:58:08.534" v="245" actId="5793"/>
        <pc:sldMkLst>
          <pc:docMk/>
          <pc:sldMk cId="2799949467" sldId="303"/>
        </pc:sldMkLst>
        <pc:spChg chg="mod">
          <ac:chgData name="AMIRITAVARSHINI MAHENDIRAN" userId="aef92e519e3ce1f6" providerId="LiveId" clId="{8003AAED-2BAF-4956-91E7-D9ED600E3A04}" dt="2025-08-04T05:53:34.367" v="157" actId="108"/>
          <ac:spMkLst>
            <pc:docMk/>
            <pc:sldMk cId="2799949467" sldId="303"/>
            <ac:spMk id="2" creationId="{4DE51F45-EE12-567F-686E-247CCCD08DA3}"/>
          </ac:spMkLst>
        </pc:spChg>
        <pc:spChg chg="mod">
          <ac:chgData name="AMIRITAVARSHINI MAHENDIRAN" userId="aef92e519e3ce1f6" providerId="LiveId" clId="{8003AAED-2BAF-4956-91E7-D9ED600E3A04}" dt="2025-08-04T05:58:08.534" v="245" actId="5793"/>
          <ac:spMkLst>
            <pc:docMk/>
            <pc:sldMk cId="2799949467" sldId="303"/>
            <ac:spMk id="25" creationId="{C47170F0-6969-E7D0-92A0-5CAE3C0611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5FCE-08D2-4D50-98AB-3C911F43E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056EA-22E0-4658-BBB2-6F075B480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B9EF1-2F54-4B54-98F2-6A14A36B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04-Aug-25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0C219-5910-49C3-92AE-E9A3B64C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E77A-4187-4E15-88A1-65B38BE7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0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75F9-870E-4D57-8DEA-05D470B1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B0006-A867-48E4-97F6-D0988ECB7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FABDE-79DA-4DAD-BDFC-0CAF13FD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04-Aug-25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26D8E-F0FC-475D-AAB3-7A20C933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AB9D2-9EB6-4B1F-A975-B5004CF5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9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AB0FB-A19D-45E0-9DC4-17F543078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8F721-B65E-40C9-940B-66E263C91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E50C6-B021-4CA0-A9A6-81FD00AC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04-Aug-25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26195-9C95-47BC-975D-EBA0358F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A6D9-A237-403C-BF6D-CA591EA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5E03-C979-4308-98F3-60B937E8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054D9-B00E-4D17-811D-946F0ED57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DE3C6-E7B8-463A-A6E7-82570632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04-Aug-25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C7BC8-FC0F-47A6-800E-CCC8067C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3C06F-7A30-4C75-A29B-3F4D7423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0FE0-491A-483E-B2EB-545459EF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66152-045A-4643-9097-A7814ADF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08F3E-F589-4D4A-B344-0743EA69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04-Aug-25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32A0F-A727-486D-8E52-FB5D96E2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95941-54CE-44E9-8A8C-5FD8AF46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3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1433-B4C7-4104-A9AD-08C0811E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3AD9-BA4C-4907-B25B-C31D4671D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80746-EF81-4221-9F6E-0D9E41C7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35BF-0661-459B-A4AA-9849DB9B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04-Aug-25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CE4F-B24F-49AA-94A6-D1FA461E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0D08B-B356-48AE-9670-75E8AA55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7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F134-FC51-4012-9986-BDFF63B5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D9B51-BEAA-49D8-BF9D-D186A4078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570F9-9F7D-4358-8D91-831B400B0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BEE97-60DF-41B8-BE17-B23AE1E7B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73803-FEA8-43A7-8407-B881007F2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4CB76-A46E-49D1-A139-E7287F59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04-Aug-25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34083-54AB-4D00-9C0E-37D82E9F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A0043-BD15-4378-8E79-F37F54B8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9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6533-49DA-416A-8B34-3BB22986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C72C0-713F-4146-B75D-70965622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04-Aug-25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AA2F6-3225-4F38-A865-73FF0195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C167F-0BC4-4C83-A745-44D1903C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9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7818C-31E4-42DC-906C-31617B7C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04-Aug-25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4374C-1B22-4842-A637-BB393F39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B84D-CB5E-4AAF-83EF-D3C3C36D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0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33EC-0FF5-459C-A1EA-FB44C011B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7255-4D0C-4548-A56A-CA612FE22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91590-28AD-48BC-817A-7AE7ADEAD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E683B-8FAB-4AAC-BEB0-171BFA6E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04-Aug-25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09E64-C9A3-488C-ADA7-B4B890D2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F021F-85DF-4BC5-B2AD-06B6E741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803F-A09A-4538-AB54-580E9125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F89DB-85B9-48D6-947A-1B648356D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22B5-BD9A-4CEB-AE1A-AD3F01B83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3FDEE-EAE6-4F3F-826D-9663F7E2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04-Aug-25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E2076-9D6A-418C-B59D-4DD17095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EC889-EF86-4B64-B1C8-4879AB4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2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33DCE-9FC5-43FF-A6C7-F3183D65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6B0E3-E60C-4A8F-BF18-433C4E0D4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53B9C-695C-46F8-AF87-EEB42A1B6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C901-6B37-4CD9-AC96-388F800A30EF}" type="datetimeFigureOut">
              <a:rPr lang="en-US" smtClean="0"/>
              <a:t>04-Aug-25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9BBA5-A969-4194-AC21-BADB1134F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4E167-92F1-453B-B2B7-49FC545CB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7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614859" y="295010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 Black" panose="020B0A04020102020204" pitchFamily="34" charset="0"/>
              </a:rPr>
              <a:t>CURSOR</a:t>
            </a:r>
            <a:endParaRPr lang="en-US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88" y="1059180"/>
            <a:ext cx="11009582" cy="4657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FF0000"/>
                </a:solidFill>
              </a:rPr>
              <a:t>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50" b="1" dirty="0">
              <a:solidFill>
                <a:srgbClr val="FF000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A cursor is a pointer to a private SQL area that stores information about processing a specific SELECT or DML statement.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FF0000"/>
                </a:solidFill>
              </a:rPr>
              <a:t>Types :</a:t>
            </a: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/>
              <a:t>Implicit Cursor (SQL Cursor)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An implicit cursor is a session cursor that is constructed and managed by PL/SQL. PL/SQL opens an implicit cursor every time you run a SELECT or DML statement. You cannot control an implicit cursor, but you can get information from its attributes.</a:t>
            </a:r>
            <a:endParaRPr lang="en-US" altLang="en-US" sz="2400" b="1" dirty="0">
              <a:solidFill>
                <a:srgbClr val="00B050"/>
              </a:solidFill>
            </a:endParaRP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/>
              <a:t>Explicit Cursor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An explicit cursor is a session cursor that you construct and manage. You must declare and define an explicit cursor, giving it a name and associating it with a query (typically, the query returns multiple rows). Then you can process the query result set</a:t>
            </a:r>
          </a:p>
        </p:txBody>
      </p:sp>
    </p:spTree>
    <p:extLst>
      <p:ext uri="{BB962C8B-B14F-4D97-AF65-F5344CB8AC3E}">
        <p14:creationId xmlns:p14="http://schemas.microsoft.com/office/powerpoint/2010/main" val="1449713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49782-CA55-11FE-DB82-3F8E63977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C94B1C-5B26-C7DA-CC23-6E71D16F28CC}"/>
              </a:ext>
            </a:extLst>
          </p:cNvPr>
          <p:cNvSpPr txBox="1"/>
          <p:nvPr/>
        </p:nvSpPr>
        <p:spPr>
          <a:xfrm>
            <a:off x="614859" y="295010"/>
            <a:ext cx="10745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 Black" panose="020B0A04020102020204" pitchFamily="34" charset="0"/>
              </a:rPr>
              <a:t>EXPLICIT CURSOR - </a:t>
            </a:r>
            <a:r>
              <a:rPr lang="en-GB" sz="2400" b="1" dirty="0">
                <a:solidFill>
                  <a:srgbClr val="0070C0"/>
                </a:solidFill>
                <a:latin typeface="Arial Black" panose="020B0A04020102020204" pitchFamily="34" charset="0"/>
              </a:rPr>
              <a:t>Subquery in FROM Clause of Parent Query</a:t>
            </a:r>
            <a:endParaRPr lang="en-US" sz="24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E3EC4759-D0A6-E60D-A11B-67B055804D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39F9947-2448-378A-06DF-BEFDB39B4255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91F34D-9880-5CB3-12FC-73623FDE2DC9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BB42D80-BEB2-38C1-7FBE-17D447661438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D24ED5-2E90-F438-3B18-5977F5AE3030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DA3B8501-B613-E9FB-5E3A-52C5B74AD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39" y="1194859"/>
            <a:ext cx="11623039" cy="47730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dirty="0"/>
              <a:t>DECLARE</a:t>
            </a:r>
          </a:p>
          <a:p>
            <a:pPr marL="1311275"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dirty="0"/>
              <a:t>  CURSOR c1 IS   SELECT t1.department_id, t1.department_name</a:t>
            </a:r>
            <a:r>
              <a:rPr lang="en-GB" altLang="en-US" b="1" dirty="0">
                <a:solidFill>
                  <a:srgbClr val="00B050"/>
                </a:solidFill>
              </a:rPr>
              <a:t>, t2.</a:t>
            </a:r>
            <a:r>
              <a:rPr lang="en-GB" altLang="en-US" dirty="0"/>
              <a:t>staff</a:t>
            </a:r>
          </a:p>
          <a:p>
            <a:pPr marL="2682875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dirty="0"/>
              <a:t>    FROM departments t1,</a:t>
            </a:r>
          </a:p>
          <a:p>
            <a:pPr marL="2682875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rgbClr val="00B050"/>
                </a:solidFill>
              </a:rPr>
              <a:t>         ( SELECT </a:t>
            </a:r>
            <a:r>
              <a:rPr lang="en-GB" altLang="en-US" b="1" dirty="0" err="1">
                <a:solidFill>
                  <a:srgbClr val="00B050"/>
                </a:solidFill>
              </a:rPr>
              <a:t>department_id</a:t>
            </a:r>
            <a:r>
              <a:rPr lang="en-GB" altLang="en-US" b="1" dirty="0">
                <a:solidFill>
                  <a:srgbClr val="00B050"/>
                </a:solidFill>
              </a:rPr>
              <a:t>, COUNT(*) AS staff</a:t>
            </a:r>
          </a:p>
          <a:p>
            <a:pPr marL="2682875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rgbClr val="00B050"/>
                </a:solidFill>
              </a:rPr>
              <a:t>           FROM employees</a:t>
            </a:r>
          </a:p>
          <a:p>
            <a:pPr marL="2682875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rgbClr val="00B050"/>
                </a:solidFill>
              </a:rPr>
              <a:t>           GROUP BY </a:t>
            </a:r>
            <a:r>
              <a:rPr lang="en-GB" altLang="en-US" b="1" dirty="0" err="1">
                <a:solidFill>
                  <a:srgbClr val="00B050"/>
                </a:solidFill>
              </a:rPr>
              <a:t>department_id</a:t>
            </a:r>
            <a:endParaRPr lang="en-GB" altLang="en-US" b="1" dirty="0">
              <a:solidFill>
                <a:srgbClr val="00B050"/>
              </a:solidFill>
            </a:endParaRPr>
          </a:p>
          <a:p>
            <a:pPr marL="2682875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>
                <a:solidFill>
                  <a:srgbClr val="00B050"/>
                </a:solidFill>
              </a:rPr>
              <a:t>         ) t2</a:t>
            </a:r>
          </a:p>
          <a:p>
            <a:pPr marL="2682875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dirty="0"/>
              <a:t>    WHERE (t1.department_id = </a:t>
            </a:r>
            <a:r>
              <a:rPr lang="en-GB" altLang="en-US" b="1" dirty="0">
                <a:solidFill>
                  <a:srgbClr val="00B050"/>
                </a:solidFill>
              </a:rPr>
              <a:t>t2.department_id</a:t>
            </a:r>
            <a:r>
              <a:rPr lang="en-GB" altLang="en-US" dirty="0"/>
              <a:t>) AND staff &gt;= 5</a:t>
            </a:r>
          </a:p>
          <a:p>
            <a:pPr marL="2682875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dirty="0"/>
              <a:t>    ORDER BY staff;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dirty="0"/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dirty="0"/>
              <a:t>BEGIN</a:t>
            </a:r>
          </a:p>
          <a:p>
            <a:pPr marL="1311275"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dirty="0"/>
              <a:t>   FOR dept IN c1</a:t>
            </a:r>
          </a:p>
          <a:p>
            <a:pPr marL="1311275"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dirty="0"/>
              <a:t>   LOOP</a:t>
            </a:r>
          </a:p>
          <a:p>
            <a:pPr marL="1311275"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dirty="0"/>
              <a:t>     DBMS_OUTPUT.PUT_LINE ('Department = ‘ || </a:t>
            </a:r>
            <a:r>
              <a:rPr lang="en-GB" altLang="en-US" dirty="0" err="1"/>
              <a:t>dept.department_name</a:t>
            </a:r>
            <a:r>
              <a:rPr lang="en-GB" altLang="en-US" dirty="0"/>
              <a:t> || ', staff = ' || </a:t>
            </a:r>
            <a:r>
              <a:rPr lang="en-GB" altLang="en-US" b="1" dirty="0" err="1">
                <a:solidFill>
                  <a:srgbClr val="00B050"/>
                </a:solidFill>
              </a:rPr>
              <a:t>dept.staff</a:t>
            </a:r>
            <a:r>
              <a:rPr lang="en-GB" altLang="en-US" dirty="0"/>
              <a:t>);</a:t>
            </a:r>
          </a:p>
          <a:p>
            <a:pPr marL="1311275"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dirty="0"/>
              <a:t>   END LOOP;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dirty="0"/>
              <a:t>END;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dirty="0"/>
              <a:t>/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780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614859" y="295010"/>
            <a:ext cx="112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 Black" panose="020B0A04020102020204" pitchFamily="34" charset="0"/>
              </a:rPr>
              <a:t>EXPLICIT CURSOR - </a:t>
            </a:r>
            <a:r>
              <a:rPr lang="en-US" b="1" dirty="0">
                <a:solidFill>
                  <a:srgbClr val="0070C0"/>
                </a:solidFill>
                <a:latin typeface="Arial Black" panose="020B0A04020102020204" pitchFamily="34" charset="0"/>
              </a:rPr>
              <a:t>Passing Parameters to Explicit Cursor FOR LOOP Statement</a:t>
            </a:r>
            <a:endParaRPr lang="en-US" sz="24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39" y="964027"/>
            <a:ext cx="11623039" cy="52347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DECLARE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-- CURSOR c1 </a:t>
            </a:r>
            <a:r>
              <a:rPr lang="en-US" altLang="en-US" sz="2400" b="1" dirty="0">
                <a:solidFill>
                  <a:srgbClr val="00B050"/>
                </a:solidFill>
              </a:rPr>
              <a:t>(</a:t>
            </a:r>
            <a:r>
              <a:rPr lang="en-US" altLang="en-US" sz="2400" b="1" dirty="0" err="1">
                <a:solidFill>
                  <a:srgbClr val="00B050"/>
                </a:solidFill>
              </a:rPr>
              <a:t>vname</a:t>
            </a:r>
            <a:r>
              <a:rPr lang="en-US" altLang="en-US" sz="2400" b="1" dirty="0">
                <a:solidFill>
                  <a:srgbClr val="00B050"/>
                </a:solidFill>
              </a:rPr>
              <a:t> </a:t>
            </a:r>
            <a:r>
              <a:rPr lang="en-US" altLang="en-US" sz="2400" b="1" dirty="0" err="1">
                <a:solidFill>
                  <a:srgbClr val="00B050"/>
                </a:solidFill>
              </a:rPr>
              <a:t>data_type</a:t>
            </a:r>
            <a:r>
              <a:rPr lang="en-US" altLang="en-US" sz="2400" b="1" dirty="0">
                <a:solidFill>
                  <a:srgbClr val="00B050"/>
                </a:solidFill>
              </a:rPr>
              <a:t> DEFAULT &lt;value&gt;, …)</a:t>
            </a:r>
            <a:r>
              <a:rPr lang="en-US" altLang="en-US" sz="2400" dirty="0"/>
              <a:t> IS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CURSOR c1 </a:t>
            </a:r>
            <a:r>
              <a:rPr lang="en-US" altLang="en-US" sz="2400" b="1" dirty="0">
                <a:solidFill>
                  <a:srgbClr val="00B050"/>
                </a:solidFill>
              </a:rPr>
              <a:t>(job VARCHAR2, </a:t>
            </a:r>
            <a:r>
              <a:rPr lang="en-US" altLang="en-US" sz="2400" b="1" dirty="0" err="1">
                <a:solidFill>
                  <a:srgbClr val="00B050"/>
                </a:solidFill>
              </a:rPr>
              <a:t>max_wage</a:t>
            </a:r>
            <a:r>
              <a:rPr lang="en-US" altLang="en-US" sz="2400" b="1" dirty="0">
                <a:solidFill>
                  <a:srgbClr val="00B050"/>
                </a:solidFill>
              </a:rPr>
              <a:t> NUMBER)</a:t>
            </a:r>
            <a:r>
              <a:rPr lang="en-US" altLang="en-US" sz="2400" dirty="0"/>
              <a:t> IS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  SELECT * FROM employees  WHERE </a:t>
            </a:r>
            <a:r>
              <a:rPr lang="en-US" altLang="en-US" sz="2400" b="1" dirty="0" err="1">
                <a:solidFill>
                  <a:srgbClr val="00B050"/>
                </a:solidFill>
              </a:rPr>
              <a:t>job_id</a:t>
            </a:r>
            <a:r>
              <a:rPr lang="en-US" altLang="en-US" sz="2400" b="1" dirty="0">
                <a:solidFill>
                  <a:srgbClr val="00B050"/>
                </a:solidFill>
              </a:rPr>
              <a:t> = job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  AND </a:t>
            </a:r>
            <a:r>
              <a:rPr lang="en-US" altLang="en-US" sz="2400" b="1" dirty="0">
                <a:solidFill>
                  <a:srgbClr val="00B050"/>
                </a:solidFill>
              </a:rPr>
              <a:t>salary &gt; </a:t>
            </a:r>
            <a:r>
              <a:rPr lang="en-US" altLang="en-US" sz="2400" b="1" dirty="0" err="1">
                <a:solidFill>
                  <a:srgbClr val="00B050"/>
                </a:solidFill>
              </a:rPr>
              <a:t>max_wage</a:t>
            </a:r>
            <a:r>
              <a:rPr lang="en-US" altLang="en-US" sz="2400" dirty="0"/>
              <a:t>;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BEGIN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FOR person IN c1</a:t>
            </a:r>
            <a:r>
              <a:rPr lang="en-US" altLang="en-US" sz="2400" b="1" dirty="0">
                <a:solidFill>
                  <a:srgbClr val="00B050"/>
                </a:solidFill>
              </a:rPr>
              <a:t>('ST_CLERK', 3000)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LOOP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   -- process data record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  DBMS_OUTPUT.PUT_LINE ('Name = ' || </a:t>
            </a:r>
            <a:r>
              <a:rPr lang="en-US" altLang="en-US" sz="2400" dirty="0" err="1"/>
              <a:t>person.last_name</a:t>
            </a:r>
            <a:r>
              <a:rPr lang="en-US" altLang="en-US" sz="2400" dirty="0"/>
              <a:t> || ', salary = ' ||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    </a:t>
            </a:r>
            <a:r>
              <a:rPr lang="en-US" altLang="en-US" sz="2400" dirty="0" err="1"/>
              <a:t>person.salary</a:t>
            </a:r>
            <a:r>
              <a:rPr lang="en-US" altLang="en-US" sz="2400" dirty="0"/>
              <a:t> || ', Job Id = ' || </a:t>
            </a:r>
            <a:r>
              <a:rPr lang="en-US" altLang="en-US" sz="2400" dirty="0" err="1"/>
              <a:t>person.job_id</a:t>
            </a:r>
            <a:r>
              <a:rPr lang="en-US" altLang="en-US" sz="2400" dirty="0"/>
              <a:t>  );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END LOOP;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END;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2894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614859" y="295010"/>
            <a:ext cx="3233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 Black" panose="020B0A04020102020204" pitchFamily="34" charset="0"/>
              </a:rPr>
              <a:t>CURSOR Variable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0" y="1333359"/>
            <a:ext cx="11430000" cy="44960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A cursor variable is like an explicit cursor, except that: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marL="739775" lvl="3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/>
              <a:t>It is not limited to one query.</a:t>
            </a:r>
          </a:p>
          <a:p>
            <a:pPr marL="739775" lvl="3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/>
              <a:t>You can open a cursor variable for a query, process the result set, and then use the cursor variable for another query.</a:t>
            </a:r>
          </a:p>
          <a:p>
            <a:pPr marL="739775" lvl="3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/>
              <a:t>You can assign a value to it.</a:t>
            </a:r>
          </a:p>
          <a:p>
            <a:pPr marL="739775" lvl="3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/>
              <a:t>You can use it in an expression.</a:t>
            </a:r>
          </a:p>
          <a:p>
            <a:pPr marL="739775" lvl="3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/>
              <a:t>It can be a subprogram parameter.</a:t>
            </a:r>
          </a:p>
          <a:p>
            <a:pPr marL="739775" lvl="3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/>
              <a:t>You can use cursor variables to pass query result sets between subprograms.</a:t>
            </a:r>
          </a:p>
          <a:p>
            <a:pPr marL="739775" lvl="3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/>
              <a:t>It can be a host variable.</a:t>
            </a:r>
          </a:p>
          <a:p>
            <a:pPr marL="739775" lvl="3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/>
              <a:t>It cannot accept parameters.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0616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614859" y="295010"/>
            <a:ext cx="556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 Black" panose="020B0A04020102020204" pitchFamily="34" charset="0"/>
              </a:rPr>
              <a:t>CURSOR Variable - Declarations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0" y="779361"/>
            <a:ext cx="11430000" cy="56040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DECLARE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TYPE </a:t>
            </a:r>
            <a:r>
              <a:rPr lang="en-US" altLang="en-US" sz="2400" dirty="0" err="1"/>
              <a:t>empcurtyp</a:t>
            </a:r>
            <a:r>
              <a:rPr lang="en-US" altLang="en-US" sz="2400" dirty="0"/>
              <a:t> IS REF CURSOR RETURN </a:t>
            </a:r>
            <a:r>
              <a:rPr lang="en-US" altLang="en-US" sz="2400" dirty="0" err="1"/>
              <a:t>employees%ROWTYPE</a:t>
            </a:r>
            <a:r>
              <a:rPr lang="en-US" altLang="en-US" sz="2400" dirty="0"/>
              <a:t>;  </a:t>
            </a:r>
            <a:r>
              <a:rPr lang="en-US" altLang="en-US" sz="2400" b="1" i="1" dirty="0"/>
              <a:t>-- strong type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TYPE </a:t>
            </a:r>
            <a:r>
              <a:rPr lang="en-US" altLang="en-US" sz="2400" dirty="0" err="1"/>
              <a:t>genericcurtyp</a:t>
            </a:r>
            <a:r>
              <a:rPr lang="en-US" altLang="en-US" sz="2400" dirty="0"/>
              <a:t> IS REF CURSOR;                       -- weak type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 </a:t>
            </a:r>
            <a:r>
              <a:rPr lang="en-US" altLang="en-US" sz="2400" dirty="0" err="1"/>
              <a:t>my_cursor</a:t>
            </a:r>
            <a:r>
              <a:rPr lang="en-US" altLang="en-US" sz="2400" dirty="0"/>
              <a:t> 	SYS_REFCURSOR;		 -- predefined type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cursor1  </a:t>
            </a:r>
            <a:r>
              <a:rPr lang="en-US" altLang="en-US" sz="2400" dirty="0" err="1"/>
              <a:t>empcurtyp</a:t>
            </a:r>
            <a:r>
              <a:rPr lang="en-US" altLang="en-US" sz="2400" dirty="0"/>
              <a:t>;       		</a:t>
            </a:r>
            <a:r>
              <a:rPr lang="en-US" altLang="en-US" sz="2400" b="1" i="1" dirty="0"/>
              <a:t>-- strong cursor variable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cursor2  </a:t>
            </a:r>
            <a:r>
              <a:rPr lang="en-US" altLang="en-US" sz="2400" dirty="0" err="1"/>
              <a:t>genericcurtyp</a:t>
            </a:r>
            <a:r>
              <a:rPr lang="en-US" altLang="en-US" sz="2400" dirty="0"/>
              <a:t>;   		</a:t>
            </a:r>
            <a:r>
              <a:rPr lang="en-US" altLang="en-US" sz="2400" b="1" i="1" dirty="0"/>
              <a:t>-- weak cursor variable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</a:t>
            </a:r>
            <a:r>
              <a:rPr lang="en-US" altLang="en-US" sz="2400" dirty="0" err="1"/>
              <a:t>my_cursor</a:t>
            </a:r>
            <a:r>
              <a:rPr lang="en-US" altLang="en-US" sz="2400" dirty="0"/>
              <a:t> SYS_REFCURSOR;  	</a:t>
            </a:r>
            <a:r>
              <a:rPr lang="en-US" altLang="en-US" sz="2400" b="1" i="1" dirty="0"/>
              <a:t>-- weak cursor variable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TYPE </a:t>
            </a:r>
            <a:r>
              <a:rPr lang="en-US" altLang="en-US" sz="2400" dirty="0" err="1"/>
              <a:t>deptcurtyp</a:t>
            </a:r>
            <a:r>
              <a:rPr lang="en-US" altLang="en-US" sz="2400" dirty="0"/>
              <a:t> IS REF CURSOR RETURN </a:t>
            </a:r>
            <a:r>
              <a:rPr lang="en-US" altLang="en-US" sz="2400" dirty="0" err="1"/>
              <a:t>departments%ROWTYPE</a:t>
            </a:r>
            <a:r>
              <a:rPr lang="en-US" altLang="en-US" sz="2400" dirty="0"/>
              <a:t>;  -- strong type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</a:t>
            </a:r>
            <a:r>
              <a:rPr lang="en-US" altLang="en-US" sz="2400" dirty="0" err="1"/>
              <a:t>dept_cv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deptcurtyp</a:t>
            </a:r>
            <a:r>
              <a:rPr lang="en-US" altLang="en-US" sz="2400" dirty="0"/>
              <a:t>;  -- strong cursor variable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BEGIN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NULL;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END;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33201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F1A69-7745-BD2A-C6D8-D0C0B281F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51F45-EE12-567F-686E-247CCCD08DA3}"/>
              </a:ext>
            </a:extLst>
          </p:cNvPr>
          <p:cNvSpPr txBox="1"/>
          <p:nvPr/>
        </p:nvSpPr>
        <p:spPr>
          <a:xfrm>
            <a:off x="614859" y="295010"/>
            <a:ext cx="97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 Black" panose="020B0A04020102020204" pitchFamily="34" charset="0"/>
              </a:rPr>
              <a:t>CURSOR Variable - </a:t>
            </a:r>
            <a:r>
              <a:rPr lang="en-GB" sz="2400" b="1" dirty="0">
                <a:solidFill>
                  <a:srgbClr val="0070C0"/>
                </a:solidFill>
                <a:latin typeface="Arial Black" panose="020B0A04020102020204" pitchFamily="34" charset="0"/>
              </a:rPr>
              <a:t>Opening and Closing Cursor Variables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4F7437D1-0D67-69B1-D260-EB1C494126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6FA407-5E74-7696-0D7A-CC81C2B7215A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6F0C42-639F-56F3-F1D6-6448ECD9A0DE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58D07-1A58-148E-6FF6-7EE14CF9FC90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88BAB7-2D84-EB23-1370-4D93A399C0FD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C47170F0-6969-E7D0-92A0-5CAE3C061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0" y="1148693"/>
            <a:ext cx="11430000" cy="48654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/>
              <a:t>After declaring a cursor variable, you can open it with the OPEN FOR statement, which does the following: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sz="2400" dirty="0"/>
          </a:p>
          <a:p>
            <a:pPr marL="854075" lvl="3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GB" altLang="en-US" sz="2400" dirty="0"/>
              <a:t>Associates the cursor variable with a query (typically, the query returns multiple rows)</a:t>
            </a:r>
          </a:p>
          <a:p>
            <a:pPr marL="854075"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sz="2400" dirty="0"/>
          </a:p>
          <a:p>
            <a:pPr marL="854075" lvl="3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GB" altLang="en-US" sz="2400" dirty="0"/>
              <a:t>Allocates database resources to process the query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sz="2400" dirty="0"/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/>
              <a:t>3.   Processes the query; that is:</a:t>
            </a:r>
          </a:p>
          <a:p>
            <a:pPr marL="1311275"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/>
              <a:t>1. Identifies the result set</a:t>
            </a:r>
          </a:p>
          <a:p>
            <a:pPr marL="1311275"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/>
              <a:t>2. If the query has a FOR UPDATE clause, locks the rows of the result set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sz="2400" dirty="0"/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/>
              <a:t>4.   Positions the cursor before the first row of the result seta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9949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614859" y="295010"/>
            <a:ext cx="850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 Black" panose="020B0A04020102020204" pitchFamily="34" charset="0"/>
              </a:rPr>
              <a:t>CURSOR Variable - </a:t>
            </a:r>
            <a:r>
              <a:rPr lang="en-US" sz="2000" b="1" dirty="0">
                <a:solidFill>
                  <a:srgbClr val="0070C0"/>
                </a:solidFill>
                <a:latin typeface="Arial Black" panose="020B0A04020102020204" pitchFamily="34" charset="0"/>
              </a:rPr>
              <a:t>Fetching Data with Cursor Variables</a:t>
            </a:r>
            <a:endParaRPr lang="en-US" sz="24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39" y="964027"/>
            <a:ext cx="11750149" cy="52347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DECLARE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cv SYS_REFCURSOR;  </a:t>
            </a:r>
            <a:r>
              <a:rPr lang="en-US" altLang="en-US" sz="2400" b="1" dirty="0"/>
              <a:t>-- cursor variable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query_2 VARCHAR2(200) := 'SELECT * FROM employees ORDER BY </a:t>
            </a:r>
            <a:r>
              <a:rPr lang="en-US" altLang="en-US" sz="2400" dirty="0" err="1"/>
              <a:t>job_id</a:t>
            </a:r>
            <a:r>
              <a:rPr lang="en-US" altLang="en-US" sz="2400" dirty="0"/>
              <a:t>';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</a:t>
            </a:r>
            <a:r>
              <a:rPr lang="en-US" altLang="en-US" sz="2400" dirty="0" err="1"/>
              <a:t>v_employees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employees%ROWTYPE</a:t>
            </a:r>
            <a:r>
              <a:rPr lang="en-US" altLang="en-US" sz="2400" dirty="0"/>
              <a:t>;  </a:t>
            </a:r>
            <a:r>
              <a:rPr lang="en-US" altLang="en-US" sz="2400" b="1" i="1" dirty="0"/>
              <a:t>-- record variable row of table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BEGIN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  OPEN cv FOR query_2;</a:t>
            </a:r>
          </a:p>
          <a:p>
            <a:pPr marL="854075"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  LOOP  -- Fetches entire row into the </a:t>
            </a:r>
            <a:r>
              <a:rPr lang="en-US" altLang="en-US" sz="2400" dirty="0" err="1"/>
              <a:t>v_employees</a:t>
            </a:r>
            <a:r>
              <a:rPr lang="en-US" altLang="en-US" sz="2400" dirty="0"/>
              <a:t> record</a:t>
            </a:r>
          </a:p>
          <a:p>
            <a:pPr marL="1311275"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  FETCH cv INTO </a:t>
            </a:r>
            <a:r>
              <a:rPr lang="en-US" altLang="en-US" sz="2400" dirty="0" err="1"/>
              <a:t>v_employees</a:t>
            </a:r>
            <a:r>
              <a:rPr lang="en-US" altLang="en-US" sz="2400" dirty="0"/>
              <a:t>;</a:t>
            </a:r>
          </a:p>
          <a:p>
            <a:pPr marL="1311275"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  EXIT WHEN </a:t>
            </a:r>
            <a:r>
              <a:rPr lang="en-US" altLang="en-US" sz="2400" dirty="0" err="1"/>
              <a:t>cv%NOTFOUND</a:t>
            </a:r>
            <a:r>
              <a:rPr lang="en-US" altLang="en-US" sz="2400" dirty="0"/>
              <a:t>;</a:t>
            </a:r>
          </a:p>
          <a:p>
            <a:pPr marL="1311275"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  DBMS_OUTPUT.PUT_LINE( </a:t>
            </a:r>
            <a:r>
              <a:rPr lang="en-US" altLang="en-US" sz="2400" dirty="0" err="1"/>
              <a:t>v_employees.last_name</a:t>
            </a:r>
            <a:r>
              <a:rPr lang="en-US" altLang="en-US" sz="2400" dirty="0"/>
              <a:t> || </a:t>
            </a:r>
            <a:r>
              <a:rPr lang="en-US" altLang="en-US" sz="2400" dirty="0" err="1"/>
              <a:t>v_employees.job_id</a:t>
            </a:r>
            <a:r>
              <a:rPr lang="en-US" altLang="en-US" sz="2400" dirty="0"/>
              <a:t> );</a:t>
            </a:r>
          </a:p>
          <a:p>
            <a:pPr marL="854075"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  END LOOP;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 CLOSE cv;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END;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1981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614859" y="295010"/>
            <a:ext cx="427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 Black" panose="020B0A04020102020204" pitchFamily="34" charset="0"/>
              </a:rPr>
              <a:t>CURSOR – </a:t>
            </a:r>
            <a:r>
              <a:rPr lang="en-US" sz="2000" b="1" dirty="0">
                <a:solidFill>
                  <a:srgbClr val="0070C0"/>
                </a:solidFill>
                <a:latin typeface="Arial Black" panose="020B0A04020102020204" pitchFamily="34" charset="0"/>
              </a:rPr>
              <a:t>FOR UPDATE OF</a:t>
            </a:r>
            <a:endParaRPr lang="en-US" sz="24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39" y="994805"/>
            <a:ext cx="11750149" cy="51731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DECLARE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  CURSOR c1 IS  SELECT * FROM emp   </a:t>
            </a:r>
            <a:r>
              <a:rPr lang="en-US" altLang="en-US" sz="2400" b="1" dirty="0">
                <a:solidFill>
                  <a:srgbClr val="00B050"/>
                </a:solidFill>
              </a:rPr>
              <a:t>FOR UPDATE OF salary</a:t>
            </a:r>
            <a:endParaRPr lang="en-US" altLang="en-US" sz="2000" b="1" dirty="0">
              <a:solidFill>
                <a:srgbClr val="00B050"/>
              </a:solidFill>
            </a:endParaRP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    ORDER BY </a:t>
            </a:r>
            <a:r>
              <a:rPr lang="en-US" altLang="en-US" sz="2000" dirty="0" err="1"/>
              <a:t>employee_id</a:t>
            </a:r>
            <a:r>
              <a:rPr lang="en-US" altLang="en-US" sz="2000" dirty="0"/>
              <a:t>;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   </a:t>
            </a:r>
            <a:r>
              <a:rPr lang="en-US" altLang="en-US" sz="2000" dirty="0" err="1"/>
              <a:t>emp_rec</a:t>
            </a:r>
            <a:r>
              <a:rPr lang="en-US" altLang="en-US" sz="2000" dirty="0"/>
              <a:t>  </a:t>
            </a:r>
            <a:r>
              <a:rPr lang="en-US" altLang="en-US" sz="2000" dirty="0" err="1"/>
              <a:t>emp%ROWTYPE</a:t>
            </a:r>
            <a:r>
              <a:rPr lang="en-US" altLang="en-US" sz="2000" dirty="0"/>
              <a:t>;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BEGIN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  OPEN c1;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  LOOP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    FETCH c1 INTO </a:t>
            </a:r>
            <a:r>
              <a:rPr lang="en-US" altLang="en-US" sz="2000" dirty="0" err="1"/>
              <a:t>emp_rec</a:t>
            </a:r>
            <a:r>
              <a:rPr lang="en-US" altLang="en-US" sz="2000" dirty="0"/>
              <a:t>;  </a:t>
            </a:r>
            <a:r>
              <a:rPr lang="en-US" altLang="en-US" sz="2400" b="1" i="1" dirty="0"/>
              <a:t>-- fails on second iteration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    EXIT WHEN c1%NOTFOUND;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    DBMS_OUTPUT.PUT_LINE ('</a:t>
            </a:r>
            <a:r>
              <a:rPr lang="en-US" altLang="en-US" sz="2000" dirty="0" err="1"/>
              <a:t>emp_rec.employee_id</a:t>
            </a:r>
            <a:r>
              <a:rPr lang="en-US" altLang="en-US" sz="2000" dirty="0"/>
              <a:t> = ' ||</a:t>
            </a:r>
            <a:r>
              <a:rPr lang="en-US" altLang="en-US" sz="2000" dirty="0" err="1"/>
              <a:t>emp_rec.employee_id</a:t>
            </a:r>
            <a:r>
              <a:rPr lang="en-US" altLang="en-US" sz="2000" dirty="0"/>
              <a:t>);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    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    UPDATE emp  SET salary = salary * 1.05 WHERE </a:t>
            </a:r>
            <a:r>
              <a:rPr lang="en-US" altLang="en-US" sz="2000" dirty="0" err="1"/>
              <a:t>employee_id</a:t>
            </a:r>
            <a:r>
              <a:rPr lang="en-US" altLang="en-US" sz="2000" dirty="0"/>
              <a:t> = 105;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    COMMIT;  </a:t>
            </a:r>
            <a:r>
              <a:rPr lang="en-US" altLang="en-US" sz="2400" b="1" i="1" dirty="0"/>
              <a:t>-- releases locks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  END LOOP;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END;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2913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614859" y="295010"/>
            <a:ext cx="7449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 Black" panose="020B0A04020102020204" pitchFamily="34" charset="0"/>
              </a:rPr>
              <a:t>IMPLICIT CURSOR – SQL%FOUND Attribute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24" y="1324637"/>
            <a:ext cx="11643356" cy="41267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BEGIN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DELETE FROM </a:t>
            </a:r>
            <a:r>
              <a:rPr lang="en-US" altLang="en-US" sz="2400" dirty="0" err="1"/>
              <a:t>dept_temp</a:t>
            </a:r>
            <a:endParaRPr lang="en-US" altLang="en-US" sz="2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WHERE </a:t>
            </a:r>
            <a:r>
              <a:rPr lang="en-US" altLang="en-US" sz="2400" dirty="0" err="1"/>
              <a:t>department_id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dept_no</a:t>
            </a:r>
            <a:r>
              <a:rPr lang="en-US" altLang="en-US" sz="2400" dirty="0"/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IF </a:t>
            </a:r>
            <a:r>
              <a:rPr lang="en-US" altLang="en-US" sz="2400" b="1" dirty="0">
                <a:solidFill>
                  <a:srgbClr val="00B050"/>
                </a:solidFill>
              </a:rPr>
              <a:t>SQL%FOUND </a:t>
            </a:r>
            <a:r>
              <a:rPr lang="en-US" altLang="en-US" sz="2400" dirty="0"/>
              <a:t>THEN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  DBMS_OUTPUT.PUT_LINE (  'Delete succeeded for department number ' || </a:t>
            </a:r>
            <a:r>
              <a:rPr lang="en-US" altLang="en-US" sz="2400" dirty="0" err="1"/>
              <a:t>dept_no</a:t>
            </a:r>
            <a:r>
              <a:rPr lang="en-US" altLang="en-US" sz="2400" dirty="0"/>
              <a:t>  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ELSE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  DBMS_OUTPUT.PUT_LINE ('No department number ' || </a:t>
            </a:r>
            <a:r>
              <a:rPr lang="en-US" altLang="en-US" sz="2400" dirty="0" err="1"/>
              <a:t>dept_no</a:t>
            </a:r>
            <a:r>
              <a:rPr lang="en-US" altLang="en-US" sz="2400" dirty="0"/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END IF;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END;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1197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614859" y="295010"/>
            <a:ext cx="825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 Black" panose="020B0A04020102020204" pitchFamily="34" charset="0"/>
              </a:rPr>
              <a:t>IMPLICIT CURSOR – SQL%ROWCOUNT Attribute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" y="1878635"/>
            <a:ext cx="10932159" cy="30187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DECLARE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	</a:t>
            </a:r>
            <a:r>
              <a:rPr lang="en-US" altLang="en-US" sz="2400" dirty="0" err="1"/>
              <a:t>mgr_no</a:t>
            </a:r>
            <a:r>
              <a:rPr lang="en-US" altLang="en-US" sz="2400" dirty="0"/>
              <a:t> NUMBER(6) := 122;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BEGIN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	DELETE FROM </a:t>
            </a:r>
            <a:r>
              <a:rPr lang="en-US" altLang="en-US" sz="2400" dirty="0" err="1"/>
              <a:t>employees_temp</a:t>
            </a:r>
            <a:r>
              <a:rPr lang="en-US" altLang="en-US" sz="2400" dirty="0"/>
              <a:t> WHERE </a:t>
            </a:r>
            <a:r>
              <a:rPr lang="en-US" altLang="en-US" sz="2400" dirty="0" err="1"/>
              <a:t>manager_id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mgr_no</a:t>
            </a:r>
            <a:r>
              <a:rPr lang="en-US" altLang="en-US" sz="2400" dirty="0"/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	DBMS_OUTPUT.PUT_LINE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  		('Number of employees deleted: ' || </a:t>
            </a:r>
            <a:r>
              <a:rPr lang="en-US" altLang="en-US" sz="2400" b="1" dirty="0">
                <a:solidFill>
                  <a:srgbClr val="92D050"/>
                </a:solidFill>
              </a:rPr>
              <a:t>SQL%ROWCOUNT</a:t>
            </a:r>
            <a:r>
              <a:rPr lang="en-US" altLang="en-US" sz="2400" dirty="0"/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END;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2907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9188D-AC18-6BBD-0710-C94F55440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3FB2BB-F178-AE0B-1EF3-6B872F73B940}"/>
              </a:ext>
            </a:extLst>
          </p:cNvPr>
          <p:cNvSpPr txBox="1"/>
          <p:nvPr/>
        </p:nvSpPr>
        <p:spPr>
          <a:xfrm>
            <a:off x="614859" y="295010"/>
            <a:ext cx="5377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 Black" panose="020B0A04020102020204" pitchFamily="34" charset="0"/>
              </a:rPr>
              <a:t>IMPLICIT CURSOR – FOR LOOP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7560BE43-8163-617B-58C5-FB6C28723D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C85004-DAA0-F30A-57A5-9567907AA720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9653DE-15DF-02A5-068A-1E8C61E17BE0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30F605-17A2-6039-7E74-45FEA378D70A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4048E4-9658-A715-133B-D47226B3D278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F0225FCC-1BEF-1001-2B9F-6CE36E1E1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" y="770639"/>
            <a:ext cx="10144819" cy="52347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/>
              <a:t>BEGIN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/>
              <a:t>  FOR item IN (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/>
              <a:t>    SELECT </a:t>
            </a:r>
            <a:r>
              <a:rPr lang="en-GB" altLang="en-US" sz="2400" dirty="0" err="1"/>
              <a:t>last_name</a:t>
            </a:r>
            <a:r>
              <a:rPr lang="en-GB" altLang="en-US" sz="2400" dirty="0"/>
              <a:t>, </a:t>
            </a:r>
            <a:r>
              <a:rPr lang="en-GB" altLang="en-US" sz="2400" dirty="0" err="1"/>
              <a:t>job_id</a:t>
            </a:r>
            <a:endParaRPr lang="en-GB" altLang="en-US" sz="2400" dirty="0"/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/>
              <a:t>    FROM employees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/>
              <a:t>    WHERE </a:t>
            </a:r>
            <a:r>
              <a:rPr lang="en-GB" altLang="en-US" sz="2400" dirty="0" err="1"/>
              <a:t>job_id</a:t>
            </a:r>
            <a:r>
              <a:rPr lang="en-GB" altLang="en-US" sz="2400" dirty="0"/>
              <a:t> LIKE '%CLERK%'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/>
              <a:t>    AND </a:t>
            </a:r>
            <a:r>
              <a:rPr lang="en-GB" altLang="en-US" sz="2400" dirty="0" err="1"/>
              <a:t>manager_id</a:t>
            </a:r>
            <a:r>
              <a:rPr lang="en-GB" altLang="en-US" sz="2400" dirty="0"/>
              <a:t> &gt; 120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/>
              <a:t>    ORDER BY </a:t>
            </a:r>
            <a:r>
              <a:rPr lang="en-GB" altLang="en-US" sz="2400" dirty="0" err="1"/>
              <a:t>last_name</a:t>
            </a:r>
            <a:endParaRPr lang="en-GB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/>
              <a:t>  			)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/>
              <a:t>  LOOP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/>
              <a:t>    DBMS_OUTPUT.PUT_LINE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/>
              <a:t>      ('Name = ' || </a:t>
            </a:r>
            <a:r>
              <a:rPr lang="en-GB" altLang="en-US" sz="2400" dirty="0" err="1"/>
              <a:t>item.last_name</a:t>
            </a:r>
            <a:r>
              <a:rPr lang="en-GB" altLang="en-US" sz="2400" dirty="0"/>
              <a:t> || ', Job = ' || </a:t>
            </a:r>
            <a:r>
              <a:rPr lang="en-GB" altLang="en-US" sz="2400" dirty="0" err="1"/>
              <a:t>item.job_id</a:t>
            </a:r>
            <a:r>
              <a:rPr lang="en-GB" altLang="en-US" sz="2400" dirty="0"/>
              <a:t>);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/>
              <a:t>  END LOOP;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/>
              <a:t>END;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/>
              <a:t>/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144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614859" y="295010"/>
            <a:ext cx="7486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 Black" panose="020B0A04020102020204" pitchFamily="34" charset="0"/>
              </a:rPr>
              <a:t>EXPLICIT CURSOR / USE DEFINED CURSOR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59" y="1948252"/>
            <a:ext cx="6862899" cy="2961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B050"/>
                </a:solidFill>
              </a:rPr>
              <a:t>STEPS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	1. Declare a Cursor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	2. Open a Cursor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	3. Fetch a Cursor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	4. Close a Cursor</a:t>
            </a:r>
          </a:p>
        </p:txBody>
      </p:sp>
    </p:spTree>
    <p:extLst>
      <p:ext uri="{BB962C8B-B14F-4D97-AF65-F5344CB8AC3E}">
        <p14:creationId xmlns:p14="http://schemas.microsoft.com/office/powerpoint/2010/main" val="361316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614859" y="295010"/>
            <a:ext cx="33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 Black" panose="020B0A04020102020204" pitchFamily="34" charset="0"/>
              </a:rPr>
              <a:t>EXPLICIT CURSOR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19" y="931763"/>
            <a:ext cx="11653519" cy="56040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DECLARE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  </a:t>
            </a:r>
            <a:r>
              <a:rPr lang="en-US" altLang="en-US" sz="2000" b="1" dirty="0">
                <a:solidFill>
                  <a:srgbClr val="92D050"/>
                </a:solidFill>
              </a:rPr>
              <a:t>CURSOR c1</a:t>
            </a:r>
            <a:r>
              <a:rPr lang="en-US" altLang="en-US" sz="2000" dirty="0"/>
              <a:t> IS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    SELECT </a:t>
            </a:r>
            <a:r>
              <a:rPr lang="en-US" altLang="en-US" sz="2000" dirty="0" err="1"/>
              <a:t>last_name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job_id</a:t>
            </a:r>
            <a:r>
              <a:rPr lang="en-US" altLang="en-US" sz="2000" dirty="0"/>
              <a:t> FROM employees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    ORDER BY </a:t>
            </a:r>
            <a:r>
              <a:rPr lang="en-US" altLang="en-US" sz="2000" dirty="0" err="1"/>
              <a:t>last_name</a:t>
            </a:r>
            <a:r>
              <a:rPr lang="en-US" altLang="en-US" sz="2000" dirty="0"/>
              <a:t>;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/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  </a:t>
            </a:r>
            <a:r>
              <a:rPr lang="en-US" altLang="en-US" sz="2000" dirty="0" err="1"/>
              <a:t>v_lastname</a:t>
            </a:r>
            <a:r>
              <a:rPr lang="en-US" altLang="en-US" sz="2000" dirty="0"/>
              <a:t>  </a:t>
            </a:r>
            <a:r>
              <a:rPr lang="en-US" altLang="en-US" sz="2000" dirty="0" err="1"/>
              <a:t>employees.last_name%TYPE</a:t>
            </a:r>
            <a:r>
              <a:rPr lang="en-US" altLang="en-US" sz="2000" dirty="0"/>
              <a:t>;  -- variable for </a:t>
            </a:r>
            <a:r>
              <a:rPr lang="en-US" altLang="en-US" sz="2000" dirty="0" err="1"/>
              <a:t>last_name</a:t>
            </a:r>
            <a:endParaRPr lang="en-US" altLang="en-US" sz="2000" dirty="0"/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  </a:t>
            </a:r>
            <a:r>
              <a:rPr lang="en-US" altLang="en-US" sz="2000" dirty="0" err="1"/>
              <a:t>v_jobid</a:t>
            </a:r>
            <a:r>
              <a:rPr lang="en-US" altLang="en-US" sz="2000" dirty="0"/>
              <a:t>     </a:t>
            </a:r>
            <a:r>
              <a:rPr lang="en-US" altLang="en-US" sz="2000" dirty="0" err="1"/>
              <a:t>employees.job_id%TYPE</a:t>
            </a:r>
            <a:r>
              <a:rPr lang="en-US" altLang="en-US" sz="2000" dirty="0"/>
              <a:t>;     -- variable for </a:t>
            </a:r>
            <a:r>
              <a:rPr lang="en-US" altLang="en-US" sz="2000" dirty="0" err="1"/>
              <a:t>job_id</a:t>
            </a:r>
            <a:endParaRPr lang="en-US" altLang="en-US" sz="2000" dirty="0"/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 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BEGIN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  </a:t>
            </a:r>
            <a:r>
              <a:rPr lang="en-US" altLang="en-US" sz="2000" b="1" dirty="0">
                <a:solidFill>
                  <a:srgbClr val="92D050"/>
                </a:solidFill>
              </a:rPr>
              <a:t>OPEN c1;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  </a:t>
            </a:r>
            <a:r>
              <a:rPr lang="en-US" altLang="en-US" sz="2000" b="1" dirty="0">
                <a:solidFill>
                  <a:srgbClr val="92D050"/>
                </a:solidFill>
              </a:rPr>
              <a:t>LOOP </a:t>
            </a:r>
            <a:r>
              <a:rPr lang="en-US" altLang="en-US" sz="2000" dirty="0"/>
              <a:t> -- Fetches 2 columns into variables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92D050"/>
                </a:solidFill>
              </a:rPr>
              <a:t>    FETCH c1</a:t>
            </a:r>
            <a:r>
              <a:rPr lang="en-US" altLang="en-US" sz="2000" dirty="0"/>
              <a:t> INTO </a:t>
            </a:r>
            <a:r>
              <a:rPr lang="en-US" altLang="en-US" sz="2000" dirty="0" err="1"/>
              <a:t>v_lastname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v_jobid</a:t>
            </a:r>
            <a:r>
              <a:rPr lang="en-US" altLang="en-US" sz="2000" dirty="0"/>
              <a:t>;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    EXIT WHEN c1%NOTFOUND;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    DBMS_OUTPUT.PUT_LINE( RPAD(</a:t>
            </a:r>
            <a:r>
              <a:rPr lang="en-US" altLang="en-US" sz="2000" dirty="0" err="1"/>
              <a:t>v_lastname</a:t>
            </a:r>
            <a:r>
              <a:rPr lang="en-US" altLang="en-US" sz="2000" dirty="0"/>
              <a:t>, 25, ' ') || </a:t>
            </a:r>
            <a:r>
              <a:rPr lang="en-US" altLang="en-US" sz="2000" dirty="0" err="1"/>
              <a:t>v_jobid</a:t>
            </a:r>
            <a:r>
              <a:rPr lang="en-US" altLang="en-US" sz="2000" dirty="0"/>
              <a:t> );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  </a:t>
            </a:r>
            <a:r>
              <a:rPr lang="en-US" altLang="en-US" sz="2000" b="1" dirty="0">
                <a:solidFill>
                  <a:srgbClr val="92D050"/>
                </a:solidFill>
              </a:rPr>
              <a:t>END LOOP;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  </a:t>
            </a:r>
            <a:r>
              <a:rPr lang="en-US" altLang="en-US" sz="2000" b="1" dirty="0">
                <a:solidFill>
                  <a:srgbClr val="92D050"/>
                </a:solidFill>
              </a:rPr>
              <a:t>CLOSE c1;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END;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28086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614859" y="295010"/>
            <a:ext cx="5328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 Black" panose="020B0A04020102020204" pitchFamily="34" charset="0"/>
              </a:rPr>
              <a:t>EXPLICIT CURSOR - Attributes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60" y="1490067"/>
            <a:ext cx="10810240" cy="3388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The explicit cursor attributes are: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marL="1714500" lvl="3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%ISOPEN Attribute		: Is the Cursor Open?</a:t>
            </a:r>
          </a:p>
          <a:p>
            <a:pPr marL="1714500" lvl="3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400" dirty="0"/>
          </a:p>
          <a:p>
            <a:pPr marL="1714500" lvl="3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%FOUND Attribute		: Has a Row Been Fetched?</a:t>
            </a:r>
          </a:p>
          <a:p>
            <a:pPr marL="1714500" lvl="3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400" dirty="0"/>
          </a:p>
          <a:p>
            <a:pPr marL="1714500" lvl="3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%NOTFOUND Attribute	: Has No Row Been Fetched?</a:t>
            </a:r>
          </a:p>
          <a:p>
            <a:pPr marL="1714500" lvl="3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400" dirty="0"/>
          </a:p>
          <a:p>
            <a:pPr marL="1714500" lvl="3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%ROWCOUNT Attribute	: How Many Rows Were Fetched?</a:t>
            </a:r>
          </a:p>
        </p:txBody>
      </p:sp>
    </p:spTree>
    <p:extLst>
      <p:ext uri="{BB962C8B-B14F-4D97-AF65-F5344CB8AC3E}">
        <p14:creationId xmlns:p14="http://schemas.microsoft.com/office/powerpoint/2010/main" val="16014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614859" y="295010"/>
            <a:ext cx="5328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 Black" panose="020B0A04020102020204" pitchFamily="34" charset="0"/>
              </a:rPr>
              <a:t>EXPLICIT CURSOR - Attributes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59" y="1213068"/>
            <a:ext cx="10810240" cy="50500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DECLARE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CURSOR c1 IS SELECT </a:t>
            </a:r>
            <a:r>
              <a:rPr lang="en-US" altLang="en-US" dirty="0" err="1"/>
              <a:t>last_name</a:t>
            </a:r>
            <a:r>
              <a:rPr lang="en-US" altLang="en-US" dirty="0"/>
              <a:t> FROM employees  WHERE ROWNUM &lt; 11	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ORDER BY </a:t>
            </a:r>
            <a:r>
              <a:rPr lang="en-US" altLang="en-US" dirty="0" err="1"/>
              <a:t>last_name</a:t>
            </a:r>
            <a:r>
              <a:rPr lang="en-US" altLang="en-US" dirty="0"/>
              <a:t>;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name  </a:t>
            </a:r>
            <a:r>
              <a:rPr lang="en-US" altLang="en-US" dirty="0" err="1"/>
              <a:t>employees.last_name%TYPE</a:t>
            </a:r>
            <a:r>
              <a:rPr lang="en-US" altLang="en-US" dirty="0"/>
              <a:t>;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BEGIN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OPEN c1;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LOOP</a:t>
            </a:r>
          </a:p>
          <a:p>
            <a:pPr marL="854075"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FETCH c1 INTO name;</a:t>
            </a:r>
          </a:p>
          <a:p>
            <a:pPr marL="854075"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EXIT </a:t>
            </a:r>
            <a:r>
              <a:rPr lang="en-US" altLang="en-US" b="1" dirty="0">
                <a:solidFill>
                  <a:srgbClr val="92D050"/>
                </a:solidFill>
              </a:rPr>
              <a:t>WHEN c1%NOTFOUND</a:t>
            </a:r>
            <a:r>
              <a:rPr lang="en-US" altLang="en-US" dirty="0"/>
              <a:t>;</a:t>
            </a:r>
          </a:p>
          <a:p>
            <a:pPr marL="854075"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DBMS_OUTPUT.PUT_LINE(c1%ROWCOUNT || '. ' || name);</a:t>
            </a:r>
          </a:p>
          <a:p>
            <a:pPr marL="854075"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IF </a:t>
            </a:r>
            <a:r>
              <a:rPr lang="en-US" altLang="en-US" b="1" dirty="0">
                <a:solidFill>
                  <a:srgbClr val="92D050"/>
                </a:solidFill>
              </a:rPr>
              <a:t>c1%ROWCOUNT </a:t>
            </a:r>
            <a:r>
              <a:rPr lang="en-US" altLang="en-US" dirty="0"/>
              <a:t>= 5 THEN</a:t>
            </a:r>
          </a:p>
          <a:p>
            <a:pPr marL="854075"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   DBMS_OUTPUT.PUT_LINE('--- Fetched 5th row ---');</a:t>
            </a:r>
          </a:p>
          <a:p>
            <a:pPr marL="854075"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END IF;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END LOOP;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CLOSE c1;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END;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7889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614859" y="295010"/>
            <a:ext cx="8809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 Black" panose="020B0A04020102020204" pitchFamily="34" charset="0"/>
              </a:rPr>
              <a:t>EXPLICIT CURSOR - </a:t>
            </a:r>
            <a:r>
              <a:rPr lang="en-US" sz="2000" b="1" dirty="0">
                <a:solidFill>
                  <a:srgbClr val="0070C0"/>
                </a:solidFill>
                <a:latin typeface="Arial Black" panose="020B0A04020102020204" pitchFamily="34" charset="0"/>
              </a:rPr>
              <a:t>Explicit Cursor FOR LOOP Statement</a:t>
            </a:r>
            <a:endParaRPr lang="en-US" sz="24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39" y="1333359"/>
            <a:ext cx="11623039" cy="44960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DECLARE</a:t>
            </a:r>
          </a:p>
          <a:p>
            <a:pPr marL="854075"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92D050"/>
                </a:solidFill>
              </a:rPr>
              <a:t>  CURSOR c1 </a:t>
            </a:r>
            <a:r>
              <a:rPr lang="en-US" altLang="en-US" sz="2400" dirty="0"/>
              <a:t>IS</a:t>
            </a:r>
          </a:p>
          <a:p>
            <a:pPr marL="854075"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  SELECT </a:t>
            </a:r>
            <a:r>
              <a:rPr lang="en-US" altLang="en-US" sz="2400" dirty="0" err="1"/>
              <a:t>last_name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job_id</a:t>
            </a:r>
            <a:r>
              <a:rPr lang="en-US" altLang="en-US" sz="2400" dirty="0"/>
              <a:t> FROM employees</a:t>
            </a:r>
          </a:p>
          <a:p>
            <a:pPr marL="854075"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  WHERE </a:t>
            </a:r>
            <a:r>
              <a:rPr lang="en-US" altLang="en-US" sz="2400" dirty="0" err="1"/>
              <a:t>job_id</a:t>
            </a:r>
            <a:r>
              <a:rPr lang="en-US" altLang="en-US" sz="2400" dirty="0"/>
              <a:t> LIKE '%CLERK%' AND </a:t>
            </a:r>
            <a:r>
              <a:rPr lang="en-US" altLang="en-US" sz="2400" dirty="0" err="1"/>
              <a:t>manager_id</a:t>
            </a:r>
            <a:r>
              <a:rPr lang="en-US" altLang="en-US" sz="2400" dirty="0"/>
              <a:t> &gt; 120</a:t>
            </a:r>
          </a:p>
          <a:p>
            <a:pPr marL="854075"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  ORDER BY </a:t>
            </a:r>
            <a:r>
              <a:rPr lang="en-US" altLang="en-US" sz="2400" dirty="0" err="1"/>
              <a:t>last_name</a:t>
            </a:r>
            <a:r>
              <a:rPr lang="en-US" altLang="en-US" sz="2400" dirty="0"/>
              <a:t>;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BEGIN</a:t>
            </a:r>
          </a:p>
          <a:p>
            <a:pPr marL="854075"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92D050"/>
                </a:solidFill>
              </a:rPr>
              <a:t>  FOR </a:t>
            </a:r>
            <a:r>
              <a:rPr lang="en-US" altLang="en-US" sz="2400" b="1" dirty="0"/>
              <a:t>item</a:t>
            </a:r>
            <a:r>
              <a:rPr lang="en-US" altLang="en-US" sz="2400" b="1" dirty="0">
                <a:solidFill>
                  <a:srgbClr val="92D050"/>
                </a:solidFill>
              </a:rPr>
              <a:t> IN c1</a:t>
            </a:r>
          </a:p>
          <a:p>
            <a:pPr marL="854075"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</a:t>
            </a:r>
            <a:r>
              <a:rPr lang="en-US" altLang="en-US" sz="2400" b="1" dirty="0">
                <a:solidFill>
                  <a:srgbClr val="92D050"/>
                </a:solidFill>
              </a:rPr>
              <a:t>LOOP</a:t>
            </a:r>
          </a:p>
          <a:p>
            <a:pPr marL="854075"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  DBMS_OUTPUT.PUT_LINE ('Name = ' || </a:t>
            </a:r>
            <a:r>
              <a:rPr lang="en-US" altLang="en-US" sz="2400" dirty="0" err="1"/>
              <a:t>item.last_name</a:t>
            </a:r>
            <a:r>
              <a:rPr lang="en-US" altLang="en-US" sz="2400" dirty="0"/>
              <a:t> || ', Job = ' || </a:t>
            </a:r>
            <a:r>
              <a:rPr lang="en-US" altLang="en-US" sz="2400" dirty="0" err="1"/>
              <a:t>item.job_id</a:t>
            </a:r>
            <a:r>
              <a:rPr lang="en-US" altLang="en-US" sz="2400" dirty="0"/>
              <a:t>);</a:t>
            </a:r>
          </a:p>
          <a:p>
            <a:pPr marL="854075"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</a:t>
            </a:r>
            <a:r>
              <a:rPr lang="en-US" altLang="en-US" sz="2400" b="1" dirty="0">
                <a:solidFill>
                  <a:srgbClr val="92D050"/>
                </a:solidFill>
              </a:rPr>
              <a:t>END LOOP</a:t>
            </a:r>
            <a:r>
              <a:rPr lang="en-US" altLang="en-US" sz="2400" dirty="0"/>
              <a:t>;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END;</a:t>
            </a:r>
          </a:p>
          <a:p>
            <a:pPr marL="396875"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83003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1575</Words>
  <Application>Microsoft Office PowerPoint</Application>
  <PresentationFormat>Widescreen</PresentationFormat>
  <Paragraphs>217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mahendiran0906@gmail.com</dc:creator>
  <cp:lastModifiedBy>AMIRITAVARSHINI MAHENDIRAN</cp:lastModifiedBy>
  <cp:revision>46</cp:revision>
  <dcterms:created xsi:type="dcterms:W3CDTF">2022-08-19T12:18:37Z</dcterms:created>
  <dcterms:modified xsi:type="dcterms:W3CDTF">2025-08-04T12:23:11Z</dcterms:modified>
</cp:coreProperties>
</file>