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4" r:id="rId2"/>
    <p:sldId id="297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6" r:id="rId12"/>
    <p:sldId id="295" r:id="rId13"/>
    <p:sldId id="30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3" d="100"/>
          <a:sy n="73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F9D24-45A1-437A-8099-C4A466675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95E3C-2E15-411B-9205-802705EF69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9FEE5-5DD0-4ED9-A759-2A67AAE6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92CBE-5BB7-475B-9287-47BD6061F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D2E57-437F-4DE6-B6E8-A211FD37F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783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CD539-BB11-414F-B81A-8A5E8CA0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50CBE6-355D-48BC-8F98-03BECBF01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501239-0671-4BCE-92AC-2D431FBDA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F1E30-A8AF-476C-8F58-F84E1AEA1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2347BB-C75B-4542-96B4-8A1CDECB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625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D235FF-DD5E-4C53-8DD2-51909E7F24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769DF5-8261-4FA6-968C-02FF930FE0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C7CE21-8609-4289-A3B9-302496691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6584D7-4200-44B6-B305-397A3C306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5D536-4EC5-42D0-9E60-FF8788C2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040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95335-13FF-4DBD-9417-6E490D75E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18E5F-5A84-40AB-BE27-AE64D9FB2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14BD5-9811-42A3-AD67-7CD17F2BD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FC4644-EEA5-43F8-A64F-1578665AA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65AA0A-A298-4F7B-B401-B6DA3B814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256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5A5E9-172C-4BEC-9ED7-807FFC4EF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AEE077-E7A6-492D-9939-0038CA13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BA6C77-2073-4207-AA7D-D3C86362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40C3FD-3733-47F9-A3E9-D3E51327F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62E1-F664-43AE-88F3-DC6A947E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23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815C-33EC-4F73-8817-DF30DEFDD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C2170-F3EC-4A35-98D3-5EB362DA48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8B006-B58C-4D5F-A8C6-FDD04EBE5C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CA05A0-8F94-4A7A-A516-139683EBC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50A161-7F16-41C5-991E-9CFD80026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8BD08B-8D89-431C-BA2C-B51B3194D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961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62DEC-C925-4F3D-8642-D8FFF8AF6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8DC84D-998F-4134-87AA-8695033146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F9D6EC-8578-4360-8693-0C05EC9D1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6D2C5-725F-4D5C-B2FB-A7DD2FECE97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166AEC-F1ED-4EDA-9643-B9C29EBE97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7B26DEC-8894-4200-8492-B4977FF17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B0C960-0BB0-4204-8753-0696F0F6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14417-0B24-4B90-9EF8-73C4FBB37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000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3BCF0-9DB9-4FD6-9258-25B75754D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D2489D-D076-4F80-9086-A554CE8FD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3884A-36A0-459C-A05C-EF3E5FF73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FBC5D-6CBD-4AE0-808A-5E825BA6F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2E8179B-513A-4896-8128-224DED7A9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EDC213-A057-4227-9075-071D4B1D7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CCA9-57BE-4A01-82EF-84F2722A6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95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B034-C3A5-44E0-B3B8-FD4551BFE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CEFE1-50A6-4876-9673-59AD249917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AEEDF6-374F-45D6-9AC7-DC47D66A9D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AD8B9-D6D6-41D5-9646-A973DDA28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D7C67-CA99-4095-AA49-605DF9B99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7250F-8A0B-4DAE-A28E-8D85108B8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61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2B859-6E41-4A80-8161-947DE13DB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AF787-CFE5-41DA-BCC6-8842DEE628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60CCF9-7130-4F07-8780-E4A398963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682F16-0665-4EB4-B21E-B246CB4F8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A62C5F-F6EF-4A63-BDD7-BB683E44B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431CC2-370D-4554-879E-5E743818D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073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B2AB03-B5C4-438C-8D09-64075404E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98706A-8E01-4F6F-8C46-D87C67666A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4B2CF-FEFC-4F69-846F-5D80668930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4E468-0D30-4CCE-A8FD-B72D0AF807E0}" type="datetimeFigureOut">
              <a:rPr lang="en-US" smtClean="0"/>
              <a:t>8/13/2022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7D61C-0FB7-4D4D-BD75-0235B15CC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BCC56-87A1-4497-A541-FCFEB0E39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DBB84-FF8B-4C39-A946-1F16C479EA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18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22737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Arial Black" panose="020B0A04020102020204" pitchFamily="34" charset="0"/>
              </a:rPr>
              <a:t>OPERATORS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">
            <a:extLst>
              <a:ext uri="{FF2B5EF4-FFF2-40B4-BE49-F238E27FC236}">
                <a16:creationId xmlns:a16="http://schemas.microsoft.com/office/drawing/2014/main" id="{A546C844-57C1-4689-A0DB-2E7772A54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8222" y="1116427"/>
            <a:ext cx="11382702" cy="523474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0" rIns="91440" bIns="6348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An </a:t>
            </a:r>
            <a:r>
              <a:rPr lang="en-US" sz="2400" b="1" i="0" dirty="0">
                <a:solidFill>
                  <a:srgbClr val="333333"/>
                </a:solidFill>
                <a:effectLst/>
                <a:latin typeface="Helvetica Neue"/>
              </a:rPr>
              <a:t>operator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 manipulates data items and returns a result. Syntactically, an operator appears before or after an operand or between two operands.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 two general classes of operators are: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>
                <a:solidFill>
                  <a:srgbClr val="333333"/>
                </a:solidFill>
                <a:effectLst/>
                <a:latin typeface="Helvetica Neue"/>
              </a:rPr>
              <a:t>unary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: A unary operator operates on only one operand. A unary operator typically appears with its operand in this format: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>
              <a:solidFill>
                <a:srgbClr val="333333"/>
              </a:solidFill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	</a:t>
            </a:r>
            <a:r>
              <a:rPr lang="en-US" sz="2400" b="1" i="1" dirty="0">
                <a:solidFill>
                  <a:srgbClr val="00B050"/>
                </a:solidFill>
              </a:rPr>
              <a:t>operator operand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b="1" i="1" dirty="0">
                <a:solidFill>
                  <a:srgbClr val="333333"/>
                </a:solidFill>
                <a:effectLst/>
                <a:latin typeface="Helvetica Neue"/>
              </a:rPr>
              <a:t>binary</a:t>
            </a:r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: A binary operator operates on two operands. A binary operator appears with its operands in this format: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400" b="0" i="0" dirty="0">
              <a:solidFill>
                <a:srgbClr val="333333"/>
              </a:solidFill>
              <a:effectLst/>
              <a:latin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400" dirty="0"/>
              <a:t>	</a:t>
            </a:r>
            <a:r>
              <a:rPr lang="en-US" sz="2400" b="1" i="1" dirty="0">
                <a:solidFill>
                  <a:srgbClr val="00B050"/>
                </a:solidFill>
              </a:rPr>
              <a:t>operand1 operator operand2</a:t>
            </a:r>
          </a:p>
        </p:txBody>
      </p:sp>
    </p:spTree>
    <p:extLst>
      <p:ext uri="{BB962C8B-B14F-4D97-AF65-F5344CB8AC3E}">
        <p14:creationId xmlns:p14="http://schemas.microsoft.com/office/powerpoint/2010/main" val="42197968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41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LOGICAL Operators 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Helvetica Neue"/>
              </a:rPr>
              <a:t>Cont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…)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9459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33A497-0722-4632-97F9-6442310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519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2D54B0-F5CA-4965-90DB-F5B398C0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049280"/>
              </p:ext>
            </p:extLst>
          </p:nvPr>
        </p:nvGraphicFramePr>
        <p:xfrm>
          <a:off x="659524" y="1228920"/>
          <a:ext cx="11001689" cy="496404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270">
                  <a:extLst>
                    <a:ext uri="{9D8B030D-6E8A-4147-A177-3AD203B41FA5}">
                      <a16:colId xmlns:a16="http://schemas.microsoft.com/office/drawing/2014/main" val="1859271019"/>
                    </a:ext>
                  </a:extLst>
                </a:gridCol>
                <a:gridCol w="4070625">
                  <a:extLst>
                    <a:ext uri="{9D8B030D-6E8A-4147-A177-3AD203B41FA5}">
                      <a16:colId xmlns:a16="http://schemas.microsoft.com/office/drawing/2014/main" val="2459696954"/>
                    </a:ext>
                  </a:extLst>
                </a:gridCol>
                <a:gridCol w="5170794">
                  <a:extLst>
                    <a:ext uri="{9D8B030D-6E8A-4147-A177-3AD203B41FA5}">
                      <a16:colId xmlns:a16="http://schemas.microsoft.com/office/drawing/2014/main" val="1366903547"/>
                    </a:ext>
                  </a:extLst>
                </a:gridCol>
              </a:tblGrid>
              <a:tr h="193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 of Condition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8105" marR="28105" marT="28105" marB="2810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8105" marR="28105" marT="28105" marB="2810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Examples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8105" marR="28105" marT="28105" marB="28105" anchor="b"/>
                </a:tc>
                <a:extLst>
                  <a:ext uri="{0D108BD9-81ED-4DB2-BD59-A6C34878D82A}">
                    <a16:rowId xmlns:a16="http://schemas.microsoft.com/office/drawing/2014/main" val="6751226"/>
                  </a:ext>
                </a:extLst>
              </a:tr>
              <a:tr h="1101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AND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 TRUE if both component conditions are TRUE. Returns FALSE if either is FALSE. Otherwise returns UNKNOWN.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</a:t>
                      </a:r>
                      <a:r>
                        <a:rPr lang="en-US" sz="2000" dirty="0" err="1">
                          <a:effectLst/>
                        </a:rPr>
                        <a:t>job_id</a:t>
                      </a:r>
                      <a:r>
                        <a:rPr lang="en-US" sz="2000" dirty="0">
                          <a:effectLst/>
                        </a:rPr>
                        <a:t> = 'PU_CLERK'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AND </a:t>
                      </a:r>
                      <a:r>
                        <a:rPr lang="en-US" sz="2000" dirty="0" err="1">
                          <a:effectLst/>
                        </a:rPr>
                        <a:t>department_id</a:t>
                      </a:r>
                      <a:r>
                        <a:rPr lang="en-US" sz="2000" dirty="0">
                          <a:effectLst/>
                        </a:rPr>
                        <a:t> = 30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extLst>
                  <a:ext uri="{0D108BD9-81ED-4DB2-BD59-A6C34878D82A}">
                    <a16:rowId xmlns:a16="http://schemas.microsoft.com/office/drawing/2014/main" val="2407979996"/>
                  </a:ext>
                </a:extLst>
              </a:tr>
              <a:tr h="110158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OR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Returns TRUE if either component condition is TRUE. Returns FALSE if both are FALSE. Otherwise returns UNKNOWN.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</a:t>
                      </a:r>
                      <a:r>
                        <a:rPr lang="en-US" sz="2000" dirty="0" err="1">
                          <a:effectLst/>
                        </a:rPr>
                        <a:t>job_id</a:t>
                      </a:r>
                      <a:r>
                        <a:rPr lang="en-US" sz="2000" dirty="0">
                          <a:effectLst/>
                        </a:rPr>
                        <a:t> = 'PU_CLERK'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 </a:t>
                      </a:r>
                      <a:r>
                        <a:rPr lang="en-US" sz="2000" dirty="0" err="1">
                          <a:effectLst/>
                        </a:rPr>
                        <a:t>department_id</a:t>
                      </a:r>
                      <a:r>
                        <a:rPr lang="en-US" sz="2000" dirty="0">
                          <a:effectLst/>
                        </a:rPr>
                        <a:t> = 10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extLst>
                  <a:ext uri="{0D108BD9-81ED-4DB2-BD59-A6C34878D82A}">
                    <a16:rowId xmlns:a16="http://schemas.microsoft.com/office/drawing/2014/main" val="323262161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BF084F8-F41D-4469-B9CC-712155B3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685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2733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4174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LOGICAL Operators 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Helvetica Neue"/>
              </a:rPr>
              <a:t>Cont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…)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05073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33A497-0722-4632-97F9-6442310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519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BF084F8-F41D-4469-B9CC-712155B3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64520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4F1C6A-D124-4DAB-908D-FFE78A4B36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7213415"/>
              </p:ext>
            </p:extLst>
          </p:nvPr>
        </p:nvGraphicFramePr>
        <p:xfrm>
          <a:off x="659524" y="1224511"/>
          <a:ext cx="10515600" cy="7895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70868016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3735805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42973012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49122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--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UNKNOWN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93723589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NOT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UNKNOWN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930159324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2FF42DB8-2B51-4202-8E64-8A92F6CDB8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881442"/>
            <a:ext cx="193957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NOT Truth Table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D816997-BD78-4C23-913F-FED022B8F8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5596918"/>
              </p:ext>
            </p:extLst>
          </p:nvPr>
        </p:nvGraphicFramePr>
        <p:xfrm>
          <a:off x="659524" y="2531486"/>
          <a:ext cx="10515600" cy="165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138749032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5501050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179024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5710669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AND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UNKNOWN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2733699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UNKNOWN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5804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76594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UNKNOWN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UNKNOWN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UNKNOWN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409592231"/>
                  </a:ext>
                </a:extLst>
              </a:tr>
            </a:tbl>
          </a:graphicData>
        </a:graphic>
      </p:graphicFrame>
      <p:sp>
        <p:nvSpPr>
          <p:cNvPr id="11" name="Rectangle 2">
            <a:extLst>
              <a:ext uri="{FF2B5EF4-FFF2-40B4-BE49-F238E27FC236}">
                <a16:creationId xmlns:a16="http://schemas.microsoft.com/office/drawing/2014/main" id="{CFB2CAD5-0FDE-4106-BB79-04C46D23C8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2097869"/>
            <a:ext cx="197554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AND Truth Table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19A04B9-064B-4FDD-AB2E-C2F136B605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1949960"/>
              </p:ext>
            </p:extLst>
          </p:nvPr>
        </p:nvGraphicFramePr>
        <p:xfrm>
          <a:off x="659524" y="4741207"/>
          <a:ext cx="10515600" cy="16553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856295223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58315992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23260308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38877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OR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FALSE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UNKNOWN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5120435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TRUE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9412457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FALSE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UNKNOWN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10591989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UNKNOWN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TRUE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effectLst/>
                        </a:rPr>
                        <a:t>UNKNOWN</a:t>
                      </a:r>
                      <a:endParaRPr lang="en-US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UNKNOWN</a:t>
                      </a:r>
                      <a:endParaRPr lang="en-US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3190340092"/>
                  </a:ext>
                </a:extLst>
              </a:tr>
            </a:tbl>
          </a:graphicData>
        </a:graphic>
      </p:graphicFrame>
      <p:sp>
        <p:nvSpPr>
          <p:cNvPr id="13" name="Rectangle 3">
            <a:extLst>
              <a:ext uri="{FF2B5EF4-FFF2-40B4-BE49-F238E27FC236}">
                <a16:creationId xmlns:a16="http://schemas.microsoft.com/office/drawing/2014/main" id="{ACA02A62-3F66-456C-9325-B5DFBA7DD1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" y="4302641"/>
            <a:ext cx="17783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Segoe UI" panose="020B0502040204020203" pitchFamily="34" charset="0"/>
                <a:ea typeface="Times New Roman" panose="02020603050405020304" pitchFamily="18" charset="0"/>
                <a:cs typeface="Segoe UI" panose="020B0502040204020203" pitchFamily="34" charset="0"/>
              </a:rPr>
              <a:t>OR Truth Table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5960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61453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1D5AAB"/>
                </a:solidFill>
                <a:effectLst/>
                <a:latin typeface="Arial Black" panose="020B0A04020102020204" pitchFamily="34" charset="0"/>
              </a:rPr>
              <a:t>Pattern-matching Conditions (LIKE)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">
            <a:extLst>
              <a:ext uri="{FF2B5EF4-FFF2-40B4-BE49-F238E27FC236}">
                <a16:creationId xmlns:a16="http://schemas.microsoft.com/office/drawing/2014/main" id="{A14B1CB1-92AA-4CCF-91ED-FC61ABE20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7560" y="884349"/>
            <a:ext cx="7252134" cy="4001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The 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333333"/>
                </a:solidFill>
                <a:effectLst/>
                <a:latin typeface="Helvetica Neue"/>
              </a:rPr>
              <a:t> conditions specify a test involving pattern matching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1F6C54-51C8-4916-999F-20C00A1E5B3B}"/>
              </a:ext>
            </a:extLst>
          </p:cNvPr>
          <p:cNvSpPr txBox="1"/>
          <p:nvPr/>
        </p:nvSpPr>
        <p:spPr>
          <a:xfrm>
            <a:off x="746235" y="1502992"/>
            <a:ext cx="1019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D496696-127D-43D8-90BF-668E395215AC}"/>
              </a:ext>
            </a:extLst>
          </p:cNvPr>
          <p:cNvSpPr txBox="1"/>
          <p:nvPr/>
        </p:nvSpPr>
        <p:spPr>
          <a:xfrm>
            <a:off x="1429407" y="2291255"/>
            <a:ext cx="7136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&lt;char1&gt;    [ NOT ]  LIKE  &lt;char2&gt;  [ ESCAPE </a:t>
            </a:r>
            <a:r>
              <a:rPr lang="en-US" sz="2400" dirty="0" err="1"/>
              <a:t>esc_char</a:t>
            </a:r>
            <a:r>
              <a:rPr lang="en-US" sz="2400" dirty="0"/>
              <a:t> ]      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8B9A0D-B852-4853-9C57-70FEE8DD1B86}"/>
              </a:ext>
            </a:extLst>
          </p:cNvPr>
          <p:cNvSpPr txBox="1"/>
          <p:nvPr/>
        </p:nvSpPr>
        <p:spPr>
          <a:xfrm>
            <a:off x="746235" y="3153179"/>
            <a:ext cx="1079151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/>
              <a:t>char1</a:t>
            </a:r>
            <a:r>
              <a:rPr lang="en-US" sz="2400" dirty="0"/>
              <a:t> is a character expression, such as a character column, called the search value.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/>
              <a:t>char2</a:t>
            </a:r>
            <a:r>
              <a:rPr lang="en-US" sz="2400" dirty="0"/>
              <a:t> is a character expression, usually a literal, called the pattern.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i="1" dirty="0" err="1"/>
              <a:t>esc_char</a:t>
            </a:r>
            <a:r>
              <a:rPr lang="en-US" sz="2400" dirty="0"/>
              <a:t> is a character expression, usually a literal, called the escape character.</a:t>
            </a:r>
          </a:p>
        </p:txBody>
      </p:sp>
    </p:spTree>
    <p:extLst>
      <p:ext uri="{BB962C8B-B14F-4D97-AF65-F5344CB8AC3E}">
        <p14:creationId xmlns:p14="http://schemas.microsoft.com/office/powerpoint/2010/main" val="39181833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388883"/>
            <a:ext cx="75816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dirty="0">
                <a:solidFill>
                  <a:srgbClr val="1D5AAB"/>
                </a:solidFill>
                <a:effectLst/>
                <a:latin typeface="Arial Black" panose="020B0A04020102020204" pitchFamily="34" charset="0"/>
              </a:rPr>
              <a:t>Pattern-matching Conditions (LIKE) (</a:t>
            </a:r>
            <a:r>
              <a:rPr lang="en-US" sz="2400" b="0" i="0" dirty="0" err="1">
                <a:solidFill>
                  <a:srgbClr val="1D5AAB"/>
                </a:solidFill>
                <a:effectLst/>
                <a:latin typeface="Arial Black" panose="020B0A04020102020204" pitchFamily="34" charset="0"/>
              </a:rPr>
              <a:t>Cont</a:t>
            </a:r>
            <a:r>
              <a:rPr lang="en-US" sz="2400" b="0" i="0" dirty="0">
                <a:solidFill>
                  <a:srgbClr val="1D5AAB"/>
                </a:solidFill>
                <a:effectLst/>
                <a:latin typeface="Arial Black" panose="020B0A04020102020204" pitchFamily="34" charset="0"/>
              </a:rPr>
              <a:t>…)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8E8CE1-93A2-4E97-8DF5-972748A9A9BF}"/>
              </a:ext>
            </a:extLst>
          </p:cNvPr>
          <p:cNvSpPr txBox="1"/>
          <p:nvPr/>
        </p:nvSpPr>
        <p:spPr>
          <a:xfrm>
            <a:off x="567558" y="1123491"/>
            <a:ext cx="10951763" cy="52872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pattern can contain special pattern-matching characters: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An </a:t>
            </a:r>
            <a:r>
              <a:rPr lang="en-US" sz="2400" b="1" dirty="0">
                <a:solidFill>
                  <a:srgbClr val="00B050"/>
                </a:solidFill>
              </a:rPr>
              <a:t>underscore (_)</a:t>
            </a:r>
            <a:r>
              <a:rPr lang="en-US" sz="2400" dirty="0"/>
              <a:t> in the pattern matches exactly one character in the value.</a:t>
            </a:r>
          </a:p>
          <a:p>
            <a:endParaRPr lang="en-US" sz="2400" dirty="0"/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/>
              <a:t>A </a:t>
            </a:r>
            <a:r>
              <a:rPr lang="en-US" sz="2400" b="1" dirty="0">
                <a:solidFill>
                  <a:srgbClr val="00B050"/>
                </a:solidFill>
              </a:rPr>
              <a:t>percent sign (%) </a:t>
            </a:r>
            <a:r>
              <a:rPr lang="en-US" sz="2400" dirty="0"/>
              <a:t>in the pattern can match zero or more characters in the value. The pattern '%' cannot match a null.</a:t>
            </a:r>
          </a:p>
          <a:p>
            <a:endParaRPr lang="en-US" sz="2400" dirty="0"/>
          </a:p>
          <a:p>
            <a:r>
              <a:rPr lang="en-US" sz="2400" dirty="0"/>
              <a:t>Example</a:t>
            </a:r>
          </a:p>
          <a:p>
            <a:endParaRPr lang="en-US" sz="2400" dirty="0"/>
          </a:p>
          <a:p>
            <a:pPr lvl="4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SELECT salary </a:t>
            </a:r>
          </a:p>
          <a:p>
            <a:pPr lvl="4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    FROM employees</a:t>
            </a:r>
          </a:p>
          <a:p>
            <a:pPr lvl="4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    WHERE </a:t>
            </a:r>
            <a:r>
              <a:rPr lang="en-US" sz="2400" b="1" dirty="0" err="1">
                <a:solidFill>
                  <a:srgbClr val="00B050"/>
                </a:solidFill>
              </a:rPr>
              <a:t>last_name</a:t>
            </a:r>
            <a:r>
              <a:rPr lang="en-US" sz="2400" b="1" dirty="0">
                <a:solidFill>
                  <a:srgbClr val="00B050"/>
                </a:solidFill>
              </a:rPr>
              <a:t> LIKE 'R%'</a:t>
            </a:r>
          </a:p>
          <a:p>
            <a:pPr lvl="4">
              <a:lnSpc>
                <a:spcPct val="107000"/>
              </a:lnSpc>
              <a:spcAft>
                <a:spcPts val="75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US" sz="2400" dirty="0"/>
              <a:t>    ORDER BY salary;</a:t>
            </a:r>
          </a:p>
        </p:txBody>
      </p:sp>
    </p:spTree>
    <p:extLst>
      <p:ext uri="{BB962C8B-B14F-4D97-AF65-F5344CB8AC3E}">
        <p14:creationId xmlns:p14="http://schemas.microsoft.com/office/powerpoint/2010/main" val="2798951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32640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Arithmetic Operators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D2617E-323D-49DC-8C05-81F1B7E6B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018481"/>
              </p:ext>
            </p:extLst>
          </p:nvPr>
        </p:nvGraphicFramePr>
        <p:xfrm>
          <a:off x="359968" y="1838416"/>
          <a:ext cx="11435224" cy="458986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00930">
                  <a:extLst>
                    <a:ext uri="{9D8B030D-6E8A-4147-A177-3AD203B41FA5}">
                      <a16:colId xmlns:a16="http://schemas.microsoft.com/office/drawing/2014/main" val="2611477616"/>
                    </a:ext>
                  </a:extLst>
                </a:gridCol>
                <a:gridCol w="3897124">
                  <a:extLst>
                    <a:ext uri="{9D8B030D-6E8A-4147-A177-3AD203B41FA5}">
                      <a16:colId xmlns:a16="http://schemas.microsoft.com/office/drawing/2014/main" val="3296060367"/>
                    </a:ext>
                  </a:extLst>
                </a:gridCol>
                <a:gridCol w="5937170">
                  <a:extLst>
                    <a:ext uri="{9D8B030D-6E8A-4147-A177-3AD203B41FA5}">
                      <a16:colId xmlns:a16="http://schemas.microsoft.com/office/drawing/2014/main" val="3422675106"/>
                    </a:ext>
                  </a:extLst>
                </a:gridCol>
              </a:tblGrid>
              <a:tr h="370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Operator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2950" marR="32950" marT="32950" marB="329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Purpose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2950" marR="32950" marT="32950" marB="329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2950" marR="32950" marT="32950" marB="32950" anchor="b"/>
                </a:tc>
                <a:extLst>
                  <a:ext uri="{0D108BD9-81ED-4DB2-BD59-A6C34878D82A}">
                    <a16:rowId xmlns:a16="http://schemas.microsoft.com/office/drawing/2014/main" val="311636661"/>
                  </a:ext>
                </a:extLst>
              </a:tr>
              <a:tr h="421230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+ -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When these denote a positive or negative expression, they are unary operators.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FROM </a:t>
                      </a:r>
                      <a:r>
                        <a:rPr lang="en-US" sz="2000" dirty="0" err="1">
                          <a:effectLst/>
                        </a:rPr>
                        <a:t>order_items</a:t>
                      </a:r>
                      <a:endParaRPr lang="en-US" sz="20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quantity = -1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order_id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line_item_id</a:t>
                      </a:r>
                      <a:r>
                        <a:rPr lang="en-US" sz="2000" dirty="0">
                          <a:effectLst/>
                        </a:rPr>
                        <a:t>, </a:t>
                      </a:r>
                      <a:r>
                        <a:rPr lang="en-US" sz="2000" dirty="0" err="1">
                          <a:effectLst/>
                        </a:rPr>
                        <a:t>product_id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 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-salary &lt; 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extLst>
                  <a:ext uri="{0D108BD9-81ED-4DB2-BD59-A6C34878D82A}">
                    <a16:rowId xmlns:a16="http://schemas.microsoft.com/office/drawing/2014/main" val="968917410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30C57-376D-4A73-A4D9-412291306DB0}"/>
              </a:ext>
            </a:extLst>
          </p:cNvPr>
          <p:cNvSpPr txBox="1"/>
          <p:nvPr/>
        </p:nvSpPr>
        <p:spPr>
          <a:xfrm>
            <a:off x="567559" y="941304"/>
            <a:ext cx="1124604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You can use an arithmetic operator with one or two arguments to negate, add, subtract, multiply, and divide numeric values.</a:t>
            </a:r>
          </a:p>
        </p:txBody>
      </p:sp>
    </p:spTree>
    <p:extLst>
      <p:ext uri="{BB962C8B-B14F-4D97-AF65-F5344CB8AC3E}">
        <p14:creationId xmlns:p14="http://schemas.microsoft.com/office/powerpoint/2010/main" val="19865535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5624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Arithmetic Operators 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Helvetica Neue"/>
              </a:rPr>
              <a:t>Cont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…)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D2617E-323D-49DC-8C05-81F1B7E6B3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883921"/>
              </p:ext>
            </p:extLst>
          </p:nvPr>
        </p:nvGraphicFramePr>
        <p:xfrm>
          <a:off x="567560" y="1111087"/>
          <a:ext cx="11014832" cy="492184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42076">
                  <a:extLst>
                    <a:ext uri="{9D8B030D-6E8A-4147-A177-3AD203B41FA5}">
                      <a16:colId xmlns:a16="http://schemas.microsoft.com/office/drawing/2014/main" val="2611477616"/>
                    </a:ext>
                  </a:extLst>
                </a:gridCol>
                <a:gridCol w="3753854">
                  <a:extLst>
                    <a:ext uri="{9D8B030D-6E8A-4147-A177-3AD203B41FA5}">
                      <a16:colId xmlns:a16="http://schemas.microsoft.com/office/drawing/2014/main" val="3296060367"/>
                    </a:ext>
                  </a:extLst>
                </a:gridCol>
                <a:gridCol w="5718902">
                  <a:extLst>
                    <a:ext uri="{9D8B030D-6E8A-4147-A177-3AD203B41FA5}">
                      <a16:colId xmlns:a16="http://schemas.microsoft.com/office/drawing/2014/main" val="3422675106"/>
                    </a:ext>
                  </a:extLst>
                </a:gridCol>
              </a:tblGrid>
              <a:tr h="6196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Operator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2950" marR="32950" marT="32950" marB="329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Purpose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2950" marR="32950" marT="32950" marB="3295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2950" marR="32950" marT="32950" marB="32950" anchor="b"/>
                </a:tc>
                <a:extLst>
                  <a:ext uri="{0D108BD9-81ED-4DB2-BD59-A6C34878D82A}">
                    <a16:rowId xmlns:a16="http://schemas.microsoft.com/office/drawing/2014/main" val="311636661"/>
                  </a:ext>
                </a:extLst>
              </a:tr>
              <a:tr h="28578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+ -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When they add or subtract, they are binary operators.</a:t>
                      </a:r>
                      <a:endParaRPr lang="en-US" sz="24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SELECT </a:t>
                      </a:r>
                      <a:r>
                        <a:rPr lang="en-US" sz="2400" dirty="0" err="1">
                          <a:effectLst/>
                        </a:rPr>
                        <a:t>hire_date</a:t>
                      </a:r>
                      <a:r>
                        <a:rPr lang="en-US" sz="2400" dirty="0">
                          <a:effectLst/>
                        </a:rPr>
                        <a:t>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  WHERE SYSDATE - </a:t>
                      </a:r>
                      <a:r>
                        <a:rPr lang="en-US" sz="2400" dirty="0" err="1">
                          <a:effectLst/>
                        </a:rPr>
                        <a:t>hire_date</a:t>
                      </a:r>
                      <a:r>
                        <a:rPr lang="en-US" sz="2400" dirty="0">
                          <a:effectLst/>
                        </a:rPr>
                        <a:t> &gt; 365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  ORDER BY </a:t>
                      </a:r>
                      <a:r>
                        <a:rPr lang="en-US" sz="2400" dirty="0" err="1">
                          <a:effectLst/>
                        </a:rPr>
                        <a:t>hire_date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extLst>
                  <a:ext uri="{0D108BD9-81ED-4DB2-BD59-A6C34878D82A}">
                    <a16:rowId xmlns:a16="http://schemas.microsoft.com/office/drawing/2014/main" val="2049448646"/>
                  </a:ext>
                </a:extLst>
              </a:tr>
              <a:tr h="144431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* /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Multiply, divide. These are binary operators.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UPDATE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  SET salary = salary * 1.1;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5900" marR="65900" marT="65900" marB="65900"/>
                </a:tc>
                <a:extLst>
                  <a:ext uri="{0D108BD9-81ED-4DB2-BD59-A6C34878D82A}">
                    <a16:rowId xmlns:a16="http://schemas.microsoft.com/office/drawing/2014/main" val="4181707698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1599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169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Concatenation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 Operator (||)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220713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F284A-EFE3-47F4-A841-2A6447C9F1E3}"/>
              </a:ext>
            </a:extLst>
          </p:cNvPr>
          <p:cNvSpPr txBox="1"/>
          <p:nvPr/>
        </p:nvSpPr>
        <p:spPr>
          <a:xfrm>
            <a:off x="567559" y="1117392"/>
            <a:ext cx="108571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The concatenation operator manipulates character strings</a:t>
            </a:r>
            <a:endParaRPr lang="en-US" sz="2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940C7E-F801-488A-88B1-7AE9FA5A1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1297661"/>
              </p:ext>
            </p:extLst>
          </p:nvPr>
        </p:nvGraphicFramePr>
        <p:xfrm>
          <a:off x="659524" y="1910237"/>
          <a:ext cx="10515600" cy="24725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82496">
                  <a:extLst>
                    <a:ext uri="{9D8B030D-6E8A-4147-A177-3AD203B41FA5}">
                      <a16:colId xmlns:a16="http://schemas.microsoft.com/office/drawing/2014/main" val="666700281"/>
                    </a:ext>
                  </a:extLst>
                </a:gridCol>
                <a:gridCol w="3995928">
                  <a:extLst>
                    <a:ext uri="{9D8B030D-6E8A-4147-A177-3AD203B41FA5}">
                      <a16:colId xmlns:a16="http://schemas.microsoft.com/office/drawing/2014/main" val="495921360"/>
                    </a:ext>
                  </a:extLst>
                </a:gridCol>
                <a:gridCol w="4837176">
                  <a:extLst>
                    <a:ext uri="{9D8B030D-6E8A-4147-A177-3AD203B41FA5}">
                      <a16:colId xmlns:a16="http://schemas.microsoft.com/office/drawing/2014/main" val="1092677620"/>
                    </a:ext>
                  </a:extLst>
                </a:gridCol>
              </a:tblGrid>
              <a:tr h="5549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Operator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Purpose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Example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8100" marR="38100" marT="38100" marB="38100" anchor="b"/>
                </a:tc>
                <a:extLst>
                  <a:ext uri="{0D108BD9-81ED-4DB2-BD59-A6C34878D82A}">
                    <a16:rowId xmlns:a16="http://schemas.microsoft.com/office/drawing/2014/main" val="1232860594"/>
                  </a:ext>
                </a:extLst>
              </a:tr>
              <a:tr h="191767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||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effectLst/>
                        </a:rPr>
                        <a:t>Concatenates character strings and CLOB data.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SELECT 'Name is ' || </a:t>
                      </a:r>
                      <a:r>
                        <a:rPr lang="en-US" sz="2400" dirty="0" err="1">
                          <a:effectLst/>
                        </a:rPr>
                        <a:t>last_name</a:t>
                      </a:r>
                      <a:endParaRPr lang="en-US" sz="2400" dirty="0">
                        <a:effectLst/>
                      </a:endParaRP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400" dirty="0">
                          <a:effectLst/>
                        </a:rPr>
                        <a:t>  ORDER BY </a:t>
                      </a:r>
                      <a:r>
                        <a:rPr lang="en-US" sz="2400" dirty="0" err="1">
                          <a:effectLst/>
                        </a:rPr>
                        <a:t>last_name</a:t>
                      </a:r>
                      <a:r>
                        <a:rPr lang="en-US" sz="2400" dirty="0">
                          <a:effectLst/>
                        </a:rPr>
                        <a:t>;</a:t>
                      </a:r>
                      <a:endParaRPr lang="en-US" sz="24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76200" marR="76200" marT="76200" marB="76200"/>
                </a:tc>
                <a:extLst>
                  <a:ext uri="{0D108BD9-81ED-4DB2-BD59-A6C34878D82A}">
                    <a16:rowId xmlns:a16="http://schemas.microsoft.com/office/drawing/2014/main" val="715592679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44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3621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Comparison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 Operators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220713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7F284A-EFE3-47F4-A841-2A6447C9F1E3}"/>
              </a:ext>
            </a:extLst>
          </p:cNvPr>
          <p:cNvSpPr txBox="1"/>
          <p:nvPr/>
        </p:nvSpPr>
        <p:spPr>
          <a:xfrm>
            <a:off x="638450" y="1113265"/>
            <a:ext cx="1085718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33333"/>
                </a:solidFill>
                <a:effectLst/>
                <a:latin typeface="Helvetica Neue"/>
              </a:rPr>
              <a:t>Comparison conditions compare one expression with another. The result of such a comparison can be TRUE, FALSE, or UNKNOWN.</a:t>
            </a:r>
            <a:endParaRPr lang="en-US" sz="24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3C43CE-A769-448C-B267-AA47BBC56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5053545"/>
              </p:ext>
            </p:extLst>
          </p:nvPr>
        </p:nvGraphicFramePr>
        <p:xfrm>
          <a:off x="738352" y="2326734"/>
          <a:ext cx="10515599" cy="388589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913993">
                  <a:extLst>
                    <a:ext uri="{9D8B030D-6E8A-4147-A177-3AD203B41FA5}">
                      <a16:colId xmlns:a16="http://schemas.microsoft.com/office/drawing/2014/main" val="4272664453"/>
                    </a:ext>
                  </a:extLst>
                </a:gridCol>
                <a:gridCol w="3733195">
                  <a:extLst>
                    <a:ext uri="{9D8B030D-6E8A-4147-A177-3AD203B41FA5}">
                      <a16:colId xmlns:a16="http://schemas.microsoft.com/office/drawing/2014/main" val="3717923290"/>
                    </a:ext>
                  </a:extLst>
                </a:gridCol>
                <a:gridCol w="3868411">
                  <a:extLst>
                    <a:ext uri="{9D8B030D-6E8A-4147-A177-3AD203B41FA5}">
                      <a16:colId xmlns:a16="http://schemas.microsoft.com/office/drawing/2014/main" val="2657157159"/>
                    </a:ext>
                  </a:extLst>
                </a:gridCol>
              </a:tblGrid>
              <a:tr h="23908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 of Condition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4725" marR="34725" marT="34725" marB="347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4725" marR="34725" marT="34725" marB="3472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34725" marR="34725" marT="34725" marB="34725" anchor="b"/>
                </a:tc>
                <a:extLst>
                  <a:ext uri="{0D108BD9-81ED-4DB2-BD59-A6C34878D82A}">
                    <a16:rowId xmlns:a16="http://schemas.microsoft.com/office/drawing/2014/main" val="1873134950"/>
                  </a:ext>
                </a:extLst>
              </a:tr>
              <a:tr h="109753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9450" marR="69450" marT="69450" marB="694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Equality test.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9450" marR="69450" marT="69450" marB="694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  WHERE salary = 2500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  ORDER BY employee_id;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9450" marR="69450" marT="69450" marB="69450"/>
                </a:tc>
                <a:extLst>
                  <a:ext uri="{0D108BD9-81ED-4DB2-BD59-A6C34878D82A}">
                    <a16:rowId xmlns:a16="http://schemas.microsoft.com/office/drawing/2014/main" val="3383821207"/>
                  </a:ext>
                </a:extLst>
              </a:tr>
              <a:tr h="17710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!=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5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^=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5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&lt;&gt; </a:t>
                      </a:r>
                    </a:p>
                  </a:txBody>
                  <a:tcPr marL="69450" marR="69450" marT="69450" marB="694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Inequality test. Some forms of the inequality condition may be unavailable on some platforms.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9450" marR="69450" marT="69450" marB="6945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salary != 2500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69450" marR="69450" marT="69450" marB="69450"/>
                </a:tc>
                <a:extLst>
                  <a:ext uri="{0D108BD9-81ED-4DB2-BD59-A6C34878D82A}">
                    <a16:rowId xmlns:a16="http://schemas.microsoft.com/office/drawing/2014/main" val="13264453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7305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Comparison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 Operators 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Helvetica Neue"/>
              </a:rPr>
              <a:t>Cont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…)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122188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AAAA70-0925-4BA2-B62B-94D69CF0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442972"/>
              </p:ext>
            </p:extLst>
          </p:nvPr>
        </p:nvGraphicFramePr>
        <p:xfrm>
          <a:off x="488740" y="903100"/>
          <a:ext cx="11214519" cy="57438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1244">
                  <a:extLst>
                    <a:ext uri="{9D8B030D-6E8A-4147-A177-3AD203B41FA5}">
                      <a16:colId xmlns:a16="http://schemas.microsoft.com/office/drawing/2014/main" val="2374778877"/>
                    </a:ext>
                  </a:extLst>
                </a:gridCol>
                <a:gridCol w="3647090">
                  <a:extLst>
                    <a:ext uri="{9D8B030D-6E8A-4147-A177-3AD203B41FA5}">
                      <a16:colId xmlns:a16="http://schemas.microsoft.com/office/drawing/2014/main" val="906989430"/>
                    </a:ext>
                  </a:extLst>
                </a:gridCol>
                <a:gridCol w="5276185">
                  <a:extLst>
                    <a:ext uri="{9D8B030D-6E8A-4147-A177-3AD203B41FA5}">
                      <a16:colId xmlns:a16="http://schemas.microsoft.com/office/drawing/2014/main" val="2838103955"/>
                    </a:ext>
                  </a:extLst>
                </a:gridCol>
              </a:tblGrid>
              <a:tr h="37837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 of Condition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extLst>
                  <a:ext uri="{0D108BD9-81ED-4DB2-BD59-A6C34878D82A}">
                    <a16:rowId xmlns:a16="http://schemas.microsoft.com/office/drawing/2014/main" val="2134495637"/>
                  </a:ext>
                </a:extLst>
              </a:tr>
              <a:tr h="2682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&gt; 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 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Greater-than and less-than tests.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SELECT *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  WHERE salary &gt; 2500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  ORDER BY employee_id;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SELECT *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  WHERE salary &lt; 2500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>
                          <a:effectLst/>
                        </a:rPr>
                        <a:t>  ORDER BY employee_id;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extLst>
                  <a:ext uri="{0D108BD9-81ED-4DB2-BD59-A6C34878D82A}">
                    <a16:rowId xmlns:a16="http://schemas.microsoft.com/office/drawing/2014/main" val="1694345104"/>
                  </a:ext>
                </a:extLst>
              </a:tr>
              <a:tr h="26827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&gt;=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&lt;=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Greater-than-or-equal-to and less-than-or-equal-to tests.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salary &gt;= 2500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salary &lt;= 2500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extLst>
                  <a:ext uri="{0D108BD9-81ED-4DB2-BD59-A6C34878D82A}">
                    <a16:rowId xmlns:a16="http://schemas.microsoft.com/office/drawing/2014/main" val="726618045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F33A497-0722-4632-97F9-6442310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519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7402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Comparison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 Operators 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Helvetica Neue"/>
              </a:rPr>
              <a:t>Cont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…)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220713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AAAA70-0925-4BA2-B62B-94D69CF0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6596211"/>
              </p:ext>
            </p:extLst>
          </p:nvPr>
        </p:nvGraphicFramePr>
        <p:xfrm>
          <a:off x="488740" y="1141094"/>
          <a:ext cx="11214519" cy="459754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1244">
                  <a:extLst>
                    <a:ext uri="{9D8B030D-6E8A-4147-A177-3AD203B41FA5}">
                      <a16:colId xmlns:a16="http://schemas.microsoft.com/office/drawing/2014/main" val="2374778877"/>
                    </a:ext>
                  </a:extLst>
                </a:gridCol>
                <a:gridCol w="4156844">
                  <a:extLst>
                    <a:ext uri="{9D8B030D-6E8A-4147-A177-3AD203B41FA5}">
                      <a16:colId xmlns:a16="http://schemas.microsoft.com/office/drawing/2014/main" val="906989430"/>
                    </a:ext>
                  </a:extLst>
                </a:gridCol>
                <a:gridCol w="4766431">
                  <a:extLst>
                    <a:ext uri="{9D8B030D-6E8A-4147-A177-3AD203B41FA5}">
                      <a16:colId xmlns:a16="http://schemas.microsoft.com/office/drawing/2014/main" val="2838103955"/>
                    </a:ext>
                  </a:extLst>
                </a:gridCol>
              </a:tblGrid>
              <a:tr h="49592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 of Condition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extLst>
                  <a:ext uri="{0D108BD9-81ED-4DB2-BD59-A6C34878D82A}">
                    <a16:rowId xmlns:a16="http://schemas.microsoft.com/office/drawing/2014/main" val="2134495637"/>
                  </a:ext>
                </a:extLst>
              </a:tr>
              <a:tr h="410162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ANY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Compares a value to each value in a list or returned by a query. Must be preceded by =, !=, &gt;, &lt;, &lt;=, &gt;=. Can be followed by any expression or subquery that returns one or more values.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Evaluates to FALSE if the query returns no rows.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salary = ANY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(SELECT salary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</a:t>
                      </a:r>
                      <a:r>
                        <a:rPr lang="en-US" sz="2000" dirty="0" err="1">
                          <a:effectLst/>
                        </a:rPr>
                        <a:t>department_id</a:t>
                      </a:r>
                      <a:r>
                        <a:rPr lang="en-US" sz="2000" dirty="0">
                          <a:effectLst/>
                        </a:rPr>
                        <a:t> = 30)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extLst>
                  <a:ext uri="{0D108BD9-81ED-4DB2-BD59-A6C34878D82A}">
                    <a16:rowId xmlns:a16="http://schemas.microsoft.com/office/drawing/2014/main" val="181434237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F33A497-0722-4632-97F9-6442310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519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26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48349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Helvetica Neue"/>
              </a:rPr>
              <a:t>Comparison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 Operators (</a:t>
            </a:r>
            <a:r>
              <a:rPr lang="en-US" sz="2400" b="1" i="0" dirty="0" err="1">
                <a:solidFill>
                  <a:srgbClr val="FF0000"/>
                </a:solidFill>
                <a:effectLst/>
                <a:latin typeface="Helvetica Neue"/>
              </a:rPr>
              <a:t>Cont</a:t>
            </a:r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…)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220713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AAAA70-0925-4BA2-B62B-94D69CF043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651095"/>
              </p:ext>
            </p:extLst>
          </p:nvPr>
        </p:nvGraphicFramePr>
        <p:xfrm>
          <a:off x="470319" y="1228919"/>
          <a:ext cx="11214519" cy="456226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91244">
                  <a:extLst>
                    <a:ext uri="{9D8B030D-6E8A-4147-A177-3AD203B41FA5}">
                      <a16:colId xmlns:a16="http://schemas.microsoft.com/office/drawing/2014/main" val="2374778877"/>
                    </a:ext>
                  </a:extLst>
                </a:gridCol>
                <a:gridCol w="3647090">
                  <a:extLst>
                    <a:ext uri="{9D8B030D-6E8A-4147-A177-3AD203B41FA5}">
                      <a16:colId xmlns:a16="http://schemas.microsoft.com/office/drawing/2014/main" val="906989430"/>
                    </a:ext>
                  </a:extLst>
                </a:gridCol>
                <a:gridCol w="5276185">
                  <a:extLst>
                    <a:ext uri="{9D8B030D-6E8A-4147-A177-3AD203B41FA5}">
                      <a16:colId xmlns:a16="http://schemas.microsoft.com/office/drawing/2014/main" val="2838103955"/>
                    </a:ext>
                  </a:extLst>
                </a:gridCol>
              </a:tblGrid>
              <a:tr h="49211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Type of Condition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Purpose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Example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3633" marR="23633" marT="23633" marB="23633" anchor="b"/>
                </a:tc>
                <a:extLst>
                  <a:ext uri="{0D108BD9-81ED-4DB2-BD59-A6C34878D82A}">
                    <a16:rowId xmlns:a16="http://schemas.microsoft.com/office/drawing/2014/main" val="2134495637"/>
                  </a:ext>
                </a:extLst>
              </a:tr>
              <a:tr h="407015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ALL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1050"/>
                        </a:spcAft>
                      </a:pPr>
                      <a:r>
                        <a:rPr lang="en-US" sz="2000" dirty="0">
                          <a:effectLst/>
                        </a:rPr>
                        <a:t>Compares a value to every value in a list or returned by a query. Must be preceded by =, !=, &gt;, &lt;, &lt;=, &gt;=. Can be followed by any expression or subquery that returns one or more values.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105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Evaluates to TRUE if the query returns no rows.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salary &gt;=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ALL (1400, 3000)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47266" marR="47266" marT="47266" marB="47266"/>
                </a:tc>
                <a:extLst>
                  <a:ext uri="{0D108BD9-81ED-4DB2-BD59-A6C34878D82A}">
                    <a16:rowId xmlns:a16="http://schemas.microsoft.com/office/drawing/2014/main" val="408623677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1F33A497-0722-4632-97F9-6442310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519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2639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AC6445-61BD-4665-8DBF-2D2087A191BB}"/>
              </a:ext>
            </a:extLst>
          </p:cNvPr>
          <p:cNvSpPr txBox="1"/>
          <p:nvPr/>
        </p:nvSpPr>
        <p:spPr>
          <a:xfrm>
            <a:off x="567559" y="441435"/>
            <a:ext cx="3118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0" dirty="0">
                <a:solidFill>
                  <a:srgbClr val="FF0000"/>
                </a:solidFill>
                <a:effectLst/>
                <a:latin typeface="Helvetica Neue"/>
              </a:rPr>
              <a:t>LOGICAL Operators</a:t>
            </a:r>
          </a:p>
        </p:txBody>
      </p:sp>
      <p:sp>
        <p:nvSpPr>
          <p:cNvPr id="19" name="AutoShape 6" descr="See the source image">
            <a:extLst>
              <a:ext uri="{FF2B5EF4-FFF2-40B4-BE49-F238E27FC236}">
                <a16:creationId xmlns:a16="http://schemas.microsoft.com/office/drawing/2014/main" id="{965F9456-B651-47D6-A50A-66E4169021B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AD39196-F2D4-4A26-8F5B-7EC7E5B0C41C}"/>
              </a:ext>
            </a:extLst>
          </p:cNvPr>
          <p:cNvCxnSpPr>
            <a:cxnSpLocks/>
          </p:cNvCxnSpPr>
          <p:nvPr/>
        </p:nvCxnSpPr>
        <p:spPr>
          <a:xfrm>
            <a:off x="105103" y="9459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733723F-AF54-4D2F-97F6-D1C3D2D384BA}"/>
              </a:ext>
            </a:extLst>
          </p:cNvPr>
          <p:cNvCxnSpPr>
            <a:cxnSpLocks/>
          </p:cNvCxnSpPr>
          <p:nvPr/>
        </p:nvCxnSpPr>
        <p:spPr>
          <a:xfrm>
            <a:off x="12050056" y="115614"/>
            <a:ext cx="0" cy="663728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9C5E96F-0DDB-47EC-B4AB-6505573738B1}"/>
              </a:ext>
            </a:extLst>
          </p:cNvPr>
          <p:cNvCxnSpPr/>
          <p:nvPr/>
        </p:nvCxnSpPr>
        <p:spPr>
          <a:xfrm>
            <a:off x="105103" y="115614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AF29BDF-865C-49C1-80F0-AFC254876334}"/>
              </a:ext>
            </a:extLst>
          </p:cNvPr>
          <p:cNvCxnSpPr/>
          <p:nvPr/>
        </p:nvCxnSpPr>
        <p:spPr>
          <a:xfrm>
            <a:off x="110363" y="6742360"/>
            <a:ext cx="11944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EC3B9983-9CBA-4E73-BA96-AC6BACECD6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9400" y="172878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A0F907B-7854-4206-98B6-77206AEB9B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524" y="2098134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F33A497-0722-4632-97F9-6442310955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7775" y="1519238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33F9D0-7302-4901-B5B4-6E9B9CDF7C73}"/>
              </a:ext>
            </a:extLst>
          </p:cNvPr>
          <p:cNvSpPr txBox="1"/>
          <p:nvPr/>
        </p:nvSpPr>
        <p:spPr>
          <a:xfrm>
            <a:off x="581024" y="952798"/>
            <a:ext cx="1115902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A logical </a:t>
            </a:r>
            <a:r>
              <a:rPr lang="en-US" sz="2000" dirty="0">
                <a:solidFill>
                  <a:srgbClr val="333333"/>
                </a:solidFill>
                <a:latin typeface="Helvetica Neue"/>
              </a:rPr>
              <a:t>operator</a:t>
            </a:r>
            <a:r>
              <a:rPr lang="en-US" sz="2000" b="0" i="0" dirty="0">
                <a:solidFill>
                  <a:srgbClr val="333333"/>
                </a:solidFill>
                <a:effectLst/>
                <a:latin typeface="Helvetica Neue"/>
              </a:rPr>
              <a:t> combines the results of two component conditions to produce a single result based on them or to invert the result of a single condition. </a:t>
            </a:r>
            <a:endParaRPr lang="en-US" sz="2000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2D54B0-F5CA-4965-90DB-F5B398C075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9733307"/>
              </p:ext>
            </p:extLst>
          </p:nvPr>
        </p:nvGraphicFramePr>
        <p:xfrm>
          <a:off x="659689" y="1914525"/>
          <a:ext cx="11001689" cy="453997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60270">
                  <a:extLst>
                    <a:ext uri="{9D8B030D-6E8A-4147-A177-3AD203B41FA5}">
                      <a16:colId xmlns:a16="http://schemas.microsoft.com/office/drawing/2014/main" val="1859271019"/>
                    </a:ext>
                  </a:extLst>
                </a:gridCol>
                <a:gridCol w="4070625">
                  <a:extLst>
                    <a:ext uri="{9D8B030D-6E8A-4147-A177-3AD203B41FA5}">
                      <a16:colId xmlns:a16="http://schemas.microsoft.com/office/drawing/2014/main" val="2459696954"/>
                    </a:ext>
                  </a:extLst>
                </a:gridCol>
                <a:gridCol w="5170794">
                  <a:extLst>
                    <a:ext uri="{9D8B030D-6E8A-4147-A177-3AD203B41FA5}">
                      <a16:colId xmlns:a16="http://schemas.microsoft.com/office/drawing/2014/main" val="1366903547"/>
                    </a:ext>
                  </a:extLst>
                </a:gridCol>
              </a:tblGrid>
              <a:tr h="19350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Type of Condition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8105" marR="28105" marT="28105" marB="2810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Operation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8105" marR="28105" marT="28105" marB="28105" anchor="b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Examples</a:t>
                      </a:r>
                      <a:endParaRPr lang="en-US" sz="20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28105" marR="28105" marT="28105" marB="28105" anchor="b"/>
                </a:tc>
                <a:extLst>
                  <a:ext uri="{0D108BD9-81ED-4DB2-BD59-A6C34878D82A}">
                    <a16:rowId xmlns:a16="http://schemas.microsoft.com/office/drawing/2014/main" val="6751226"/>
                  </a:ext>
                </a:extLst>
              </a:tr>
              <a:tr h="19546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NOT 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Returns TRUE if the following condition is FALSE. Returns FALSE if it is TRUE. If it is UNKNOWN, then it remains UNKNOWN.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NOT (</a:t>
                      </a:r>
                      <a:r>
                        <a:rPr lang="en-US" sz="2000" dirty="0" err="1">
                          <a:effectLst/>
                        </a:rPr>
                        <a:t>job_id</a:t>
                      </a:r>
                      <a:r>
                        <a:rPr lang="en-US" sz="2000" dirty="0">
                          <a:effectLst/>
                        </a:rPr>
                        <a:t> IS NULL)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SELECT *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FROM employees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WHERE NOT 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(salary BETWEEN 1000 AND 2000)</a:t>
                      </a:r>
                    </a:p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75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US" sz="2000" dirty="0">
                          <a:effectLst/>
                        </a:rPr>
                        <a:t>  ORDER BY </a:t>
                      </a:r>
                      <a:r>
                        <a:rPr lang="en-US" sz="2000" dirty="0" err="1">
                          <a:effectLst/>
                        </a:rPr>
                        <a:t>employee_id</a:t>
                      </a:r>
                      <a:r>
                        <a:rPr lang="en-US" sz="2000" dirty="0">
                          <a:effectLst/>
                        </a:rPr>
                        <a:t>;</a:t>
                      </a:r>
                      <a:endParaRPr lang="en-US" sz="20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Latha" panose="020B0604020202020204" pitchFamily="34" charset="0"/>
                      </a:endParaRPr>
                    </a:p>
                  </a:txBody>
                  <a:tcPr marL="56210" marR="56210" marT="56210" marB="56210"/>
                </a:tc>
                <a:extLst>
                  <a:ext uri="{0D108BD9-81ED-4DB2-BD59-A6C34878D82A}">
                    <a16:rowId xmlns:a16="http://schemas.microsoft.com/office/drawing/2014/main" val="1269083398"/>
                  </a:ext>
                </a:extLst>
              </a:tr>
            </a:tbl>
          </a:graphicData>
        </a:graphic>
      </p:graphicFrame>
      <p:sp>
        <p:nvSpPr>
          <p:cNvPr id="9" name="Rectangle 1">
            <a:extLst>
              <a:ext uri="{FF2B5EF4-FFF2-40B4-BE49-F238E27FC236}">
                <a16:creationId xmlns:a16="http://schemas.microsoft.com/office/drawing/2014/main" id="{7BF084F8-F41D-4469-B9CC-712155B38A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7738" y="16859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399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1057</Words>
  <Application>Microsoft Office PowerPoint</Application>
  <PresentationFormat>Widescreen</PresentationFormat>
  <Paragraphs>217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Calibri</vt:lpstr>
      <vt:lpstr>Calibri Light</vt:lpstr>
      <vt:lpstr>Courier New</vt:lpstr>
      <vt:lpstr>Helvetica Neue</vt:lpstr>
      <vt:lpstr>Segoe UI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mahendiran0906@gmail.com</dc:creator>
  <cp:lastModifiedBy>mahendiran0906@gmail.com</cp:lastModifiedBy>
  <cp:revision>8</cp:revision>
  <dcterms:created xsi:type="dcterms:W3CDTF">2022-08-12T16:23:18Z</dcterms:created>
  <dcterms:modified xsi:type="dcterms:W3CDTF">2022-08-13T05:45:57Z</dcterms:modified>
</cp:coreProperties>
</file>