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2" r:id="rId29"/>
    <p:sldId id="311"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EB47A3-692C-49BD-BF57-8B445D7F9E8E}" v="2" dt="2025-07-29T06:09:19.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7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RITAVARSHINI MAHENDIRAN" userId="aef92e519e3ce1f6" providerId="LiveId" clId="{22EB47A3-692C-49BD-BF57-8B445D7F9E8E}"/>
    <pc:docChg chg="custSel modSld">
      <pc:chgData name="AMIRITAVARSHINI MAHENDIRAN" userId="aef92e519e3ce1f6" providerId="LiveId" clId="{22EB47A3-692C-49BD-BF57-8B445D7F9E8E}" dt="2025-07-29T07:08:06.087" v="47" actId="20577"/>
      <pc:docMkLst>
        <pc:docMk/>
      </pc:docMkLst>
      <pc:sldChg chg="modSp mod">
        <pc:chgData name="AMIRITAVARSHINI MAHENDIRAN" userId="aef92e519e3ce1f6" providerId="LiveId" clId="{22EB47A3-692C-49BD-BF57-8B445D7F9E8E}" dt="2025-07-29T07:08:06.087" v="47" actId="20577"/>
        <pc:sldMkLst>
          <pc:docMk/>
          <pc:sldMk cId="1509938433" sldId="284"/>
        </pc:sldMkLst>
        <pc:spChg chg="mod">
          <ac:chgData name="AMIRITAVARSHINI MAHENDIRAN" userId="aef92e519e3ce1f6" providerId="LiveId" clId="{22EB47A3-692C-49BD-BF57-8B445D7F9E8E}" dt="2025-07-29T07:08:06.087" v="47" actId="20577"/>
          <ac:spMkLst>
            <pc:docMk/>
            <pc:sldMk cId="1509938433" sldId="284"/>
            <ac:spMk id="25" creationId="{A546C844-57C1-4689-A0DB-2E7772A54F3B}"/>
          </ac:spMkLst>
        </pc:spChg>
      </pc:sldChg>
      <pc:sldChg chg="modSp mod">
        <pc:chgData name="AMIRITAVARSHINI MAHENDIRAN" userId="aef92e519e3ce1f6" providerId="LiveId" clId="{22EB47A3-692C-49BD-BF57-8B445D7F9E8E}" dt="2025-07-29T05:26:15.365" v="4" actId="313"/>
        <pc:sldMkLst>
          <pc:docMk/>
          <pc:sldMk cId="3812098965" sldId="302"/>
        </pc:sldMkLst>
        <pc:spChg chg="mod">
          <ac:chgData name="AMIRITAVARSHINI MAHENDIRAN" userId="aef92e519e3ce1f6" providerId="LiveId" clId="{22EB47A3-692C-49BD-BF57-8B445D7F9E8E}" dt="2025-07-29T05:26:15.365" v="4" actId="313"/>
          <ac:spMkLst>
            <pc:docMk/>
            <pc:sldMk cId="3812098965" sldId="302"/>
            <ac:spMk id="11" creationId="{D1943824-4993-409B-A2AD-46162B88A73D}"/>
          </ac:spMkLst>
        </pc:spChg>
      </pc:sldChg>
      <pc:sldChg chg="delSp">
        <pc:chgData name="AMIRITAVARSHINI MAHENDIRAN" userId="aef92e519e3ce1f6" providerId="LiveId" clId="{22EB47A3-692C-49BD-BF57-8B445D7F9E8E}" dt="2025-07-29T05:39:50.481" v="5" actId="478"/>
        <pc:sldMkLst>
          <pc:docMk/>
          <pc:sldMk cId="3909102399" sldId="303"/>
        </pc:sldMkLst>
        <pc:spChg chg="del">
          <ac:chgData name="AMIRITAVARSHINI MAHENDIRAN" userId="aef92e519e3ce1f6" providerId="LiveId" clId="{22EB47A3-692C-49BD-BF57-8B445D7F9E8E}" dt="2025-07-29T05:39:50.481" v="5" actId="478"/>
          <ac:spMkLst>
            <pc:docMk/>
            <pc:sldMk cId="3909102399" sldId="303"/>
            <ac:spMk id="10" creationId="{C193124C-ABFA-400B-B66D-B13F340EE3C0}"/>
          </ac:spMkLst>
        </pc:spChg>
      </pc:sldChg>
      <pc:sldChg chg="delSp">
        <pc:chgData name="AMIRITAVARSHINI MAHENDIRAN" userId="aef92e519e3ce1f6" providerId="LiveId" clId="{22EB47A3-692C-49BD-BF57-8B445D7F9E8E}" dt="2025-07-29T06:09:19.990" v="6" actId="478"/>
        <pc:sldMkLst>
          <pc:docMk/>
          <pc:sldMk cId="2784257081" sldId="305"/>
        </pc:sldMkLst>
        <pc:spChg chg="del">
          <ac:chgData name="AMIRITAVARSHINI MAHENDIRAN" userId="aef92e519e3ce1f6" providerId="LiveId" clId="{22EB47A3-692C-49BD-BF57-8B445D7F9E8E}" dt="2025-07-29T06:09:19.990" v="6" actId="478"/>
          <ac:spMkLst>
            <pc:docMk/>
            <pc:sldMk cId="2784257081" sldId="305"/>
            <ac:spMk id="10" creationId="{C193124C-ABFA-400B-B66D-B13F340EE3C0}"/>
          </ac:spMkLst>
        </pc:spChg>
      </pc:sldChg>
      <pc:sldChg chg="modSp mod">
        <pc:chgData name="AMIRITAVARSHINI MAHENDIRAN" userId="aef92e519e3ce1f6" providerId="LiveId" clId="{22EB47A3-692C-49BD-BF57-8B445D7F9E8E}" dt="2025-07-29T06:41:52.963" v="29" actId="20577"/>
        <pc:sldMkLst>
          <pc:docMk/>
          <pc:sldMk cId="487350749" sldId="316"/>
        </pc:sldMkLst>
        <pc:spChg chg="mod">
          <ac:chgData name="AMIRITAVARSHINI MAHENDIRAN" userId="aef92e519e3ce1f6" providerId="LiveId" clId="{22EB47A3-692C-49BD-BF57-8B445D7F9E8E}" dt="2025-07-29T06:41:52.963" v="29" actId="20577"/>
          <ac:spMkLst>
            <pc:docMk/>
            <pc:sldMk cId="487350749" sldId="316"/>
            <ac:spMk id="11" creationId="{D1943824-4993-409B-A2AD-46162B88A7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82BD-7DDE-438B-B400-62454A1D9E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4FA452-C5A0-4CB1-8A9B-1C96ACFD6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B9FEFF-626D-483F-91D8-9013C17B30BE}"/>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5" name="Footer Placeholder 4">
            <a:extLst>
              <a:ext uri="{FF2B5EF4-FFF2-40B4-BE49-F238E27FC236}">
                <a16:creationId xmlns:a16="http://schemas.microsoft.com/office/drawing/2014/main" id="{4F0623E4-5B47-4670-8638-C830D7C9F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9AD8C-37AC-43FA-8463-E3839D8ACEAB}"/>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66756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D417-0589-40E9-A949-5E9E6ABA6C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D7FE3-F0C9-4284-AF70-B0D959AD36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50429-A15A-456F-AD1E-A4ADFCC4833A}"/>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5" name="Footer Placeholder 4">
            <a:extLst>
              <a:ext uri="{FF2B5EF4-FFF2-40B4-BE49-F238E27FC236}">
                <a16:creationId xmlns:a16="http://schemas.microsoft.com/office/drawing/2014/main" id="{CC416158-E42F-464B-AB1C-99239C2E71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DAE70-CA84-474B-8489-76CBDC5D1474}"/>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85712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502C0-4AAB-4359-BD48-8040E7B2CF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1E9487-004E-4685-9C8E-CA3EE380B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6DF86-CDAF-4560-B02E-E7962C458215}"/>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5" name="Footer Placeholder 4">
            <a:extLst>
              <a:ext uri="{FF2B5EF4-FFF2-40B4-BE49-F238E27FC236}">
                <a16:creationId xmlns:a16="http://schemas.microsoft.com/office/drawing/2014/main" id="{66075693-F076-410D-806D-1B8872A2C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9FD6D-D9A1-4B9B-8C61-8EC0151EB178}"/>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354638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C8BC-99FE-45B0-9032-A3DD3C6AF7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B06B8-85EE-49D7-A47A-D7917EE73C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17D74-867E-4421-98D1-1F33CC6C9498}"/>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5" name="Footer Placeholder 4">
            <a:extLst>
              <a:ext uri="{FF2B5EF4-FFF2-40B4-BE49-F238E27FC236}">
                <a16:creationId xmlns:a16="http://schemas.microsoft.com/office/drawing/2014/main" id="{194EE331-DA10-4CB4-A964-D133D6CE4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15C97-23E0-4D98-88D3-07CA150109EB}"/>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11421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EDCA-FB48-45C1-855D-D04E884E3D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5A8508-9664-4A12-8AB7-D1F379D4D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E37B4D-0EDC-42A6-854F-5E6E6CF677EF}"/>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5" name="Footer Placeholder 4">
            <a:extLst>
              <a:ext uri="{FF2B5EF4-FFF2-40B4-BE49-F238E27FC236}">
                <a16:creationId xmlns:a16="http://schemas.microsoft.com/office/drawing/2014/main" id="{BE69C144-3B8F-410D-9126-16E7342F2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20249-6157-40D1-BB79-A1F22B2710D9}"/>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1952460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0FDE-3541-4220-BB95-07FF1D7D73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083271-6299-4378-B004-740095889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472618-8324-4EA2-AF09-B4629F879D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C0C1D7-D4C0-458F-823A-2FCB4E73B71D}"/>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6" name="Footer Placeholder 5">
            <a:extLst>
              <a:ext uri="{FF2B5EF4-FFF2-40B4-BE49-F238E27FC236}">
                <a16:creationId xmlns:a16="http://schemas.microsoft.com/office/drawing/2014/main" id="{6034D846-7629-43EB-9B18-CEB7E7846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68481-E1E2-4844-A3E9-1C2D989930C7}"/>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83494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7A3B-CEBA-4B70-A814-170C49629E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C4606-6595-4A8D-A4DD-D4A0402FE5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E3DF0-5CE0-4A42-9F8A-5F5F27C719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B5795-A880-40B0-843E-05D16074DE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A23DAB-64F1-43E1-81FD-D6AF3877A3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E14DF-29CE-45C4-AF62-806A505A0F07}"/>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8" name="Footer Placeholder 7">
            <a:extLst>
              <a:ext uri="{FF2B5EF4-FFF2-40B4-BE49-F238E27FC236}">
                <a16:creationId xmlns:a16="http://schemas.microsoft.com/office/drawing/2014/main" id="{1265C0A6-1E69-4753-93A7-1DDB290ACF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FDC801-7CE0-4EE4-9B20-AE21800338BC}"/>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149335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A2F4-259B-4DE4-9365-634AF0B557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01C14E-9776-4B13-861E-4C548538ED1D}"/>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4" name="Footer Placeholder 3">
            <a:extLst>
              <a:ext uri="{FF2B5EF4-FFF2-40B4-BE49-F238E27FC236}">
                <a16:creationId xmlns:a16="http://schemas.microsoft.com/office/drawing/2014/main" id="{4A170C35-3E42-4FFE-A95B-695D3844A6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BBE0B8-6A55-4926-8F6A-7852322B366F}"/>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237605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5803CC-67FA-4777-8585-952B3D6A6DA9}"/>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3" name="Footer Placeholder 2">
            <a:extLst>
              <a:ext uri="{FF2B5EF4-FFF2-40B4-BE49-F238E27FC236}">
                <a16:creationId xmlns:a16="http://schemas.microsoft.com/office/drawing/2014/main" id="{DA48262C-6451-460A-863C-FED3F3A22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BA9BE-421B-48AE-A1B9-8D346A05D73A}"/>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233566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601D-C265-43A1-A9BE-534F0FB97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A2C826-9488-418F-9818-3B3FF0736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37288B-1993-4A6B-B8A6-3216930A9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41B4D-A1D9-4F59-8CD7-569E2B813ECA}"/>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6" name="Footer Placeholder 5">
            <a:extLst>
              <a:ext uri="{FF2B5EF4-FFF2-40B4-BE49-F238E27FC236}">
                <a16:creationId xmlns:a16="http://schemas.microsoft.com/office/drawing/2014/main" id="{A0C44C06-6955-4FA8-A869-C6F64443F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A03A1-B6A9-452C-B181-58F5C9FC2669}"/>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377109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33E8-6B86-4EDC-81F9-EBEEECFDE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051570-BB3B-4F55-8FA5-C3DD8445F8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C7134-810F-4B29-A7E7-7239AD57E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72FD3-F614-41A4-9BA0-4A12EB46E4E4}"/>
              </a:ext>
            </a:extLst>
          </p:cNvPr>
          <p:cNvSpPr>
            <a:spLocks noGrp="1"/>
          </p:cNvSpPr>
          <p:nvPr>
            <p:ph type="dt" sz="half" idx="10"/>
          </p:nvPr>
        </p:nvSpPr>
        <p:spPr/>
        <p:txBody>
          <a:bodyPr/>
          <a:lstStyle/>
          <a:p>
            <a:fld id="{0D48EFB7-B1F5-4340-9B17-D50AD377209B}" type="datetimeFigureOut">
              <a:rPr lang="en-US" smtClean="0"/>
              <a:t>7/29/2025</a:t>
            </a:fld>
            <a:endParaRPr lang="en-US"/>
          </a:p>
        </p:txBody>
      </p:sp>
      <p:sp>
        <p:nvSpPr>
          <p:cNvPr id="6" name="Footer Placeholder 5">
            <a:extLst>
              <a:ext uri="{FF2B5EF4-FFF2-40B4-BE49-F238E27FC236}">
                <a16:creationId xmlns:a16="http://schemas.microsoft.com/office/drawing/2014/main" id="{8B3EA434-7A7B-4C69-8714-7516BA1A0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1416C-D9B5-45E5-91B8-4289197D3644}"/>
              </a:ext>
            </a:extLst>
          </p:cNvPr>
          <p:cNvSpPr>
            <a:spLocks noGrp="1"/>
          </p:cNvSpPr>
          <p:nvPr>
            <p:ph type="sldNum" sz="quarter" idx="12"/>
          </p:nvPr>
        </p:nvSpPr>
        <p:spPr/>
        <p:txBody>
          <a:bodyPr/>
          <a:lstStyle/>
          <a:p>
            <a:fld id="{7BFA9E1E-787F-4655-BBA8-CBADD9970D34}" type="slidenum">
              <a:rPr lang="en-US" smtClean="0"/>
              <a:t>‹#›</a:t>
            </a:fld>
            <a:endParaRPr lang="en-US"/>
          </a:p>
        </p:txBody>
      </p:sp>
    </p:spTree>
    <p:extLst>
      <p:ext uri="{BB962C8B-B14F-4D97-AF65-F5344CB8AC3E}">
        <p14:creationId xmlns:p14="http://schemas.microsoft.com/office/powerpoint/2010/main" val="344923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9190FB-99D4-4447-844B-5AC003F47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C82C11-81B2-4828-980B-49B7A695E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86CF7-8C35-4BF6-8A38-58622A2BD8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8EFB7-B1F5-4340-9B17-D50AD377209B}" type="datetimeFigureOut">
              <a:rPr lang="en-US" smtClean="0"/>
              <a:t>7/29/2025</a:t>
            </a:fld>
            <a:endParaRPr lang="en-US"/>
          </a:p>
        </p:txBody>
      </p:sp>
      <p:sp>
        <p:nvSpPr>
          <p:cNvPr id="5" name="Footer Placeholder 4">
            <a:extLst>
              <a:ext uri="{FF2B5EF4-FFF2-40B4-BE49-F238E27FC236}">
                <a16:creationId xmlns:a16="http://schemas.microsoft.com/office/drawing/2014/main" id="{95757550-9C96-42D8-9446-61960A314B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DAE0D9-BCD5-4966-9AEA-1752479B9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A9E1E-787F-4655-BBA8-CBADD9970D34}" type="slidenum">
              <a:rPr lang="en-US" smtClean="0"/>
              <a:t>‹#›</a:t>
            </a:fld>
            <a:endParaRPr lang="en-US"/>
          </a:p>
        </p:txBody>
      </p:sp>
    </p:spTree>
    <p:extLst>
      <p:ext uri="{BB962C8B-B14F-4D97-AF65-F5344CB8AC3E}">
        <p14:creationId xmlns:p14="http://schemas.microsoft.com/office/powerpoint/2010/main" val="281198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3945311"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SQL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
            <a:extLst>
              <a:ext uri="{FF2B5EF4-FFF2-40B4-BE49-F238E27FC236}">
                <a16:creationId xmlns:a16="http://schemas.microsoft.com/office/drawing/2014/main" id="{A546C844-57C1-4689-A0DB-2E7772A54F3B}"/>
              </a:ext>
            </a:extLst>
          </p:cNvPr>
          <p:cNvSpPr>
            <a:spLocks noChangeArrowheads="1"/>
          </p:cNvSpPr>
          <p:nvPr/>
        </p:nvSpPr>
        <p:spPr bwMode="auto">
          <a:xfrm>
            <a:off x="404651" y="1054871"/>
            <a:ext cx="11382698" cy="53578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FF0000"/>
                </a:solidFill>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1" dirty="0">
              <a:solidFill>
                <a:srgbClr val="FF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333333"/>
                </a:solidFill>
                <a:effectLst/>
                <a:latin typeface="Helvetica Neue"/>
              </a:rPr>
              <a:t>	SQL functions are built into Oracle Database and are available for use in 	various appropriate SQL statements.</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rgbClr val="333333"/>
              </a:solidFill>
              <a:latin typeface="Helvetica Neue"/>
            </a:endParaRPr>
          </a:p>
          <a:p>
            <a:pPr marR="0" lvl="0" algn="l" defTabSz="914400" rtl="0" eaLnBrk="0" fontAlgn="base" latinLnBrk="0" hangingPunct="0">
              <a:lnSpc>
                <a:spcPct val="100000"/>
              </a:lnSpc>
              <a:spcBef>
                <a:spcPct val="0"/>
              </a:spcBef>
              <a:spcAft>
                <a:spcPct val="0"/>
              </a:spcAft>
              <a:buClrTx/>
              <a:buSzTx/>
              <a:tabLst/>
            </a:pPr>
            <a:r>
              <a:rPr lang="en-US" sz="2400" b="1" i="1" dirty="0">
                <a:solidFill>
                  <a:srgbClr val="00B050"/>
                </a:solidFill>
                <a:latin typeface="Helvetica Neue"/>
              </a:rPr>
              <a:t>Categories</a:t>
            </a:r>
            <a:r>
              <a:rPr lang="en-US" sz="2800" b="0" i="0" dirty="0">
                <a:solidFill>
                  <a:srgbClr val="333333"/>
                </a:solidFill>
                <a:effectLst/>
                <a:latin typeface="Helvetica Neue"/>
              </a:rPr>
              <a:t> </a:t>
            </a:r>
          </a:p>
          <a:p>
            <a:pPr marL="2171700" lvl="4" indent="-342900" eaLnBrk="0" fontAlgn="base" hangingPunct="0">
              <a:spcBef>
                <a:spcPct val="0"/>
              </a:spcBef>
              <a:spcAft>
                <a:spcPct val="0"/>
              </a:spcAft>
              <a:buFont typeface="Wingdings" panose="05000000000000000000" pitchFamily="2" charset="2"/>
              <a:buChar char="Ø"/>
            </a:pPr>
            <a:r>
              <a:rPr lang="en-US" sz="2400" b="0" i="0" dirty="0">
                <a:solidFill>
                  <a:srgbClr val="333333"/>
                </a:solidFill>
                <a:effectLst/>
                <a:latin typeface="Helvetica Neue"/>
              </a:rPr>
              <a:t>Single Row Functions</a:t>
            </a:r>
          </a:p>
          <a:p>
            <a:pPr lvl="4" eaLnBrk="0" fontAlgn="base" hangingPunct="0">
              <a:spcBef>
                <a:spcPct val="0"/>
              </a:spcBef>
              <a:spcAft>
                <a:spcPct val="0"/>
              </a:spcAft>
            </a:pPr>
            <a:endParaRPr lang="en-US" sz="2400" b="0" i="0" dirty="0">
              <a:solidFill>
                <a:srgbClr val="333333"/>
              </a:solidFill>
              <a:effectLst/>
              <a:latin typeface="Helvetica Neue"/>
            </a:endParaRPr>
          </a:p>
          <a:p>
            <a:pPr marL="2171700" lvl="4" indent="-342900" eaLnBrk="0" fontAlgn="base" hangingPunct="0">
              <a:spcBef>
                <a:spcPct val="0"/>
              </a:spcBef>
              <a:spcAft>
                <a:spcPct val="0"/>
              </a:spcAft>
              <a:buFont typeface="Wingdings" panose="05000000000000000000" pitchFamily="2" charset="2"/>
              <a:buChar char="Ø"/>
            </a:pPr>
            <a:r>
              <a:rPr lang="en-US" sz="2400" dirty="0">
                <a:solidFill>
                  <a:srgbClr val="333333"/>
                </a:solidFill>
                <a:latin typeface="Helvetica Neue"/>
              </a:rPr>
              <a:t>Aggregate Functions/</a:t>
            </a:r>
            <a:r>
              <a:rPr lang="en-US" sz="2400">
                <a:solidFill>
                  <a:srgbClr val="333333"/>
                </a:solidFill>
                <a:latin typeface="Helvetica Neue"/>
              </a:rPr>
              <a:t>Group Functions</a:t>
            </a:r>
            <a:endParaRPr lang="en-US" sz="2400" dirty="0">
              <a:solidFill>
                <a:srgbClr val="333333"/>
              </a:solidFill>
              <a:latin typeface="Helvetica Neue"/>
            </a:endParaRPr>
          </a:p>
          <a:p>
            <a:pPr lvl="4" eaLnBrk="0" fontAlgn="base" hangingPunct="0">
              <a:spcBef>
                <a:spcPct val="0"/>
              </a:spcBef>
              <a:spcAft>
                <a:spcPct val="0"/>
              </a:spcAft>
            </a:pPr>
            <a:endParaRPr lang="en-US" sz="2400" dirty="0">
              <a:solidFill>
                <a:srgbClr val="333333"/>
              </a:solidFill>
              <a:latin typeface="Helvetica Neue"/>
            </a:endParaRPr>
          </a:p>
          <a:p>
            <a:pPr marL="2171700" lvl="4" indent="-342900" eaLnBrk="0" fontAlgn="base" hangingPunct="0">
              <a:spcBef>
                <a:spcPct val="0"/>
              </a:spcBef>
              <a:spcAft>
                <a:spcPct val="0"/>
              </a:spcAft>
              <a:buFont typeface="Wingdings" panose="05000000000000000000" pitchFamily="2" charset="2"/>
              <a:buChar char="Ø"/>
            </a:pPr>
            <a:r>
              <a:rPr lang="en-US" sz="2400" dirty="0">
                <a:solidFill>
                  <a:srgbClr val="333333"/>
                </a:solidFill>
                <a:latin typeface="Helvetica Neue"/>
              </a:rPr>
              <a:t>Analytic Functions</a:t>
            </a:r>
          </a:p>
          <a:p>
            <a:pPr lvl="4" eaLnBrk="0" fontAlgn="base" hangingPunct="0">
              <a:spcBef>
                <a:spcPct val="0"/>
              </a:spcBef>
              <a:spcAft>
                <a:spcPct val="0"/>
              </a:spcAft>
            </a:pPr>
            <a:endParaRPr lang="en-US" sz="2400" dirty="0">
              <a:solidFill>
                <a:srgbClr val="333333"/>
              </a:solidFill>
              <a:latin typeface="Helvetica Neue"/>
            </a:endParaRPr>
          </a:p>
          <a:p>
            <a:pPr marL="2171700" lvl="4" indent="-342900" eaLnBrk="0" fontAlgn="base" hangingPunct="0">
              <a:spcBef>
                <a:spcPct val="0"/>
              </a:spcBef>
              <a:spcAft>
                <a:spcPct val="0"/>
              </a:spcAft>
              <a:buFont typeface="Wingdings" panose="05000000000000000000" pitchFamily="2" charset="2"/>
              <a:buChar char="Ø"/>
            </a:pPr>
            <a:r>
              <a:rPr lang="en-US" sz="2400" dirty="0">
                <a:solidFill>
                  <a:srgbClr val="333333"/>
                </a:solidFill>
                <a:latin typeface="Helvetica Neue"/>
              </a:rPr>
              <a:t>Object Reference Functions</a:t>
            </a:r>
          </a:p>
          <a:p>
            <a:pPr lvl="4" eaLnBrk="0" fontAlgn="base" hangingPunct="0">
              <a:spcBef>
                <a:spcPct val="0"/>
              </a:spcBef>
              <a:spcAft>
                <a:spcPct val="0"/>
              </a:spcAft>
            </a:pPr>
            <a:endParaRPr lang="en-US" sz="2400" dirty="0">
              <a:solidFill>
                <a:srgbClr val="333333"/>
              </a:solidFill>
              <a:latin typeface="Helvetica Neue"/>
            </a:endParaRPr>
          </a:p>
          <a:p>
            <a:pPr marL="2171700" lvl="4" indent="-342900" eaLnBrk="0" fontAlgn="base" hangingPunct="0">
              <a:spcBef>
                <a:spcPct val="0"/>
              </a:spcBef>
              <a:spcAft>
                <a:spcPct val="0"/>
              </a:spcAft>
              <a:buFont typeface="Wingdings" panose="05000000000000000000" pitchFamily="2" charset="2"/>
              <a:buChar char="Ø"/>
            </a:pPr>
            <a:r>
              <a:rPr lang="en-US" sz="2400" dirty="0">
                <a:solidFill>
                  <a:srgbClr val="333333"/>
                </a:solidFill>
                <a:latin typeface="Helvetica Neue"/>
              </a:rPr>
              <a:t>Model Functions</a:t>
            </a:r>
          </a:p>
        </p:txBody>
      </p: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9938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3785652"/>
          </a:xfrm>
          <a:prstGeom prst="rect">
            <a:avLst/>
          </a:prstGeom>
          <a:noFill/>
        </p:spPr>
        <p:txBody>
          <a:bodyPr wrap="square" rtlCol="0">
            <a:spAutoFit/>
          </a:bodyPr>
          <a:lstStyle/>
          <a:p>
            <a:r>
              <a:rPr lang="en-US" sz="2400" b="1" dirty="0">
                <a:solidFill>
                  <a:srgbClr val="00B050"/>
                </a:solidFill>
              </a:rPr>
              <a:t>Function Name</a:t>
            </a:r>
            <a:r>
              <a:rPr lang="en-US" sz="2400" dirty="0"/>
              <a:t>	 INITCAP</a:t>
            </a:r>
          </a:p>
          <a:p>
            <a:endParaRPr lang="en-US" sz="2400" dirty="0"/>
          </a:p>
          <a:p>
            <a:r>
              <a:rPr lang="en-US" sz="2400" b="1" dirty="0">
                <a:solidFill>
                  <a:srgbClr val="00B050"/>
                </a:solidFill>
              </a:rPr>
              <a:t>Syntax	</a:t>
            </a:r>
            <a:r>
              <a:rPr lang="en-US" sz="2400" dirty="0"/>
              <a:t>		</a:t>
            </a:r>
          </a:p>
          <a:p>
            <a:endParaRPr lang="en-US" sz="2400" dirty="0"/>
          </a:p>
          <a:p>
            <a:endParaRPr lang="en-US" sz="2400" dirty="0"/>
          </a:p>
          <a:p>
            <a:r>
              <a:rPr lang="en-US" sz="2400" b="1" dirty="0">
                <a:solidFill>
                  <a:srgbClr val="00B050"/>
                </a:solidFill>
              </a:rPr>
              <a:t>Purpose</a:t>
            </a:r>
            <a:r>
              <a:rPr lang="en-US" sz="2400" dirty="0"/>
              <a:t>		INITCAP returns char, with the first letter of each word in 				uppercase, all other letters in lowercase.</a:t>
            </a:r>
          </a:p>
          <a:p>
            <a:endParaRPr lang="en-US" sz="2400" dirty="0"/>
          </a:p>
          <a:p>
            <a:r>
              <a:rPr lang="en-US" sz="2400" b="1" dirty="0">
                <a:solidFill>
                  <a:srgbClr val="00B050"/>
                </a:solidFill>
              </a:rPr>
              <a:t>Example</a:t>
            </a:r>
            <a:r>
              <a:rPr lang="en-US" sz="2400" dirty="0"/>
              <a:t>	 	SELECT INITCAP('the soap') "Capitals"</a:t>
            </a:r>
          </a:p>
          <a:p>
            <a:r>
              <a:rPr lang="en-US" sz="2400" dirty="0"/>
              <a:t>  			FROM DUAL;</a:t>
            </a:r>
          </a:p>
        </p:txBody>
      </p:sp>
      <p:pic>
        <p:nvPicPr>
          <p:cNvPr id="10242" name="Picture 2" descr="Description of initcap.eps follows">
            <a:extLst>
              <a:ext uri="{FF2B5EF4-FFF2-40B4-BE49-F238E27FC236}">
                <a16:creationId xmlns:a16="http://schemas.microsoft.com/office/drawing/2014/main" id="{34ECC185-147C-42B7-B917-6F47CD11AD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663" y="1951943"/>
            <a:ext cx="4055296" cy="555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11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3416320"/>
          </a:xfrm>
          <a:prstGeom prst="rect">
            <a:avLst/>
          </a:prstGeom>
          <a:noFill/>
        </p:spPr>
        <p:txBody>
          <a:bodyPr wrap="square" rtlCol="0">
            <a:spAutoFit/>
          </a:bodyPr>
          <a:lstStyle/>
          <a:p>
            <a:r>
              <a:rPr lang="en-US" sz="2400" b="1" dirty="0">
                <a:solidFill>
                  <a:srgbClr val="00B050"/>
                </a:solidFill>
              </a:rPr>
              <a:t>Function Name</a:t>
            </a:r>
            <a:r>
              <a:rPr lang="en-US" sz="2400" dirty="0"/>
              <a:t>	 LOWER</a:t>
            </a:r>
          </a:p>
          <a:p>
            <a:endParaRPr lang="en-US" sz="2400" dirty="0"/>
          </a:p>
          <a:p>
            <a:r>
              <a:rPr lang="en-US" sz="2400" b="1" dirty="0">
                <a:solidFill>
                  <a:srgbClr val="00B050"/>
                </a:solidFill>
              </a:rPr>
              <a:t>Syntax	</a:t>
            </a:r>
            <a:r>
              <a:rPr lang="en-US" sz="2400" dirty="0"/>
              <a:t>		</a:t>
            </a:r>
          </a:p>
          <a:p>
            <a:endParaRPr lang="en-US" sz="2400" dirty="0"/>
          </a:p>
          <a:p>
            <a:endParaRPr lang="en-US" sz="2400" dirty="0"/>
          </a:p>
          <a:p>
            <a:r>
              <a:rPr lang="en-US" sz="2400" b="1" dirty="0">
                <a:solidFill>
                  <a:srgbClr val="00B050"/>
                </a:solidFill>
              </a:rPr>
              <a:t>Purpose</a:t>
            </a:r>
            <a:r>
              <a:rPr lang="en-US" sz="2400" dirty="0"/>
              <a:t>		LOWER returns char, with all letters lowercase.</a:t>
            </a:r>
          </a:p>
          <a:p>
            <a:endParaRPr lang="en-US" sz="2400" dirty="0"/>
          </a:p>
          <a:p>
            <a:r>
              <a:rPr lang="en-US" sz="2400" b="1" dirty="0">
                <a:solidFill>
                  <a:srgbClr val="00B050"/>
                </a:solidFill>
              </a:rPr>
              <a:t>Example</a:t>
            </a:r>
            <a:r>
              <a:rPr lang="en-US" sz="2400" dirty="0"/>
              <a:t>	 	 SELECT LOWER('MR. SCOTT MCMILLAN') "Lowercase"</a:t>
            </a:r>
          </a:p>
          <a:p>
            <a:r>
              <a:rPr lang="en-US" sz="2400" dirty="0"/>
              <a:t>			 FROM DUAL;</a:t>
            </a:r>
          </a:p>
        </p:txBody>
      </p:sp>
      <p:pic>
        <p:nvPicPr>
          <p:cNvPr id="11266" name="Picture 2" descr="Description of lower.eps follows">
            <a:extLst>
              <a:ext uri="{FF2B5EF4-FFF2-40B4-BE49-F238E27FC236}">
                <a16:creationId xmlns:a16="http://schemas.microsoft.com/office/drawing/2014/main" id="{5A3AC652-219A-48E6-B313-3F039BC70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662" y="1952625"/>
            <a:ext cx="4324519" cy="60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8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4154984"/>
          </a:xfrm>
          <a:prstGeom prst="rect">
            <a:avLst/>
          </a:prstGeom>
          <a:noFill/>
        </p:spPr>
        <p:txBody>
          <a:bodyPr wrap="square" rtlCol="0">
            <a:spAutoFit/>
          </a:bodyPr>
          <a:lstStyle/>
          <a:p>
            <a:r>
              <a:rPr lang="en-US" sz="2400" b="1" dirty="0">
                <a:solidFill>
                  <a:srgbClr val="00B050"/>
                </a:solidFill>
              </a:rPr>
              <a:t>Function Name</a:t>
            </a:r>
            <a:r>
              <a:rPr lang="en-US" sz="2400" dirty="0"/>
              <a:t>	 LPAD</a:t>
            </a:r>
          </a:p>
          <a:p>
            <a:endParaRPr lang="en-US" sz="2400" dirty="0"/>
          </a:p>
          <a:p>
            <a:r>
              <a:rPr lang="en-US" sz="2400" b="1" dirty="0">
                <a:solidFill>
                  <a:srgbClr val="00B050"/>
                </a:solidFill>
              </a:rPr>
              <a:t>Syntax	</a:t>
            </a:r>
            <a:r>
              <a:rPr lang="en-US" sz="2400" dirty="0"/>
              <a:t>		</a:t>
            </a:r>
          </a:p>
          <a:p>
            <a:endParaRPr lang="en-US" sz="2400" dirty="0"/>
          </a:p>
          <a:p>
            <a:endParaRPr lang="en-US" sz="2400" dirty="0"/>
          </a:p>
          <a:p>
            <a:r>
              <a:rPr lang="en-US" sz="2400" b="1" dirty="0">
                <a:solidFill>
                  <a:srgbClr val="00B050"/>
                </a:solidFill>
              </a:rPr>
              <a:t>Purpose</a:t>
            </a:r>
            <a:r>
              <a:rPr lang="en-US" sz="2400" dirty="0"/>
              <a:t>		LPAD returns expr1, left-padded to length n characters with the 			sequence of characters in expr2. This function is useful for 				formatting the output of a query</a:t>
            </a:r>
          </a:p>
          <a:p>
            <a:endParaRPr lang="en-US" sz="2400" dirty="0"/>
          </a:p>
          <a:p>
            <a:r>
              <a:rPr lang="en-US" sz="2400" b="1" dirty="0">
                <a:solidFill>
                  <a:srgbClr val="00B050"/>
                </a:solidFill>
              </a:rPr>
              <a:t>Example</a:t>
            </a:r>
            <a:r>
              <a:rPr lang="en-US" sz="2400" dirty="0"/>
              <a:t>	 	 SELECT LPAD('Page 1',15,'*.') "LPAD example"</a:t>
            </a:r>
          </a:p>
          <a:p>
            <a:r>
              <a:rPr lang="en-US" sz="2400" dirty="0"/>
              <a:t>			 FROM DUAL;</a:t>
            </a:r>
          </a:p>
        </p:txBody>
      </p:sp>
      <p:pic>
        <p:nvPicPr>
          <p:cNvPr id="12290" name="Picture 2" descr="Description of lpad.eps follows">
            <a:extLst>
              <a:ext uri="{FF2B5EF4-FFF2-40B4-BE49-F238E27FC236}">
                <a16:creationId xmlns:a16="http://schemas.microsoft.com/office/drawing/2014/main" id="{87872ACB-538C-40CE-99D0-943DC63B5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663" y="1780939"/>
            <a:ext cx="6846825" cy="831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860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4154984"/>
          </a:xfrm>
          <a:prstGeom prst="rect">
            <a:avLst/>
          </a:prstGeom>
          <a:noFill/>
        </p:spPr>
        <p:txBody>
          <a:bodyPr wrap="square" rtlCol="0">
            <a:spAutoFit/>
          </a:bodyPr>
          <a:lstStyle/>
          <a:p>
            <a:r>
              <a:rPr lang="en-US" sz="2400" b="1" dirty="0">
                <a:solidFill>
                  <a:srgbClr val="00B050"/>
                </a:solidFill>
              </a:rPr>
              <a:t>Function Name</a:t>
            </a:r>
            <a:r>
              <a:rPr lang="en-US" sz="2400" dirty="0"/>
              <a:t>	 RPAD</a:t>
            </a:r>
          </a:p>
          <a:p>
            <a:endParaRPr lang="en-US" sz="2400" dirty="0"/>
          </a:p>
          <a:p>
            <a:r>
              <a:rPr lang="en-US" sz="2400" b="1" dirty="0">
                <a:solidFill>
                  <a:srgbClr val="00B050"/>
                </a:solidFill>
              </a:rPr>
              <a:t>Syntax	</a:t>
            </a:r>
            <a:r>
              <a:rPr lang="en-US" sz="2400" dirty="0"/>
              <a:t>		</a:t>
            </a:r>
          </a:p>
          <a:p>
            <a:endParaRPr lang="en-US" sz="2400" dirty="0"/>
          </a:p>
          <a:p>
            <a:endParaRPr lang="en-US" sz="2400" dirty="0"/>
          </a:p>
          <a:p>
            <a:r>
              <a:rPr lang="en-US" sz="2400" b="1" dirty="0">
                <a:solidFill>
                  <a:srgbClr val="00B050"/>
                </a:solidFill>
              </a:rPr>
              <a:t>Purpose</a:t>
            </a:r>
            <a:r>
              <a:rPr lang="en-US" sz="2400" dirty="0"/>
              <a:t>		RPAD returns expr1, right-padded to length n characters with 			expr2, replicated as many times as necessary. This function is 			useful for formatting the output of a query.</a:t>
            </a:r>
          </a:p>
          <a:p>
            <a:endParaRPr lang="en-US" sz="2400" dirty="0"/>
          </a:p>
          <a:p>
            <a:r>
              <a:rPr lang="en-US" sz="2400" b="1" dirty="0">
                <a:solidFill>
                  <a:srgbClr val="00B050"/>
                </a:solidFill>
              </a:rPr>
              <a:t>Example</a:t>
            </a:r>
            <a:r>
              <a:rPr lang="en-US" sz="2400" dirty="0"/>
              <a:t>	 	 SELECT RPAD('Page 1',15,'*.') "LPAD example"</a:t>
            </a:r>
          </a:p>
          <a:p>
            <a:r>
              <a:rPr lang="en-US" sz="2400" dirty="0"/>
              <a:t>			 FROM DUAL;</a:t>
            </a:r>
          </a:p>
        </p:txBody>
      </p:sp>
      <p:pic>
        <p:nvPicPr>
          <p:cNvPr id="13314" name="Picture 2" descr="Description of rpad.eps follows">
            <a:extLst>
              <a:ext uri="{FF2B5EF4-FFF2-40B4-BE49-F238E27FC236}">
                <a16:creationId xmlns:a16="http://schemas.microsoft.com/office/drawing/2014/main" id="{7E6442F0-3AA4-4E97-8841-935637507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663" y="1780939"/>
            <a:ext cx="7007143" cy="841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80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4154984"/>
          </a:xfrm>
          <a:prstGeom prst="rect">
            <a:avLst/>
          </a:prstGeom>
          <a:noFill/>
        </p:spPr>
        <p:txBody>
          <a:bodyPr wrap="square" rtlCol="0">
            <a:spAutoFit/>
          </a:bodyPr>
          <a:lstStyle/>
          <a:p>
            <a:r>
              <a:rPr lang="en-US" sz="2400" b="1" dirty="0">
                <a:solidFill>
                  <a:srgbClr val="00B050"/>
                </a:solidFill>
              </a:rPr>
              <a:t>Function Name</a:t>
            </a:r>
            <a:r>
              <a:rPr lang="en-US" sz="2400" dirty="0"/>
              <a:t>	 LTRIM</a:t>
            </a:r>
          </a:p>
          <a:p>
            <a:endParaRPr lang="en-US" sz="2400" dirty="0"/>
          </a:p>
          <a:p>
            <a:r>
              <a:rPr lang="en-US" sz="2400" b="1" dirty="0">
                <a:solidFill>
                  <a:srgbClr val="00B050"/>
                </a:solidFill>
              </a:rPr>
              <a:t>Syntax	</a:t>
            </a:r>
            <a:r>
              <a:rPr lang="en-US" sz="2400" dirty="0"/>
              <a:t>		</a:t>
            </a:r>
          </a:p>
          <a:p>
            <a:endParaRPr lang="en-US" sz="2400" dirty="0"/>
          </a:p>
          <a:p>
            <a:endParaRPr lang="en-US" sz="2400" dirty="0"/>
          </a:p>
          <a:p>
            <a:r>
              <a:rPr lang="en-US" sz="2400" b="1" dirty="0">
                <a:solidFill>
                  <a:srgbClr val="00B050"/>
                </a:solidFill>
              </a:rPr>
              <a:t>Purpose</a:t>
            </a:r>
            <a:r>
              <a:rPr lang="en-US" sz="2400" dirty="0"/>
              <a:t>		LTRIM removes from the left end of char all of the characters 			contained in set. If you do not specify set, then it defaults to a 			single blank. </a:t>
            </a:r>
          </a:p>
          <a:p>
            <a:endParaRPr lang="en-US" sz="2400" dirty="0"/>
          </a:p>
          <a:p>
            <a:r>
              <a:rPr lang="en-US" sz="2400" b="1" dirty="0">
                <a:solidFill>
                  <a:srgbClr val="00B050"/>
                </a:solidFill>
              </a:rPr>
              <a:t>Example</a:t>
            </a:r>
            <a:r>
              <a:rPr lang="en-US" sz="2400" dirty="0"/>
              <a:t>	  SELECT LTRIM('&lt;=====&gt;BROWNING&lt;=====&gt;', '&lt;&gt;=') "LTRIM Example"</a:t>
            </a:r>
          </a:p>
          <a:p>
            <a:r>
              <a:rPr lang="en-US" sz="2400" dirty="0"/>
              <a:t>		  FROM DUAL;</a:t>
            </a:r>
          </a:p>
        </p:txBody>
      </p:sp>
      <p:pic>
        <p:nvPicPr>
          <p:cNvPr id="14339" name="Picture 3" descr="Description of ltrim.eps follows">
            <a:extLst>
              <a:ext uri="{FF2B5EF4-FFF2-40B4-BE49-F238E27FC236}">
                <a16:creationId xmlns:a16="http://schemas.microsoft.com/office/drawing/2014/main" id="{D44DFCC0-5562-49BD-8FE3-70ED84D4B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639" y="1803240"/>
            <a:ext cx="6754375" cy="751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256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4154984"/>
          </a:xfrm>
          <a:prstGeom prst="rect">
            <a:avLst/>
          </a:prstGeom>
          <a:noFill/>
        </p:spPr>
        <p:txBody>
          <a:bodyPr wrap="square" rtlCol="0">
            <a:spAutoFit/>
          </a:bodyPr>
          <a:lstStyle/>
          <a:p>
            <a:r>
              <a:rPr lang="en-US" sz="2400" b="1" dirty="0">
                <a:solidFill>
                  <a:srgbClr val="00B050"/>
                </a:solidFill>
              </a:rPr>
              <a:t>Function Name</a:t>
            </a:r>
            <a:r>
              <a:rPr lang="en-US" sz="2400" dirty="0"/>
              <a:t>	 RTRIM</a:t>
            </a:r>
          </a:p>
          <a:p>
            <a:endParaRPr lang="en-US" sz="2400" dirty="0"/>
          </a:p>
          <a:p>
            <a:r>
              <a:rPr lang="en-US" sz="2400" b="1" dirty="0">
                <a:solidFill>
                  <a:srgbClr val="00B050"/>
                </a:solidFill>
              </a:rPr>
              <a:t>Syntax	</a:t>
            </a:r>
            <a:r>
              <a:rPr lang="en-US" sz="2400" dirty="0"/>
              <a:t>		</a:t>
            </a:r>
          </a:p>
          <a:p>
            <a:endParaRPr lang="en-US" sz="2400" dirty="0"/>
          </a:p>
          <a:p>
            <a:endParaRPr lang="en-US" sz="2400" dirty="0"/>
          </a:p>
          <a:p>
            <a:r>
              <a:rPr lang="en-US" sz="2400" b="1" dirty="0">
                <a:solidFill>
                  <a:srgbClr val="00B050"/>
                </a:solidFill>
              </a:rPr>
              <a:t>Purpose</a:t>
            </a:r>
            <a:r>
              <a:rPr lang="en-US" sz="2400" dirty="0"/>
              <a:t>		RTRIM removes from the right end of char all of the characters 			that appear in set. If you do not specify set, then it defaults to a 			single blank. RTRIM works similarly to LTRIM.</a:t>
            </a:r>
          </a:p>
          <a:p>
            <a:endParaRPr lang="en-US" sz="2400" dirty="0"/>
          </a:p>
          <a:p>
            <a:r>
              <a:rPr lang="en-US" sz="2400" b="1" dirty="0">
                <a:solidFill>
                  <a:srgbClr val="00B050"/>
                </a:solidFill>
              </a:rPr>
              <a:t>Example</a:t>
            </a:r>
            <a:r>
              <a:rPr lang="en-US" sz="2400" dirty="0"/>
              <a:t>	  SELECT RTRIM('&lt;=====&gt;BROWNING&lt;=====&gt;', '&lt;&gt;=‘) “RTRIM Example"</a:t>
            </a:r>
          </a:p>
          <a:p>
            <a:r>
              <a:rPr lang="en-US" sz="2400" dirty="0"/>
              <a:t>		  FROM DUAL;</a:t>
            </a:r>
          </a:p>
        </p:txBody>
      </p:sp>
      <p:pic>
        <p:nvPicPr>
          <p:cNvPr id="15362" name="Picture 2" descr="Description of rtrim.eps follows">
            <a:extLst>
              <a:ext uri="{FF2B5EF4-FFF2-40B4-BE49-F238E27FC236}">
                <a16:creationId xmlns:a16="http://schemas.microsoft.com/office/drawing/2014/main" id="{7EE8D9F1-8846-45DF-B54D-1E5F11E29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663" y="1796555"/>
            <a:ext cx="6730891" cy="75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452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3046988"/>
          </a:xfrm>
          <a:prstGeom prst="rect">
            <a:avLst/>
          </a:prstGeom>
          <a:noFill/>
        </p:spPr>
        <p:txBody>
          <a:bodyPr wrap="square" rtlCol="0">
            <a:spAutoFit/>
          </a:bodyPr>
          <a:lstStyle/>
          <a:p>
            <a:r>
              <a:rPr lang="en-US" sz="2400" b="1" dirty="0">
                <a:solidFill>
                  <a:srgbClr val="00B050"/>
                </a:solidFill>
              </a:rPr>
              <a:t>Function Name</a:t>
            </a:r>
            <a:r>
              <a:rPr lang="en-US" sz="2400" dirty="0"/>
              <a:t>	 TRIM</a:t>
            </a:r>
          </a:p>
          <a:p>
            <a:endParaRPr lang="en-US" sz="2400" dirty="0"/>
          </a:p>
          <a:p>
            <a:r>
              <a:rPr lang="en-US" sz="2400" b="1" dirty="0">
                <a:solidFill>
                  <a:srgbClr val="00B050"/>
                </a:solidFill>
              </a:rPr>
              <a:t>Syntax	</a:t>
            </a:r>
            <a:r>
              <a:rPr lang="en-US" sz="2400" dirty="0"/>
              <a:t>		TRIM(</a:t>
            </a:r>
            <a:r>
              <a:rPr lang="en-US" sz="2400" dirty="0" err="1"/>
              <a:t>trim_char</a:t>
            </a:r>
            <a:r>
              <a:rPr lang="en-US" sz="2400" dirty="0"/>
              <a:t> FROM </a:t>
            </a:r>
            <a:r>
              <a:rPr lang="en-US" sz="2400" dirty="0" err="1"/>
              <a:t>source_char</a:t>
            </a:r>
            <a:r>
              <a:rPr lang="en-US" sz="2400" dirty="0"/>
              <a:t>)</a:t>
            </a:r>
          </a:p>
          <a:p>
            <a:endParaRPr lang="en-US" sz="2400" dirty="0"/>
          </a:p>
          <a:p>
            <a:r>
              <a:rPr lang="en-US" sz="2400" b="1" dirty="0">
                <a:solidFill>
                  <a:srgbClr val="00B050"/>
                </a:solidFill>
              </a:rPr>
              <a:t>Purpose</a:t>
            </a:r>
            <a:r>
              <a:rPr lang="en-US" sz="2400" dirty="0"/>
              <a:t>		TRIM enables you to trim leading or trailing characters (or both) 			from a character string. </a:t>
            </a:r>
          </a:p>
          <a:p>
            <a:endParaRPr lang="en-US" sz="2400" dirty="0"/>
          </a:p>
          <a:p>
            <a:r>
              <a:rPr lang="en-US" sz="2400" b="1" dirty="0">
                <a:solidFill>
                  <a:srgbClr val="00B050"/>
                </a:solidFill>
              </a:rPr>
              <a:t>Example</a:t>
            </a:r>
            <a:r>
              <a:rPr lang="en-US" sz="2400" dirty="0"/>
              <a:t>	  	SELECT TRIM('*' FROM '***ABC***') FROM DUAL;</a:t>
            </a:r>
          </a:p>
        </p:txBody>
      </p:sp>
    </p:spTree>
    <p:extLst>
      <p:ext uri="{BB962C8B-B14F-4D97-AF65-F5344CB8AC3E}">
        <p14:creationId xmlns:p14="http://schemas.microsoft.com/office/powerpoint/2010/main" val="363640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3416320"/>
          </a:xfrm>
          <a:prstGeom prst="rect">
            <a:avLst/>
          </a:prstGeom>
          <a:noFill/>
        </p:spPr>
        <p:txBody>
          <a:bodyPr wrap="square" rtlCol="0">
            <a:spAutoFit/>
          </a:bodyPr>
          <a:lstStyle/>
          <a:p>
            <a:r>
              <a:rPr lang="en-US" sz="2400" b="1" dirty="0">
                <a:solidFill>
                  <a:srgbClr val="00B050"/>
                </a:solidFill>
              </a:rPr>
              <a:t>Function Name</a:t>
            </a:r>
            <a:r>
              <a:rPr lang="en-US" sz="2400" dirty="0"/>
              <a:t>	 UPPER</a:t>
            </a:r>
          </a:p>
          <a:p>
            <a:endParaRPr lang="en-US" sz="2400" dirty="0"/>
          </a:p>
          <a:p>
            <a:r>
              <a:rPr lang="en-US" sz="2400" b="1" dirty="0">
                <a:solidFill>
                  <a:srgbClr val="00B050"/>
                </a:solidFill>
              </a:rPr>
              <a:t>Syntax	</a:t>
            </a:r>
            <a:r>
              <a:rPr lang="en-US" sz="2400" dirty="0"/>
              <a:t>		</a:t>
            </a:r>
          </a:p>
          <a:p>
            <a:endParaRPr lang="en-US" sz="2400" dirty="0"/>
          </a:p>
          <a:p>
            <a:endParaRPr lang="en-US" sz="2400" dirty="0"/>
          </a:p>
          <a:p>
            <a:r>
              <a:rPr lang="en-US" sz="2400" b="1" dirty="0">
                <a:solidFill>
                  <a:srgbClr val="00B050"/>
                </a:solidFill>
              </a:rPr>
              <a:t>Purpose</a:t>
            </a:r>
            <a:r>
              <a:rPr lang="en-US" sz="2400" dirty="0"/>
              <a:t>		UPPER returns char, with all letters uppercase</a:t>
            </a:r>
          </a:p>
          <a:p>
            <a:endParaRPr lang="en-US" sz="2400" dirty="0"/>
          </a:p>
          <a:p>
            <a:r>
              <a:rPr lang="en-US" sz="2400" b="1" dirty="0">
                <a:solidFill>
                  <a:srgbClr val="00B050"/>
                </a:solidFill>
              </a:rPr>
              <a:t>Example</a:t>
            </a:r>
            <a:r>
              <a:rPr lang="en-US" sz="2400" dirty="0"/>
              <a:t>	 	SELECT UPPER(</a:t>
            </a:r>
            <a:r>
              <a:rPr lang="en-US" sz="2400" dirty="0" err="1"/>
              <a:t>last_name</a:t>
            </a:r>
            <a:r>
              <a:rPr lang="en-US" sz="2400" dirty="0"/>
              <a:t>) "Uppercase"</a:t>
            </a:r>
          </a:p>
          <a:p>
            <a:r>
              <a:rPr lang="en-US" sz="2400" dirty="0"/>
              <a:t>			FROM employees;</a:t>
            </a:r>
          </a:p>
        </p:txBody>
      </p:sp>
      <p:pic>
        <p:nvPicPr>
          <p:cNvPr id="16386" name="Picture 2" descr="Description of upper.eps follows">
            <a:extLst>
              <a:ext uri="{FF2B5EF4-FFF2-40B4-BE49-F238E27FC236}">
                <a16:creationId xmlns:a16="http://schemas.microsoft.com/office/drawing/2014/main" id="{F9D261FB-E270-468A-8248-115E9EB1B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883" y="1951944"/>
            <a:ext cx="4466896"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084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5262979"/>
          </a:xfrm>
          <a:prstGeom prst="rect">
            <a:avLst/>
          </a:prstGeom>
          <a:noFill/>
        </p:spPr>
        <p:txBody>
          <a:bodyPr wrap="square" rtlCol="0">
            <a:spAutoFit/>
          </a:bodyPr>
          <a:lstStyle/>
          <a:p>
            <a:r>
              <a:rPr lang="en-US" sz="2400" b="1" dirty="0">
                <a:solidFill>
                  <a:srgbClr val="00B050"/>
                </a:solidFill>
              </a:rPr>
              <a:t>Function Name</a:t>
            </a:r>
            <a:r>
              <a:rPr lang="en-US" sz="2400" dirty="0"/>
              <a:t>	 SUBSTR</a:t>
            </a:r>
          </a:p>
          <a:p>
            <a:endParaRPr lang="en-US" sz="2400" dirty="0"/>
          </a:p>
          <a:p>
            <a:r>
              <a:rPr lang="en-US" sz="2400" b="1" dirty="0">
                <a:solidFill>
                  <a:srgbClr val="00B050"/>
                </a:solidFill>
              </a:rPr>
              <a:t>Syntax	</a:t>
            </a:r>
            <a:r>
              <a:rPr lang="en-US" sz="2400" dirty="0"/>
              <a:t>		 SUBSTR(char, position [,</a:t>
            </a:r>
            <a:r>
              <a:rPr lang="en-US" sz="2400" dirty="0" err="1"/>
              <a:t>substring_length</a:t>
            </a:r>
            <a:r>
              <a:rPr lang="en-US" sz="2400" dirty="0"/>
              <a:t>] )</a:t>
            </a:r>
          </a:p>
          <a:p>
            <a:endParaRPr lang="en-US" sz="2400" dirty="0"/>
          </a:p>
          <a:p>
            <a:r>
              <a:rPr lang="en-US" sz="2400" b="1" dirty="0">
                <a:solidFill>
                  <a:srgbClr val="00B050"/>
                </a:solidFill>
              </a:rPr>
              <a:t>Purpose</a:t>
            </a:r>
            <a:r>
              <a:rPr lang="en-US" sz="2400" dirty="0"/>
              <a:t>		The SUBSTR functions return a portion of char, beginning at 			character position, </a:t>
            </a:r>
            <a:r>
              <a:rPr lang="en-US" sz="2400" dirty="0" err="1"/>
              <a:t>substring_length</a:t>
            </a:r>
            <a:r>
              <a:rPr lang="en-US" sz="2400" dirty="0"/>
              <a:t> characters long. If position is 			positive, then Oracle Database counts from the beginning of char 			to find the first character. If position is negative, then Oracle 			counts backward from the end of char.</a:t>
            </a:r>
          </a:p>
          <a:p>
            <a:endParaRPr lang="en-US" sz="2400" dirty="0"/>
          </a:p>
          <a:p>
            <a:r>
              <a:rPr lang="en-US" sz="2400" b="1" dirty="0">
                <a:solidFill>
                  <a:srgbClr val="00B050"/>
                </a:solidFill>
              </a:rPr>
              <a:t>Example</a:t>
            </a:r>
            <a:r>
              <a:rPr lang="en-US" sz="2400" dirty="0"/>
              <a:t>	 	 SELECT SUBSTR('ABCDEFG',3,4) "Substring“  FROM DUAL;</a:t>
            </a:r>
          </a:p>
          <a:p>
            <a:endParaRPr lang="en-US" sz="2400" dirty="0"/>
          </a:p>
          <a:p>
            <a:r>
              <a:rPr lang="en-US" sz="2400" dirty="0"/>
              <a:t>	 		SELECT SUBSTR('ABCDEFG',-5,4) "Substring“  FROM DUAL;</a:t>
            </a:r>
          </a:p>
          <a:p>
            <a:r>
              <a:rPr lang="en-US" sz="2400" dirty="0"/>
              <a:t>	 </a:t>
            </a:r>
          </a:p>
        </p:txBody>
      </p:sp>
    </p:spTree>
    <p:extLst>
      <p:ext uri="{BB962C8B-B14F-4D97-AF65-F5344CB8AC3E}">
        <p14:creationId xmlns:p14="http://schemas.microsoft.com/office/powerpoint/2010/main" val="2563850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4154984"/>
          </a:xfrm>
          <a:prstGeom prst="rect">
            <a:avLst/>
          </a:prstGeom>
          <a:noFill/>
        </p:spPr>
        <p:txBody>
          <a:bodyPr wrap="square" rtlCol="0">
            <a:spAutoFit/>
          </a:bodyPr>
          <a:lstStyle/>
          <a:p>
            <a:r>
              <a:rPr lang="en-US" sz="2400" b="1" dirty="0">
                <a:solidFill>
                  <a:srgbClr val="00B050"/>
                </a:solidFill>
              </a:rPr>
              <a:t>Function Name</a:t>
            </a:r>
            <a:r>
              <a:rPr lang="en-US" sz="2400" dirty="0"/>
              <a:t>	 INSTR</a:t>
            </a:r>
          </a:p>
          <a:p>
            <a:endParaRPr lang="en-US" sz="2400" dirty="0"/>
          </a:p>
          <a:p>
            <a:r>
              <a:rPr lang="en-US" sz="2400" b="1" dirty="0">
                <a:solidFill>
                  <a:srgbClr val="00B050"/>
                </a:solidFill>
              </a:rPr>
              <a:t>Syntax	</a:t>
            </a:r>
            <a:r>
              <a:rPr lang="en-US" sz="2400" dirty="0"/>
              <a:t>		 INSTR(</a:t>
            </a:r>
            <a:r>
              <a:rPr lang="en-US" sz="2400" dirty="0" err="1"/>
              <a:t>string,substring</a:t>
            </a:r>
            <a:r>
              <a:rPr lang="en-US" sz="2400" dirty="0"/>
              <a:t>[,position] [,</a:t>
            </a:r>
            <a:r>
              <a:rPr lang="en-US" sz="2400" dirty="0" err="1"/>
              <a:t>occurance</a:t>
            </a:r>
            <a:r>
              <a:rPr lang="en-US" sz="2400" dirty="0"/>
              <a:t>] )</a:t>
            </a:r>
          </a:p>
          <a:p>
            <a:endParaRPr lang="en-US" sz="2400" dirty="0"/>
          </a:p>
          <a:p>
            <a:r>
              <a:rPr lang="en-US" sz="2400" b="1" dirty="0">
                <a:solidFill>
                  <a:srgbClr val="00B050"/>
                </a:solidFill>
              </a:rPr>
              <a:t>Purpose</a:t>
            </a:r>
            <a:r>
              <a:rPr lang="en-US" sz="2400" dirty="0"/>
              <a:t>		The INSTR functions search string for substring. </a:t>
            </a:r>
          </a:p>
          <a:p>
            <a:r>
              <a:rPr lang="en-US" sz="2400" dirty="0"/>
              <a:t>			</a:t>
            </a:r>
          </a:p>
          <a:p>
            <a:r>
              <a:rPr lang="en-US" sz="2400" b="1" dirty="0">
                <a:solidFill>
                  <a:srgbClr val="00B050"/>
                </a:solidFill>
              </a:rPr>
              <a:t>Example</a:t>
            </a:r>
            <a:r>
              <a:rPr lang="en-US" sz="2400" dirty="0"/>
              <a:t>	 	 SELECT INSTR('CORPORATE FLOOR','OR’, 1, 1) "</a:t>
            </a:r>
            <a:r>
              <a:rPr lang="en-US" sz="2400" dirty="0" err="1"/>
              <a:t>Instring</a:t>
            </a:r>
            <a:r>
              <a:rPr lang="en-US" sz="2400" dirty="0"/>
              <a:t>"</a:t>
            </a:r>
          </a:p>
          <a:p>
            <a:r>
              <a:rPr lang="en-US" sz="2400" dirty="0"/>
              <a:t> 			 FROM DUAL;</a:t>
            </a:r>
          </a:p>
          <a:p>
            <a:r>
              <a:rPr lang="en-US" sz="2400" dirty="0"/>
              <a:t>  </a:t>
            </a:r>
          </a:p>
          <a:p>
            <a:r>
              <a:rPr lang="en-US" sz="2400" dirty="0"/>
              <a:t>			SELECT INSTR('CORPORATE FLOOR','OR', -3, 2) "Reversed </a:t>
            </a:r>
            <a:r>
              <a:rPr lang="en-US" sz="2400" dirty="0" err="1"/>
              <a:t>Instring</a:t>
            </a:r>
            <a:r>
              <a:rPr lang="en-US" sz="2400" dirty="0"/>
              <a:t>"</a:t>
            </a:r>
          </a:p>
          <a:p>
            <a:r>
              <a:rPr lang="en-US" sz="2400" dirty="0"/>
              <a:t>			FROM DUAL;</a:t>
            </a:r>
          </a:p>
        </p:txBody>
      </p:sp>
    </p:spTree>
    <p:extLst>
      <p:ext uri="{BB962C8B-B14F-4D97-AF65-F5344CB8AC3E}">
        <p14:creationId xmlns:p14="http://schemas.microsoft.com/office/powerpoint/2010/main" val="381209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5936690"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
            <a:extLst>
              <a:ext uri="{FF2B5EF4-FFF2-40B4-BE49-F238E27FC236}">
                <a16:creationId xmlns:a16="http://schemas.microsoft.com/office/drawing/2014/main" id="{A546C844-57C1-4689-A0DB-2E7772A54F3B}"/>
              </a:ext>
            </a:extLst>
          </p:cNvPr>
          <p:cNvSpPr>
            <a:spLocks noChangeArrowheads="1"/>
          </p:cNvSpPr>
          <p:nvPr/>
        </p:nvSpPr>
        <p:spPr bwMode="auto">
          <a:xfrm>
            <a:off x="404651" y="984481"/>
            <a:ext cx="11382698" cy="2433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FF0000"/>
                </a:solidFill>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1" dirty="0">
              <a:solidFill>
                <a:srgbClr val="FF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333333"/>
                </a:solidFill>
                <a:effectLst/>
                <a:latin typeface="Helvetica Neue"/>
              </a:rPr>
              <a:t>Single-row functions return a single result row for every row of a queried table or view. These functions can appear in select lists, WHERE clauses, START WITH and CONNECT BY clauses, and HAVING clauses..</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solidFill>
                <a:srgbClr val="333333"/>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solidFill>
                  <a:srgbClr val="FF0000"/>
                </a:solidFill>
              </a:rPr>
              <a:t>Categories</a:t>
            </a:r>
          </a:p>
        </p:txBody>
      </p: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8E434CA-683D-499B-AFBF-AD4EFDED39CC}"/>
              </a:ext>
            </a:extLst>
          </p:cNvPr>
          <p:cNvSpPr txBox="1"/>
          <p:nvPr/>
        </p:nvSpPr>
        <p:spPr>
          <a:xfrm flipH="1">
            <a:off x="2121504" y="3699620"/>
            <a:ext cx="2392667"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Numeric</a:t>
            </a:r>
          </a:p>
          <a:p>
            <a:pPr marL="342900" indent="-342900">
              <a:buFont typeface="Wingdings" panose="05000000000000000000" pitchFamily="2" charset="2"/>
              <a:buChar char="Ø"/>
            </a:pPr>
            <a:r>
              <a:rPr lang="en-US" sz="2400" dirty="0"/>
              <a:t>Character</a:t>
            </a:r>
          </a:p>
          <a:p>
            <a:pPr marL="342900" indent="-342900">
              <a:buFont typeface="Wingdings" panose="05000000000000000000" pitchFamily="2" charset="2"/>
              <a:buChar char="Ø"/>
            </a:pPr>
            <a:r>
              <a:rPr lang="en-US" sz="2400" dirty="0"/>
              <a:t>Data Time</a:t>
            </a:r>
          </a:p>
          <a:p>
            <a:pPr marL="342900" indent="-342900">
              <a:buFont typeface="Wingdings" panose="05000000000000000000" pitchFamily="2" charset="2"/>
              <a:buChar char="Ø"/>
            </a:pPr>
            <a:r>
              <a:rPr lang="en-US" sz="2400" dirty="0"/>
              <a:t>Comparison</a:t>
            </a:r>
          </a:p>
          <a:p>
            <a:pPr marL="342900" indent="-342900">
              <a:buFont typeface="Wingdings" panose="05000000000000000000" pitchFamily="2" charset="2"/>
              <a:buChar char="Ø"/>
            </a:pPr>
            <a:r>
              <a:rPr lang="en-US" sz="2400" dirty="0"/>
              <a:t>Conversion</a:t>
            </a:r>
          </a:p>
          <a:p>
            <a:pPr marL="342900" indent="-342900">
              <a:buFont typeface="Wingdings" panose="05000000000000000000" pitchFamily="2" charset="2"/>
              <a:buChar char="Ø"/>
            </a:pPr>
            <a:r>
              <a:rPr lang="en-US" sz="2400" dirty="0"/>
              <a:t>Large Object</a:t>
            </a:r>
          </a:p>
          <a:p>
            <a:pPr marL="342900" indent="-342900">
              <a:buFont typeface="Wingdings" panose="05000000000000000000" pitchFamily="2" charset="2"/>
              <a:buChar char="Ø"/>
            </a:pPr>
            <a:r>
              <a:rPr lang="en-US" sz="2400" dirty="0"/>
              <a:t>Collection</a:t>
            </a:r>
          </a:p>
        </p:txBody>
      </p:sp>
      <p:sp>
        <p:nvSpPr>
          <p:cNvPr id="12" name="TextBox 11">
            <a:extLst>
              <a:ext uri="{FF2B5EF4-FFF2-40B4-BE49-F238E27FC236}">
                <a16:creationId xmlns:a16="http://schemas.microsoft.com/office/drawing/2014/main" id="{3E13A71A-BE5F-4DD1-9770-D3ABE1CC6ECD}"/>
              </a:ext>
            </a:extLst>
          </p:cNvPr>
          <p:cNvSpPr txBox="1"/>
          <p:nvPr/>
        </p:nvSpPr>
        <p:spPr>
          <a:xfrm flipH="1">
            <a:off x="6090740" y="3675972"/>
            <a:ext cx="3358057"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Hierarchical</a:t>
            </a:r>
          </a:p>
          <a:p>
            <a:pPr marL="342900" indent="-342900">
              <a:buFont typeface="Wingdings" panose="05000000000000000000" pitchFamily="2" charset="2"/>
              <a:buChar char="Ø"/>
            </a:pPr>
            <a:r>
              <a:rPr lang="en-US" sz="2400" dirty="0"/>
              <a:t>Data Mining</a:t>
            </a:r>
          </a:p>
          <a:p>
            <a:pPr marL="342900" indent="-342900">
              <a:buFont typeface="Wingdings" panose="05000000000000000000" pitchFamily="2" charset="2"/>
              <a:buChar char="Ø"/>
            </a:pPr>
            <a:r>
              <a:rPr lang="en-US" sz="2400" dirty="0"/>
              <a:t>XML</a:t>
            </a:r>
          </a:p>
          <a:p>
            <a:pPr marL="342900" indent="-342900">
              <a:buFont typeface="Wingdings" panose="05000000000000000000" pitchFamily="2" charset="2"/>
              <a:buChar char="Ø"/>
            </a:pPr>
            <a:r>
              <a:rPr lang="en-US" sz="2400" dirty="0"/>
              <a:t>JSON</a:t>
            </a:r>
          </a:p>
          <a:p>
            <a:pPr marL="342900" indent="-342900">
              <a:buFont typeface="Wingdings" panose="05000000000000000000" pitchFamily="2" charset="2"/>
              <a:buChar char="Ø"/>
            </a:pPr>
            <a:r>
              <a:rPr lang="en-US" sz="2400" dirty="0"/>
              <a:t>Encode &amp; Decode</a:t>
            </a:r>
          </a:p>
          <a:p>
            <a:pPr marL="342900" indent="-342900">
              <a:buFont typeface="Wingdings" panose="05000000000000000000" pitchFamily="2" charset="2"/>
              <a:buChar char="Ø"/>
            </a:pPr>
            <a:r>
              <a:rPr lang="en-US" sz="2400" dirty="0"/>
              <a:t>Null Related</a:t>
            </a:r>
          </a:p>
          <a:p>
            <a:pPr marL="342900" indent="-342900">
              <a:buFont typeface="Wingdings" panose="05000000000000000000" pitchFamily="2" charset="2"/>
              <a:buChar char="Ø"/>
            </a:pPr>
            <a:r>
              <a:rPr lang="en-US" sz="2400" dirty="0"/>
              <a:t>Environment ID</a:t>
            </a:r>
          </a:p>
        </p:txBody>
      </p:sp>
    </p:spTree>
    <p:extLst>
      <p:ext uri="{BB962C8B-B14F-4D97-AF65-F5344CB8AC3E}">
        <p14:creationId xmlns:p14="http://schemas.microsoft.com/office/powerpoint/2010/main" val="2337086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3046988"/>
          </a:xfrm>
          <a:prstGeom prst="rect">
            <a:avLst/>
          </a:prstGeom>
          <a:noFill/>
        </p:spPr>
        <p:txBody>
          <a:bodyPr wrap="square" rtlCol="0">
            <a:spAutoFit/>
          </a:bodyPr>
          <a:lstStyle/>
          <a:p>
            <a:r>
              <a:rPr lang="en-US" sz="2400" b="1" dirty="0">
                <a:solidFill>
                  <a:srgbClr val="00B050"/>
                </a:solidFill>
              </a:rPr>
              <a:t>Function Name</a:t>
            </a:r>
            <a:r>
              <a:rPr lang="en-US" sz="2400" dirty="0"/>
              <a:t>	 LENGTH</a:t>
            </a:r>
          </a:p>
          <a:p>
            <a:endParaRPr lang="en-US" sz="2400" dirty="0"/>
          </a:p>
          <a:p>
            <a:r>
              <a:rPr lang="en-US" sz="2400" b="1" dirty="0">
                <a:solidFill>
                  <a:srgbClr val="00B050"/>
                </a:solidFill>
              </a:rPr>
              <a:t>Syntax	</a:t>
            </a:r>
            <a:r>
              <a:rPr lang="en-US" sz="2400" dirty="0"/>
              <a:t>		 LENGTH(char )</a:t>
            </a:r>
          </a:p>
          <a:p>
            <a:endParaRPr lang="en-US" sz="2400" dirty="0"/>
          </a:p>
          <a:p>
            <a:r>
              <a:rPr lang="en-US" sz="2400" b="1" dirty="0">
                <a:solidFill>
                  <a:srgbClr val="00B050"/>
                </a:solidFill>
              </a:rPr>
              <a:t>Purpose</a:t>
            </a:r>
            <a:r>
              <a:rPr lang="en-US" sz="2400" dirty="0"/>
              <a:t>		The LENGTH functions return the length of char.			</a:t>
            </a:r>
          </a:p>
          <a:p>
            <a:r>
              <a:rPr lang="en-US" sz="2400" b="1" dirty="0">
                <a:solidFill>
                  <a:srgbClr val="00B050"/>
                </a:solidFill>
              </a:rPr>
              <a:t>Example</a:t>
            </a:r>
            <a:r>
              <a:rPr lang="en-US" sz="2400" dirty="0"/>
              <a:t>	 	 SELECT LENGTH('CANDIDE') "Length in characters"</a:t>
            </a:r>
          </a:p>
          <a:p>
            <a:r>
              <a:rPr lang="en-US" sz="2400"/>
              <a:t>			 FROM DUAL;</a:t>
            </a:r>
            <a:endParaRPr lang="en-US" sz="2400" dirty="0"/>
          </a:p>
        </p:txBody>
      </p:sp>
    </p:spTree>
    <p:extLst>
      <p:ext uri="{BB962C8B-B14F-4D97-AF65-F5344CB8AC3E}">
        <p14:creationId xmlns:p14="http://schemas.microsoft.com/office/powerpoint/2010/main" val="3909102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532995" y="1080864"/>
            <a:ext cx="11089170" cy="4524315"/>
          </a:xfrm>
          <a:prstGeom prst="rect">
            <a:avLst/>
          </a:prstGeom>
          <a:noFill/>
        </p:spPr>
        <p:txBody>
          <a:bodyPr wrap="square" rtlCol="0">
            <a:spAutoFit/>
          </a:bodyPr>
          <a:lstStyle/>
          <a:p>
            <a:r>
              <a:rPr lang="en-US" sz="2400" b="1" dirty="0">
                <a:solidFill>
                  <a:srgbClr val="00B050"/>
                </a:solidFill>
              </a:rPr>
              <a:t>Function Name</a:t>
            </a:r>
            <a:r>
              <a:rPr lang="en-US" sz="2400" dirty="0"/>
              <a:t>	 REPLACE</a:t>
            </a:r>
          </a:p>
          <a:p>
            <a:endParaRPr lang="en-US" sz="2400" dirty="0"/>
          </a:p>
          <a:p>
            <a:r>
              <a:rPr lang="en-US" sz="2400" b="1" dirty="0">
                <a:solidFill>
                  <a:srgbClr val="00B050"/>
                </a:solidFill>
              </a:rPr>
              <a:t>Syntax	</a:t>
            </a:r>
            <a:r>
              <a:rPr lang="en-US" sz="2400" dirty="0"/>
              <a:t>		</a:t>
            </a:r>
          </a:p>
          <a:p>
            <a:endParaRPr lang="en-US" sz="2400" b="1" dirty="0">
              <a:solidFill>
                <a:srgbClr val="00B050"/>
              </a:solidFill>
            </a:endParaRPr>
          </a:p>
          <a:p>
            <a:endParaRPr lang="en-US" sz="2400" b="1" dirty="0">
              <a:solidFill>
                <a:srgbClr val="00B050"/>
              </a:solidFill>
            </a:endParaRPr>
          </a:p>
          <a:p>
            <a:r>
              <a:rPr lang="en-US" sz="2400" b="1" dirty="0">
                <a:solidFill>
                  <a:srgbClr val="00B050"/>
                </a:solidFill>
              </a:rPr>
              <a:t>Purpose</a:t>
            </a:r>
            <a:r>
              <a:rPr lang="en-US" sz="2400" dirty="0"/>
              <a:t>	REPLACE returns char with every occurrence of </a:t>
            </a:r>
            <a:r>
              <a:rPr lang="en-US" sz="2400" dirty="0" err="1"/>
              <a:t>search_string</a:t>
            </a:r>
            <a:r>
              <a:rPr lang="en-US" sz="2400" dirty="0"/>
              <a:t> replaced 		with </a:t>
            </a:r>
            <a:r>
              <a:rPr lang="en-US" sz="2400" dirty="0" err="1"/>
              <a:t>replacement_string</a:t>
            </a:r>
            <a:r>
              <a:rPr lang="en-US" sz="2400" dirty="0"/>
              <a:t>. If </a:t>
            </a:r>
            <a:r>
              <a:rPr lang="en-US" sz="2400" dirty="0" err="1"/>
              <a:t>replacement_string</a:t>
            </a:r>
            <a:r>
              <a:rPr lang="en-US" sz="2400" dirty="0"/>
              <a:t> is omitted or null, then all 		occurrences of </a:t>
            </a:r>
            <a:r>
              <a:rPr lang="en-US" sz="2400" dirty="0" err="1"/>
              <a:t>search_string</a:t>
            </a:r>
            <a:r>
              <a:rPr lang="en-US" sz="2400" dirty="0"/>
              <a:t> are removed. If </a:t>
            </a:r>
            <a:r>
              <a:rPr lang="en-US" sz="2400" dirty="0" err="1"/>
              <a:t>search_string</a:t>
            </a:r>
            <a:r>
              <a:rPr lang="en-US" sz="2400" dirty="0"/>
              <a:t> is null, then 		char is returned.	</a:t>
            </a:r>
          </a:p>
          <a:p>
            <a:endParaRPr lang="en-US" sz="2400" dirty="0"/>
          </a:p>
          <a:p>
            <a:r>
              <a:rPr lang="en-US" sz="2400" b="1" dirty="0">
                <a:solidFill>
                  <a:srgbClr val="00B050"/>
                </a:solidFill>
              </a:rPr>
              <a:t>Example</a:t>
            </a:r>
            <a:r>
              <a:rPr lang="en-US" sz="2400" dirty="0"/>
              <a:t>	 	 SELECT REPLACE('JACK and JUE','J','BL') "Changes"</a:t>
            </a:r>
          </a:p>
          <a:p>
            <a:r>
              <a:rPr lang="en-US" sz="2400" dirty="0"/>
              <a:t>			 FROM DUAL;</a:t>
            </a:r>
          </a:p>
        </p:txBody>
      </p:sp>
      <p:pic>
        <p:nvPicPr>
          <p:cNvPr id="1026" name="Picture 2" descr="Description of replace.eps follows">
            <a:extLst>
              <a:ext uri="{FF2B5EF4-FFF2-40B4-BE49-F238E27FC236}">
                <a16:creationId xmlns:a16="http://schemas.microsoft.com/office/drawing/2014/main" id="{CC809C40-A8FC-4F8C-B0EE-DA969C595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167" y="1647603"/>
            <a:ext cx="7598978" cy="936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096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5936690"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532995" y="1080864"/>
            <a:ext cx="11089170" cy="4893647"/>
          </a:xfrm>
          <a:prstGeom prst="rect">
            <a:avLst/>
          </a:prstGeom>
          <a:noFill/>
        </p:spPr>
        <p:txBody>
          <a:bodyPr wrap="square" rtlCol="0">
            <a:spAutoFit/>
          </a:bodyPr>
          <a:lstStyle/>
          <a:p>
            <a:r>
              <a:rPr lang="en-US" sz="2400" b="1" dirty="0">
                <a:solidFill>
                  <a:srgbClr val="00B050"/>
                </a:solidFill>
              </a:rPr>
              <a:t>Function Name</a:t>
            </a:r>
            <a:r>
              <a:rPr lang="en-US" sz="2400" dirty="0"/>
              <a:t>	 NVL</a:t>
            </a:r>
          </a:p>
          <a:p>
            <a:endParaRPr lang="en-US" sz="2400" dirty="0"/>
          </a:p>
          <a:p>
            <a:r>
              <a:rPr lang="en-US" sz="2400" b="1" dirty="0">
                <a:solidFill>
                  <a:srgbClr val="00B050"/>
                </a:solidFill>
              </a:rPr>
              <a:t>Syntax	</a:t>
            </a:r>
            <a:r>
              <a:rPr lang="en-US" sz="2400" dirty="0"/>
              <a:t>		</a:t>
            </a:r>
          </a:p>
          <a:p>
            <a:endParaRPr lang="en-US" sz="2400" b="1" dirty="0">
              <a:solidFill>
                <a:srgbClr val="00B050"/>
              </a:solidFill>
            </a:endParaRPr>
          </a:p>
          <a:p>
            <a:endParaRPr lang="en-US" sz="2400" b="1" dirty="0">
              <a:solidFill>
                <a:srgbClr val="00B050"/>
              </a:solidFill>
            </a:endParaRPr>
          </a:p>
          <a:p>
            <a:r>
              <a:rPr lang="en-US" sz="2400" b="1" dirty="0">
                <a:solidFill>
                  <a:srgbClr val="00B050"/>
                </a:solidFill>
              </a:rPr>
              <a:t>Purpose</a:t>
            </a:r>
            <a:r>
              <a:rPr lang="en-US" sz="2400" dirty="0"/>
              <a:t>		If expr1 is null, then NVL returns expr2. If expr1 is not null, then 			NVL returns expr1.	</a:t>
            </a:r>
          </a:p>
          <a:p>
            <a:endParaRPr lang="en-US" sz="2400" dirty="0"/>
          </a:p>
          <a:p>
            <a:r>
              <a:rPr lang="en-US" sz="2400" b="1" dirty="0">
                <a:solidFill>
                  <a:srgbClr val="00B050"/>
                </a:solidFill>
              </a:rPr>
              <a:t>Example</a:t>
            </a:r>
            <a:r>
              <a:rPr lang="en-US" sz="2400" dirty="0"/>
              <a:t>	 	 SELECT </a:t>
            </a:r>
            <a:r>
              <a:rPr lang="en-US" sz="2400" dirty="0" err="1"/>
              <a:t>last_name</a:t>
            </a:r>
            <a:r>
              <a:rPr lang="en-US" sz="2400" dirty="0"/>
              <a:t>, </a:t>
            </a:r>
          </a:p>
          <a:p>
            <a:r>
              <a:rPr lang="en-US" sz="2400" dirty="0"/>
              <a:t>			</a:t>
            </a:r>
            <a:r>
              <a:rPr lang="en-US" sz="2400" b="1" dirty="0">
                <a:solidFill>
                  <a:srgbClr val="00B050"/>
                </a:solidFill>
              </a:rPr>
              <a:t>NVL(TO_CHAR(</a:t>
            </a:r>
            <a:r>
              <a:rPr lang="en-US" sz="2400" b="1" dirty="0" err="1">
                <a:solidFill>
                  <a:srgbClr val="00B050"/>
                </a:solidFill>
              </a:rPr>
              <a:t>commission_pct</a:t>
            </a:r>
            <a:r>
              <a:rPr lang="en-US" sz="2400" b="1" dirty="0">
                <a:solidFill>
                  <a:srgbClr val="00B050"/>
                </a:solidFill>
              </a:rPr>
              <a:t>), 'Not Applicable') commission</a:t>
            </a:r>
          </a:p>
          <a:p>
            <a:r>
              <a:rPr lang="en-US" sz="2400" dirty="0"/>
              <a:t>		  	FROM employees</a:t>
            </a:r>
          </a:p>
          <a:p>
            <a:r>
              <a:rPr lang="en-US" sz="2400" dirty="0"/>
              <a:t>  			WHERE </a:t>
            </a:r>
            <a:r>
              <a:rPr lang="en-US" sz="2400" dirty="0" err="1"/>
              <a:t>last_name</a:t>
            </a:r>
            <a:r>
              <a:rPr lang="en-US" sz="2400" dirty="0"/>
              <a:t> LIKE 'B%’</a:t>
            </a:r>
          </a:p>
          <a:p>
            <a:r>
              <a:rPr lang="en-US" sz="2400" dirty="0"/>
              <a:t>  			ORDER BY </a:t>
            </a:r>
            <a:r>
              <a:rPr lang="en-US" sz="2400" dirty="0" err="1"/>
              <a:t>last_name</a:t>
            </a:r>
            <a:r>
              <a:rPr lang="en-US" sz="2400" dirty="0"/>
              <a:t>;</a:t>
            </a:r>
          </a:p>
        </p:txBody>
      </p:sp>
      <p:pic>
        <p:nvPicPr>
          <p:cNvPr id="2050" name="Picture 2" descr="Description of nvl.eps follows">
            <a:extLst>
              <a:ext uri="{FF2B5EF4-FFF2-40B4-BE49-F238E27FC236}">
                <a16:creationId xmlns:a16="http://schemas.microsoft.com/office/drawing/2014/main" id="{615D17EF-E653-47C6-9FEF-2AE93E307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062" y="1888457"/>
            <a:ext cx="5213952" cy="53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257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5936690"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38120" y="1037343"/>
            <a:ext cx="11089170" cy="4893647"/>
          </a:xfrm>
          <a:prstGeom prst="rect">
            <a:avLst/>
          </a:prstGeom>
          <a:noFill/>
        </p:spPr>
        <p:txBody>
          <a:bodyPr wrap="square" rtlCol="0">
            <a:spAutoFit/>
          </a:bodyPr>
          <a:lstStyle/>
          <a:p>
            <a:r>
              <a:rPr lang="en-US" sz="2400" b="1" dirty="0">
                <a:solidFill>
                  <a:srgbClr val="00B050"/>
                </a:solidFill>
              </a:rPr>
              <a:t>Function Name</a:t>
            </a:r>
            <a:r>
              <a:rPr lang="en-US" sz="2400" dirty="0"/>
              <a:t>	 NVL2</a:t>
            </a:r>
          </a:p>
          <a:p>
            <a:endParaRPr lang="en-US" sz="2400" dirty="0"/>
          </a:p>
          <a:p>
            <a:r>
              <a:rPr lang="en-US" sz="2400" b="1" dirty="0">
                <a:solidFill>
                  <a:srgbClr val="00B050"/>
                </a:solidFill>
              </a:rPr>
              <a:t>Syntax	</a:t>
            </a:r>
            <a:r>
              <a:rPr lang="en-US" sz="2400" dirty="0"/>
              <a:t>		</a:t>
            </a:r>
          </a:p>
          <a:p>
            <a:endParaRPr lang="en-US" sz="2400" b="1" dirty="0">
              <a:solidFill>
                <a:srgbClr val="00B050"/>
              </a:solidFill>
            </a:endParaRPr>
          </a:p>
          <a:p>
            <a:endParaRPr lang="en-US" sz="2400" b="1" dirty="0">
              <a:solidFill>
                <a:srgbClr val="00B050"/>
              </a:solidFill>
            </a:endParaRPr>
          </a:p>
          <a:p>
            <a:r>
              <a:rPr lang="en-US" sz="2400" b="1" dirty="0">
                <a:solidFill>
                  <a:srgbClr val="00B050"/>
                </a:solidFill>
              </a:rPr>
              <a:t>Purpose</a:t>
            </a:r>
            <a:r>
              <a:rPr lang="en-US" sz="2400" dirty="0"/>
              <a:t>		If expr1 is not null, then NVL2 returns expr2. If expr1 is null, then 			NVL2 returns expr3.	</a:t>
            </a:r>
          </a:p>
          <a:p>
            <a:endParaRPr lang="en-US" sz="2400" dirty="0"/>
          </a:p>
          <a:p>
            <a:r>
              <a:rPr lang="en-US" sz="2400" b="1" dirty="0">
                <a:solidFill>
                  <a:srgbClr val="00B050"/>
                </a:solidFill>
              </a:rPr>
              <a:t>Example</a:t>
            </a:r>
            <a:r>
              <a:rPr lang="en-US" sz="2400" dirty="0"/>
              <a:t>	SELECT </a:t>
            </a:r>
            <a:r>
              <a:rPr lang="en-US" sz="2400" dirty="0" err="1"/>
              <a:t>last_name</a:t>
            </a:r>
            <a:r>
              <a:rPr lang="en-US" sz="2400" dirty="0"/>
              <a:t>, salary,</a:t>
            </a:r>
          </a:p>
          <a:p>
            <a:r>
              <a:rPr lang="en-US" sz="2400" dirty="0"/>
              <a:t>       		</a:t>
            </a:r>
            <a:r>
              <a:rPr lang="en-US" sz="2300" b="1" dirty="0">
                <a:solidFill>
                  <a:srgbClr val="00B050"/>
                </a:solidFill>
              </a:rPr>
              <a:t>NVL2(</a:t>
            </a:r>
            <a:r>
              <a:rPr lang="en-US" sz="2300" b="1" dirty="0" err="1">
                <a:solidFill>
                  <a:srgbClr val="00B050"/>
                </a:solidFill>
              </a:rPr>
              <a:t>commission_pct</a:t>
            </a:r>
            <a:r>
              <a:rPr lang="en-US" sz="2300" b="1" dirty="0">
                <a:solidFill>
                  <a:srgbClr val="00B050"/>
                </a:solidFill>
              </a:rPr>
              <a:t>, salary + (salary * </a:t>
            </a:r>
            <a:r>
              <a:rPr lang="en-US" sz="2300" b="1" dirty="0" err="1">
                <a:solidFill>
                  <a:srgbClr val="00B050"/>
                </a:solidFill>
              </a:rPr>
              <a:t>commission_pct</a:t>
            </a:r>
            <a:r>
              <a:rPr lang="en-US" sz="2300" b="1" dirty="0">
                <a:solidFill>
                  <a:srgbClr val="00B050"/>
                </a:solidFill>
              </a:rPr>
              <a:t>), salary) income</a:t>
            </a:r>
          </a:p>
          <a:p>
            <a:r>
              <a:rPr lang="en-US" sz="2400" dirty="0"/>
              <a:t>  		FROM employees</a:t>
            </a:r>
          </a:p>
          <a:p>
            <a:r>
              <a:rPr lang="en-US" sz="2400" dirty="0"/>
              <a:t>  		WHERE </a:t>
            </a:r>
            <a:r>
              <a:rPr lang="en-US" sz="2400" dirty="0" err="1"/>
              <a:t>last_name</a:t>
            </a:r>
            <a:r>
              <a:rPr lang="en-US" sz="2400" dirty="0"/>
              <a:t> like 'B%’</a:t>
            </a:r>
          </a:p>
          <a:p>
            <a:r>
              <a:rPr lang="en-US" sz="2400" dirty="0"/>
              <a:t>  		ORDER BY </a:t>
            </a:r>
            <a:r>
              <a:rPr lang="en-US" sz="2400" dirty="0" err="1"/>
              <a:t>last_name</a:t>
            </a:r>
            <a:r>
              <a:rPr lang="en-US" sz="2400" dirty="0"/>
              <a:t>;</a:t>
            </a:r>
          </a:p>
        </p:txBody>
      </p:sp>
      <p:pic>
        <p:nvPicPr>
          <p:cNvPr id="3074" name="Picture 2" descr="Description of nvl2.eps follows">
            <a:extLst>
              <a:ext uri="{FF2B5EF4-FFF2-40B4-BE49-F238E27FC236}">
                <a16:creationId xmlns:a16="http://schemas.microsoft.com/office/drawing/2014/main" id="{FC2EEEF6-977E-4187-B63C-4FFCE65B8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1924" y="1866239"/>
            <a:ext cx="7315869" cy="559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337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5936690"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38120" y="1037343"/>
            <a:ext cx="11089170" cy="4893647"/>
          </a:xfrm>
          <a:prstGeom prst="rect">
            <a:avLst/>
          </a:prstGeom>
          <a:noFill/>
        </p:spPr>
        <p:txBody>
          <a:bodyPr wrap="square" rtlCol="0">
            <a:spAutoFit/>
          </a:bodyPr>
          <a:lstStyle/>
          <a:p>
            <a:r>
              <a:rPr lang="en-US" sz="2400" b="1" dirty="0">
                <a:solidFill>
                  <a:srgbClr val="00B050"/>
                </a:solidFill>
              </a:rPr>
              <a:t>Function Name</a:t>
            </a:r>
            <a:r>
              <a:rPr lang="en-US" sz="2400" dirty="0"/>
              <a:t>	 NULLIF</a:t>
            </a:r>
          </a:p>
          <a:p>
            <a:endParaRPr lang="en-US" sz="2400" dirty="0"/>
          </a:p>
          <a:p>
            <a:r>
              <a:rPr lang="en-US" sz="2400" b="1" dirty="0">
                <a:solidFill>
                  <a:srgbClr val="00B050"/>
                </a:solidFill>
              </a:rPr>
              <a:t>Syntax	</a:t>
            </a:r>
            <a:r>
              <a:rPr lang="en-US" sz="2400" dirty="0"/>
              <a:t>		</a:t>
            </a:r>
          </a:p>
          <a:p>
            <a:endParaRPr lang="en-US" sz="2400" b="1" dirty="0">
              <a:solidFill>
                <a:srgbClr val="00B050"/>
              </a:solidFill>
            </a:endParaRPr>
          </a:p>
          <a:p>
            <a:endParaRPr lang="en-US" sz="2400" b="1" dirty="0">
              <a:solidFill>
                <a:srgbClr val="00B050"/>
              </a:solidFill>
            </a:endParaRPr>
          </a:p>
          <a:p>
            <a:r>
              <a:rPr lang="en-US" sz="2400" b="1" dirty="0">
                <a:solidFill>
                  <a:srgbClr val="00B050"/>
                </a:solidFill>
              </a:rPr>
              <a:t>Purpose</a:t>
            </a:r>
            <a:r>
              <a:rPr lang="en-US" sz="2400" dirty="0"/>
              <a:t>	NULLIF compares expr1 and expr2. If they are equal, then the function 		returns null. If they are not equal, then the function returns expr1. You 		cannot specify the literal NULL for expr1.</a:t>
            </a:r>
          </a:p>
          <a:p>
            <a:endParaRPr lang="en-US" sz="2400" dirty="0"/>
          </a:p>
          <a:p>
            <a:r>
              <a:rPr lang="en-US" sz="2400" b="1" dirty="0">
                <a:solidFill>
                  <a:srgbClr val="00B050"/>
                </a:solidFill>
              </a:rPr>
              <a:t>Example</a:t>
            </a:r>
            <a:r>
              <a:rPr lang="en-US" sz="2400" dirty="0"/>
              <a:t>	SELECT </a:t>
            </a:r>
            <a:r>
              <a:rPr lang="en-US" sz="2400" dirty="0" err="1"/>
              <a:t>e.last_name</a:t>
            </a:r>
            <a:r>
              <a:rPr lang="en-US" sz="2400" dirty="0"/>
              <a:t>, </a:t>
            </a:r>
            <a:r>
              <a:rPr lang="en-US" sz="2400" b="1" dirty="0">
                <a:solidFill>
                  <a:srgbClr val="00B050"/>
                </a:solidFill>
              </a:rPr>
              <a:t>NULLIF(</a:t>
            </a:r>
            <a:r>
              <a:rPr lang="en-US" sz="2400" b="1" dirty="0" err="1">
                <a:solidFill>
                  <a:srgbClr val="00B050"/>
                </a:solidFill>
              </a:rPr>
              <a:t>j.job_id</a:t>
            </a:r>
            <a:r>
              <a:rPr lang="en-US" sz="2400" b="1" dirty="0">
                <a:solidFill>
                  <a:srgbClr val="00B050"/>
                </a:solidFill>
              </a:rPr>
              <a:t>, </a:t>
            </a:r>
            <a:r>
              <a:rPr lang="en-US" sz="2400" b="1" dirty="0" err="1">
                <a:solidFill>
                  <a:srgbClr val="00B050"/>
                </a:solidFill>
              </a:rPr>
              <a:t>e.job_id</a:t>
            </a:r>
            <a:r>
              <a:rPr lang="en-US" sz="2400" b="1" dirty="0">
                <a:solidFill>
                  <a:srgbClr val="00B050"/>
                </a:solidFill>
              </a:rPr>
              <a:t>) "Old Job ID"</a:t>
            </a:r>
          </a:p>
          <a:p>
            <a:r>
              <a:rPr lang="en-US" sz="2400" dirty="0"/>
              <a:t>  		FROM employees e, </a:t>
            </a:r>
            <a:r>
              <a:rPr lang="en-US" sz="2400" dirty="0" err="1"/>
              <a:t>job_history</a:t>
            </a:r>
            <a:r>
              <a:rPr lang="en-US" sz="2400" dirty="0"/>
              <a:t> j</a:t>
            </a:r>
          </a:p>
          <a:p>
            <a:r>
              <a:rPr lang="en-US" sz="2400" dirty="0"/>
              <a:t>  		WHERE </a:t>
            </a:r>
            <a:r>
              <a:rPr lang="en-US" sz="2400" dirty="0" err="1"/>
              <a:t>e.employee_id</a:t>
            </a:r>
            <a:r>
              <a:rPr lang="en-US" sz="2400" dirty="0"/>
              <a:t> = </a:t>
            </a:r>
            <a:r>
              <a:rPr lang="en-US" sz="2400" dirty="0" err="1"/>
              <a:t>j.employee_id</a:t>
            </a:r>
            <a:endParaRPr lang="en-US" sz="2400" dirty="0"/>
          </a:p>
          <a:p>
            <a:r>
              <a:rPr lang="en-US" sz="2400" dirty="0"/>
              <a:t>  		ORDER BY </a:t>
            </a:r>
            <a:r>
              <a:rPr lang="en-US" sz="2400" dirty="0" err="1"/>
              <a:t>last_name</a:t>
            </a:r>
            <a:r>
              <a:rPr lang="en-US" sz="2400" dirty="0"/>
              <a:t>, "Old Job ID";</a:t>
            </a:r>
          </a:p>
        </p:txBody>
      </p:sp>
      <p:pic>
        <p:nvPicPr>
          <p:cNvPr id="4098" name="Picture 2" descr="Description of nullif.eps follows">
            <a:extLst>
              <a:ext uri="{FF2B5EF4-FFF2-40B4-BE49-F238E27FC236}">
                <a16:creationId xmlns:a16="http://schemas.microsoft.com/office/drawing/2014/main" id="{A6477846-780A-4B14-B6C2-B9EECBF73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034" y="1816101"/>
            <a:ext cx="7661298" cy="580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76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5936690"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1" y="1126187"/>
            <a:ext cx="11089170" cy="3785652"/>
          </a:xfrm>
          <a:prstGeom prst="rect">
            <a:avLst/>
          </a:prstGeom>
          <a:noFill/>
        </p:spPr>
        <p:txBody>
          <a:bodyPr wrap="square" rtlCol="0">
            <a:spAutoFit/>
          </a:bodyPr>
          <a:lstStyle/>
          <a:p>
            <a:r>
              <a:rPr lang="en-US" sz="2400" b="1" dirty="0">
                <a:solidFill>
                  <a:srgbClr val="00B050"/>
                </a:solidFill>
              </a:rPr>
              <a:t>Function Name</a:t>
            </a:r>
            <a:r>
              <a:rPr lang="en-US" sz="2400" dirty="0"/>
              <a:t>	 COALESCE</a:t>
            </a:r>
          </a:p>
          <a:p>
            <a:endParaRPr lang="en-US" sz="2400" dirty="0"/>
          </a:p>
          <a:p>
            <a:r>
              <a:rPr lang="en-US" sz="2400" b="1" dirty="0">
                <a:solidFill>
                  <a:srgbClr val="00B050"/>
                </a:solidFill>
              </a:rPr>
              <a:t>Syntax	</a:t>
            </a:r>
            <a:r>
              <a:rPr lang="en-US" sz="2400" dirty="0"/>
              <a:t>		</a:t>
            </a:r>
          </a:p>
          <a:p>
            <a:endParaRPr lang="en-US" sz="2400" b="1" dirty="0">
              <a:solidFill>
                <a:srgbClr val="00B050"/>
              </a:solidFill>
            </a:endParaRPr>
          </a:p>
          <a:p>
            <a:endParaRPr lang="en-US" sz="2400" b="1" dirty="0">
              <a:solidFill>
                <a:srgbClr val="00B050"/>
              </a:solidFill>
            </a:endParaRPr>
          </a:p>
          <a:p>
            <a:r>
              <a:rPr lang="en-US" sz="2400" b="1" dirty="0">
                <a:solidFill>
                  <a:srgbClr val="00B050"/>
                </a:solidFill>
              </a:rPr>
              <a:t>Purpose</a:t>
            </a:r>
            <a:r>
              <a:rPr lang="en-US" sz="2400" dirty="0"/>
              <a:t>	COALESCE returns the first non-null expr in the expression list. You must 		specify at least two expressions. If all occurrences of expr evaluate to 		null, then the function returns null.</a:t>
            </a:r>
          </a:p>
          <a:p>
            <a:endParaRPr lang="en-US" sz="2400" dirty="0"/>
          </a:p>
          <a:p>
            <a:r>
              <a:rPr lang="en-US" sz="2400" b="1" dirty="0">
                <a:solidFill>
                  <a:srgbClr val="00B050"/>
                </a:solidFill>
              </a:rPr>
              <a:t>Example</a:t>
            </a:r>
            <a:r>
              <a:rPr lang="en-US" sz="2400" dirty="0"/>
              <a:t>	 SELECT </a:t>
            </a:r>
            <a:r>
              <a:rPr lang="en-US" sz="2400" b="1" dirty="0">
                <a:solidFill>
                  <a:srgbClr val="00B050"/>
                </a:solidFill>
              </a:rPr>
              <a:t>COALESCE(NULL,'RAJA','RANI') </a:t>
            </a:r>
            <a:r>
              <a:rPr lang="en-US" sz="2400" dirty="0"/>
              <a:t>FROM DUAL;</a:t>
            </a:r>
          </a:p>
        </p:txBody>
      </p:sp>
      <p:pic>
        <p:nvPicPr>
          <p:cNvPr id="5122" name="Picture 2" descr="Description of coalesce.eps follows">
            <a:extLst>
              <a:ext uri="{FF2B5EF4-FFF2-40B4-BE49-F238E27FC236}">
                <a16:creationId xmlns:a16="http://schemas.microsoft.com/office/drawing/2014/main" id="{2BF850BE-F349-4B77-A60D-7D5389A09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472" y="1622118"/>
            <a:ext cx="5501838" cy="103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715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2017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CASE STATEMENTS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1" y="1252311"/>
            <a:ext cx="11089170" cy="3785652"/>
          </a:xfrm>
          <a:prstGeom prst="rect">
            <a:avLst/>
          </a:prstGeom>
          <a:noFill/>
        </p:spPr>
        <p:txBody>
          <a:bodyPr wrap="square" rtlCol="0">
            <a:spAutoFit/>
          </a:bodyPr>
          <a:lstStyle/>
          <a:p>
            <a:r>
              <a:rPr lang="en-US" sz="2400" b="1" dirty="0">
                <a:solidFill>
                  <a:srgbClr val="FF0000"/>
                </a:solidFill>
              </a:rPr>
              <a:t>SIMPLE CASE STATEMENT</a:t>
            </a:r>
            <a:r>
              <a:rPr lang="en-US" sz="2400" dirty="0"/>
              <a:t>	</a:t>
            </a:r>
          </a:p>
          <a:p>
            <a:endParaRPr lang="en-US" sz="2400" dirty="0"/>
          </a:p>
          <a:p>
            <a:r>
              <a:rPr lang="en-US" sz="2400" b="1" dirty="0">
                <a:solidFill>
                  <a:srgbClr val="00B050"/>
                </a:solidFill>
              </a:rPr>
              <a:t>Syntax	</a:t>
            </a:r>
            <a:r>
              <a:rPr lang="en-US" sz="2400" dirty="0"/>
              <a:t>	CASE &lt;expr&gt; WHEN &lt;</a:t>
            </a:r>
            <a:r>
              <a:rPr lang="en-US" sz="2400" dirty="0" err="1"/>
              <a:t>comparison_expr</a:t>
            </a:r>
            <a:r>
              <a:rPr lang="en-US" sz="2400" dirty="0"/>
              <a:t>&gt; THEN &lt;</a:t>
            </a:r>
            <a:r>
              <a:rPr lang="en-US" sz="2400" dirty="0" err="1"/>
              <a:t>return_expr</a:t>
            </a:r>
            <a:r>
              <a:rPr lang="en-US" sz="2400" dirty="0"/>
              <a:t>&gt;</a:t>
            </a:r>
          </a:p>
          <a:p>
            <a:r>
              <a:rPr lang="en-US" sz="2400" dirty="0"/>
              <a:t>		[ ELSE &lt;</a:t>
            </a:r>
            <a:r>
              <a:rPr lang="en-US" sz="2400" dirty="0" err="1"/>
              <a:t>else_expr</a:t>
            </a:r>
            <a:r>
              <a:rPr lang="en-US" sz="2400" dirty="0"/>
              <a:t>&gt; ]</a:t>
            </a:r>
          </a:p>
          <a:p>
            <a:endParaRPr lang="en-US" sz="2400" b="1" dirty="0">
              <a:solidFill>
                <a:srgbClr val="00B050"/>
              </a:solidFill>
            </a:endParaRPr>
          </a:p>
          <a:p>
            <a:r>
              <a:rPr lang="en-US" sz="2400" b="1" dirty="0">
                <a:solidFill>
                  <a:srgbClr val="00B050"/>
                </a:solidFill>
              </a:rPr>
              <a:t>Purpose</a:t>
            </a:r>
            <a:r>
              <a:rPr lang="en-US" sz="2400" dirty="0"/>
              <a:t>	In a simple CASE expression, Oracle Database searches for the first WHEN 		... THEN pair for which expr is equal to </a:t>
            </a:r>
            <a:r>
              <a:rPr lang="en-US" sz="2400" dirty="0" err="1"/>
              <a:t>comparison_expr</a:t>
            </a:r>
            <a:r>
              <a:rPr lang="en-US" sz="2400" dirty="0"/>
              <a:t> and returns 		</a:t>
            </a:r>
            <a:r>
              <a:rPr lang="en-US" sz="2400" dirty="0" err="1"/>
              <a:t>return_expr</a:t>
            </a:r>
            <a:r>
              <a:rPr lang="en-US" sz="2400" dirty="0"/>
              <a:t>. If none of the WHEN ... THEN pairs meet this condition, and 		an ELSE clause exists, then Oracle returns </a:t>
            </a:r>
            <a:r>
              <a:rPr lang="en-US" sz="2400" dirty="0" err="1"/>
              <a:t>else_expr</a:t>
            </a:r>
            <a:r>
              <a:rPr lang="en-US" sz="2400" dirty="0"/>
              <a:t>. Otherwise, Oracle 		returns null.</a:t>
            </a:r>
          </a:p>
        </p:txBody>
      </p:sp>
    </p:spTree>
    <p:extLst>
      <p:ext uri="{BB962C8B-B14F-4D97-AF65-F5344CB8AC3E}">
        <p14:creationId xmlns:p14="http://schemas.microsoft.com/office/powerpoint/2010/main" val="3873535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2017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CASE STATEMENTS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1" y="1252311"/>
            <a:ext cx="11089170" cy="5262979"/>
          </a:xfrm>
          <a:prstGeom prst="rect">
            <a:avLst/>
          </a:prstGeom>
          <a:noFill/>
        </p:spPr>
        <p:txBody>
          <a:bodyPr wrap="square" rtlCol="0">
            <a:spAutoFit/>
          </a:bodyPr>
          <a:lstStyle/>
          <a:p>
            <a:r>
              <a:rPr lang="en-US" sz="2400" b="1" dirty="0">
                <a:solidFill>
                  <a:srgbClr val="FF0000"/>
                </a:solidFill>
              </a:rPr>
              <a:t>SIMPLE CASE STATEMENT</a:t>
            </a:r>
            <a:r>
              <a:rPr lang="en-US" sz="2400" dirty="0">
                <a:solidFill>
                  <a:srgbClr val="FF0000"/>
                </a:solidFill>
              </a:rPr>
              <a:t>	</a:t>
            </a:r>
          </a:p>
          <a:p>
            <a:endParaRPr lang="en-US" sz="2400" b="1" dirty="0">
              <a:solidFill>
                <a:srgbClr val="00B050"/>
              </a:solidFill>
            </a:endParaRPr>
          </a:p>
          <a:p>
            <a:pPr lvl="4"/>
            <a:endParaRPr lang="en-US" sz="2400" b="1" dirty="0">
              <a:solidFill>
                <a:srgbClr val="00B050"/>
              </a:solidFill>
            </a:endParaRPr>
          </a:p>
          <a:p>
            <a:r>
              <a:rPr lang="en-US" sz="2400" b="1" dirty="0">
                <a:solidFill>
                  <a:srgbClr val="00B050"/>
                </a:solidFill>
              </a:rPr>
              <a:t>Example</a:t>
            </a:r>
            <a:r>
              <a:rPr lang="en-US" sz="2400" dirty="0"/>
              <a:t>	SELECT </a:t>
            </a:r>
            <a:r>
              <a:rPr lang="en-US" sz="2400" dirty="0" err="1"/>
              <a:t>department_id</a:t>
            </a:r>
            <a:r>
              <a:rPr lang="en-US" sz="2400" dirty="0"/>
              <a:t>,</a:t>
            </a:r>
          </a:p>
          <a:p>
            <a:pPr lvl="5"/>
            <a:r>
              <a:rPr lang="en-US" sz="2400" b="1" dirty="0">
                <a:solidFill>
                  <a:srgbClr val="00B050"/>
                </a:solidFill>
              </a:rPr>
              <a:t>CASE </a:t>
            </a:r>
            <a:r>
              <a:rPr lang="en-US" sz="2400" b="1" dirty="0" err="1">
                <a:solidFill>
                  <a:srgbClr val="00B050"/>
                </a:solidFill>
              </a:rPr>
              <a:t>department_id</a:t>
            </a:r>
            <a:endParaRPr lang="en-US" sz="2400" b="1" dirty="0">
              <a:solidFill>
                <a:srgbClr val="00B050"/>
              </a:solidFill>
            </a:endParaRPr>
          </a:p>
          <a:p>
            <a:pPr lvl="5"/>
            <a:r>
              <a:rPr lang="en-US" sz="2400" b="1" dirty="0">
                <a:solidFill>
                  <a:srgbClr val="00B050"/>
                </a:solidFill>
              </a:rPr>
              <a:t>WHEN 10 THEN 'ADMINISTRATION'</a:t>
            </a:r>
          </a:p>
          <a:p>
            <a:pPr lvl="5"/>
            <a:r>
              <a:rPr lang="en-US" sz="2400" b="1" dirty="0">
                <a:solidFill>
                  <a:srgbClr val="00B050"/>
                </a:solidFill>
              </a:rPr>
              <a:t>WHEN 20 THEN 'MARKETING'</a:t>
            </a:r>
          </a:p>
          <a:p>
            <a:pPr lvl="5"/>
            <a:r>
              <a:rPr lang="en-US" sz="2400" b="1" dirty="0">
                <a:solidFill>
                  <a:srgbClr val="00B050"/>
                </a:solidFill>
              </a:rPr>
              <a:t>WHEN 30 THEN 'PURCHASING'</a:t>
            </a:r>
          </a:p>
          <a:p>
            <a:pPr lvl="5"/>
            <a:r>
              <a:rPr lang="en-US" sz="2400" b="1" dirty="0">
                <a:solidFill>
                  <a:srgbClr val="00B050"/>
                </a:solidFill>
              </a:rPr>
              <a:t>ELSE 'UNKNOW'</a:t>
            </a:r>
          </a:p>
          <a:p>
            <a:pPr lvl="5"/>
            <a:r>
              <a:rPr lang="en-US" sz="2400" b="1" dirty="0">
                <a:solidFill>
                  <a:srgbClr val="00B050"/>
                </a:solidFill>
              </a:rPr>
              <a:t>END CASE</a:t>
            </a:r>
          </a:p>
          <a:p>
            <a:pPr lvl="4"/>
            <a:r>
              <a:rPr lang="en-US" sz="2400" dirty="0"/>
              <a:t>FROM departments</a:t>
            </a:r>
          </a:p>
          <a:p>
            <a:pPr lvl="4"/>
            <a:r>
              <a:rPr lang="en-US" sz="2400" dirty="0"/>
              <a:t>WHERE </a:t>
            </a:r>
            <a:r>
              <a:rPr lang="en-US" sz="2400" dirty="0" err="1"/>
              <a:t>department_id</a:t>
            </a:r>
            <a:r>
              <a:rPr lang="en-US" sz="2400" dirty="0"/>
              <a:t> &lt;50;</a:t>
            </a:r>
          </a:p>
          <a:p>
            <a:pPr lvl="4"/>
            <a:endParaRPr lang="en-US" sz="2400" dirty="0"/>
          </a:p>
          <a:p>
            <a:endParaRPr lang="en-US" sz="2400" dirty="0"/>
          </a:p>
        </p:txBody>
      </p:sp>
    </p:spTree>
    <p:extLst>
      <p:ext uri="{BB962C8B-B14F-4D97-AF65-F5344CB8AC3E}">
        <p14:creationId xmlns:p14="http://schemas.microsoft.com/office/powerpoint/2010/main" val="2827970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2017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CASE STATEMENTS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1" y="1252311"/>
            <a:ext cx="11089170" cy="3416320"/>
          </a:xfrm>
          <a:prstGeom prst="rect">
            <a:avLst/>
          </a:prstGeom>
          <a:noFill/>
        </p:spPr>
        <p:txBody>
          <a:bodyPr wrap="square" rtlCol="0">
            <a:spAutoFit/>
          </a:bodyPr>
          <a:lstStyle/>
          <a:p>
            <a:r>
              <a:rPr lang="en-US" sz="2400" b="1" dirty="0">
                <a:solidFill>
                  <a:srgbClr val="FF0000"/>
                </a:solidFill>
              </a:rPr>
              <a:t>SEARCH CASE STATEMENT</a:t>
            </a:r>
            <a:r>
              <a:rPr lang="en-US" sz="2400" dirty="0"/>
              <a:t>	</a:t>
            </a:r>
          </a:p>
          <a:p>
            <a:endParaRPr lang="en-US" sz="2400" dirty="0"/>
          </a:p>
          <a:p>
            <a:r>
              <a:rPr lang="en-US" sz="2400" b="1" dirty="0">
                <a:solidFill>
                  <a:srgbClr val="00B050"/>
                </a:solidFill>
              </a:rPr>
              <a:t>Syntax	</a:t>
            </a:r>
            <a:r>
              <a:rPr lang="en-US" sz="2400" dirty="0"/>
              <a:t>	CASE WHEN &lt;condition&gt; THEN &lt;</a:t>
            </a:r>
            <a:r>
              <a:rPr lang="en-US" sz="2400" dirty="0" err="1"/>
              <a:t>return_expr</a:t>
            </a:r>
            <a:r>
              <a:rPr lang="en-US" sz="2400" dirty="0"/>
              <a:t>&gt;</a:t>
            </a:r>
          </a:p>
          <a:p>
            <a:r>
              <a:rPr lang="en-US" sz="2400" dirty="0"/>
              <a:t>		[ ELSE &lt;</a:t>
            </a:r>
            <a:r>
              <a:rPr lang="en-US" sz="2400" dirty="0" err="1"/>
              <a:t>else_expr</a:t>
            </a:r>
            <a:r>
              <a:rPr lang="en-US" sz="2400" dirty="0"/>
              <a:t>&gt; ]</a:t>
            </a:r>
          </a:p>
          <a:p>
            <a:endParaRPr lang="en-US" sz="2400" b="1" dirty="0">
              <a:solidFill>
                <a:srgbClr val="00B050"/>
              </a:solidFill>
            </a:endParaRPr>
          </a:p>
          <a:p>
            <a:r>
              <a:rPr lang="en-US" sz="2400" b="1" dirty="0">
                <a:solidFill>
                  <a:srgbClr val="00B050"/>
                </a:solidFill>
              </a:rPr>
              <a:t>Purpose</a:t>
            </a:r>
            <a:r>
              <a:rPr lang="en-US" sz="2400" dirty="0"/>
              <a:t>	In a searched CASE expression, Oracle searches from left to right until it 		finds an occurrence of condition that is true, and then returns 			</a:t>
            </a:r>
            <a:r>
              <a:rPr lang="en-US" sz="2400" dirty="0" err="1"/>
              <a:t>return_expr</a:t>
            </a:r>
            <a:r>
              <a:rPr lang="en-US" sz="2400" dirty="0"/>
              <a:t>. If no condition is found to be true, and an ELSE clause exists, 		then Oracle returns </a:t>
            </a:r>
            <a:r>
              <a:rPr lang="en-US" sz="2400" dirty="0" err="1"/>
              <a:t>else_expr</a:t>
            </a:r>
            <a:r>
              <a:rPr lang="en-US" sz="2400" dirty="0"/>
              <a:t>. Otherwise, Oracle returns null.</a:t>
            </a:r>
          </a:p>
        </p:txBody>
      </p:sp>
    </p:spTree>
    <p:extLst>
      <p:ext uri="{BB962C8B-B14F-4D97-AF65-F5344CB8AC3E}">
        <p14:creationId xmlns:p14="http://schemas.microsoft.com/office/powerpoint/2010/main" val="285063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2017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CASE STATEMENTS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1" y="1252311"/>
            <a:ext cx="11520136" cy="5262979"/>
          </a:xfrm>
          <a:prstGeom prst="rect">
            <a:avLst/>
          </a:prstGeom>
          <a:noFill/>
        </p:spPr>
        <p:txBody>
          <a:bodyPr wrap="square" rtlCol="0">
            <a:spAutoFit/>
          </a:bodyPr>
          <a:lstStyle/>
          <a:p>
            <a:r>
              <a:rPr lang="en-US" sz="2400" b="1" dirty="0">
                <a:solidFill>
                  <a:srgbClr val="FF0000"/>
                </a:solidFill>
              </a:rPr>
              <a:t>SEARCH CASE STATEMENT</a:t>
            </a:r>
            <a:r>
              <a:rPr lang="en-US" sz="2400" dirty="0">
                <a:solidFill>
                  <a:srgbClr val="FF0000"/>
                </a:solidFill>
              </a:rPr>
              <a:t>	</a:t>
            </a:r>
          </a:p>
          <a:p>
            <a:endParaRPr lang="en-US" sz="2400" b="1" dirty="0">
              <a:solidFill>
                <a:srgbClr val="00B050"/>
              </a:solidFill>
            </a:endParaRPr>
          </a:p>
          <a:p>
            <a:pPr lvl="4"/>
            <a:endParaRPr lang="en-US" sz="2400" b="1" dirty="0">
              <a:solidFill>
                <a:srgbClr val="00B050"/>
              </a:solidFill>
            </a:endParaRPr>
          </a:p>
          <a:p>
            <a:r>
              <a:rPr lang="en-US" sz="2400" b="1" dirty="0">
                <a:solidFill>
                  <a:srgbClr val="00B050"/>
                </a:solidFill>
              </a:rPr>
              <a:t>Example</a:t>
            </a:r>
            <a:r>
              <a:rPr lang="en-US" sz="2400" dirty="0"/>
              <a:t>	SELECT </a:t>
            </a:r>
            <a:r>
              <a:rPr lang="en-US" sz="2400" dirty="0" err="1"/>
              <a:t>employee_id</a:t>
            </a:r>
            <a:r>
              <a:rPr lang="en-US" sz="2400" dirty="0"/>
              <a:t>,</a:t>
            </a:r>
          </a:p>
          <a:p>
            <a:r>
              <a:rPr lang="en-US" sz="2400" dirty="0"/>
              <a:t>			</a:t>
            </a:r>
            <a:r>
              <a:rPr lang="en-US" sz="2400" b="1" dirty="0">
                <a:solidFill>
                  <a:srgbClr val="00B050"/>
                </a:solidFill>
              </a:rPr>
              <a:t>CASE 	WHEN salary BETWEEN 2000 AND 5000 THEN ‘Low’</a:t>
            </a:r>
          </a:p>
          <a:p>
            <a:r>
              <a:rPr lang="en-US" sz="2400" b="1" dirty="0">
                <a:solidFill>
                  <a:srgbClr val="00B050"/>
                </a:solidFill>
              </a:rPr>
              <a:t>				WHEN salary BETWEEN 5000 AND 10000 THEN ‘</a:t>
            </a:r>
            <a:r>
              <a:rPr lang="en-US" sz="2400" b="1" dirty="0" err="1">
                <a:solidFill>
                  <a:srgbClr val="00B050"/>
                </a:solidFill>
              </a:rPr>
              <a:t>Medum</a:t>
            </a:r>
            <a:r>
              <a:rPr lang="en-US" sz="2400" b="1" dirty="0">
                <a:solidFill>
                  <a:srgbClr val="00B050"/>
                </a:solidFill>
              </a:rPr>
              <a:t>’</a:t>
            </a:r>
          </a:p>
          <a:p>
            <a:r>
              <a:rPr lang="en-US" sz="2400" b="1" dirty="0">
                <a:solidFill>
                  <a:srgbClr val="00B050"/>
                </a:solidFill>
              </a:rPr>
              <a:t>				WHEN salary &gt;10000  THEN ‘High’</a:t>
            </a:r>
          </a:p>
          <a:p>
            <a:r>
              <a:rPr lang="en-US" sz="2400" b="1" dirty="0">
                <a:solidFill>
                  <a:srgbClr val="00B050"/>
                </a:solidFill>
              </a:rPr>
              <a:t>			ELSE</a:t>
            </a:r>
          </a:p>
          <a:p>
            <a:r>
              <a:rPr lang="en-US" sz="2400" b="1" dirty="0">
                <a:solidFill>
                  <a:srgbClr val="00B050"/>
                </a:solidFill>
              </a:rPr>
              <a:t>				‘Unknown’</a:t>
            </a:r>
          </a:p>
          <a:p>
            <a:r>
              <a:rPr lang="en-US" sz="2400" b="1" dirty="0">
                <a:solidFill>
                  <a:srgbClr val="00B050"/>
                </a:solidFill>
              </a:rPr>
              <a:t>			END CASE</a:t>
            </a:r>
          </a:p>
          <a:p>
            <a:r>
              <a:rPr lang="en-US" sz="2400" dirty="0"/>
              <a:t>		FROM employees </a:t>
            </a:r>
          </a:p>
          <a:p>
            <a:r>
              <a:rPr lang="en-US" sz="2400" dirty="0"/>
              <a:t>		WHERE salary between 2000 and 10000;</a:t>
            </a:r>
          </a:p>
          <a:p>
            <a:pPr lvl="4"/>
            <a:endParaRPr lang="en-US" sz="2400" dirty="0"/>
          </a:p>
          <a:p>
            <a:endParaRPr lang="en-US" sz="2400" dirty="0"/>
          </a:p>
        </p:txBody>
      </p:sp>
    </p:spTree>
    <p:extLst>
      <p:ext uri="{BB962C8B-B14F-4D97-AF65-F5344CB8AC3E}">
        <p14:creationId xmlns:p14="http://schemas.microsoft.com/office/powerpoint/2010/main" val="50425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238602"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Numeric</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
            <a:extLst>
              <a:ext uri="{FF2B5EF4-FFF2-40B4-BE49-F238E27FC236}">
                <a16:creationId xmlns:a16="http://schemas.microsoft.com/office/drawing/2014/main" id="{A546C844-57C1-4689-A0DB-2E7772A54F3B}"/>
              </a:ext>
            </a:extLst>
          </p:cNvPr>
          <p:cNvSpPr>
            <a:spLocks noChangeArrowheads="1"/>
          </p:cNvSpPr>
          <p:nvPr/>
        </p:nvSpPr>
        <p:spPr bwMode="auto">
          <a:xfrm>
            <a:off x="399391" y="1233629"/>
            <a:ext cx="11382698" cy="956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FF0000"/>
                </a:solidFill>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1" dirty="0">
              <a:solidFill>
                <a:srgbClr val="FF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333333"/>
                </a:solidFill>
                <a:effectLst/>
                <a:latin typeface="Helvetica Neue"/>
              </a:rPr>
              <a:t>	Numeric functions accept numeric input and return numeric values</a:t>
            </a:r>
            <a:endParaRPr lang="en-US" sz="2400" dirty="0">
              <a:solidFill>
                <a:srgbClr val="333333"/>
              </a:solidFill>
              <a:latin typeface="Helvetica Neue"/>
            </a:endParaRPr>
          </a:p>
        </p:txBody>
      </p: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1181599" y="2431859"/>
            <a:ext cx="10401557" cy="3046988"/>
          </a:xfrm>
          <a:prstGeom prst="rect">
            <a:avLst/>
          </a:prstGeom>
          <a:noFill/>
        </p:spPr>
        <p:txBody>
          <a:bodyPr wrap="square" rtlCol="0">
            <a:spAutoFit/>
          </a:bodyPr>
          <a:lstStyle/>
          <a:p>
            <a:r>
              <a:rPr lang="en-US" sz="2400" b="1" dirty="0">
                <a:solidFill>
                  <a:srgbClr val="00B050"/>
                </a:solidFill>
              </a:rPr>
              <a:t>Function Name</a:t>
            </a:r>
            <a:r>
              <a:rPr lang="en-US" sz="2400" dirty="0"/>
              <a:t>	ABS</a:t>
            </a:r>
          </a:p>
          <a:p>
            <a:endParaRPr lang="en-US" sz="2400" dirty="0"/>
          </a:p>
          <a:p>
            <a:r>
              <a:rPr lang="en-US" sz="2400" b="1" dirty="0">
                <a:solidFill>
                  <a:srgbClr val="00B050"/>
                </a:solidFill>
              </a:rPr>
              <a:t>Syntax	</a:t>
            </a:r>
            <a:r>
              <a:rPr lang="en-US" sz="2400" dirty="0"/>
              <a:t>		</a:t>
            </a:r>
          </a:p>
          <a:p>
            <a:endParaRPr lang="en-US" sz="2400" dirty="0"/>
          </a:p>
          <a:p>
            <a:r>
              <a:rPr lang="en-US" sz="2400" b="1" dirty="0">
                <a:solidFill>
                  <a:srgbClr val="00B050"/>
                </a:solidFill>
              </a:rPr>
              <a:t>Purpose</a:t>
            </a:r>
            <a:r>
              <a:rPr lang="en-US" sz="2400" dirty="0"/>
              <a:t>		ABS returns the absolute value of n.</a:t>
            </a:r>
          </a:p>
          <a:p>
            <a:endParaRPr lang="en-US" sz="2400" dirty="0"/>
          </a:p>
          <a:p>
            <a:r>
              <a:rPr lang="en-US" sz="2400" b="1" dirty="0">
                <a:solidFill>
                  <a:srgbClr val="00B050"/>
                </a:solidFill>
              </a:rPr>
              <a:t>Example</a:t>
            </a:r>
            <a:r>
              <a:rPr lang="en-US" sz="2400" dirty="0"/>
              <a:t>		SELECT ABS(-15) "Absolute"</a:t>
            </a:r>
          </a:p>
          <a:p>
            <a:r>
              <a:rPr lang="en-US" sz="2400" dirty="0"/>
              <a:t>  			FROM DUAL;</a:t>
            </a:r>
          </a:p>
        </p:txBody>
      </p:sp>
      <p:pic>
        <p:nvPicPr>
          <p:cNvPr id="3079" name="Picture 7" descr="Description of abs.eps follows">
            <a:extLst>
              <a:ext uri="{FF2B5EF4-FFF2-40B4-BE49-F238E27FC236}">
                <a16:creationId xmlns:a16="http://schemas.microsoft.com/office/drawing/2014/main" id="{4BB31C16-E549-4DEC-8613-53406AE4C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5867" y="3239087"/>
            <a:ext cx="3204533" cy="494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643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2076209"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DECODE</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532994" y="917644"/>
            <a:ext cx="11089170" cy="5632311"/>
          </a:xfrm>
          <a:prstGeom prst="rect">
            <a:avLst/>
          </a:prstGeom>
          <a:noFill/>
        </p:spPr>
        <p:txBody>
          <a:bodyPr wrap="square" rtlCol="0">
            <a:spAutoFit/>
          </a:bodyPr>
          <a:lstStyle/>
          <a:p>
            <a:r>
              <a:rPr lang="en-US" sz="2400" b="1" dirty="0">
                <a:solidFill>
                  <a:srgbClr val="00B050"/>
                </a:solidFill>
              </a:rPr>
              <a:t>Syntax	</a:t>
            </a:r>
            <a:r>
              <a:rPr lang="en-US" sz="2400" dirty="0"/>
              <a:t>	DECODE ( expr, search, result [ ,… ] [,default] )</a:t>
            </a:r>
          </a:p>
          <a:p>
            <a:endParaRPr lang="en-US" sz="2400" b="1" dirty="0">
              <a:solidFill>
                <a:srgbClr val="00B050"/>
              </a:solidFill>
            </a:endParaRPr>
          </a:p>
          <a:p>
            <a:r>
              <a:rPr lang="en-US" sz="2400" b="1" dirty="0">
                <a:solidFill>
                  <a:srgbClr val="00B050"/>
                </a:solidFill>
              </a:rPr>
              <a:t>Purpose</a:t>
            </a:r>
            <a:r>
              <a:rPr lang="en-US" sz="2400" dirty="0"/>
              <a:t>	DECODE compares expr to each search value one by one. If expr is equal 		to a search, then Oracle Database returns the corresponding result. If no 		match is found, then Oracle returns default. If default is omitted, then 		Oracle returns null.</a:t>
            </a:r>
          </a:p>
          <a:p>
            <a:r>
              <a:rPr lang="en-US" sz="2400" b="1" dirty="0">
                <a:solidFill>
                  <a:srgbClr val="00B050"/>
                </a:solidFill>
              </a:rPr>
              <a:t>Example</a:t>
            </a:r>
          </a:p>
          <a:p>
            <a:r>
              <a:rPr lang="en-US" sz="2400" dirty="0"/>
              <a:t>		SELECT </a:t>
            </a:r>
            <a:r>
              <a:rPr lang="en-US" sz="2400" dirty="0" err="1"/>
              <a:t>employee_id</a:t>
            </a:r>
            <a:r>
              <a:rPr lang="en-US" sz="2400" dirty="0"/>
              <a:t>, salary,</a:t>
            </a:r>
          </a:p>
          <a:p>
            <a:r>
              <a:rPr lang="en-US" sz="2400" dirty="0"/>
              <a:t>			</a:t>
            </a:r>
            <a:r>
              <a:rPr lang="en-US" sz="2400" b="1" dirty="0">
                <a:solidFill>
                  <a:srgbClr val="00B050"/>
                </a:solidFill>
              </a:rPr>
              <a:t>DECODE (</a:t>
            </a:r>
            <a:r>
              <a:rPr lang="en-US" sz="2400" b="1" dirty="0" err="1">
                <a:solidFill>
                  <a:srgbClr val="00B050"/>
                </a:solidFill>
              </a:rPr>
              <a:t>department_id</a:t>
            </a:r>
            <a:r>
              <a:rPr lang="en-US" sz="2400" b="1" dirty="0">
                <a:solidFill>
                  <a:srgbClr val="00B050"/>
                </a:solidFill>
              </a:rPr>
              <a:t>, </a:t>
            </a:r>
          </a:p>
          <a:p>
            <a:r>
              <a:rPr lang="en-US" sz="2400" b="1" dirty="0">
                <a:solidFill>
                  <a:srgbClr val="00B050"/>
                </a:solidFill>
              </a:rPr>
              <a:t>					10, 'MARKETING’,</a:t>
            </a:r>
          </a:p>
          <a:p>
            <a:r>
              <a:rPr lang="en-US" sz="2400" b="1" dirty="0">
                <a:solidFill>
                  <a:srgbClr val="00B050"/>
                </a:solidFill>
              </a:rPr>
              <a:t>					20, 'SALES’,</a:t>
            </a:r>
          </a:p>
          <a:p>
            <a:r>
              <a:rPr lang="en-US" sz="2400" b="1" dirty="0">
                <a:solidFill>
                  <a:srgbClr val="00B050"/>
                </a:solidFill>
              </a:rPr>
              <a:t>					30,'WAREHOUSE’,</a:t>
            </a:r>
          </a:p>
          <a:p>
            <a:r>
              <a:rPr lang="en-US" sz="2400" b="1" dirty="0">
                <a:solidFill>
                  <a:srgbClr val="00B050"/>
                </a:solidFill>
              </a:rPr>
              <a:t>					'UNKNOWN’)</a:t>
            </a:r>
          </a:p>
          <a:p>
            <a:r>
              <a:rPr lang="en-US" sz="2400" dirty="0"/>
              <a:t>		FROM employees</a:t>
            </a:r>
          </a:p>
          <a:p>
            <a:r>
              <a:rPr lang="en-US" sz="2400" dirty="0"/>
              <a:t>		WHERE </a:t>
            </a:r>
            <a:r>
              <a:rPr lang="en-US" sz="2400" dirty="0" err="1"/>
              <a:t>employee_id</a:t>
            </a:r>
            <a:r>
              <a:rPr lang="en-US" sz="2400" dirty="0"/>
              <a:t> &lt; 200</a:t>
            </a:r>
          </a:p>
        </p:txBody>
      </p:sp>
    </p:spTree>
    <p:extLst>
      <p:ext uri="{BB962C8B-B14F-4D97-AF65-F5344CB8AC3E}">
        <p14:creationId xmlns:p14="http://schemas.microsoft.com/office/powerpoint/2010/main" val="275234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6109365"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CONVERSION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4893647"/>
          </a:xfrm>
          <a:prstGeom prst="rect">
            <a:avLst/>
          </a:prstGeom>
          <a:noFill/>
        </p:spPr>
        <p:txBody>
          <a:bodyPr wrap="square" rtlCol="0">
            <a:spAutoFit/>
          </a:bodyPr>
          <a:lstStyle/>
          <a:p>
            <a:r>
              <a:rPr lang="en-US" sz="2400" b="1" dirty="0">
                <a:solidFill>
                  <a:srgbClr val="00B050"/>
                </a:solidFill>
              </a:rPr>
              <a:t>Function Name</a:t>
            </a:r>
            <a:r>
              <a:rPr lang="en-US" sz="2400" dirty="0"/>
              <a:t>	 TO_CHAR</a:t>
            </a:r>
          </a:p>
          <a:p>
            <a:endParaRPr lang="en-US" sz="2400" dirty="0"/>
          </a:p>
          <a:p>
            <a:r>
              <a:rPr lang="en-US" sz="2400" b="1" dirty="0">
                <a:solidFill>
                  <a:srgbClr val="00B050"/>
                </a:solidFill>
              </a:rPr>
              <a:t>Syntax	</a:t>
            </a:r>
            <a:r>
              <a:rPr lang="en-US" sz="2400" dirty="0"/>
              <a:t>		TO_CHAR ( </a:t>
            </a:r>
            <a:r>
              <a:rPr lang="en-US" sz="2400" dirty="0" err="1"/>
              <a:t>datatime</a:t>
            </a:r>
            <a:r>
              <a:rPr lang="en-US" sz="2400" dirty="0"/>
              <a:t> [, format ] )</a:t>
            </a:r>
          </a:p>
          <a:p>
            <a:r>
              <a:rPr lang="en-US" sz="2400" dirty="0"/>
              <a:t>			TO_CHAR ( number [, format ] )</a:t>
            </a:r>
          </a:p>
          <a:p>
            <a:endParaRPr lang="en-US" sz="2400" b="1" dirty="0">
              <a:solidFill>
                <a:srgbClr val="00B050"/>
              </a:solidFill>
            </a:endParaRPr>
          </a:p>
          <a:p>
            <a:r>
              <a:rPr lang="en-US" sz="2400" b="1" dirty="0">
                <a:solidFill>
                  <a:srgbClr val="00B050"/>
                </a:solidFill>
              </a:rPr>
              <a:t>Purpose</a:t>
            </a:r>
            <a:r>
              <a:rPr lang="en-US" sz="2400" dirty="0"/>
              <a:t>	TO_CHAR (datetime) converts a datetime or interval value of DATE to a 			value of VARCHAR2 data type in the format specified by the date format </a:t>
            </a:r>
            <a:r>
              <a:rPr lang="en-US" sz="2400" dirty="0" err="1"/>
              <a:t>fmt</a:t>
            </a:r>
            <a:r>
              <a:rPr lang="en-US" sz="2400" dirty="0"/>
              <a:t>.</a:t>
            </a:r>
          </a:p>
          <a:p>
            <a:r>
              <a:rPr lang="en-US" sz="2400" dirty="0"/>
              <a:t>		</a:t>
            </a:r>
          </a:p>
          <a:p>
            <a:r>
              <a:rPr lang="en-US" sz="2400" dirty="0"/>
              <a:t>		TO_CHAR (number) converts n to a value of VARCHAR2 data type, using 			the optional number format </a:t>
            </a:r>
            <a:r>
              <a:rPr lang="en-US" sz="2400" dirty="0" err="1"/>
              <a:t>fmt</a:t>
            </a:r>
            <a:r>
              <a:rPr lang="en-US" sz="2400" dirty="0"/>
              <a:t>.</a:t>
            </a:r>
          </a:p>
          <a:p>
            <a:endParaRPr lang="en-US" sz="2400" b="1" dirty="0">
              <a:solidFill>
                <a:srgbClr val="00B050"/>
              </a:solidFill>
            </a:endParaRPr>
          </a:p>
          <a:p>
            <a:r>
              <a:rPr lang="en-US" sz="2400" b="1" dirty="0">
                <a:solidFill>
                  <a:srgbClr val="00B050"/>
                </a:solidFill>
              </a:rPr>
              <a:t>Example</a:t>
            </a:r>
            <a:r>
              <a:rPr lang="en-US" sz="2400" dirty="0"/>
              <a:t>	SELECT </a:t>
            </a:r>
            <a:r>
              <a:rPr lang="en-US" sz="2400" dirty="0" err="1"/>
              <a:t>sysdate</a:t>
            </a:r>
            <a:r>
              <a:rPr lang="en-US" sz="2400" dirty="0"/>
              <a:t>, </a:t>
            </a:r>
            <a:r>
              <a:rPr lang="en-US" sz="2400" b="1" dirty="0">
                <a:solidFill>
                  <a:srgbClr val="00B050"/>
                </a:solidFill>
              </a:rPr>
              <a:t>TO_CHAR(</a:t>
            </a:r>
            <a:r>
              <a:rPr lang="en-US" sz="2400" b="1" dirty="0" err="1">
                <a:solidFill>
                  <a:srgbClr val="00B050"/>
                </a:solidFill>
              </a:rPr>
              <a:t>sysdate</a:t>
            </a:r>
            <a:r>
              <a:rPr lang="en-US" sz="2400" b="1" dirty="0">
                <a:solidFill>
                  <a:srgbClr val="00B050"/>
                </a:solidFill>
              </a:rPr>
              <a:t>,'DD/MON/YYYY HH:MI:SS')</a:t>
            </a:r>
            <a:r>
              <a:rPr lang="en-US" sz="2400" dirty="0"/>
              <a:t> FROM DUAL; </a:t>
            </a:r>
          </a:p>
          <a:p>
            <a:r>
              <a:rPr lang="en-US" sz="2400" dirty="0"/>
              <a:t>		SELECT </a:t>
            </a:r>
            <a:r>
              <a:rPr lang="en-US" sz="2400" b="1" dirty="0">
                <a:solidFill>
                  <a:srgbClr val="00B050"/>
                </a:solidFill>
              </a:rPr>
              <a:t>TO_CHAR(172347,'999,99,999.90’) AS </a:t>
            </a:r>
            <a:r>
              <a:rPr lang="en-US" sz="2400" b="1" dirty="0" err="1">
                <a:solidFill>
                  <a:srgbClr val="00B050"/>
                </a:solidFill>
              </a:rPr>
              <a:t>tochar</a:t>
            </a:r>
            <a:r>
              <a:rPr lang="en-US" sz="2400" b="1" dirty="0">
                <a:solidFill>
                  <a:srgbClr val="00B050"/>
                </a:solidFill>
              </a:rPr>
              <a:t> </a:t>
            </a:r>
            <a:r>
              <a:rPr lang="en-US" sz="2400" dirty="0"/>
              <a:t>FROM DUAL;</a:t>
            </a:r>
          </a:p>
        </p:txBody>
      </p:sp>
    </p:spTree>
    <p:extLst>
      <p:ext uri="{BB962C8B-B14F-4D97-AF65-F5344CB8AC3E}">
        <p14:creationId xmlns:p14="http://schemas.microsoft.com/office/powerpoint/2010/main" val="1575797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6109365"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CONVERSION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4524315"/>
          </a:xfrm>
          <a:prstGeom prst="rect">
            <a:avLst/>
          </a:prstGeom>
          <a:noFill/>
        </p:spPr>
        <p:txBody>
          <a:bodyPr wrap="square" rtlCol="0">
            <a:spAutoFit/>
          </a:bodyPr>
          <a:lstStyle/>
          <a:p>
            <a:r>
              <a:rPr lang="en-US" sz="2400" b="1" dirty="0">
                <a:solidFill>
                  <a:srgbClr val="00B050"/>
                </a:solidFill>
              </a:rPr>
              <a:t>Function Name</a:t>
            </a:r>
            <a:r>
              <a:rPr lang="en-US" sz="2400" dirty="0"/>
              <a:t>	 TO_NUMBER</a:t>
            </a:r>
          </a:p>
          <a:p>
            <a:endParaRPr lang="en-US" sz="2400" dirty="0"/>
          </a:p>
          <a:p>
            <a:r>
              <a:rPr lang="en-US" sz="2400" b="1" dirty="0">
                <a:solidFill>
                  <a:srgbClr val="00B050"/>
                </a:solidFill>
              </a:rPr>
              <a:t>Syntax	</a:t>
            </a:r>
            <a:r>
              <a:rPr lang="en-US" sz="2400" dirty="0"/>
              <a:t>		TO_NUMBER (expr [ DEFAULT </a:t>
            </a:r>
            <a:r>
              <a:rPr lang="en-US" sz="2400" dirty="0" err="1"/>
              <a:t>return_val</a:t>
            </a:r>
            <a:r>
              <a:rPr lang="en-US" sz="2400" dirty="0"/>
              <a:t> ON CONVERSION ERROR ] )</a:t>
            </a:r>
          </a:p>
          <a:p>
            <a:r>
              <a:rPr lang="en-US" sz="2400" dirty="0"/>
              <a:t>			</a:t>
            </a:r>
            <a:endParaRPr lang="en-US" sz="2400" b="1" dirty="0">
              <a:solidFill>
                <a:srgbClr val="00B050"/>
              </a:solidFill>
            </a:endParaRPr>
          </a:p>
          <a:p>
            <a:r>
              <a:rPr lang="en-US" sz="2400" b="1" dirty="0">
                <a:solidFill>
                  <a:srgbClr val="00B050"/>
                </a:solidFill>
              </a:rPr>
              <a:t>Purpose</a:t>
            </a:r>
            <a:r>
              <a:rPr lang="en-US" sz="2400" dirty="0"/>
              <a:t>		TO_NUMBER converts expr to a value of NUMBER data type.</a:t>
            </a:r>
          </a:p>
          <a:p>
            <a:r>
              <a:rPr lang="en-US" sz="2400" dirty="0"/>
              <a:t>		</a:t>
            </a:r>
          </a:p>
          <a:p>
            <a:r>
              <a:rPr lang="en-US" sz="2400" b="1" dirty="0">
                <a:solidFill>
                  <a:srgbClr val="00B050"/>
                </a:solidFill>
              </a:rPr>
              <a:t>Example</a:t>
            </a:r>
            <a:r>
              <a:rPr lang="en-US" sz="2400" dirty="0"/>
              <a:t>		SELECT </a:t>
            </a:r>
            <a:r>
              <a:rPr lang="en-US" sz="2400" b="1" dirty="0">
                <a:solidFill>
                  <a:srgbClr val="00B050"/>
                </a:solidFill>
              </a:rPr>
              <a:t>TO_NUMBER('12345.89') </a:t>
            </a:r>
            <a:r>
              <a:rPr lang="en-US" sz="2400" dirty="0"/>
              <a:t>AS NUM FROM DUAL;</a:t>
            </a:r>
          </a:p>
          <a:p>
            <a:endParaRPr lang="en-US" sz="2400" dirty="0"/>
          </a:p>
          <a:p>
            <a:r>
              <a:rPr lang="en-US" sz="2400" dirty="0"/>
              <a:t>			SELECT </a:t>
            </a:r>
            <a:r>
              <a:rPr lang="en-US" sz="2400" b="1" dirty="0">
                <a:solidFill>
                  <a:srgbClr val="00B050"/>
                </a:solidFill>
              </a:rPr>
              <a:t>TO_NUMBER('12,345.89’ </a:t>
            </a:r>
          </a:p>
          <a:p>
            <a:r>
              <a:rPr lang="en-US" sz="2400" b="1" dirty="0">
                <a:solidFill>
                  <a:srgbClr val="00B050"/>
                </a:solidFill>
              </a:rPr>
              <a:t>				DEFAULT 0 ON CONVERSION ERROR) </a:t>
            </a:r>
            <a:r>
              <a:rPr lang="en-US" sz="2400" dirty="0"/>
              <a:t>AS NUM </a:t>
            </a:r>
          </a:p>
          <a:p>
            <a:r>
              <a:rPr lang="en-US" sz="2400" dirty="0"/>
              <a:t>			FROM DUAL;</a:t>
            </a:r>
          </a:p>
          <a:p>
            <a:r>
              <a:rPr lang="en-US" sz="2400" dirty="0"/>
              <a:t>		</a:t>
            </a:r>
          </a:p>
        </p:txBody>
      </p:sp>
    </p:spTree>
    <p:extLst>
      <p:ext uri="{BB962C8B-B14F-4D97-AF65-F5344CB8AC3E}">
        <p14:creationId xmlns:p14="http://schemas.microsoft.com/office/powerpoint/2010/main" val="3192859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6109365"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CONVERSION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5262979"/>
          </a:xfrm>
          <a:prstGeom prst="rect">
            <a:avLst/>
          </a:prstGeom>
          <a:noFill/>
        </p:spPr>
        <p:txBody>
          <a:bodyPr wrap="square" rtlCol="0">
            <a:spAutoFit/>
          </a:bodyPr>
          <a:lstStyle/>
          <a:p>
            <a:r>
              <a:rPr lang="en-US" sz="2400" b="1" dirty="0">
                <a:solidFill>
                  <a:srgbClr val="00B050"/>
                </a:solidFill>
              </a:rPr>
              <a:t>Function Name</a:t>
            </a:r>
            <a:r>
              <a:rPr lang="en-US" sz="2400" dirty="0"/>
              <a:t>	 TO_DATE</a:t>
            </a:r>
          </a:p>
          <a:p>
            <a:endParaRPr lang="en-US" sz="2400" dirty="0"/>
          </a:p>
          <a:p>
            <a:r>
              <a:rPr lang="en-US" sz="2400" b="1" dirty="0">
                <a:solidFill>
                  <a:srgbClr val="00B050"/>
                </a:solidFill>
              </a:rPr>
              <a:t>Syntax	</a:t>
            </a:r>
            <a:r>
              <a:rPr lang="en-US" sz="2400" dirty="0"/>
              <a:t>	TO_DATE (char [ DEFAULT </a:t>
            </a:r>
            <a:r>
              <a:rPr lang="en-US" sz="2400" dirty="0" err="1"/>
              <a:t>return_val</a:t>
            </a:r>
            <a:r>
              <a:rPr lang="en-US" sz="2400" dirty="0"/>
              <a:t> ON CONVERSION ERROR ] [,</a:t>
            </a:r>
            <a:r>
              <a:rPr lang="en-US" sz="2400" dirty="0" err="1"/>
              <a:t>fmt</a:t>
            </a:r>
            <a:r>
              <a:rPr lang="en-US" sz="2400" dirty="0"/>
              <a:t>] )</a:t>
            </a:r>
          </a:p>
          <a:p>
            <a:r>
              <a:rPr lang="en-US" sz="2400" dirty="0"/>
              <a:t>			</a:t>
            </a:r>
            <a:endParaRPr lang="en-US" sz="2400" b="1" dirty="0">
              <a:solidFill>
                <a:srgbClr val="00B050"/>
              </a:solidFill>
            </a:endParaRPr>
          </a:p>
          <a:p>
            <a:r>
              <a:rPr lang="en-US" sz="2400" b="1" dirty="0">
                <a:solidFill>
                  <a:srgbClr val="00B050"/>
                </a:solidFill>
              </a:rPr>
              <a:t>Purpose</a:t>
            </a:r>
            <a:r>
              <a:rPr lang="en-US" sz="2400" dirty="0"/>
              <a:t>	TO_DATE converts char to a value of DATE data type.</a:t>
            </a:r>
          </a:p>
          <a:p>
            <a:r>
              <a:rPr lang="en-US" sz="2400" dirty="0"/>
              <a:t>		</a:t>
            </a:r>
          </a:p>
          <a:p>
            <a:r>
              <a:rPr lang="en-US" sz="2400" b="1" dirty="0">
                <a:solidFill>
                  <a:srgbClr val="00B050"/>
                </a:solidFill>
              </a:rPr>
              <a:t>Example</a:t>
            </a:r>
            <a:r>
              <a:rPr lang="en-US" sz="2400" dirty="0"/>
              <a:t>	SELECT </a:t>
            </a:r>
            <a:r>
              <a:rPr lang="en-US" sz="2400" b="1" dirty="0">
                <a:solidFill>
                  <a:srgbClr val="00B050"/>
                </a:solidFill>
              </a:rPr>
              <a:t>TO_DATE( 'January 15, 1989, 11:00 A.M.’</a:t>
            </a:r>
          </a:p>
          <a:p>
            <a:r>
              <a:rPr lang="en-US" sz="2400" b="1" dirty="0">
                <a:solidFill>
                  <a:srgbClr val="00B050"/>
                </a:solidFill>
              </a:rPr>
              <a:t>				    , 'Month dd, YYYY, HH:MI A.M.’) </a:t>
            </a:r>
          </a:p>
          <a:p>
            <a:r>
              <a:rPr lang="en-US" sz="2400" dirty="0"/>
              <a:t>		FROM DUAL;	</a:t>
            </a:r>
          </a:p>
          <a:p>
            <a:endParaRPr lang="en-US" sz="2400" dirty="0"/>
          </a:p>
          <a:p>
            <a:r>
              <a:rPr lang="en-US" sz="2400" dirty="0"/>
              <a:t>		 SELECT </a:t>
            </a:r>
            <a:r>
              <a:rPr lang="en-US" sz="2400" b="1" dirty="0">
                <a:solidFill>
                  <a:srgbClr val="00B050"/>
                </a:solidFill>
              </a:rPr>
              <a:t>TO_DATE( 'January 15, 1989, 11:00 A.M.’ </a:t>
            </a:r>
          </a:p>
          <a:p>
            <a:r>
              <a:rPr lang="en-US" sz="2400" b="1" dirty="0">
                <a:solidFill>
                  <a:srgbClr val="00B050"/>
                </a:solidFill>
              </a:rPr>
              <a:t>			DEFAULT 'January 1, 1990, 11:00 A.M.' ON CONVERSION ERROR,</a:t>
            </a:r>
          </a:p>
          <a:p>
            <a:r>
              <a:rPr lang="en-US" sz="2400" b="1" dirty="0">
                <a:solidFill>
                  <a:srgbClr val="00B050"/>
                </a:solidFill>
              </a:rPr>
              <a:t> 				     'Month dd, YYYY, HH:MI A.M.’)</a:t>
            </a:r>
          </a:p>
          <a:p>
            <a:r>
              <a:rPr lang="en-US" sz="2400" dirty="0"/>
              <a:t> 		FROM DUAL; 	</a:t>
            </a:r>
          </a:p>
        </p:txBody>
      </p:sp>
    </p:spTree>
    <p:extLst>
      <p:ext uri="{BB962C8B-B14F-4D97-AF65-F5344CB8AC3E}">
        <p14:creationId xmlns:p14="http://schemas.microsoft.com/office/powerpoint/2010/main" val="487350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218399"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DATE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4524315"/>
          </a:xfrm>
          <a:prstGeom prst="rect">
            <a:avLst/>
          </a:prstGeom>
          <a:noFill/>
        </p:spPr>
        <p:txBody>
          <a:bodyPr wrap="square" rtlCol="0">
            <a:spAutoFit/>
          </a:bodyPr>
          <a:lstStyle/>
          <a:p>
            <a:r>
              <a:rPr lang="en-US" sz="2400" b="1" dirty="0">
                <a:solidFill>
                  <a:srgbClr val="00B050"/>
                </a:solidFill>
              </a:rPr>
              <a:t>Function Name</a:t>
            </a:r>
            <a:r>
              <a:rPr lang="en-US" sz="2400" dirty="0"/>
              <a:t>	 MONTH_BETWEEN</a:t>
            </a:r>
          </a:p>
          <a:p>
            <a:endParaRPr lang="en-US" sz="2400" dirty="0"/>
          </a:p>
          <a:p>
            <a:r>
              <a:rPr lang="en-US" sz="2400" b="1" dirty="0">
                <a:solidFill>
                  <a:srgbClr val="00B050"/>
                </a:solidFill>
              </a:rPr>
              <a:t>Syntax	</a:t>
            </a:r>
            <a:r>
              <a:rPr lang="en-US" sz="2400" dirty="0"/>
              <a:t>	 MONTH_BETWEEN (date1, date2)</a:t>
            </a:r>
          </a:p>
          <a:p>
            <a:r>
              <a:rPr lang="en-US" sz="2400" dirty="0"/>
              <a:t>			</a:t>
            </a:r>
            <a:endParaRPr lang="en-US" sz="2400" b="1" dirty="0">
              <a:solidFill>
                <a:srgbClr val="00B050"/>
              </a:solidFill>
            </a:endParaRPr>
          </a:p>
          <a:p>
            <a:r>
              <a:rPr lang="en-US" sz="2400" b="1" dirty="0">
                <a:solidFill>
                  <a:srgbClr val="00B050"/>
                </a:solidFill>
              </a:rPr>
              <a:t>Purpose</a:t>
            </a:r>
            <a:r>
              <a:rPr lang="en-US" sz="2400" dirty="0"/>
              <a:t>	 MONTHS_BETWEEN returns number of months between dates date1 and 		date2. If date1 is later than date2, then the result is positive. If date1 is 			earlier than date2, then the result is negative. </a:t>
            </a:r>
          </a:p>
          <a:p>
            <a:r>
              <a:rPr lang="en-US" sz="2400" dirty="0"/>
              <a:t>		</a:t>
            </a:r>
          </a:p>
          <a:p>
            <a:r>
              <a:rPr lang="en-US" sz="2400" b="1" dirty="0">
                <a:solidFill>
                  <a:srgbClr val="00B050"/>
                </a:solidFill>
              </a:rPr>
              <a:t>Example</a:t>
            </a:r>
            <a:r>
              <a:rPr lang="en-US" sz="2400" dirty="0"/>
              <a:t>	 SELECT </a:t>
            </a:r>
            <a:r>
              <a:rPr lang="en-US" sz="2400" b="1" dirty="0">
                <a:solidFill>
                  <a:srgbClr val="00B050"/>
                </a:solidFill>
              </a:rPr>
              <a:t>MONTHS_BETWEEN</a:t>
            </a:r>
          </a:p>
          <a:p>
            <a:r>
              <a:rPr lang="en-US" sz="2400" b="1" dirty="0">
                <a:solidFill>
                  <a:srgbClr val="00B050"/>
                </a:solidFill>
              </a:rPr>
              <a:t> 				(TO_DATE('02-02-1995','MM-DD-YYYY’),</a:t>
            </a:r>
          </a:p>
          <a:p>
            <a:r>
              <a:rPr lang="en-US" sz="2400" b="1" dirty="0">
                <a:solidFill>
                  <a:srgbClr val="00B050"/>
                </a:solidFill>
              </a:rPr>
              <a:t>				 TO_DATE('01-01-1995','MM-DD-YYYY') ) "Months"</a:t>
            </a:r>
          </a:p>
          <a:p>
            <a:r>
              <a:rPr lang="en-US" sz="2400" dirty="0"/>
              <a:t> 		FROM DUAL; 	</a:t>
            </a:r>
          </a:p>
        </p:txBody>
      </p:sp>
    </p:spTree>
    <p:extLst>
      <p:ext uri="{BB962C8B-B14F-4D97-AF65-F5344CB8AC3E}">
        <p14:creationId xmlns:p14="http://schemas.microsoft.com/office/powerpoint/2010/main" val="2003781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218399"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DATE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3785652"/>
          </a:xfrm>
          <a:prstGeom prst="rect">
            <a:avLst/>
          </a:prstGeom>
          <a:noFill/>
        </p:spPr>
        <p:txBody>
          <a:bodyPr wrap="square" rtlCol="0">
            <a:spAutoFit/>
          </a:bodyPr>
          <a:lstStyle/>
          <a:p>
            <a:r>
              <a:rPr lang="en-US" sz="2400" b="1" dirty="0">
                <a:solidFill>
                  <a:srgbClr val="00B050"/>
                </a:solidFill>
              </a:rPr>
              <a:t>Function Name</a:t>
            </a:r>
            <a:r>
              <a:rPr lang="en-US" sz="2400" dirty="0"/>
              <a:t>	 ADD_MONTHS</a:t>
            </a:r>
          </a:p>
          <a:p>
            <a:endParaRPr lang="en-US" sz="2400" dirty="0"/>
          </a:p>
          <a:p>
            <a:r>
              <a:rPr lang="en-US" sz="2400" b="1" dirty="0">
                <a:solidFill>
                  <a:srgbClr val="00B050"/>
                </a:solidFill>
              </a:rPr>
              <a:t>Syntax	</a:t>
            </a:r>
            <a:r>
              <a:rPr lang="en-US" sz="2400" dirty="0"/>
              <a:t>	 ADD_MONTHS (date, integer)</a:t>
            </a:r>
          </a:p>
          <a:p>
            <a:r>
              <a:rPr lang="en-US" sz="2400" dirty="0"/>
              <a:t>			</a:t>
            </a:r>
            <a:endParaRPr lang="en-US" sz="2400" b="1" dirty="0">
              <a:solidFill>
                <a:srgbClr val="00B050"/>
              </a:solidFill>
            </a:endParaRPr>
          </a:p>
          <a:p>
            <a:r>
              <a:rPr lang="en-US" sz="2400" b="1" dirty="0">
                <a:solidFill>
                  <a:srgbClr val="00B050"/>
                </a:solidFill>
              </a:rPr>
              <a:t>Purpose</a:t>
            </a:r>
            <a:r>
              <a:rPr lang="en-US" sz="2400" dirty="0"/>
              <a:t>	 ADD_MONTHS returns the date, date plus integer months.</a:t>
            </a:r>
          </a:p>
          <a:p>
            <a:r>
              <a:rPr lang="en-US" sz="2400" dirty="0"/>
              <a:t>		</a:t>
            </a:r>
          </a:p>
          <a:p>
            <a:r>
              <a:rPr lang="en-US" sz="2400" b="1" dirty="0">
                <a:solidFill>
                  <a:srgbClr val="00B050"/>
                </a:solidFill>
              </a:rPr>
              <a:t>Example</a:t>
            </a:r>
            <a:r>
              <a:rPr lang="en-US" sz="2400" dirty="0"/>
              <a:t>	 SELECT </a:t>
            </a:r>
          </a:p>
          <a:p>
            <a:r>
              <a:rPr lang="en-US" sz="2400" dirty="0"/>
              <a:t>		</a:t>
            </a:r>
            <a:r>
              <a:rPr lang="en-US" sz="2400" b="1" dirty="0">
                <a:solidFill>
                  <a:srgbClr val="00B050"/>
                </a:solidFill>
              </a:rPr>
              <a:t>TO_CHAR(ADD_MONTHS(</a:t>
            </a:r>
            <a:r>
              <a:rPr lang="en-US" sz="2400" b="1" dirty="0" err="1">
                <a:solidFill>
                  <a:srgbClr val="00B050"/>
                </a:solidFill>
              </a:rPr>
              <a:t>hire_date</a:t>
            </a:r>
            <a:r>
              <a:rPr lang="en-US" sz="2400" b="1" dirty="0">
                <a:solidFill>
                  <a:srgbClr val="00B050"/>
                </a:solidFill>
              </a:rPr>
              <a:t>, 1), 'DD-MON-YYYY') "Next month"</a:t>
            </a:r>
          </a:p>
          <a:p>
            <a:r>
              <a:rPr lang="en-US" sz="2400" dirty="0"/>
              <a:t> 		FROM employees </a:t>
            </a:r>
          </a:p>
          <a:p>
            <a:r>
              <a:rPr lang="en-US" sz="2400" dirty="0"/>
              <a:t>	 	WHERE </a:t>
            </a:r>
            <a:r>
              <a:rPr lang="en-US" sz="2400" dirty="0" err="1"/>
              <a:t>last_name</a:t>
            </a:r>
            <a:r>
              <a:rPr lang="en-US" sz="2400" dirty="0"/>
              <a:t> = 'Baer';</a:t>
            </a:r>
          </a:p>
        </p:txBody>
      </p:sp>
    </p:spTree>
    <p:extLst>
      <p:ext uri="{BB962C8B-B14F-4D97-AF65-F5344CB8AC3E}">
        <p14:creationId xmlns:p14="http://schemas.microsoft.com/office/powerpoint/2010/main" val="636730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218399"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DATE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3416320"/>
          </a:xfrm>
          <a:prstGeom prst="rect">
            <a:avLst/>
          </a:prstGeom>
          <a:noFill/>
        </p:spPr>
        <p:txBody>
          <a:bodyPr wrap="square" rtlCol="0">
            <a:spAutoFit/>
          </a:bodyPr>
          <a:lstStyle/>
          <a:p>
            <a:r>
              <a:rPr lang="en-US" sz="2400" b="1" dirty="0">
                <a:solidFill>
                  <a:srgbClr val="00B050"/>
                </a:solidFill>
              </a:rPr>
              <a:t>Function Name</a:t>
            </a:r>
            <a:r>
              <a:rPr lang="en-US" sz="2400" dirty="0"/>
              <a:t>	 SYSDATE</a:t>
            </a:r>
          </a:p>
          <a:p>
            <a:endParaRPr lang="en-US" sz="2400" dirty="0"/>
          </a:p>
          <a:p>
            <a:r>
              <a:rPr lang="en-US" sz="2400" b="1" dirty="0">
                <a:solidFill>
                  <a:srgbClr val="00B050"/>
                </a:solidFill>
              </a:rPr>
              <a:t>Syntax	</a:t>
            </a:r>
            <a:r>
              <a:rPr lang="en-US" sz="2400" dirty="0"/>
              <a:t>	 SYSDATE</a:t>
            </a:r>
          </a:p>
          <a:p>
            <a:r>
              <a:rPr lang="en-US" sz="2400" dirty="0"/>
              <a:t>			</a:t>
            </a:r>
            <a:endParaRPr lang="en-US" sz="2400" b="1" dirty="0">
              <a:solidFill>
                <a:srgbClr val="00B050"/>
              </a:solidFill>
            </a:endParaRPr>
          </a:p>
          <a:p>
            <a:r>
              <a:rPr lang="en-US" sz="2400" b="1" dirty="0">
                <a:solidFill>
                  <a:srgbClr val="00B050"/>
                </a:solidFill>
              </a:rPr>
              <a:t>Purpose</a:t>
            </a:r>
            <a:r>
              <a:rPr lang="en-US" sz="2400" dirty="0"/>
              <a:t>	 SYSDATE returns the current date and time set for the operating system on 		which the database server resides.		</a:t>
            </a:r>
          </a:p>
          <a:p>
            <a:endParaRPr lang="en-US" sz="2400" dirty="0"/>
          </a:p>
          <a:p>
            <a:r>
              <a:rPr lang="en-US" sz="2400" b="1" dirty="0">
                <a:solidFill>
                  <a:srgbClr val="00B050"/>
                </a:solidFill>
              </a:rPr>
              <a:t>Example</a:t>
            </a:r>
            <a:r>
              <a:rPr lang="en-US" sz="2400" dirty="0"/>
              <a:t>	SELECT </a:t>
            </a:r>
            <a:r>
              <a:rPr lang="en-US" sz="2400" b="1" dirty="0">
                <a:solidFill>
                  <a:srgbClr val="00B050"/>
                </a:solidFill>
              </a:rPr>
              <a:t>TO_CHAR (SYSDATE, 'MM-DD-YYYY HH24:MI:SS') "NOW" </a:t>
            </a:r>
          </a:p>
          <a:p>
            <a:r>
              <a:rPr lang="en-US" sz="2400" dirty="0"/>
              <a:t>		FROM DUAL; </a:t>
            </a:r>
          </a:p>
        </p:txBody>
      </p:sp>
    </p:spTree>
    <p:extLst>
      <p:ext uri="{BB962C8B-B14F-4D97-AF65-F5344CB8AC3E}">
        <p14:creationId xmlns:p14="http://schemas.microsoft.com/office/powerpoint/2010/main" val="1142752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218399"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DATE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3046988"/>
          </a:xfrm>
          <a:prstGeom prst="rect">
            <a:avLst/>
          </a:prstGeom>
          <a:noFill/>
        </p:spPr>
        <p:txBody>
          <a:bodyPr wrap="square" rtlCol="0">
            <a:spAutoFit/>
          </a:bodyPr>
          <a:lstStyle/>
          <a:p>
            <a:r>
              <a:rPr lang="en-US" sz="2400" b="1" dirty="0">
                <a:solidFill>
                  <a:srgbClr val="00B050"/>
                </a:solidFill>
              </a:rPr>
              <a:t>Function Name</a:t>
            </a:r>
            <a:r>
              <a:rPr lang="en-US" sz="2400" dirty="0"/>
              <a:t>	 NEXT_DAY</a:t>
            </a:r>
          </a:p>
          <a:p>
            <a:endParaRPr lang="en-US" sz="2400" dirty="0"/>
          </a:p>
          <a:p>
            <a:r>
              <a:rPr lang="en-US" sz="2400" b="1" dirty="0">
                <a:solidFill>
                  <a:srgbClr val="00B050"/>
                </a:solidFill>
              </a:rPr>
              <a:t>Syntax	</a:t>
            </a:r>
            <a:r>
              <a:rPr lang="en-US" sz="2400" dirty="0"/>
              <a:t>	 NEXT_DAY (date, char )</a:t>
            </a:r>
          </a:p>
          <a:p>
            <a:r>
              <a:rPr lang="en-US" sz="2400" dirty="0"/>
              <a:t>			</a:t>
            </a:r>
            <a:endParaRPr lang="en-US" sz="2400" b="1" dirty="0">
              <a:solidFill>
                <a:srgbClr val="00B050"/>
              </a:solidFill>
            </a:endParaRPr>
          </a:p>
          <a:p>
            <a:r>
              <a:rPr lang="en-US" sz="2400" b="1" dirty="0">
                <a:solidFill>
                  <a:srgbClr val="00B050"/>
                </a:solidFill>
              </a:rPr>
              <a:t>Purpose</a:t>
            </a:r>
            <a:r>
              <a:rPr lang="en-US" sz="2400" dirty="0"/>
              <a:t>	 NEXT_DAY returns the date of the first weekday named by char that is later 		than the date		</a:t>
            </a:r>
          </a:p>
          <a:p>
            <a:endParaRPr lang="en-US" sz="2400" dirty="0"/>
          </a:p>
          <a:p>
            <a:r>
              <a:rPr lang="en-US" sz="2400" b="1" dirty="0">
                <a:solidFill>
                  <a:srgbClr val="00B050"/>
                </a:solidFill>
              </a:rPr>
              <a:t>Example</a:t>
            </a:r>
            <a:r>
              <a:rPr lang="en-US" sz="2400" dirty="0"/>
              <a:t>	SELECT </a:t>
            </a:r>
            <a:r>
              <a:rPr lang="en-US" sz="2400" b="1" dirty="0">
                <a:solidFill>
                  <a:srgbClr val="00B050"/>
                </a:solidFill>
              </a:rPr>
              <a:t>NEXT_DAY('15-OCT-2009','TUESDAY') </a:t>
            </a:r>
            <a:r>
              <a:rPr lang="en-US" sz="2400" dirty="0"/>
              <a:t>"NEXT DAY" FROM DUAL; </a:t>
            </a:r>
          </a:p>
        </p:txBody>
      </p:sp>
    </p:spTree>
    <p:extLst>
      <p:ext uri="{BB962C8B-B14F-4D97-AF65-F5344CB8AC3E}">
        <p14:creationId xmlns:p14="http://schemas.microsoft.com/office/powerpoint/2010/main" val="3796335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218399"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DATE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3046988"/>
          </a:xfrm>
          <a:prstGeom prst="rect">
            <a:avLst/>
          </a:prstGeom>
          <a:noFill/>
        </p:spPr>
        <p:txBody>
          <a:bodyPr wrap="square" rtlCol="0">
            <a:spAutoFit/>
          </a:bodyPr>
          <a:lstStyle/>
          <a:p>
            <a:r>
              <a:rPr lang="en-US" sz="2400" b="1" dirty="0">
                <a:solidFill>
                  <a:srgbClr val="00B050"/>
                </a:solidFill>
              </a:rPr>
              <a:t>Function Name</a:t>
            </a:r>
            <a:r>
              <a:rPr lang="en-US" sz="2400" dirty="0"/>
              <a:t>	 LAST_DAY</a:t>
            </a:r>
          </a:p>
          <a:p>
            <a:endParaRPr lang="en-US" sz="2400" dirty="0"/>
          </a:p>
          <a:p>
            <a:r>
              <a:rPr lang="en-US" sz="2400" b="1" dirty="0">
                <a:solidFill>
                  <a:srgbClr val="00B050"/>
                </a:solidFill>
              </a:rPr>
              <a:t>Syntax	</a:t>
            </a:r>
            <a:r>
              <a:rPr lang="en-US" sz="2400" dirty="0"/>
              <a:t>	 LAST_DAY (date)</a:t>
            </a:r>
          </a:p>
          <a:p>
            <a:r>
              <a:rPr lang="en-US" sz="2400" dirty="0"/>
              <a:t>			</a:t>
            </a:r>
            <a:endParaRPr lang="en-US" sz="2400" b="1" dirty="0">
              <a:solidFill>
                <a:srgbClr val="00B050"/>
              </a:solidFill>
            </a:endParaRPr>
          </a:p>
          <a:p>
            <a:r>
              <a:rPr lang="en-US" sz="2400" b="1" dirty="0">
                <a:solidFill>
                  <a:srgbClr val="00B050"/>
                </a:solidFill>
              </a:rPr>
              <a:t>Purpose</a:t>
            </a:r>
            <a:r>
              <a:rPr lang="en-US" sz="2400" dirty="0"/>
              <a:t>	 LAST_DAY returns the date of the last day of the month that contains date. </a:t>
            </a:r>
          </a:p>
          <a:p>
            <a:endParaRPr lang="en-US" sz="2400" dirty="0"/>
          </a:p>
          <a:p>
            <a:r>
              <a:rPr lang="en-US" sz="2400" b="1" dirty="0">
                <a:solidFill>
                  <a:srgbClr val="00B050"/>
                </a:solidFill>
              </a:rPr>
              <a:t>Example</a:t>
            </a:r>
            <a:r>
              <a:rPr lang="en-US" sz="2400" dirty="0"/>
              <a:t>	 SELECT SYSDATE, </a:t>
            </a:r>
            <a:r>
              <a:rPr lang="en-US" sz="2400" b="1" dirty="0">
                <a:solidFill>
                  <a:srgbClr val="00B050"/>
                </a:solidFill>
              </a:rPr>
              <a:t>LAST_DAY(SYSDATE) "Last"</a:t>
            </a:r>
          </a:p>
          <a:p>
            <a:r>
              <a:rPr lang="en-US" sz="2400" dirty="0"/>
              <a:t>		FROM DUAL;</a:t>
            </a:r>
          </a:p>
        </p:txBody>
      </p:sp>
    </p:spTree>
    <p:extLst>
      <p:ext uri="{BB962C8B-B14F-4D97-AF65-F5344CB8AC3E}">
        <p14:creationId xmlns:p14="http://schemas.microsoft.com/office/powerpoint/2010/main" val="2433713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6608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GROUP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2677656"/>
          </a:xfrm>
          <a:prstGeom prst="rect">
            <a:avLst/>
          </a:prstGeom>
          <a:noFill/>
        </p:spPr>
        <p:txBody>
          <a:bodyPr wrap="square" rtlCol="0">
            <a:spAutoFit/>
          </a:bodyPr>
          <a:lstStyle/>
          <a:p>
            <a:r>
              <a:rPr lang="en-US" sz="2400" b="1" dirty="0">
                <a:solidFill>
                  <a:srgbClr val="00B050"/>
                </a:solidFill>
              </a:rPr>
              <a:t>Function Name</a:t>
            </a:r>
            <a:r>
              <a:rPr lang="en-US" sz="2400" dirty="0"/>
              <a:t>	 AVG</a:t>
            </a:r>
          </a:p>
          <a:p>
            <a:endParaRPr lang="en-US" sz="2400" dirty="0"/>
          </a:p>
          <a:p>
            <a:r>
              <a:rPr lang="en-US" sz="2400" b="1" dirty="0">
                <a:solidFill>
                  <a:srgbClr val="00B050"/>
                </a:solidFill>
              </a:rPr>
              <a:t>Syntax	</a:t>
            </a:r>
            <a:r>
              <a:rPr lang="en-US" sz="2400" dirty="0"/>
              <a:t>	 AVG ([ DISTINCT | ALL ] expr)</a:t>
            </a:r>
          </a:p>
          <a:p>
            <a:r>
              <a:rPr lang="en-US" sz="2400" dirty="0"/>
              <a:t>			</a:t>
            </a:r>
            <a:endParaRPr lang="en-US" sz="2400" b="1" dirty="0">
              <a:solidFill>
                <a:srgbClr val="00B050"/>
              </a:solidFill>
            </a:endParaRPr>
          </a:p>
          <a:p>
            <a:r>
              <a:rPr lang="en-US" sz="2400" b="1" dirty="0">
                <a:solidFill>
                  <a:srgbClr val="00B050"/>
                </a:solidFill>
              </a:rPr>
              <a:t>Purpose</a:t>
            </a:r>
            <a:r>
              <a:rPr lang="en-US" sz="2400" dirty="0"/>
              <a:t>	 AVG returns average value of expr.</a:t>
            </a:r>
          </a:p>
          <a:p>
            <a:endParaRPr lang="en-US" sz="2400" dirty="0"/>
          </a:p>
          <a:p>
            <a:r>
              <a:rPr lang="en-US" sz="2400" b="1" dirty="0">
                <a:solidFill>
                  <a:srgbClr val="00B050"/>
                </a:solidFill>
              </a:rPr>
              <a:t>Example</a:t>
            </a:r>
            <a:r>
              <a:rPr lang="en-US" sz="2400" dirty="0"/>
              <a:t>	 SELECT </a:t>
            </a:r>
            <a:r>
              <a:rPr lang="en-US" sz="2400" b="1" dirty="0">
                <a:solidFill>
                  <a:srgbClr val="00B050"/>
                </a:solidFill>
              </a:rPr>
              <a:t>AVG(salary) "Average" </a:t>
            </a:r>
            <a:r>
              <a:rPr lang="en-US" sz="2400" dirty="0"/>
              <a:t>FROM employees;</a:t>
            </a:r>
          </a:p>
        </p:txBody>
      </p:sp>
    </p:spTree>
    <p:extLst>
      <p:ext uri="{BB962C8B-B14F-4D97-AF65-F5344CB8AC3E}">
        <p14:creationId xmlns:p14="http://schemas.microsoft.com/office/powerpoint/2010/main" val="95528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238602"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Numeric</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
            <a:extLst>
              <a:ext uri="{FF2B5EF4-FFF2-40B4-BE49-F238E27FC236}">
                <a16:creationId xmlns:a16="http://schemas.microsoft.com/office/drawing/2014/main" id="{A546C844-57C1-4689-A0DB-2E7772A54F3B}"/>
              </a:ext>
            </a:extLst>
          </p:cNvPr>
          <p:cNvSpPr>
            <a:spLocks noChangeArrowheads="1"/>
          </p:cNvSpPr>
          <p:nvPr/>
        </p:nvSpPr>
        <p:spPr bwMode="auto">
          <a:xfrm>
            <a:off x="399391" y="1233629"/>
            <a:ext cx="11382698" cy="956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FF0000"/>
                </a:solidFill>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1" dirty="0">
              <a:solidFill>
                <a:srgbClr val="FF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333333"/>
                </a:solidFill>
                <a:effectLst/>
                <a:latin typeface="Helvetica Neue"/>
              </a:rPr>
              <a:t>	Numeric functions accept numeric input and return numeric values</a:t>
            </a:r>
            <a:endParaRPr lang="en-US" sz="2400" dirty="0">
              <a:solidFill>
                <a:srgbClr val="333333"/>
              </a:solidFill>
              <a:latin typeface="Helvetica Neue"/>
            </a:endParaRPr>
          </a:p>
        </p:txBody>
      </p: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1181599" y="2431859"/>
            <a:ext cx="10401557" cy="3046988"/>
          </a:xfrm>
          <a:prstGeom prst="rect">
            <a:avLst/>
          </a:prstGeom>
          <a:noFill/>
        </p:spPr>
        <p:txBody>
          <a:bodyPr wrap="square" rtlCol="0">
            <a:spAutoFit/>
          </a:bodyPr>
          <a:lstStyle/>
          <a:p>
            <a:r>
              <a:rPr lang="en-US" sz="2400" b="1" dirty="0">
                <a:solidFill>
                  <a:srgbClr val="00B050"/>
                </a:solidFill>
              </a:rPr>
              <a:t>Function Name</a:t>
            </a:r>
            <a:r>
              <a:rPr lang="en-US" sz="2400" dirty="0"/>
              <a:t>	 POWER</a:t>
            </a:r>
          </a:p>
          <a:p>
            <a:endParaRPr lang="en-US" sz="2400" dirty="0"/>
          </a:p>
          <a:p>
            <a:r>
              <a:rPr lang="en-US" sz="2400" b="1" dirty="0">
                <a:solidFill>
                  <a:srgbClr val="00B050"/>
                </a:solidFill>
              </a:rPr>
              <a:t>Syntax	</a:t>
            </a:r>
            <a:r>
              <a:rPr lang="en-US" sz="2400" dirty="0"/>
              <a:t>		</a:t>
            </a:r>
          </a:p>
          <a:p>
            <a:endParaRPr lang="en-US" sz="2400" dirty="0"/>
          </a:p>
          <a:p>
            <a:r>
              <a:rPr lang="en-US" sz="2400" b="1" dirty="0">
                <a:solidFill>
                  <a:srgbClr val="00B050"/>
                </a:solidFill>
              </a:rPr>
              <a:t>Purpose</a:t>
            </a:r>
            <a:r>
              <a:rPr lang="en-US" sz="2400" dirty="0"/>
              <a:t>		POWER returns n2 raised to the n1 power.</a:t>
            </a:r>
          </a:p>
          <a:p>
            <a:endParaRPr lang="en-US" sz="2400" dirty="0"/>
          </a:p>
          <a:p>
            <a:r>
              <a:rPr lang="en-US" sz="2400" b="1" dirty="0">
                <a:solidFill>
                  <a:srgbClr val="00B050"/>
                </a:solidFill>
              </a:rPr>
              <a:t>Example</a:t>
            </a:r>
            <a:r>
              <a:rPr lang="en-US" sz="2400" dirty="0"/>
              <a:t>		 SELECT POWER(3,2) "Raised"</a:t>
            </a:r>
          </a:p>
          <a:p>
            <a:r>
              <a:rPr lang="en-US" sz="2400" dirty="0"/>
              <a:t>			 FROM DUAL;</a:t>
            </a:r>
          </a:p>
        </p:txBody>
      </p:sp>
      <p:pic>
        <p:nvPicPr>
          <p:cNvPr id="4101" name="Picture 5" descr="Description of power.eps follows">
            <a:extLst>
              <a:ext uri="{FF2B5EF4-FFF2-40B4-BE49-F238E27FC236}">
                <a16:creationId xmlns:a16="http://schemas.microsoft.com/office/drawing/2014/main" id="{55710C1A-5FBC-470E-AAF9-F299DFF0A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828" y="3193452"/>
            <a:ext cx="3878317" cy="54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977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6608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GROUP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2677656"/>
          </a:xfrm>
          <a:prstGeom prst="rect">
            <a:avLst/>
          </a:prstGeom>
          <a:noFill/>
        </p:spPr>
        <p:txBody>
          <a:bodyPr wrap="square" rtlCol="0">
            <a:spAutoFit/>
          </a:bodyPr>
          <a:lstStyle/>
          <a:p>
            <a:r>
              <a:rPr lang="en-US" sz="2400" b="1" dirty="0">
                <a:solidFill>
                  <a:srgbClr val="00B050"/>
                </a:solidFill>
              </a:rPr>
              <a:t>Function Name</a:t>
            </a:r>
            <a:r>
              <a:rPr lang="en-US" sz="2400" dirty="0"/>
              <a:t>	 COUNT</a:t>
            </a:r>
          </a:p>
          <a:p>
            <a:endParaRPr lang="en-US" sz="2400" dirty="0"/>
          </a:p>
          <a:p>
            <a:r>
              <a:rPr lang="en-US" sz="2400" b="1" dirty="0">
                <a:solidFill>
                  <a:srgbClr val="00B050"/>
                </a:solidFill>
              </a:rPr>
              <a:t>Syntax	</a:t>
            </a:r>
            <a:r>
              <a:rPr lang="en-US" sz="2400" dirty="0"/>
              <a:t>	 COUNT  ({ * | [ DISTINCT | ALL ] expr })</a:t>
            </a:r>
          </a:p>
          <a:p>
            <a:r>
              <a:rPr lang="en-US" sz="2400" dirty="0"/>
              <a:t>			</a:t>
            </a:r>
            <a:endParaRPr lang="en-US" sz="2400" b="1" dirty="0">
              <a:solidFill>
                <a:srgbClr val="00B050"/>
              </a:solidFill>
            </a:endParaRPr>
          </a:p>
          <a:p>
            <a:r>
              <a:rPr lang="en-US" sz="2400" b="1" dirty="0">
                <a:solidFill>
                  <a:srgbClr val="00B050"/>
                </a:solidFill>
              </a:rPr>
              <a:t>Purpose</a:t>
            </a:r>
            <a:r>
              <a:rPr lang="en-US" sz="2400" dirty="0"/>
              <a:t>	 COUNT returns the number of rows returned by the query.</a:t>
            </a:r>
          </a:p>
          <a:p>
            <a:endParaRPr lang="en-US" sz="2400" dirty="0"/>
          </a:p>
          <a:p>
            <a:r>
              <a:rPr lang="en-US" sz="2400" b="1" dirty="0">
                <a:solidFill>
                  <a:srgbClr val="00B050"/>
                </a:solidFill>
              </a:rPr>
              <a:t>Example</a:t>
            </a:r>
            <a:r>
              <a:rPr lang="en-US" sz="2400" dirty="0"/>
              <a:t>	 SELECT COUNT(*) "Total“ FROM employees;</a:t>
            </a:r>
          </a:p>
        </p:txBody>
      </p:sp>
    </p:spTree>
    <p:extLst>
      <p:ext uri="{BB962C8B-B14F-4D97-AF65-F5344CB8AC3E}">
        <p14:creationId xmlns:p14="http://schemas.microsoft.com/office/powerpoint/2010/main" val="633854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6608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GROUP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2677656"/>
          </a:xfrm>
          <a:prstGeom prst="rect">
            <a:avLst/>
          </a:prstGeom>
          <a:noFill/>
        </p:spPr>
        <p:txBody>
          <a:bodyPr wrap="square" rtlCol="0">
            <a:spAutoFit/>
          </a:bodyPr>
          <a:lstStyle/>
          <a:p>
            <a:r>
              <a:rPr lang="en-US" sz="2400" b="1" dirty="0">
                <a:solidFill>
                  <a:srgbClr val="00B050"/>
                </a:solidFill>
              </a:rPr>
              <a:t>Function Name</a:t>
            </a:r>
            <a:r>
              <a:rPr lang="en-US" sz="2400" dirty="0"/>
              <a:t>	 MAX</a:t>
            </a:r>
          </a:p>
          <a:p>
            <a:endParaRPr lang="en-US" sz="2400" dirty="0"/>
          </a:p>
          <a:p>
            <a:r>
              <a:rPr lang="en-US" sz="2400" b="1" dirty="0">
                <a:solidFill>
                  <a:srgbClr val="00B050"/>
                </a:solidFill>
              </a:rPr>
              <a:t>Syntax	</a:t>
            </a:r>
            <a:r>
              <a:rPr lang="en-US" sz="2400" dirty="0"/>
              <a:t>	 MAX([ DISTINCT | ALL ] expr)</a:t>
            </a:r>
          </a:p>
          <a:p>
            <a:r>
              <a:rPr lang="en-US" sz="2400" dirty="0"/>
              <a:t>			</a:t>
            </a:r>
            <a:endParaRPr lang="en-US" sz="2400" b="1" dirty="0">
              <a:solidFill>
                <a:srgbClr val="00B050"/>
              </a:solidFill>
            </a:endParaRPr>
          </a:p>
          <a:p>
            <a:r>
              <a:rPr lang="en-US" sz="2400" b="1" dirty="0">
                <a:solidFill>
                  <a:srgbClr val="00B050"/>
                </a:solidFill>
              </a:rPr>
              <a:t>Purpose</a:t>
            </a:r>
            <a:r>
              <a:rPr lang="en-US" sz="2400" dirty="0"/>
              <a:t>	 MAX returns maximum value of expr. </a:t>
            </a:r>
          </a:p>
          <a:p>
            <a:endParaRPr lang="en-US" sz="2400" dirty="0"/>
          </a:p>
          <a:p>
            <a:r>
              <a:rPr lang="en-US" sz="2400" b="1" dirty="0">
                <a:solidFill>
                  <a:srgbClr val="00B050"/>
                </a:solidFill>
              </a:rPr>
              <a:t>Example</a:t>
            </a:r>
            <a:r>
              <a:rPr lang="en-US" sz="2400" dirty="0"/>
              <a:t>	 SELECT MAX(salary) "Maximum“  FROM employees;</a:t>
            </a:r>
          </a:p>
        </p:txBody>
      </p:sp>
    </p:spTree>
    <p:extLst>
      <p:ext uri="{BB962C8B-B14F-4D97-AF65-F5344CB8AC3E}">
        <p14:creationId xmlns:p14="http://schemas.microsoft.com/office/powerpoint/2010/main" val="855314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6608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GROUP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2677656"/>
          </a:xfrm>
          <a:prstGeom prst="rect">
            <a:avLst/>
          </a:prstGeom>
          <a:noFill/>
        </p:spPr>
        <p:txBody>
          <a:bodyPr wrap="square" rtlCol="0">
            <a:spAutoFit/>
          </a:bodyPr>
          <a:lstStyle/>
          <a:p>
            <a:r>
              <a:rPr lang="en-US" sz="2400" b="1" dirty="0">
                <a:solidFill>
                  <a:srgbClr val="00B050"/>
                </a:solidFill>
              </a:rPr>
              <a:t>Function Name</a:t>
            </a:r>
            <a:r>
              <a:rPr lang="en-US" sz="2400" dirty="0"/>
              <a:t>	 MIN</a:t>
            </a:r>
          </a:p>
          <a:p>
            <a:endParaRPr lang="en-US" sz="2400" dirty="0"/>
          </a:p>
          <a:p>
            <a:r>
              <a:rPr lang="en-US" sz="2400" b="1" dirty="0">
                <a:solidFill>
                  <a:srgbClr val="00B050"/>
                </a:solidFill>
              </a:rPr>
              <a:t>Syntax	</a:t>
            </a:r>
            <a:r>
              <a:rPr lang="en-US" sz="2400" dirty="0"/>
              <a:t>	 MIN([ DISTINCT | ALL ] expr)</a:t>
            </a:r>
          </a:p>
          <a:p>
            <a:r>
              <a:rPr lang="en-US" sz="2400" dirty="0"/>
              <a:t>			</a:t>
            </a:r>
            <a:endParaRPr lang="en-US" sz="2400" b="1" dirty="0">
              <a:solidFill>
                <a:srgbClr val="00B050"/>
              </a:solidFill>
            </a:endParaRPr>
          </a:p>
          <a:p>
            <a:r>
              <a:rPr lang="en-US" sz="2400" b="1" dirty="0">
                <a:solidFill>
                  <a:srgbClr val="00B050"/>
                </a:solidFill>
              </a:rPr>
              <a:t>Purpose</a:t>
            </a:r>
            <a:r>
              <a:rPr lang="en-US" sz="2400" dirty="0"/>
              <a:t>	 MIN returns minimum value of expr. </a:t>
            </a:r>
          </a:p>
          <a:p>
            <a:endParaRPr lang="en-US" sz="2400" dirty="0"/>
          </a:p>
          <a:p>
            <a:r>
              <a:rPr lang="en-US" sz="2400" b="1" dirty="0">
                <a:solidFill>
                  <a:srgbClr val="00B050"/>
                </a:solidFill>
              </a:rPr>
              <a:t>Example</a:t>
            </a:r>
            <a:r>
              <a:rPr lang="en-US" sz="2400" dirty="0"/>
              <a:t>	 SELECT MIN(</a:t>
            </a:r>
            <a:r>
              <a:rPr lang="en-US" sz="2400" dirty="0" err="1"/>
              <a:t>hire_date</a:t>
            </a:r>
            <a:r>
              <a:rPr lang="en-US" sz="2400" dirty="0"/>
              <a:t>) "Earliest“   FROM employees;</a:t>
            </a:r>
          </a:p>
        </p:txBody>
      </p:sp>
    </p:spTree>
    <p:extLst>
      <p:ext uri="{BB962C8B-B14F-4D97-AF65-F5344CB8AC3E}">
        <p14:creationId xmlns:p14="http://schemas.microsoft.com/office/powerpoint/2010/main" val="2569797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6608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GROUP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356540" y="1126187"/>
            <a:ext cx="11541169" cy="2677656"/>
          </a:xfrm>
          <a:prstGeom prst="rect">
            <a:avLst/>
          </a:prstGeom>
          <a:noFill/>
        </p:spPr>
        <p:txBody>
          <a:bodyPr wrap="square" rtlCol="0">
            <a:spAutoFit/>
          </a:bodyPr>
          <a:lstStyle/>
          <a:p>
            <a:r>
              <a:rPr lang="en-US" sz="2400" b="1" dirty="0">
                <a:solidFill>
                  <a:srgbClr val="00B050"/>
                </a:solidFill>
              </a:rPr>
              <a:t>Function Name</a:t>
            </a:r>
            <a:r>
              <a:rPr lang="en-US" sz="2400" dirty="0"/>
              <a:t>	 STDDEV</a:t>
            </a:r>
          </a:p>
          <a:p>
            <a:endParaRPr lang="en-US" sz="2400" dirty="0"/>
          </a:p>
          <a:p>
            <a:r>
              <a:rPr lang="en-US" sz="2400" b="1" dirty="0">
                <a:solidFill>
                  <a:srgbClr val="00B050"/>
                </a:solidFill>
              </a:rPr>
              <a:t>Syntax	</a:t>
            </a:r>
            <a:r>
              <a:rPr lang="en-US" sz="2400" dirty="0"/>
              <a:t>	 STDDEV ([ DISTINCT | ALL ] expr)</a:t>
            </a:r>
          </a:p>
          <a:p>
            <a:r>
              <a:rPr lang="en-US" sz="2400" dirty="0"/>
              <a:t>			</a:t>
            </a:r>
            <a:endParaRPr lang="en-US" sz="2400" b="1" dirty="0">
              <a:solidFill>
                <a:srgbClr val="00B050"/>
              </a:solidFill>
            </a:endParaRPr>
          </a:p>
          <a:p>
            <a:r>
              <a:rPr lang="en-US" sz="2400" b="1" dirty="0">
                <a:solidFill>
                  <a:srgbClr val="00B050"/>
                </a:solidFill>
              </a:rPr>
              <a:t>Purpose</a:t>
            </a:r>
            <a:r>
              <a:rPr lang="en-US" sz="2400" dirty="0"/>
              <a:t>	 STDDEV returns the sample standard deviation of expr. </a:t>
            </a:r>
          </a:p>
          <a:p>
            <a:endParaRPr lang="en-US" sz="2400" dirty="0"/>
          </a:p>
          <a:p>
            <a:r>
              <a:rPr lang="en-US" sz="2400" b="1" dirty="0">
                <a:solidFill>
                  <a:srgbClr val="00B050"/>
                </a:solidFill>
              </a:rPr>
              <a:t>Example</a:t>
            </a:r>
            <a:r>
              <a:rPr lang="en-US" sz="2400" dirty="0"/>
              <a:t>	 SELECT STDDEV(salary) </a:t>
            </a:r>
            <a:r>
              <a:rPr lang="en-US" sz="2400"/>
              <a:t>"Deviation“ FROM </a:t>
            </a:r>
            <a:r>
              <a:rPr lang="en-US" sz="2400" dirty="0"/>
              <a:t>employees;</a:t>
            </a:r>
          </a:p>
        </p:txBody>
      </p:sp>
    </p:spTree>
    <p:extLst>
      <p:ext uri="{BB962C8B-B14F-4D97-AF65-F5344CB8AC3E}">
        <p14:creationId xmlns:p14="http://schemas.microsoft.com/office/powerpoint/2010/main" val="2078471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6608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GROUP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766444" y="1557768"/>
            <a:ext cx="11541169" cy="3046988"/>
          </a:xfrm>
          <a:prstGeom prst="rect">
            <a:avLst/>
          </a:prstGeom>
          <a:noFill/>
        </p:spPr>
        <p:txBody>
          <a:bodyPr wrap="square" rtlCol="0">
            <a:spAutoFit/>
          </a:bodyPr>
          <a:lstStyle/>
          <a:p>
            <a:r>
              <a:rPr lang="en-US" sz="2400" b="1" dirty="0">
                <a:solidFill>
                  <a:srgbClr val="00B050"/>
                </a:solidFill>
              </a:rPr>
              <a:t>Function Name</a:t>
            </a:r>
            <a:r>
              <a:rPr lang="en-US" sz="2400" dirty="0"/>
              <a:t>	 SUM</a:t>
            </a:r>
          </a:p>
          <a:p>
            <a:endParaRPr lang="en-US" sz="2400" dirty="0"/>
          </a:p>
          <a:p>
            <a:r>
              <a:rPr lang="en-US" sz="2400" b="1" dirty="0">
                <a:solidFill>
                  <a:srgbClr val="00B050"/>
                </a:solidFill>
              </a:rPr>
              <a:t>Syntax	</a:t>
            </a:r>
            <a:r>
              <a:rPr lang="en-US" sz="2400" dirty="0"/>
              <a:t>	 SUM ([ DISTINCT | ALL ] expr)</a:t>
            </a:r>
          </a:p>
          <a:p>
            <a:r>
              <a:rPr lang="en-US" sz="2400" dirty="0"/>
              <a:t>			</a:t>
            </a:r>
            <a:endParaRPr lang="en-US" sz="2400" b="1" dirty="0">
              <a:solidFill>
                <a:srgbClr val="00B050"/>
              </a:solidFill>
            </a:endParaRPr>
          </a:p>
          <a:p>
            <a:r>
              <a:rPr lang="en-US" sz="2400" b="1" dirty="0">
                <a:solidFill>
                  <a:srgbClr val="00B050"/>
                </a:solidFill>
              </a:rPr>
              <a:t>Purpose</a:t>
            </a:r>
            <a:r>
              <a:rPr lang="en-US" sz="2400" dirty="0"/>
              <a:t>	 SUM returns the sum of values of expr. </a:t>
            </a:r>
          </a:p>
          <a:p>
            <a:endParaRPr lang="en-US" sz="2400" dirty="0"/>
          </a:p>
          <a:p>
            <a:r>
              <a:rPr lang="en-US" sz="2400" b="1" dirty="0">
                <a:solidFill>
                  <a:srgbClr val="00B050"/>
                </a:solidFill>
              </a:rPr>
              <a:t>Example</a:t>
            </a:r>
            <a:r>
              <a:rPr lang="en-US" sz="2400" dirty="0"/>
              <a:t>	 SELECT </a:t>
            </a:r>
            <a:r>
              <a:rPr lang="en-US" sz="2400" b="1" dirty="0">
                <a:solidFill>
                  <a:srgbClr val="00B050"/>
                </a:solidFill>
              </a:rPr>
              <a:t>SUM(salary) "Total"</a:t>
            </a:r>
          </a:p>
          <a:p>
            <a:r>
              <a:rPr lang="en-US" sz="2400" dirty="0"/>
              <a:t>		     FROM employees;</a:t>
            </a:r>
          </a:p>
        </p:txBody>
      </p:sp>
    </p:spTree>
    <p:extLst>
      <p:ext uri="{BB962C8B-B14F-4D97-AF65-F5344CB8AC3E}">
        <p14:creationId xmlns:p14="http://schemas.microsoft.com/office/powerpoint/2010/main" val="2080746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54318" y="452568"/>
            <a:ext cx="4666086"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GROUP FUNCTIONS</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766444" y="1557768"/>
            <a:ext cx="11541169" cy="3046988"/>
          </a:xfrm>
          <a:prstGeom prst="rect">
            <a:avLst/>
          </a:prstGeom>
          <a:noFill/>
        </p:spPr>
        <p:txBody>
          <a:bodyPr wrap="square" rtlCol="0">
            <a:spAutoFit/>
          </a:bodyPr>
          <a:lstStyle/>
          <a:p>
            <a:r>
              <a:rPr lang="en-US" sz="2400" b="1" dirty="0">
                <a:solidFill>
                  <a:srgbClr val="00B050"/>
                </a:solidFill>
              </a:rPr>
              <a:t>Function Name</a:t>
            </a:r>
            <a:r>
              <a:rPr lang="en-US" sz="2400" dirty="0"/>
              <a:t>	 VARIANCE</a:t>
            </a:r>
          </a:p>
          <a:p>
            <a:endParaRPr lang="en-US" sz="2400" dirty="0"/>
          </a:p>
          <a:p>
            <a:r>
              <a:rPr lang="en-US" sz="2400" b="1" dirty="0">
                <a:solidFill>
                  <a:srgbClr val="00B050"/>
                </a:solidFill>
              </a:rPr>
              <a:t>Syntax	</a:t>
            </a:r>
            <a:r>
              <a:rPr lang="en-US" sz="2400" dirty="0"/>
              <a:t>	 VARIANCE([ DISTINCT | ALL ] expr)</a:t>
            </a:r>
          </a:p>
          <a:p>
            <a:r>
              <a:rPr lang="en-US" sz="2400" dirty="0"/>
              <a:t>			</a:t>
            </a:r>
            <a:endParaRPr lang="en-US" sz="2400" b="1" dirty="0">
              <a:solidFill>
                <a:srgbClr val="00B050"/>
              </a:solidFill>
            </a:endParaRPr>
          </a:p>
          <a:p>
            <a:r>
              <a:rPr lang="en-US" sz="2400" b="1" dirty="0">
                <a:solidFill>
                  <a:srgbClr val="00B050"/>
                </a:solidFill>
              </a:rPr>
              <a:t>Purpose</a:t>
            </a:r>
            <a:r>
              <a:rPr lang="en-US" sz="2400" dirty="0"/>
              <a:t>	 VARIANCE returns the variance of expr.</a:t>
            </a:r>
          </a:p>
          <a:p>
            <a:endParaRPr lang="en-US" sz="2400" dirty="0"/>
          </a:p>
          <a:p>
            <a:r>
              <a:rPr lang="en-US" sz="2400" b="1" dirty="0">
                <a:solidFill>
                  <a:srgbClr val="00B050"/>
                </a:solidFill>
              </a:rPr>
              <a:t>Example</a:t>
            </a:r>
            <a:r>
              <a:rPr lang="en-US" sz="2400" dirty="0"/>
              <a:t>	 SELECT </a:t>
            </a:r>
            <a:r>
              <a:rPr lang="en-US" sz="2400" b="1" dirty="0">
                <a:solidFill>
                  <a:srgbClr val="00B050"/>
                </a:solidFill>
              </a:rPr>
              <a:t>VARIANCE(salary) "Variance"</a:t>
            </a:r>
          </a:p>
          <a:p>
            <a:r>
              <a:rPr lang="en-US" sz="2400" dirty="0"/>
              <a:t>		   FROM employees;</a:t>
            </a:r>
          </a:p>
        </p:txBody>
      </p:sp>
    </p:spTree>
    <p:extLst>
      <p:ext uri="{BB962C8B-B14F-4D97-AF65-F5344CB8AC3E}">
        <p14:creationId xmlns:p14="http://schemas.microsoft.com/office/powerpoint/2010/main" val="35104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238602"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Numeric</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Rectangle 2">
            <a:extLst>
              <a:ext uri="{FF2B5EF4-FFF2-40B4-BE49-F238E27FC236}">
                <a16:creationId xmlns:a16="http://schemas.microsoft.com/office/drawing/2014/main" id="{A546C844-57C1-4689-A0DB-2E7772A54F3B}"/>
              </a:ext>
            </a:extLst>
          </p:cNvPr>
          <p:cNvSpPr>
            <a:spLocks noChangeArrowheads="1"/>
          </p:cNvSpPr>
          <p:nvPr/>
        </p:nvSpPr>
        <p:spPr bwMode="auto">
          <a:xfrm>
            <a:off x="399391" y="1233629"/>
            <a:ext cx="11382698" cy="956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rgbClr val="FF0000"/>
                </a:solidFill>
              </a:rPr>
              <a:t>Definition: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1" dirty="0">
              <a:solidFill>
                <a:srgbClr val="FF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333333"/>
                </a:solidFill>
                <a:effectLst/>
                <a:latin typeface="Helvetica Neue"/>
              </a:rPr>
              <a:t>	Numeric functions accept numeric input and return numeric values</a:t>
            </a:r>
            <a:endParaRPr lang="en-US" sz="2400" dirty="0">
              <a:solidFill>
                <a:srgbClr val="333333"/>
              </a:solidFill>
              <a:latin typeface="Helvetica Neue"/>
            </a:endParaRPr>
          </a:p>
        </p:txBody>
      </p: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493986" y="2431859"/>
            <a:ext cx="11089170" cy="3416320"/>
          </a:xfrm>
          <a:prstGeom prst="rect">
            <a:avLst/>
          </a:prstGeom>
          <a:noFill/>
        </p:spPr>
        <p:txBody>
          <a:bodyPr wrap="square" rtlCol="0">
            <a:spAutoFit/>
          </a:bodyPr>
          <a:lstStyle/>
          <a:p>
            <a:r>
              <a:rPr lang="en-US" sz="2400" b="1" dirty="0">
                <a:solidFill>
                  <a:srgbClr val="00B050"/>
                </a:solidFill>
              </a:rPr>
              <a:t>Function Name</a:t>
            </a:r>
            <a:r>
              <a:rPr lang="en-US" sz="2400" dirty="0"/>
              <a:t>	 MOD</a:t>
            </a:r>
          </a:p>
          <a:p>
            <a:endParaRPr lang="en-US" sz="2400" dirty="0"/>
          </a:p>
          <a:p>
            <a:r>
              <a:rPr lang="en-US" sz="2400" b="1" dirty="0">
                <a:solidFill>
                  <a:srgbClr val="00B050"/>
                </a:solidFill>
              </a:rPr>
              <a:t>Syntax	</a:t>
            </a:r>
            <a:r>
              <a:rPr lang="en-US" sz="2400" dirty="0"/>
              <a:t>		</a:t>
            </a:r>
          </a:p>
          <a:p>
            <a:endParaRPr lang="en-US" sz="2400" dirty="0"/>
          </a:p>
          <a:p>
            <a:r>
              <a:rPr lang="en-US" sz="2400" b="1" dirty="0">
                <a:solidFill>
                  <a:srgbClr val="00B050"/>
                </a:solidFill>
              </a:rPr>
              <a:t>Purpose</a:t>
            </a:r>
            <a:r>
              <a:rPr lang="en-US" sz="2400" dirty="0"/>
              <a:t>		MOD returns the remainder of n2 divided by n1. Returns n2 if n1 			is 0</a:t>
            </a:r>
          </a:p>
          <a:p>
            <a:endParaRPr lang="en-US" sz="2400" dirty="0"/>
          </a:p>
          <a:p>
            <a:r>
              <a:rPr lang="en-US" sz="2400" b="1" dirty="0">
                <a:solidFill>
                  <a:srgbClr val="00B050"/>
                </a:solidFill>
              </a:rPr>
              <a:t>Example</a:t>
            </a:r>
            <a:r>
              <a:rPr lang="en-US" sz="2400" dirty="0"/>
              <a:t>		 SELECT MOD(11,4) "Modulus"</a:t>
            </a:r>
          </a:p>
          <a:p>
            <a:r>
              <a:rPr lang="en-US" sz="2400" dirty="0"/>
              <a:t>			 FROM DUAL;</a:t>
            </a:r>
          </a:p>
        </p:txBody>
      </p:sp>
      <p:pic>
        <p:nvPicPr>
          <p:cNvPr id="5123" name="Picture 3" descr="Description of mod.eps follows">
            <a:extLst>
              <a:ext uri="{FF2B5EF4-FFF2-40B4-BE49-F238E27FC236}">
                <a16:creationId xmlns:a16="http://schemas.microsoft.com/office/drawing/2014/main" id="{DF9926EA-9D87-4B03-BF9D-E143859BA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532" y="3085352"/>
            <a:ext cx="5022986" cy="572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85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238602"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Numeric</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4524315"/>
          </a:xfrm>
          <a:prstGeom prst="rect">
            <a:avLst/>
          </a:prstGeom>
          <a:noFill/>
        </p:spPr>
        <p:txBody>
          <a:bodyPr wrap="square" rtlCol="0">
            <a:spAutoFit/>
          </a:bodyPr>
          <a:lstStyle/>
          <a:p>
            <a:r>
              <a:rPr lang="en-US" sz="2400" b="1" dirty="0">
                <a:solidFill>
                  <a:srgbClr val="00B050"/>
                </a:solidFill>
              </a:rPr>
              <a:t>Function Name</a:t>
            </a:r>
            <a:r>
              <a:rPr lang="en-US" sz="2400" dirty="0"/>
              <a:t>	 ROUND</a:t>
            </a:r>
          </a:p>
          <a:p>
            <a:endParaRPr lang="en-US" sz="2400" dirty="0"/>
          </a:p>
          <a:p>
            <a:endParaRPr lang="en-US" sz="2400" dirty="0"/>
          </a:p>
          <a:p>
            <a:r>
              <a:rPr lang="en-US" sz="2400" b="1" dirty="0">
                <a:solidFill>
                  <a:srgbClr val="00B050"/>
                </a:solidFill>
              </a:rPr>
              <a:t>Syntax	</a:t>
            </a:r>
            <a:r>
              <a:rPr lang="en-US" sz="2400" dirty="0"/>
              <a:t>		</a:t>
            </a:r>
          </a:p>
          <a:p>
            <a:endParaRPr lang="en-US" sz="2400" dirty="0"/>
          </a:p>
          <a:p>
            <a:r>
              <a:rPr lang="en-US" sz="2400" b="1" dirty="0">
                <a:solidFill>
                  <a:srgbClr val="00B050"/>
                </a:solidFill>
              </a:rPr>
              <a:t>Purpose</a:t>
            </a:r>
            <a:r>
              <a:rPr lang="en-US" sz="2400" dirty="0"/>
              <a:t>		ROUND returns n rounded to integer places to the right of the 			decimal point. If you omit integer, then n is rounded to zero 			places. If integer is negative, then n is rounded off to the left of 			the decimal point.</a:t>
            </a:r>
          </a:p>
          <a:p>
            <a:endParaRPr lang="en-US" sz="2400" dirty="0"/>
          </a:p>
          <a:p>
            <a:r>
              <a:rPr lang="en-US" sz="2400" b="1" dirty="0">
                <a:solidFill>
                  <a:srgbClr val="00B050"/>
                </a:solidFill>
              </a:rPr>
              <a:t>Example</a:t>
            </a:r>
            <a:r>
              <a:rPr lang="en-US" sz="2400" dirty="0"/>
              <a:t>		 SELECT ROUND(15.193,1) "Round" FROM DUAL;</a:t>
            </a:r>
          </a:p>
          <a:p>
            <a:r>
              <a:rPr lang="en-US" sz="2400" dirty="0"/>
              <a:t>			 SELECT ROUND(15.193,-1) "Round" FROM DUAL;</a:t>
            </a:r>
          </a:p>
        </p:txBody>
      </p:sp>
      <p:pic>
        <p:nvPicPr>
          <p:cNvPr id="6146" name="Picture 2" descr="Description of round_number.eps follows">
            <a:extLst>
              <a:ext uri="{FF2B5EF4-FFF2-40B4-BE49-F238E27FC236}">
                <a16:creationId xmlns:a16="http://schemas.microsoft.com/office/drawing/2014/main" id="{6C7A7DBC-8AEC-43D1-9EA1-A2E4F9D0B7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2582" y="1581138"/>
            <a:ext cx="5626835" cy="973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30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238602"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Numeric</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3046988"/>
          </a:xfrm>
          <a:prstGeom prst="rect">
            <a:avLst/>
          </a:prstGeom>
          <a:noFill/>
        </p:spPr>
        <p:txBody>
          <a:bodyPr wrap="square" rtlCol="0">
            <a:spAutoFit/>
          </a:bodyPr>
          <a:lstStyle/>
          <a:p>
            <a:r>
              <a:rPr lang="en-US" sz="2400" b="1" dirty="0">
                <a:solidFill>
                  <a:srgbClr val="00B050"/>
                </a:solidFill>
              </a:rPr>
              <a:t>Function Name</a:t>
            </a:r>
            <a:r>
              <a:rPr lang="en-US" sz="2400" dirty="0"/>
              <a:t>	 REMAINDER</a:t>
            </a:r>
          </a:p>
          <a:p>
            <a:endParaRPr lang="en-US" sz="2400" dirty="0"/>
          </a:p>
          <a:p>
            <a:endParaRPr lang="en-US" sz="2400" dirty="0"/>
          </a:p>
          <a:p>
            <a:r>
              <a:rPr lang="en-US" sz="2400" b="1" dirty="0">
                <a:solidFill>
                  <a:srgbClr val="00B050"/>
                </a:solidFill>
              </a:rPr>
              <a:t>Syntax	</a:t>
            </a:r>
            <a:r>
              <a:rPr lang="en-US" sz="2400" dirty="0"/>
              <a:t>		</a:t>
            </a:r>
          </a:p>
          <a:p>
            <a:endParaRPr lang="en-US" sz="2400" dirty="0"/>
          </a:p>
          <a:p>
            <a:r>
              <a:rPr lang="en-US" sz="2400" b="1" dirty="0">
                <a:solidFill>
                  <a:srgbClr val="00B050"/>
                </a:solidFill>
              </a:rPr>
              <a:t>Purpose</a:t>
            </a:r>
            <a:r>
              <a:rPr lang="en-US" sz="2400" dirty="0"/>
              <a:t>		REMAINDER returns the remainder of n2 divided by n1.</a:t>
            </a:r>
          </a:p>
          <a:p>
            <a:endParaRPr lang="en-US" sz="2400" dirty="0"/>
          </a:p>
          <a:p>
            <a:r>
              <a:rPr lang="en-US" sz="2400" b="1" dirty="0">
                <a:solidFill>
                  <a:srgbClr val="00B050"/>
                </a:solidFill>
              </a:rPr>
              <a:t>Example</a:t>
            </a:r>
            <a:r>
              <a:rPr lang="en-US" sz="2400" dirty="0"/>
              <a:t>		 SELECT REMAINDER(20,6) FROM DUAL;</a:t>
            </a:r>
          </a:p>
        </p:txBody>
      </p:sp>
      <p:pic>
        <p:nvPicPr>
          <p:cNvPr id="7170" name="Picture 2" descr="Description of remainder.eps follows">
            <a:extLst>
              <a:ext uri="{FF2B5EF4-FFF2-40B4-BE49-F238E27FC236}">
                <a16:creationId xmlns:a16="http://schemas.microsoft.com/office/drawing/2014/main" id="{CCFC9F25-71F0-4729-BD47-A9737F357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941" y="2081213"/>
            <a:ext cx="5649569" cy="69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42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238602"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Numeric</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4154984"/>
          </a:xfrm>
          <a:prstGeom prst="rect">
            <a:avLst/>
          </a:prstGeom>
          <a:noFill/>
        </p:spPr>
        <p:txBody>
          <a:bodyPr wrap="square" rtlCol="0">
            <a:spAutoFit/>
          </a:bodyPr>
          <a:lstStyle/>
          <a:p>
            <a:r>
              <a:rPr lang="en-US" sz="2400" b="1" dirty="0">
                <a:solidFill>
                  <a:srgbClr val="00B050"/>
                </a:solidFill>
              </a:rPr>
              <a:t>Function Name</a:t>
            </a:r>
            <a:r>
              <a:rPr lang="en-US" sz="2400" dirty="0"/>
              <a:t>	 TRUNC</a:t>
            </a:r>
          </a:p>
          <a:p>
            <a:endParaRPr lang="en-US" sz="2400" dirty="0"/>
          </a:p>
          <a:p>
            <a:r>
              <a:rPr lang="en-US" sz="2400" b="1" dirty="0">
                <a:solidFill>
                  <a:srgbClr val="00B050"/>
                </a:solidFill>
              </a:rPr>
              <a:t>Syntax	</a:t>
            </a:r>
            <a:r>
              <a:rPr lang="en-US" sz="2400" dirty="0"/>
              <a:t>		</a:t>
            </a:r>
          </a:p>
          <a:p>
            <a:endParaRPr lang="en-US" sz="2400" dirty="0"/>
          </a:p>
          <a:p>
            <a:r>
              <a:rPr lang="en-US" sz="2400" b="1" dirty="0">
                <a:solidFill>
                  <a:srgbClr val="00B050"/>
                </a:solidFill>
              </a:rPr>
              <a:t>Purpose</a:t>
            </a:r>
            <a:r>
              <a:rPr lang="en-US" sz="2400" dirty="0"/>
              <a:t>		The TRUNC (number) function returns n1 truncated to n2 decimal 			places. If n2 is omitted, then n1 is truncated to 0 places. n2 can be 			negative to  truncate (make zero) n2 digits left of the decimal 			point.</a:t>
            </a:r>
          </a:p>
          <a:p>
            <a:endParaRPr lang="en-US" sz="2400" dirty="0"/>
          </a:p>
          <a:p>
            <a:r>
              <a:rPr lang="en-US" sz="2400" b="1" dirty="0">
                <a:solidFill>
                  <a:srgbClr val="00B050"/>
                </a:solidFill>
              </a:rPr>
              <a:t>Example</a:t>
            </a:r>
            <a:r>
              <a:rPr lang="en-US" sz="2400" dirty="0"/>
              <a:t>		SELECT TRUNC(15.79,1) "Truncate" FROM DUAL;</a:t>
            </a:r>
          </a:p>
          <a:p>
            <a:r>
              <a:rPr lang="en-US" sz="2400" dirty="0"/>
              <a:t>			SELECT TRUNC(15.79,-1) "Truncate" FROM DUAL;</a:t>
            </a:r>
          </a:p>
        </p:txBody>
      </p:sp>
      <p:pic>
        <p:nvPicPr>
          <p:cNvPr id="8195" name="Picture 3" descr="Description of trunc_number.eps follows">
            <a:extLst>
              <a:ext uri="{FF2B5EF4-FFF2-40B4-BE49-F238E27FC236}">
                <a16:creationId xmlns:a16="http://schemas.microsoft.com/office/drawing/2014/main" id="{F7C9C85A-5E0E-4718-B3D2-7CFC5C79F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999" y="1621936"/>
            <a:ext cx="5700408" cy="75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65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AC6445-61BD-4665-8DBF-2D2087A191BB}"/>
              </a:ext>
            </a:extLst>
          </p:cNvPr>
          <p:cNvSpPr txBox="1"/>
          <p:nvPr/>
        </p:nvSpPr>
        <p:spPr>
          <a:xfrm>
            <a:off x="567559" y="441435"/>
            <a:ext cx="8590237" cy="584775"/>
          </a:xfrm>
          <a:prstGeom prst="rect">
            <a:avLst/>
          </a:prstGeom>
          <a:noFill/>
        </p:spPr>
        <p:txBody>
          <a:bodyPr wrap="none" rtlCol="0">
            <a:spAutoFit/>
          </a:bodyPr>
          <a:lstStyle/>
          <a:p>
            <a:r>
              <a:rPr lang="en-US" sz="3200" dirty="0">
                <a:solidFill>
                  <a:srgbClr val="0070C0"/>
                </a:solidFill>
                <a:latin typeface="Arial Black" panose="020B0A04020102020204" pitchFamily="34" charset="0"/>
              </a:rPr>
              <a:t>SINGLE ROW FUNCTIONS - Character</a:t>
            </a:r>
          </a:p>
        </p:txBody>
      </p:sp>
      <p:sp>
        <p:nvSpPr>
          <p:cNvPr id="19" name="AutoShape 6" descr="See the source image">
            <a:extLst>
              <a:ext uri="{FF2B5EF4-FFF2-40B4-BE49-F238E27FC236}">
                <a16:creationId xmlns:a16="http://schemas.microsoft.com/office/drawing/2014/main" id="{965F9456-B651-47D6-A50A-66E4169021B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20" name="Straight Connector 19">
            <a:extLst>
              <a:ext uri="{FF2B5EF4-FFF2-40B4-BE49-F238E27FC236}">
                <a16:creationId xmlns:a16="http://schemas.microsoft.com/office/drawing/2014/main" id="{4AD39196-F2D4-4A26-8F5B-7EC7E5B0C41C}"/>
              </a:ext>
            </a:extLst>
          </p:cNvPr>
          <p:cNvCxnSpPr>
            <a:cxnSpLocks/>
          </p:cNvCxnSpPr>
          <p:nvPr/>
        </p:nvCxnSpPr>
        <p:spPr>
          <a:xfrm>
            <a:off x="105103"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33723F-AF54-4D2F-97F6-D1C3D2D384BA}"/>
              </a:ext>
            </a:extLst>
          </p:cNvPr>
          <p:cNvCxnSpPr>
            <a:cxnSpLocks/>
          </p:cNvCxnSpPr>
          <p:nvPr/>
        </p:nvCxnSpPr>
        <p:spPr>
          <a:xfrm>
            <a:off x="12050056" y="115614"/>
            <a:ext cx="0" cy="66372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9C5E96F-0DDB-47EC-B4AB-6505573738B1}"/>
              </a:ext>
            </a:extLst>
          </p:cNvPr>
          <p:cNvCxnSpPr/>
          <p:nvPr/>
        </p:nvCxnSpPr>
        <p:spPr>
          <a:xfrm>
            <a:off x="105103" y="115614"/>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F29BDF-865C-49C1-80F0-AFC254876334}"/>
              </a:ext>
            </a:extLst>
          </p:cNvPr>
          <p:cNvCxnSpPr/>
          <p:nvPr/>
        </p:nvCxnSpPr>
        <p:spPr>
          <a:xfrm>
            <a:off x="110363" y="6742360"/>
            <a:ext cx="119449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4797836-AFCF-4B65-989B-B5D116C15A25}"/>
              </a:ext>
            </a:extLst>
          </p:cNvPr>
          <p:cNvSpPr>
            <a:spLocks noChangeArrowheads="1"/>
          </p:cNvSpPr>
          <p:nvPr/>
        </p:nvSpPr>
        <p:spPr bwMode="auto">
          <a:xfrm>
            <a:off x="3522663" y="2622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C193124C-ABFA-400B-B66D-B13F340EE3C0}"/>
              </a:ext>
            </a:extLst>
          </p:cNvPr>
          <p:cNvSpPr>
            <a:spLocks noChangeArrowheads="1"/>
          </p:cNvSpPr>
          <p:nvPr/>
        </p:nvSpPr>
        <p:spPr bwMode="auto">
          <a:xfrm>
            <a:off x="1313794" y="43034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a:extLst>
              <a:ext uri="{FF2B5EF4-FFF2-40B4-BE49-F238E27FC236}">
                <a16:creationId xmlns:a16="http://schemas.microsoft.com/office/drawing/2014/main" id="{D1943824-4993-409B-A2AD-46162B88A73D}"/>
              </a:ext>
            </a:extLst>
          </p:cNvPr>
          <p:cNvSpPr txBox="1"/>
          <p:nvPr/>
        </p:nvSpPr>
        <p:spPr>
          <a:xfrm flipH="1">
            <a:off x="617831" y="1170618"/>
            <a:ext cx="11089170" cy="3416320"/>
          </a:xfrm>
          <a:prstGeom prst="rect">
            <a:avLst/>
          </a:prstGeom>
          <a:noFill/>
        </p:spPr>
        <p:txBody>
          <a:bodyPr wrap="square" rtlCol="0">
            <a:spAutoFit/>
          </a:bodyPr>
          <a:lstStyle/>
          <a:p>
            <a:r>
              <a:rPr lang="en-US" sz="2400" b="1" dirty="0">
                <a:solidFill>
                  <a:srgbClr val="00B050"/>
                </a:solidFill>
              </a:rPr>
              <a:t>Function Name</a:t>
            </a:r>
            <a:r>
              <a:rPr lang="en-US" sz="2400" dirty="0"/>
              <a:t>	 CONCAT</a:t>
            </a:r>
          </a:p>
          <a:p>
            <a:endParaRPr lang="en-US" sz="2400" dirty="0"/>
          </a:p>
          <a:p>
            <a:r>
              <a:rPr lang="en-US" sz="2400" b="1" dirty="0">
                <a:solidFill>
                  <a:srgbClr val="00B050"/>
                </a:solidFill>
              </a:rPr>
              <a:t>Syntax	</a:t>
            </a:r>
            <a:r>
              <a:rPr lang="en-US" sz="2400" dirty="0"/>
              <a:t>		</a:t>
            </a:r>
          </a:p>
          <a:p>
            <a:endParaRPr lang="en-US" sz="2400" dirty="0"/>
          </a:p>
          <a:p>
            <a:r>
              <a:rPr lang="en-US" sz="2400" b="1" dirty="0">
                <a:solidFill>
                  <a:srgbClr val="00B050"/>
                </a:solidFill>
              </a:rPr>
              <a:t>Purpose</a:t>
            </a:r>
            <a:r>
              <a:rPr lang="en-US" sz="2400" dirty="0"/>
              <a:t>		CONCAT returns char1 concatenated with char2.</a:t>
            </a:r>
          </a:p>
          <a:p>
            <a:endParaRPr lang="en-US" sz="2400" dirty="0"/>
          </a:p>
          <a:p>
            <a:r>
              <a:rPr lang="en-US" sz="2400" b="1" dirty="0">
                <a:solidFill>
                  <a:srgbClr val="00B050"/>
                </a:solidFill>
              </a:rPr>
              <a:t>Example</a:t>
            </a:r>
            <a:r>
              <a:rPr lang="en-US" sz="2400" dirty="0"/>
              <a:t>	SELECT CONCAT(CONCAT(</a:t>
            </a:r>
            <a:r>
              <a:rPr lang="en-US" sz="2400" dirty="0" err="1"/>
              <a:t>last_name</a:t>
            </a:r>
            <a:r>
              <a:rPr lang="en-US" sz="2400" dirty="0"/>
              <a:t>, '''s job category is '), </a:t>
            </a:r>
            <a:r>
              <a:rPr lang="en-US" sz="2400" dirty="0" err="1"/>
              <a:t>job_id</a:t>
            </a:r>
            <a:r>
              <a:rPr lang="en-US" sz="2400" dirty="0"/>
              <a:t>) "Job" </a:t>
            </a:r>
          </a:p>
          <a:p>
            <a:r>
              <a:rPr lang="en-US" sz="2400" dirty="0"/>
              <a:t>  		FROM employees </a:t>
            </a:r>
          </a:p>
          <a:p>
            <a:r>
              <a:rPr lang="en-US" sz="2400" dirty="0"/>
              <a:t>  		WHERE </a:t>
            </a:r>
            <a:r>
              <a:rPr lang="en-US" sz="2400" dirty="0" err="1"/>
              <a:t>employee_id</a:t>
            </a:r>
            <a:r>
              <a:rPr lang="en-US" sz="2400" dirty="0"/>
              <a:t> = 152;</a:t>
            </a:r>
          </a:p>
        </p:txBody>
      </p:sp>
      <p:pic>
        <p:nvPicPr>
          <p:cNvPr id="9220" name="Picture 4" descr="Description of concat.eps follows">
            <a:extLst>
              <a:ext uri="{FF2B5EF4-FFF2-40B4-BE49-F238E27FC236}">
                <a16:creationId xmlns:a16="http://schemas.microsoft.com/office/drawing/2014/main" id="{368AFB44-4B0A-4400-9F20-7581578B6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641" y="1909447"/>
            <a:ext cx="4444411" cy="568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009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3513</Words>
  <Application>Microsoft Office PowerPoint</Application>
  <PresentationFormat>Widescreen</PresentationFormat>
  <Paragraphs>519</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Black</vt:lpstr>
      <vt:lpstr>Calibri</vt:lpstr>
      <vt:lpstr>Calibri Light</vt:lpstr>
      <vt:lpstr>Helvetica Neue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mahendiran0906@gmail.com</dc:creator>
  <cp:lastModifiedBy>AMIRITAVARSHINI MAHENDIRAN</cp:lastModifiedBy>
  <cp:revision>57</cp:revision>
  <dcterms:created xsi:type="dcterms:W3CDTF">2022-08-15T11:41:49Z</dcterms:created>
  <dcterms:modified xsi:type="dcterms:W3CDTF">2025-07-29T07:08:08Z</dcterms:modified>
</cp:coreProperties>
</file>