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9" r:id="rId6"/>
    <p:sldId id="260" r:id="rId7"/>
    <p:sldId id="261" r:id="rId8"/>
    <p:sldId id="262" r:id="rId9"/>
    <p:sldId id="271" r:id="rId10"/>
    <p:sldId id="270" r:id="rId11"/>
    <p:sldId id="272" r:id="rId12"/>
    <p:sldId id="266" r:id="rId13"/>
  </p:sldIdLst>
  <p:sldSz cx="9144000" cy="5143500" type="screen16x9"/>
  <p:notesSz cx="6858000" cy="9144000"/>
  <p:embeddedFontLst>
    <p:embeddedFont>
      <p:font typeface="Poppins" panose="00000500000000000000" pitchFamily="2" charset="0"/>
      <p:regular r:id="rId15"/>
      <p:bold r:id="rId16"/>
      <p:italic r:id="rId17"/>
      <p:boldItalic r:id="rId18"/>
    </p:embeddedFont>
    <p:embeddedFont>
      <p:font typeface="Poppins Medium" panose="000006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9b1680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611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9b1680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07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4f40d41a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4f40d4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959b168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959b168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51586bc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51586b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51586bc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51586b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79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51586bc1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51586bc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51586bc1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51586bc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9b1680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83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57" name="Google Shape;57;p13"/>
          <p:cNvSpPr txBox="1"/>
          <p:nvPr/>
        </p:nvSpPr>
        <p:spPr>
          <a:xfrm>
            <a:off x="171050" y="2993250"/>
            <a:ext cx="8759700" cy="1942500"/>
          </a:xfrm>
          <a:prstGeom prst="rect">
            <a:avLst/>
          </a:prstGeom>
          <a:noFill/>
          <a:ln>
            <a:noFill/>
          </a:ln>
        </p:spPr>
        <p:txBody>
          <a:bodyPr spcFirstLastPara="1" wrap="square" lIns="91425" tIns="91425" rIns="91425" bIns="91425" anchor="t" anchorCtr="0">
            <a:noAutofit/>
          </a:bodyPr>
          <a:lstStyle/>
          <a:p>
            <a:r>
              <a:rPr lang="en-GB" sz="1500" dirty="0">
                <a:solidFill>
                  <a:schemeClr val="dk2"/>
                </a:solidFill>
              </a:rPr>
              <a:t>Team Name: </a:t>
            </a:r>
            <a:r>
              <a:rPr lang="en-IN" sz="2000" b="1" i="0" dirty="0" err="1">
                <a:solidFill>
                  <a:srgbClr val="212529"/>
                </a:solidFill>
                <a:effectLst/>
                <a:highlight>
                  <a:srgbClr val="FFFFFF"/>
                </a:highlight>
                <a:latin typeface="Poppins" panose="00000500000000000000" pitchFamily="2" charset="0"/>
              </a:rPr>
              <a:t>Avishkar</a:t>
            </a:r>
            <a:endParaRPr sz="1500" dirty="0">
              <a:solidFill>
                <a:schemeClr val="dk2"/>
              </a:solidFill>
            </a:endParaRPr>
          </a:p>
          <a:p>
            <a:pPr marL="0" lvl="0" indent="0" algn="l" rtl="0">
              <a:spcBef>
                <a:spcPts val="0"/>
              </a:spcBef>
              <a:spcAft>
                <a:spcPts val="0"/>
              </a:spcAft>
              <a:buNone/>
            </a:pPr>
            <a:r>
              <a:rPr lang="en-GB" sz="1500" dirty="0">
                <a:solidFill>
                  <a:schemeClr val="dk2"/>
                </a:solidFill>
              </a:rPr>
              <a:t>Name of College(s)/University(s): Rajeev Gandhi Memorial College of Engineering and Technology</a:t>
            </a:r>
            <a:endParaRPr sz="1500" dirty="0">
              <a:solidFill>
                <a:schemeClr val="dk2"/>
              </a:solidFill>
            </a:endParaRPr>
          </a:p>
          <a:p>
            <a:pPr marL="0" lvl="0" indent="0" algn="l" rtl="0">
              <a:spcBef>
                <a:spcPts val="0"/>
              </a:spcBef>
              <a:spcAft>
                <a:spcPts val="0"/>
              </a:spcAft>
              <a:buNone/>
            </a:pPr>
            <a:r>
              <a:rPr lang="en-GB" sz="1500" dirty="0">
                <a:solidFill>
                  <a:schemeClr val="dk2"/>
                </a:solidFill>
              </a:rPr>
              <a:t>Team Members Details:</a:t>
            </a:r>
            <a:endParaRPr sz="1500" dirty="0">
              <a:solidFill>
                <a:schemeClr val="dk2"/>
              </a:solidFill>
            </a:endParaRPr>
          </a:p>
          <a:p>
            <a:pPr marL="457200" lvl="0" indent="-323850" algn="l" rtl="0">
              <a:spcBef>
                <a:spcPts val="0"/>
              </a:spcBef>
              <a:spcAft>
                <a:spcPts val="0"/>
              </a:spcAft>
              <a:buClr>
                <a:schemeClr val="dk2"/>
              </a:buClr>
              <a:buSzPts val="1500"/>
              <a:buAutoNum type="arabicPeriod"/>
            </a:pPr>
            <a:r>
              <a:rPr lang="en-GB" sz="1500" dirty="0">
                <a:solidFill>
                  <a:schemeClr val="dk2"/>
                </a:solidFill>
              </a:rPr>
              <a:t>Team Member-1 </a:t>
            </a:r>
            <a:r>
              <a:rPr lang="en-GB" sz="1500" dirty="0" err="1">
                <a:solidFill>
                  <a:schemeClr val="dk2"/>
                </a:solidFill>
              </a:rPr>
              <a:t>Koilakonda</a:t>
            </a:r>
            <a:r>
              <a:rPr lang="en-GB" sz="1500" dirty="0">
                <a:solidFill>
                  <a:schemeClr val="dk2"/>
                </a:solidFill>
              </a:rPr>
              <a:t> Madhu</a:t>
            </a:r>
            <a:endParaRPr sz="1500" dirty="0">
              <a:solidFill>
                <a:schemeClr val="dk2"/>
              </a:solidFill>
            </a:endParaRPr>
          </a:p>
          <a:p>
            <a:pPr marL="457200" lvl="0" indent="-323850" algn="l" rtl="0">
              <a:spcBef>
                <a:spcPts val="0"/>
              </a:spcBef>
              <a:spcAft>
                <a:spcPts val="0"/>
              </a:spcAft>
              <a:buClr>
                <a:schemeClr val="dk2"/>
              </a:buClr>
              <a:buSzPts val="1500"/>
              <a:buAutoNum type="arabicPeriod"/>
            </a:pPr>
            <a:r>
              <a:rPr lang="en-GB" sz="1500" dirty="0">
                <a:solidFill>
                  <a:schemeClr val="dk2"/>
                </a:solidFill>
              </a:rPr>
              <a:t>Team Member-2 </a:t>
            </a:r>
            <a:r>
              <a:rPr lang="en-GB" sz="1500" dirty="0" err="1">
                <a:solidFill>
                  <a:schemeClr val="dk2"/>
                </a:solidFill>
              </a:rPr>
              <a:t>Midde</a:t>
            </a:r>
            <a:r>
              <a:rPr lang="en-GB" sz="1500" dirty="0">
                <a:solidFill>
                  <a:schemeClr val="dk2"/>
                </a:solidFill>
              </a:rPr>
              <a:t> </a:t>
            </a:r>
            <a:r>
              <a:rPr lang="en-IN" sz="1500" dirty="0">
                <a:solidFill>
                  <a:schemeClr val="dk2"/>
                </a:solidFill>
              </a:rPr>
              <a:t>Mohammad Anees</a:t>
            </a:r>
            <a:endParaRPr sz="1500" dirty="0">
              <a:solidFill>
                <a:schemeClr val="dk2"/>
              </a:solidFill>
            </a:endParaRPr>
          </a:p>
          <a:p>
            <a:pPr marL="457200" lvl="0" indent="-323850" algn="l" rtl="0">
              <a:spcBef>
                <a:spcPts val="0"/>
              </a:spcBef>
              <a:spcAft>
                <a:spcPts val="0"/>
              </a:spcAft>
              <a:buClr>
                <a:schemeClr val="dk2"/>
              </a:buClr>
              <a:buSzPts val="1500"/>
              <a:buAutoNum type="arabicPeriod"/>
            </a:pPr>
            <a:r>
              <a:rPr lang="en-GB" sz="1500" dirty="0">
                <a:solidFill>
                  <a:schemeClr val="dk2"/>
                </a:solidFill>
              </a:rPr>
              <a:t>Team Member-3 </a:t>
            </a:r>
            <a:r>
              <a:rPr lang="en-GB" sz="1500" dirty="0" err="1">
                <a:solidFill>
                  <a:schemeClr val="dk2"/>
                </a:solidFill>
              </a:rPr>
              <a:t>Dagudu</a:t>
            </a:r>
            <a:r>
              <a:rPr lang="en-GB" sz="1500" dirty="0">
                <a:solidFill>
                  <a:schemeClr val="dk2"/>
                </a:solidFill>
              </a:rPr>
              <a:t> Sai </a:t>
            </a:r>
            <a:r>
              <a:rPr lang="en-IN" sz="1500" dirty="0">
                <a:solidFill>
                  <a:schemeClr val="dk2"/>
                </a:solidFill>
              </a:rPr>
              <a:t>Kumar </a:t>
            </a:r>
            <a:endParaRPr sz="15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21" name="Google Shape;121;p21"/>
          <p:cNvSpPr txBox="1"/>
          <p:nvPr/>
        </p:nvSpPr>
        <p:spPr>
          <a:xfrm>
            <a:off x="134400" y="806349"/>
            <a:ext cx="8697900" cy="3829945"/>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 2. Model Training:</a:t>
            </a:r>
            <a:r>
              <a:rPr lang="en-US" sz="1000" dirty="0">
                <a:solidFill>
                  <a:schemeClr val="dk1"/>
                </a:solidFill>
                <a:latin typeface="Poppins"/>
                <a:ea typeface="Poppins"/>
                <a:cs typeface="Poppins"/>
                <a:sym typeface="Poppins"/>
              </a:rPr>
              <a:t> Train a deep learning model on the labeled data. The model, inspired by the human brain's structure and function, learns to identify characteristic features of craters (circular shapes) and boulders (high contrast) within the images.</a:t>
            </a:r>
          </a:p>
          <a:p>
            <a:pPr marL="171450" lvl="0" indent="-171450" algn="just" rtl="0">
              <a:lnSpc>
                <a:spcPct val="115000"/>
              </a:lnSpc>
              <a:spcBef>
                <a:spcPts val="0"/>
              </a:spcBef>
              <a:spcAft>
                <a:spcPts val="500"/>
              </a:spcAft>
              <a:buFont typeface="Arial" panose="020B0604020202020204" pitchFamily="34" charset="0"/>
              <a:buChar char="•"/>
            </a:pPr>
            <a:r>
              <a:rPr lang="en-US" sz="1000" dirty="0">
                <a:solidFill>
                  <a:schemeClr val="dk1"/>
                </a:solidFill>
                <a:latin typeface="Poppins"/>
                <a:ea typeface="Poppins"/>
                <a:cs typeface="Poppins"/>
                <a:sym typeface="Poppins"/>
              </a:rPr>
              <a:t> </a:t>
            </a:r>
            <a:r>
              <a:rPr lang="en-US" sz="1000" b="1" dirty="0">
                <a:solidFill>
                  <a:schemeClr val="dk1"/>
                </a:solidFill>
                <a:latin typeface="Poppins"/>
                <a:ea typeface="Poppins"/>
                <a:cs typeface="Poppins"/>
                <a:sym typeface="Poppins"/>
              </a:rPr>
              <a:t>3. Object Detection:</a:t>
            </a:r>
            <a:r>
              <a:rPr lang="en-US" sz="1000" dirty="0">
                <a:solidFill>
                  <a:schemeClr val="dk1"/>
                </a:solidFill>
                <a:latin typeface="Poppins"/>
                <a:ea typeface="Poppins"/>
                <a:cs typeface="Poppins"/>
                <a:sym typeface="Poppins"/>
              </a:rPr>
              <a:t> Integrate an object detection algorithm like YOLO (You Only Look Once) or SSD (Single Shot </a:t>
            </a:r>
            <a:r>
              <a:rPr lang="en-US" sz="1000" dirty="0" err="1">
                <a:solidFill>
                  <a:schemeClr val="dk1"/>
                </a:solidFill>
                <a:latin typeface="Poppins"/>
                <a:ea typeface="Poppins"/>
                <a:cs typeface="Poppins"/>
                <a:sym typeface="Poppins"/>
              </a:rPr>
              <a:t>MultiBox</a:t>
            </a:r>
            <a:r>
              <a:rPr lang="en-US" sz="1000" dirty="0">
                <a:solidFill>
                  <a:schemeClr val="dk1"/>
                </a:solidFill>
                <a:latin typeface="Poppins"/>
                <a:ea typeface="Poppins"/>
                <a:cs typeface="Poppins"/>
                <a:sym typeface="Poppins"/>
              </a:rPr>
              <a:t> Detector) on top of the deep learning model. This allows the model to not only classify craters and boulders but also pinpoint their location and size within the image. </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4. Inference: </a:t>
            </a:r>
            <a:r>
              <a:rPr lang="en-US" sz="1000" dirty="0">
                <a:solidFill>
                  <a:schemeClr val="dk1"/>
                </a:solidFill>
                <a:latin typeface="Poppins"/>
                <a:ea typeface="Poppins"/>
                <a:cs typeface="Poppins"/>
                <a:sym typeface="Poppins"/>
              </a:rPr>
              <a:t>Use the trained model to analyze new OHRC images. The model automatically detects and classifies craters and boulders, significantly reducing manual workload. </a:t>
            </a:r>
          </a:p>
          <a:p>
            <a:pPr lvl="0" algn="just" rtl="0">
              <a:lnSpc>
                <a:spcPct val="115000"/>
              </a:lnSpc>
              <a:spcBef>
                <a:spcPts val="0"/>
              </a:spcBef>
              <a:spcAft>
                <a:spcPts val="500"/>
              </a:spcAft>
            </a:pPr>
            <a:r>
              <a:rPr lang="en-US" sz="1000" b="1" dirty="0">
                <a:solidFill>
                  <a:schemeClr val="dk1"/>
                </a:solidFill>
                <a:latin typeface="Poppins"/>
                <a:ea typeface="Poppins"/>
                <a:cs typeface="Poppins"/>
                <a:sym typeface="Poppins"/>
              </a:rPr>
              <a:t>Benefits of Automation</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Increased Efficiency:</a:t>
            </a:r>
            <a:r>
              <a:rPr lang="en-US" sz="1000" dirty="0">
                <a:solidFill>
                  <a:schemeClr val="dk1"/>
                </a:solidFill>
                <a:latin typeface="Poppins"/>
                <a:ea typeface="Poppins"/>
                <a:cs typeface="Poppins"/>
                <a:sym typeface="Poppins"/>
              </a:rPr>
              <a:t> Automation saves significant time and resources compared to manual analysis, freeing up scientists for more advanced research tasks. </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Improved Accuracy: </a:t>
            </a:r>
            <a:r>
              <a:rPr lang="en-US" sz="1000" dirty="0">
                <a:solidFill>
                  <a:schemeClr val="dk1"/>
                </a:solidFill>
                <a:latin typeface="Poppins"/>
                <a:ea typeface="Poppins"/>
                <a:cs typeface="Poppins"/>
                <a:sym typeface="Poppins"/>
              </a:rPr>
              <a:t>The model can potentially achieve higher accuracy in detection than manual methods due to its ability to analyze vast amounts of data and identify subtle features. </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Enhanced Scalability: </a:t>
            </a:r>
            <a:r>
              <a:rPr lang="en-US" sz="1000" dirty="0">
                <a:solidFill>
                  <a:schemeClr val="dk1"/>
                </a:solidFill>
                <a:latin typeface="Poppins"/>
                <a:ea typeface="Poppins"/>
                <a:cs typeface="Poppins"/>
                <a:sym typeface="Poppins"/>
              </a:rPr>
              <a:t>The system efficiently handles large datasets of OHRC images, allowing for comprehensive analysis of vast planetary regions. </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Data-Driven Insights:</a:t>
            </a:r>
            <a:r>
              <a:rPr lang="en-US" sz="1000" dirty="0">
                <a:solidFill>
                  <a:schemeClr val="dk1"/>
                </a:solidFill>
                <a:latin typeface="Poppins"/>
                <a:ea typeface="Poppins"/>
                <a:cs typeface="Poppins"/>
                <a:sym typeface="Poppins"/>
              </a:rPr>
              <a:t> Beyond basic detection, the solution can provide valuable insights. Analyze crater size distribution, identify areas with high boulder density, or use crater characteristics to suggest potential landing sites. </a:t>
            </a:r>
          </a:p>
        </p:txBody>
      </p:sp>
    </p:spTree>
    <p:extLst>
      <p:ext uri="{BB962C8B-B14F-4D97-AF65-F5344CB8AC3E}">
        <p14:creationId xmlns:p14="http://schemas.microsoft.com/office/powerpoint/2010/main" val="341917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21" name="Google Shape;121;p21"/>
          <p:cNvSpPr txBox="1"/>
          <p:nvPr/>
        </p:nvSpPr>
        <p:spPr>
          <a:xfrm>
            <a:off x="134400" y="806349"/>
            <a:ext cx="8697900" cy="5065813"/>
          </a:xfrm>
          <a:prstGeom prst="rect">
            <a:avLst/>
          </a:prstGeom>
          <a:noFill/>
          <a:ln>
            <a:noFill/>
          </a:ln>
        </p:spPr>
        <p:txBody>
          <a:bodyPr spcFirstLastPara="1" wrap="square" lIns="91425" tIns="91425" rIns="91425" bIns="91425" anchor="t" anchorCtr="0">
            <a:noAutofit/>
          </a:bodyPr>
          <a:lstStyle/>
          <a:p>
            <a:pPr lvl="0" algn="just" rtl="0">
              <a:lnSpc>
                <a:spcPct val="115000"/>
              </a:lnSpc>
              <a:spcBef>
                <a:spcPts val="0"/>
              </a:spcBef>
              <a:spcAft>
                <a:spcPts val="500"/>
              </a:spcAft>
            </a:pPr>
            <a:r>
              <a:rPr lang="en-US" sz="1000" dirty="0">
                <a:solidFill>
                  <a:schemeClr val="dk1"/>
                </a:solidFill>
                <a:latin typeface="Poppins"/>
                <a:ea typeface="Poppins"/>
                <a:cs typeface="Poppins"/>
                <a:sym typeface="Poppins"/>
              </a:rPr>
              <a:t>Applications</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Planetary Science Research</a:t>
            </a:r>
            <a:r>
              <a:rPr lang="en-US" sz="1000" dirty="0">
                <a:solidFill>
                  <a:schemeClr val="dk1"/>
                </a:solidFill>
                <a:latin typeface="Poppins"/>
                <a:ea typeface="Poppins"/>
                <a:cs typeface="Poppins"/>
                <a:sym typeface="Poppins"/>
              </a:rPr>
              <a:t>: Expedites analysis of OHRC imagery for geological studies, leading to faster scientific discoveries. </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Mission Planning:</a:t>
            </a:r>
            <a:r>
              <a:rPr lang="en-US" sz="1000" dirty="0">
                <a:solidFill>
                  <a:schemeClr val="dk1"/>
                </a:solidFill>
                <a:latin typeface="Poppins"/>
                <a:ea typeface="Poppins"/>
                <a:cs typeface="Poppins"/>
                <a:sym typeface="Poppins"/>
              </a:rPr>
              <a:t> Supports site selection for rovers or landers based on crater and boulder distribution, optimizing mission efficiency and ensuring safe landings. </a:t>
            </a:r>
          </a:p>
          <a:p>
            <a:pPr marL="171450" lvl="0" indent="-171450" algn="just" rtl="0">
              <a:lnSpc>
                <a:spcPct val="115000"/>
              </a:lnSpc>
              <a:spcBef>
                <a:spcPts val="0"/>
              </a:spcBef>
              <a:spcAft>
                <a:spcPts val="500"/>
              </a:spcAft>
              <a:buFont typeface="Arial" panose="020B0604020202020204" pitchFamily="34" charset="0"/>
              <a:buChar char="•"/>
            </a:pPr>
            <a:r>
              <a:rPr lang="en-US" sz="1000" dirty="0">
                <a:solidFill>
                  <a:schemeClr val="dk1"/>
                </a:solidFill>
                <a:latin typeface="Poppins"/>
                <a:ea typeface="Poppins"/>
                <a:cs typeface="Poppins"/>
                <a:sym typeface="Poppins"/>
              </a:rPr>
              <a:t>Resource Exploration: Identifies potential areas of resource concentration based on crater characteristics, aiding in resource discovery efforts.</a:t>
            </a:r>
          </a:p>
          <a:p>
            <a:pPr marL="171450" lvl="0" indent="-171450" algn="just" rtl="0">
              <a:lnSpc>
                <a:spcPct val="115000"/>
              </a:lnSpc>
              <a:spcBef>
                <a:spcPts val="0"/>
              </a:spcBef>
              <a:spcAft>
                <a:spcPts val="500"/>
              </a:spcAft>
              <a:buFont typeface="Arial" panose="020B0604020202020204" pitchFamily="34" charset="0"/>
              <a:buChar char="•"/>
            </a:pPr>
            <a:endParaRPr lang="en-US" sz="1000" dirty="0">
              <a:solidFill>
                <a:schemeClr val="dk1"/>
              </a:solidFill>
              <a:latin typeface="Poppins"/>
              <a:ea typeface="Poppins"/>
              <a:cs typeface="Poppins"/>
              <a:sym typeface="Poppins"/>
            </a:endParaRP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Conclusion</a:t>
            </a:r>
            <a:r>
              <a:rPr lang="en-US" sz="1000" dirty="0">
                <a:solidFill>
                  <a:schemeClr val="dk1"/>
                </a:solidFill>
                <a:latin typeface="Poppins"/>
                <a:ea typeface="Poppins"/>
                <a:cs typeface="Poppins"/>
                <a:sym typeface="Poppins"/>
              </a:rPr>
              <a:t> AI/ML offers a powerful solution for automatic crater and boulder detection in OHRC images. By automating this critical task, scientists can unlock the full potential of OHRC imagery, accelerating scientific progress and exploration efforts.</a:t>
            </a:r>
          </a:p>
          <a:p>
            <a:pPr marL="171450" lvl="0" indent="-171450" algn="just" rtl="0">
              <a:lnSpc>
                <a:spcPct val="115000"/>
              </a:lnSpc>
              <a:spcBef>
                <a:spcPts val="0"/>
              </a:spcBef>
              <a:spcAft>
                <a:spcPts val="500"/>
              </a:spcAft>
              <a:buFont typeface="Arial" panose="020B0604020202020204" pitchFamily="34" charset="0"/>
              <a:buChar char="•"/>
            </a:pPr>
            <a:r>
              <a:rPr lang="en-US" sz="1000" dirty="0">
                <a:solidFill>
                  <a:schemeClr val="dk1"/>
                </a:solidFill>
                <a:latin typeface="Poppins"/>
                <a:ea typeface="Poppins"/>
                <a:cs typeface="Poppins"/>
                <a:sym typeface="Poppins"/>
              </a:rPr>
              <a:t>Next Steps Develop a detailed project plan for implementation, outlining resource allocation and timelines.</a:t>
            </a:r>
          </a:p>
          <a:p>
            <a:pPr marL="171450" lvl="0" indent="-171450" algn="just" rtl="0">
              <a:lnSpc>
                <a:spcPct val="115000"/>
              </a:lnSpc>
              <a:spcBef>
                <a:spcPts val="0"/>
              </a:spcBef>
              <a:spcAft>
                <a:spcPts val="500"/>
              </a:spcAft>
              <a:buFont typeface="Arial" panose="020B0604020202020204" pitchFamily="34" charset="0"/>
              <a:buChar char="•"/>
            </a:pPr>
            <a:endParaRPr lang="en-US" sz="1000" dirty="0">
              <a:solidFill>
                <a:schemeClr val="dk1"/>
              </a:solidFill>
              <a:latin typeface="Poppins"/>
              <a:ea typeface="Poppins"/>
              <a:cs typeface="Poppins"/>
              <a:sym typeface="Poppins"/>
            </a:endParaRPr>
          </a:p>
          <a:p>
            <a:pPr marL="171450" lvl="0" indent="-171450" algn="just" rtl="0">
              <a:lnSpc>
                <a:spcPct val="115000"/>
              </a:lnSpc>
              <a:spcBef>
                <a:spcPts val="0"/>
              </a:spcBef>
              <a:spcAft>
                <a:spcPts val="500"/>
              </a:spcAft>
              <a:buFont typeface="Arial" panose="020B0604020202020204" pitchFamily="34" charset="0"/>
              <a:buChar char="•"/>
            </a:pPr>
            <a:r>
              <a:rPr lang="en-US" sz="1000" dirty="0">
                <a:solidFill>
                  <a:schemeClr val="dk1"/>
                </a:solidFill>
                <a:latin typeface="Poppins"/>
                <a:ea typeface="Poppins"/>
                <a:cs typeface="Poppins"/>
                <a:sym typeface="Poppins"/>
              </a:rPr>
              <a:t>Collaborate with planetary scientists to refine training data and ensure the solution addresses specific needs of the research community.</a:t>
            </a:r>
          </a:p>
          <a:p>
            <a:pPr marL="171450" lvl="0" indent="-171450" algn="just" rtl="0">
              <a:lnSpc>
                <a:spcPct val="115000"/>
              </a:lnSpc>
              <a:spcBef>
                <a:spcPts val="0"/>
              </a:spcBef>
              <a:spcAft>
                <a:spcPts val="500"/>
              </a:spcAft>
              <a:buFont typeface="Arial" panose="020B0604020202020204" pitchFamily="34" charset="0"/>
              <a:buChar char="•"/>
            </a:pPr>
            <a:r>
              <a:rPr lang="en-US" sz="1000" dirty="0">
                <a:solidFill>
                  <a:schemeClr val="dk1"/>
                </a:solidFill>
                <a:latin typeface="Poppins"/>
                <a:ea typeface="Poppins"/>
                <a:cs typeface="Poppins"/>
                <a:sym typeface="Poppins"/>
              </a:rPr>
              <a:t> Conduct a pilot test on a real-world OHRC image dataset to evaluate the solution's performance and gather user feedback for further refinement. This AI/ML-based solution has the potential to revolutionize how we analyze OHRC images, paving the way for a new era of discovery in planetary science.</a:t>
            </a:r>
            <a:endParaRPr lang="en-GB" sz="1000" dirty="0">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329226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rotWithShape="1">
          <a:blip r:embed="rId3">
            <a:alphaModFix/>
          </a:blip>
          <a:srcRect/>
          <a:stretch/>
        </p:blipFill>
        <p:spPr>
          <a:xfrm>
            <a:off x="798" y="0"/>
            <a:ext cx="914240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65" name="Google Shape;65;p14"/>
          <p:cNvSpPr txBox="1"/>
          <p:nvPr/>
        </p:nvSpPr>
        <p:spPr>
          <a:xfrm>
            <a:off x="109950" y="806350"/>
            <a:ext cx="8819738" cy="4172844"/>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US" sz="900" dirty="0">
                <a:solidFill>
                  <a:schemeClr val="tx1"/>
                </a:solidFill>
                <a:latin typeface="Poppins"/>
                <a:ea typeface="Poppins"/>
                <a:cs typeface="Poppins"/>
                <a:sym typeface="Poppins"/>
              </a:rPr>
              <a:t>Automatic detection of craters and boulders in Orbiter High Resolution Camera (OHRC) images is a well-suited application for Artificial Intelligence (AI) and Machine Learning (ML) techniques. These techniques can significantly improve efficiency and accuracy compared to manual analysis. Here's a breakdown of the approach:</a:t>
            </a:r>
          </a:p>
          <a:p>
            <a:pPr marL="0" lvl="0" indent="0" algn="just" rtl="0">
              <a:lnSpc>
                <a:spcPct val="115000"/>
              </a:lnSpc>
              <a:spcBef>
                <a:spcPts val="0"/>
              </a:spcBef>
              <a:spcAft>
                <a:spcPts val="500"/>
              </a:spcAft>
              <a:buNone/>
            </a:pPr>
            <a:r>
              <a:rPr lang="en-US" sz="900" dirty="0">
                <a:solidFill>
                  <a:schemeClr val="tx1"/>
                </a:solidFill>
                <a:latin typeface="Poppins"/>
                <a:ea typeface="Poppins"/>
                <a:cs typeface="Poppins"/>
                <a:sym typeface="Poppins"/>
              </a:rPr>
              <a:t> </a:t>
            </a:r>
            <a:r>
              <a:rPr lang="en-US" sz="900" b="1" dirty="0">
                <a:solidFill>
                  <a:schemeClr val="tx1"/>
                </a:solidFill>
                <a:latin typeface="Poppins"/>
                <a:ea typeface="Poppins"/>
                <a:cs typeface="Poppins"/>
                <a:sym typeface="Poppins"/>
              </a:rPr>
              <a:t>Techniques:</a:t>
            </a:r>
          </a:p>
          <a:p>
            <a:pPr marL="0" lvl="0" indent="0" algn="just" rtl="0">
              <a:lnSpc>
                <a:spcPct val="115000"/>
              </a:lnSpc>
              <a:spcBef>
                <a:spcPts val="0"/>
              </a:spcBef>
              <a:spcAft>
                <a:spcPts val="500"/>
              </a:spcAft>
              <a:buNone/>
            </a:pPr>
            <a:r>
              <a:rPr lang="en-US" sz="900" dirty="0">
                <a:solidFill>
                  <a:schemeClr val="tx1"/>
                </a:solidFill>
                <a:latin typeface="Poppins"/>
                <a:ea typeface="Poppins"/>
                <a:cs typeface="Poppins"/>
                <a:sym typeface="Poppins"/>
              </a:rPr>
              <a:t> </a:t>
            </a:r>
            <a:r>
              <a:rPr lang="en-US" sz="900" b="1" dirty="0">
                <a:solidFill>
                  <a:schemeClr val="tx1"/>
                </a:solidFill>
                <a:latin typeface="Poppins"/>
                <a:ea typeface="Poppins"/>
                <a:cs typeface="Poppins"/>
                <a:sym typeface="Poppins"/>
              </a:rPr>
              <a:t>Deep Convolutional Neural Networks (CNNs): </a:t>
            </a:r>
            <a:r>
              <a:rPr lang="en-US" sz="900" dirty="0">
                <a:solidFill>
                  <a:schemeClr val="tx1"/>
                </a:solidFill>
                <a:latin typeface="Poppins"/>
                <a:ea typeface="Poppins"/>
                <a:cs typeface="Poppins"/>
                <a:sym typeface="Poppins"/>
              </a:rPr>
              <a:t>This is a powerful approach for image recognition. CNNs can be trained on large datasets of OHRC images containing labeled craters and boulders. The network learns to identify the characteristic features of these objects, such as circular shapes for craters and high contrast for boulders, even in varying lighting conditions.</a:t>
            </a:r>
          </a:p>
          <a:p>
            <a:pPr marL="0" lvl="0" indent="0" algn="just" rtl="0">
              <a:lnSpc>
                <a:spcPct val="115000"/>
              </a:lnSpc>
              <a:spcBef>
                <a:spcPts val="0"/>
              </a:spcBef>
              <a:spcAft>
                <a:spcPts val="500"/>
              </a:spcAft>
              <a:buNone/>
            </a:pPr>
            <a:r>
              <a:rPr lang="en-US" sz="900" dirty="0">
                <a:solidFill>
                  <a:schemeClr val="tx1"/>
                </a:solidFill>
                <a:latin typeface="Poppins"/>
                <a:ea typeface="Poppins"/>
                <a:cs typeface="Poppins"/>
                <a:sym typeface="Poppins"/>
              </a:rPr>
              <a:t> </a:t>
            </a:r>
            <a:r>
              <a:rPr lang="en-US" sz="900" b="1" dirty="0">
                <a:solidFill>
                  <a:schemeClr val="tx1"/>
                </a:solidFill>
                <a:latin typeface="Poppins"/>
                <a:ea typeface="Poppins"/>
                <a:cs typeface="Poppins"/>
                <a:sym typeface="Poppins"/>
              </a:rPr>
              <a:t>Object Detection Algorithms: </a:t>
            </a:r>
            <a:r>
              <a:rPr lang="en-US" sz="900" dirty="0">
                <a:solidFill>
                  <a:schemeClr val="tx1"/>
                </a:solidFill>
                <a:latin typeface="Poppins"/>
                <a:ea typeface="Poppins"/>
                <a:cs typeface="Poppins"/>
                <a:sym typeface="Poppins"/>
              </a:rPr>
              <a:t>Once a CNN is trained to identify craters and boulders, object detection algorithms like YOLO (You Only Look Once) or SSD (Single Shot </a:t>
            </a:r>
            <a:r>
              <a:rPr lang="en-US" sz="900" dirty="0" err="1">
                <a:solidFill>
                  <a:schemeClr val="tx1"/>
                </a:solidFill>
                <a:latin typeface="Poppins"/>
                <a:ea typeface="Poppins"/>
                <a:cs typeface="Poppins"/>
                <a:sym typeface="Poppins"/>
              </a:rPr>
              <a:t>MultiBox</a:t>
            </a:r>
            <a:r>
              <a:rPr lang="en-US" sz="900" dirty="0">
                <a:solidFill>
                  <a:schemeClr val="tx1"/>
                </a:solidFill>
                <a:latin typeface="Poppins"/>
                <a:ea typeface="Poppins"/>
                <a:cs typeface="Poppins"/>
                <a:sym typeface="Poppins"/>
              </a:rPr>
              <a:t> Detector) can be used to pinpoint their location and size within the image. These algorithms predict bounding boxes around the objects in the image.</a:t>
            </a:r>
          </a:p>
          <a:p>
            <a:pPr marL="0" lvl="0" indent="0" algn="just" rtl="0">
              <a:lnSpc>
                <a:spcPct val="115000"/>
              </a:lnSpc>
              <a:spcBef>
                <a:spcPts val="0"/>
              </a:spcBef>
              <a:spcAft>
                <a:spcPts val="500"/>
              </a:spcAft>
              <a:buNone/>
            </a:pPr>
            <a:r>
              <a:rPr lang="en-US" sz="900" dirty="0">
                <a:solidFill>
                  <a:schemeClr val="tx1"/>
                </a:solidFill>
                <a:latin typeface="Poppins"/>
                <a:ea typeface="Poppins"/>
                <a:cs typeface="Poppins"/>
                <a:sym typeface="Poppins"/>
              </a:rPr>
              <a:t> </a:t>
            </a:r>
            <a:r>
              <a:rPr lang="en-US" sz="900" b="1" dirty="0">
                <a:solidFill>
                  <a:schemeClr val="tx1"/>
                </a:solidFill>
                <a:latin typeface="Poppins"/>
                <a:ea typeface="Poppins"/>
                <a:cs typeface="Poppins"/>
                <a:sym typeface="Poppins"/>
              </a:rPr>
              <a:t>Challenges:</a:t>
            </a:r>
          </a:p>
          <a:p>
            <a:pPr marL="0" lvl="0" indent="0" algn="just" rtl="0">
              <a:lnSpc>
                <a:spcPct val="115000"/>
              </a:lnSpc>
              <a:spcBef>
                <a:spcPts val="0"/>
              </a:spcBef>
              <a:spcAft>
                <a:spcPts val="500"/>
              </a:spcAft>
              <a:buNone/>
            </a:pPr>
            <a:r>
              <a:rPr lang="en-US" sz="900" dirty="0">
                <a:solidFill>
                  <a:schemeClr val="tx1"/>
                </a:solidFill>
                <a:latin typeface="Poppins"/>
                <a:ea typeface="Poppins"/>
                <a:cs typeface="Poppins"/>
                <a:sym typeface="Poppins"/>
              </a:rPr>
              <a:t> </a:t>
            </a:r>
            <a:r>
              <a:rPr lang="en-US" sz="900" b="1" dirty="0">
                <a:solidFill>
                  <a:schemeClr val="tx1"/>
                </a:solidFill>
                <a:latin typeface="Poppins"/>
                <a:ea typeface="Poppins"/>
                <a:cs typeface="Poppins"/>
                <a:sym typeface="Poppins"/>
              </a:rPr>
              <a:t>Data Availability: </a:t>
            </a:r>
            <a:r>
              <a:rPr lang="en-US" sz="900" dirty="0">
                <a:solidFill>
                  <a:schemeClr val="tx1"/>
                </a:solidFill>
                <a:latin typeface="Poppins"/>
                <a:ea typeface="Poppins"/>
                <a:cs typeface="Poppins"/>
                <a:sym typeface="Poppins"/>
              </a:rPr>
              <a:t>Training a robust AI model requires a large dataset of labeled OHRC images. This can be a challenge as manual labeling is time-consuming. Techniques like data augmentation (artificially creating variations of existing data) can help mitigate this. </a:t>
            </a:r>
          </a:p>
          <a:p>
            <a:pPr marL="0" lvl="0" indent="0" algn="just" rtl="0">
              <a:lnSpc>
                <a:spcPct val="115000"/>
              </a:lnSpc>
              <a:spcBef>
                <a:spcPts val="0"/>
              </a:spcBef>
              <a:spcAft>
                <a:spcPts val="500"/>
              </a:spcAft>
              <a:buNone/>
            </a:pPr>
            <a:r>
              <a:rPr lang="en-US" sz="900" b="1" dirty="0">
                <a:solidFill>
                  <a:schemeClr val="tx1"/>
                </a:solidFill>
                <a:latin typeface="Poppins"/>
                <a:ea typeface="Poppins"/>
                <a:cs typeface="Poppins"/>
                <a:sym typeface="Poppins"/>
              </a:rPr>
              <a:t>Image Variations: </a:t>
            </a:r>
            <a:r>
              <a:rPr lang="en-US" sz="900" dirty="0">
                <a:solidFill>
                  <a:schemeClr val="tx1"/>
                </a:solidFill>
                <a:latin typeface="Poppins"/>
                <a:ea typeface="Poppins"/>
                <a:cs typeface="Poppins"/>
                <a:sym typeface="Poppins"/>
              </a:rPr>
              <a:t>OHRC images can have variations in illumination, resolution, and background texture. The model needs to be trained to be robust to these variations to avoid false positives and negatives. </a:t>
            </a:r>
          </a:p>
          <a:p>
            <a:pPr marL="0" lvl="0" indent="0" algn="just" rtl="0">
              <a:lnSpc>
                <a:spcPct val="115000"/>
              </a:lnSpc>
              <a:spcBef>
                <a:spcPts val="0"/>
              </a:spcBef>
              <a:spcAft>
                <a:spcPts val="500"/>
              </a:spcAft>
              <a:buNone/>
            </a:pPr>
            <a:r>
              <a:rPr lang="en-US" sz="900" b="1" dirty="0">
                <a:solidFill>
                  <a:schemeClr val="tx1"/>
                </a:solidFill>
                <a:latin typeface="Poppins"/>
                <a:ea typeface="Poppins"/>
                <a:cs typeface="Poppins"/>
                <a:sym typeface="Poppins"/>
              </a:rPr>
              <a:t>Additional Information: </a:t>
            </a:r>
            <a:r>
              <a:rPr lang="en-US" sz="900" dirty="0">
                <a:solidFill>
                  <a:schemeClr val="tx1"/>
                </a:solidFill>
                <a:latin typeface="Poppins"/>
                <a:ea typeface="Poppins"/>
                <a:cs typeface="Poppins"/>
                <a:sym typeface="Poppins"/>
              </a:rPr>
              <a:t>Existing Research: There's ongoing research in this field. Studies have shown success in using CNNs for automated lunar crater identification from similar high-resolution imagery [1]. </a:t>
            </a:r>
          </a:p>
          <a:p>
            <a:pPr marL="0" lvl="0" indent="0" algn="just" rtl="0">
              <a:lnSpc>
                <a:spcPct val="115000"/>
              </a:lnSpc>
              <a:spcBef>
                <a:spcPts val="0"/>
              </a:spcBef>
              <a:spcAft>
                <a:spcPts val="500"/>
              </a:spcAft>
              <a:buNone/>
            </a:pPr>
            <a:r>
              <a:rPr lang="en-US" sz="900" b="1" dirty="0">
                <a:solidFill>
                  <a:schemeClr val="tx1"/>
                </a:solidFill>
                <a:latin typeface="Poppins"/>
                <a:ea typeface="Poppins"/>
                <a:cs typeface="Poppins"/>
                <a:sym typeface="Poppins"/>
              </a:rPr>
              <a:t>Benefits: </a:t>
            </a:r>
            <a:r>
              <a:rPr lang="en-US" sz="900" dirty="0">
                <a:solidFill>
                  <a:schemeClr val="tx1"/>
                </a:solidFill>
                <a:latin typeface="Poppins"/>
                <a:ea typeface="Poppins"/>
                <a:cs typeface="Poppins"/>
                <a:sym typeface="Poppins"/>
              </a:rPr>
              <a:t>Automating crater and boulder detection saves time and resources compared to manual analysis. It also allows for more comprehensive analysis of larger datasets. </a:t>
            </a:r>
          </a:p>
          <a:p>
            <a:pPr marL="0" lvl="0" indent="0" algn="just" rtl="0">
              <a:lnSpc>
                <a:spcPct val="115000"/>
              </a:lnSpc>
              <a:spcBef>
                <a:spcPts val="0"/>
              </a:spcBef>
              <a:spcAft>
                <a:spcPts val="500"/>
              </a:spcAft>
              <a:buNone/>
            </a:pPr>
            <a:r>
              <a:rPr lang="en-US" sz="900" b="1" dirty="0">
                <a:solidFill>
                  <a:schemeClr val="tx1"/>
                </a:solidFill>
                <a:latin typeface="Poppins"/>
                <a:ea typeface="Poppins"/>
                <a:cs typeface="Poppins"/>
                <a:sym typeface="Poppins"/>
              </a:rPr>
              <a:t>Conclusion</a:t>
            </a:r>
            <a:r>
              <a:rPr lang="en-US" sz="900" dirty="0">
                <a:solidFill>
                  <a:schemeClr val="tx1"/>
                </a:solidFill>
                <a:latin typeface="Poppins"/>
                <a:ea typeface="Poppins"/>
                <a:cs typeface="Poppins"/>
                <a:sym typeface="Poppins"/>
              </a:rPr>
              <a:t>: AI/ML offers a powerful approach for automatic crater and boulder detection in OHRC images. By overcoming data challenges and incorporating robust algorithms, this technology can significantly enhance planetary science research and exploration missions.</a:t>
            </a:r>
            <a:endParaRPr sz="900" dirty="0">
              <a:solidFill>
                <a:schemeClr val="tx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5"/>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73" name="Google Shape;73;p15"/>
          <p:cNvSpPr txBox="1"/>
          <p:nvPr/>
        </p:nvSpPr>
        <p:spPr>
          <a:xfrm>
            <a:off x="109950" y="818550"/>
            <a:ext cx="8882100" cy="398205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tx1"/>
                </a:solidFill>
                <a:latin typeface="Poppins"/>
                <a:ea typeface="Poppins"/>
                <a:cs typeface="Poppins"/>
                <a:sym typeface="Poppins"/>
              </a:rPr>
              <a:t>Tools and Technology Used:</a:t>
            </a:r>
          </a:p>
          <a:p>
            <a:pPr marL="0" lvl="0" indent="0" algn="just" rtl="0">
              <a:lnSpc>
                <a:spcPct val="115000"/>
              </a:lnSpc>
              <a:spcBef>
                <a:spcPts val="0"/>
              </a:spcBef>
              <a:spcAft>
                <a:spcPts val="500"/>
              </a:spcAft>
              <a:buNone/>
            </a:pPr>
            <a:r>
              <a:rPr lang="en-US" sz="1200" dirty="0">
                <a:solidFill>
                  <a:schemeClr val="tx1"/>
                </a:solidFill>
                <a:latin typeface="Poppins"/>
                <a:ea typeface="Poppins"/>
                <a:cs typeface="Poppins"/>
                <a:sym typeface="Poppins"/>
              </a:rPr>
              <a:t>Based on the image you sent, the text says "Tools and Technology Used (50 words)" but there are no details listed within the image itself. In general, AI and Machine Learning (ML) techniques are commonly used for automatic detection of craters and boulders from Orbiter High Resolution Camera (OHRC) images. Deep Convolutional Neural Networks (CNNs) are a powerful approach for image recognition in this context. CNNs can be trained on large datasets of OHRC images containing labeled craters and boulders. The network learns to identify the characteristic features of these objects, such as circular shapes for craters and high contrast for boulders, even in varying lighting conditions. Object detection algorithms like YOLO or SSD can then be used to pinpoint the location and size of these objects within the image.</a:t>
            </a:r>
            <a:endParaRPr sz="1200" dirty="0">
              <a:solidFill>
                <a:schemeClr val="tx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81" name="Google Shape;81;p16"/>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800" dirty="0">
                <a:solidFill>
                  <a:schemeClr val="tx1"/>
                </a:solidFill>
                <a:latin typeface="Poppins Medium"/>
                <a:ea typeface="Poppins Medium"/>
                <a:cs typeface="Poppins Medium"/>
                <a:sym typeface="Poppins Medium"/>
              </a:rPr>
              <a:t>Opportunity</a:t>
            </a:r>
            <a:endParaRPr lang="en-IN" sz="1800" dirty="0">
              <a:solidFill>
                <a:schemeClr val="tx1"/>
              </a:solidFill>
              <a:latin typeface="Poppins Medium"/>
              <a:ea typeface="Poppins Medium"/>
              <a:cs typeface="Poppins Medium"/>
              <a:sym typeface="Poppins Medium"/>
            </a:endParaRPr>
          </a:p>
          <a:p>
            <a:pPr marL="114300" lvl="0" algn="l" rtl="0">
              <a:lnSpc>
                <a:spcPct val="115000"/>
              </a:lnSpc>
              <a:spcBef>
                <a:spcPts val="1200"/>
              </a:spcBef>
              <a:spcAft>
                <a:spcPts val="0"/>
              </a:spcAft>
              <a:buClr>
                <a:srgbClr val="616161"/>
              </a:buClr>
              <a:buSzPts val="1800"/>
            </a:pPr>
            <a:r>
              <a:rPr lang="en-US" sz="1000" dirty="0">
                <a:solidFill>
                  <a:schemeClr val="tx1"/>
                </a:solidFill>
                <a:latin typeface="Poppins"/>
                <a:ea typeface="Poppins"/>
                <a:cs typeface="Poppins"/>
                <a:sym typeface="Poppins"/>
              </a:rPr>
              <a:t>Based on the text in the image, it isn't possible to say exactly how different this proposed solution is from other existing ideas for crater and boulder detection in OHRC images. However, here's what we can generally say about using AI/ML for this task: </a:t>
            </a:r>
          </a:p>
          <a:p>
            <a:pPr marL="114300" lvl="0" algn="l" rtl="0">
              <a:lnSpc>
                <a:spcPct val="115000"/>
              </a:lnSpc>
              <a:spcBef>
                <a:spcPts val="1200"/>
              </a:spcBef>
              <a:spcAft>
                <a:spcPts val="0"/>
              </a:spcAft>
              <a:buClr>
                <a:srgbClr val="616161"/>
              </a:buClr>
              <a:buSzPts val="1800"/>
            </a:pPr>
            <a:r>
              <a:rPr lang="en-US" sz="1000" b="1" dirty="0">
                <a:solidFill>
                  <a:schemeClr val="tx1"/>
                </a:solidFill>
                <a:latin typeface="Poppins"/>
                <a:ea typeface="Poppins"/>
                <a:cs typeface="Poppins"/>
                <a:sym typeface="Poppins"/>
              </a:rPr>
              <a:t>Existing Solutions: </a:t>
            </a:r>
            <a:r>
              <a:rPr lang="en-US" sz="1000" dirty="0">
                <a:solidFill>
                  <a:schemeClr val="tx1"/>
                </a:solidFill>
                <a:latin typeface="Poppins"/>
                <a:ea typeface="Poppins"/>
                <a:cs typeface="Poppins"/>
                <a:sym typeface="Poppins"/>
              </a:rPr>
              <a:t>Current methods likely rely on manual analysis or traditional image processing techniques to identify craters and boulders. These methods can be time-consuming and may not be as accurate, especially for large datasets. </a:t>
            </a:r>
          </a:p>
          <a:p>
            <a:pPr marL="114300" lvl="0" algn="l" rtl="0">
              <a:lnSpc>
                <a:spcPct val="115000"/>
              </a:lnSpc>
              <a:spcBef>
                <a:spcPts val="1200"/>
              </a:spcBef>
              <a:spcAft>
                <a:spcPts val="0"/>
              </a:spcAft>
              <a:buClr>
                <a:srgbClr val="616161"/>
              </a:buClr>
              <a:buSzPts val="1800"/>
            </a:pPr>
            <a:r>
              <a:rPr lang="en-US" sz="1000" b="1" dirty="0">
                <a:solidFill>
                  <a:schemeClr val="tx1"/>
                </a:solidFill>
                <a:latin typeface="Poppins"/>
                <a:ea typeface="Poppins"/>
                <a:cs typeface="Poppins"/>
                <a:sym typeface="Poppins"/>
              </a:rPr>
              <a:t>AI/ML Approach</a:t>
            </a:r>
            <a:r>
              <a:rPr lang="en-US" sz="1000" dirty="0">
                <a:solidFill>
                  <a:schemeClr val="tx1"/>
                </a:solidFill>
                <a:latin typeface="Poppins"/>
                <a:ea typeface="Poppins"/>
                <a:cs typeface="Poppins"/>
                <a:sym typeface="Poppins"/>
              </a:rPr>
              <a:t>: This approach leverages machine learning models trained to automatically detect craters and boulders based on image features. This can significantly improve efficiency and potentially accuracy compared to manual methods. </a:t>
            </a:r>
          </a:p>
          <a:p>
            <a:pPr marL="114300" lvl="0" algn="l" rtl="0">
              <a:lnSpc>
                <a:spcPct val="115000"/>
              </a:lnSpc>
              <a:spcBef>
                <a:spcPts val="1200"/>
              </a:spcBef>
              <a:spcAft>
                <a:spcPts val="0"/>
              </a:spcAft>
              <a:buClr>
                <a:srgbClr val="616161"/>
              </a:buClr>
              <a:buSzPts val="1800"/>
            </a:pPr>
            <a:r>
              <a:rPr lang="en-US" sz="1000" dirty="0">
                <a:solidFill>
                  <a:schemeClr val="tx1"/>
                </a:solidFill>
                <a:latin typeface="Poppins"/>
                <a:ea typeface="Poppins"/>
                <a:cs typeface="Poppins"/>
                <a:sym typeface="Poppins"/>
              </a:rPr>
              <a:t>How it Solves the Problem:</a:t>
            </a:r>
          </a:p>
          <a:p>
            <a:pPr marL="114300" lvl="0" algn="l" rtl="0">
              <a:lnSpc>
                <a:spcPct val="115000"/>
              </a:lnSpc>
              <a:spcBef>
                <a:spcPts val="1200"/>
              </a:spcBef>
              <a:spcAft>
                <a:spcPts val="0"/>
              </a:spcAft>
              <a:buClr>
                <a:srgbClr val="616161"/>
              </a:buClr>
              <a:buSzPts val="1800"/>
            </a:pPr>
            <a:r>
              <a:rPr lang="en-US" sz="1000" dirty="0">
                <a:solidFill>
                  <a:schemeClr val="tx1"/>
                </a:solidFill>
                <a:latin typeface="Poppins"/>
                <a:ea typeface="Poppins"/>
                <a:cs typeface="Poppins"/>
                <a:sym typeface="Poppins"/>
              </a:rPr>
              <a:t> Automatic detection saves time and resources compared to manual analysis of OHRC images. </a:t>
            </a:r>
          </a:p>
          <a:p>
            <a:pPr marL="285750" lvl="0" indent="-171450" algn="l" rtl="0">
              <a:lnSpc>
                <a:spcPct val="115000"/>
              </a:lnSpc>
              <a:spcBef>
                <a:spcPts val="1200"/>
              </a:spcBef>
              <a:spcAft>
                <a:spcPts val="0"/>
              </a:spcAft>
              <a:buClr>
                <a:srgbClr val="616161"/>
              </a:buClr>
              <a:buSzPts val="1800"/>
              <a:buFont typeface="Arial" panose="020B0604020202020204" pitchFamily="34" charset="0"/>
              <a:buChar char="•"/>
            </a:pPr>
            <a:r>
              <a:rPr lang="en-US" sz="1000" dirty="0">
                <a:solidFill>
                  <a:schemeClr val="tx1"/>
                </a:solidFill>
                <a:latin typeface="Poppins"/>
                <a:ea typeface="Poppins"/>
                <a:cs typeface="Poppins"/>
                <a:sym typeface="Poppins"/>
              </a:rPr>
              <a:t>AI models can potentially identify faint craters or subtle variations in boulder shapes that might be missed by human analysis. </a:t>
            </a:r>
          </a:p>
          <a:p>
            <a:pPr marL="285750" lvl="0" indent="-171450" algn="l" rtl="0">
              <a:lnSpc>
                <a:spcPct val="115000"/>
              </a:lnSpc>
              <a:spcBef>
                <a:spcPts val="1200"/>
              </a:spcBef>
              <a:spcAft>
                <a:spcPts val="0"/>
              </a:spcAft>
              <a:buClr>
                <a:srgbClr val="616161"/>
              </a:buClr>
              <a:buSzPts val="1800"/>
              <a:buFont typeface="Arial" panose="020B0604020202020204" pitchFamily="34" charset="0"/>
              <a:buChar char="•"/>
            </a:pPr>
            <a:r>
              <a:rPr lang="en-US" sz="1000" dirty="0">
                <a:solidFill>
                  <a:schemeClr val="tx1"/>
                </a:solidFill>
                <a:latin typeface="Poppins"/>
                <a:ea typeface="Poppins"/>
                <a:cs typeface="Poppins"/>
                <a:sym typeface="Poppins"/>
              </a:rPr>
              <a:t> Large datasets can be analyzed comprehensively to identify patterns or statistical information about crater and boulder distribution. </a:t>
            </a:r>
          </a:p>
          <a:p>
            <a:pPr marL="285750" lvl="0" indent="-171450" algn="l" rtl="0">
              <a:lnSpc>
                <a:spcPct val="115000"/>
              </a:lnSpc>
              <a:spcBef>
                <a:spcPts val="1200"/>
              </a:spcBef>
              <a:spcAft>
                <a:spcPts val="0"/>
              </a:spcAft>
              <a:buClr>
                <a:srgbClr val="616161"/>
              </a:buClr>
              <a:buSzPts val="1800"/>
              <a:buFont typeface="Arial" panose="020B0604020202020204" pitchFamily="34" charset="0"/>
              <a:buChar char="•"/>
            </a:pPr>
            <a:r>
              <a:rPr lang="en-US" sz="1000" b="1" dirty="0">
                <a:solidFill>
                  <a:schemeClr val="tx1"/>
                </a:solidFill>
                <a:latin typeface="Poppins"/>
                <a:ea typeface="Poppins"/>
                <a:cs typeface="Poppins"/>
                <a:sym typeface="Poppins"/>
              </a:rPr>
              <a:t>USP (Unique Selling Point)</a:t>
            </a:r>
            <a:r>
              <a:rPr lang="en-US" sz="1000" dirty="0">
                <a:solidFill>
                  <a:schemeClr val="tx1"/>
                </a:solidFill>
                <a:latin typeface="Poppins"/>
                <a:ea typeface="Poppins"/>
                <a:cs typeface="Poppins"/>
                <a:sym typeface="Poppins"/>
              </a:rPr>
              <a:t>:The USP of this solution would depend on the specifics of the proposed AI/ML model and how it addresses the challenges of crater and boulder detection in OHRC images. Here are some potential differentiators: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81" name="Google Shape;81;p16"/>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800" dirty="0">
                <a:solidFill>
                  <a:schemeClr val="tx1"/>
                </a:solidFill>
                <a:latin typeface="Poppins Medium"/>
                <a:ea typeface="Poppins Medium"/>
                <a:cs typeface="Poppins Medium"/>
                <a:sym typeface="Poppins Medium"/>
              </a:rPr>
              <a:t>Opportunity</a:t>
            </a:r>
            <a:endParaRPr lang="en-IN" sz="1800" dirty="0">
              <a:solidFill>
                <a:schemeClr val="tx1"/>
              </a:solidFill>
              <a:latin typeface="Poppins Medium"/>
              <a:ea typeface="Poppins Medium"/>
              <a:cs typeface="Poppins Medium"/>
              <a:sym typeface="Poppins Medium"/>
            </a:endParaRPr>
          </a:p>
          <a:p>
            <a:pPr marL="285750" lvl="0" indent="-171450" algn="l" rtl="0">
              <a:lnSpc>
                <a:spcPct val="115000"/>
              </a:lnSpc>
              <a:spcBef>
                <a:spcPts val="1200"/>
              </a:spcBef>
              <a:spcAft>
                <a:spcPts val="0"/>
              </a:spcAft>
              <a:buClr>
                <a:srgbClr val="616161"/>
              </a:buClr>
              <a:buSzPts val="1800"/>
              <a:buFont typeface="Arial" panose="020B0604020202020204" pitchFamily="34" charset="0"/>
              <a:buChar char="•"/>
            </a:pPr>
            <a:r>
              <a:rPr lang="en-US" sz="1000" dirty="0">
                <a:solidFill>
                  <a:schemeClr val="tx1"/>
                </a:solidFill>
                <a:latin typeface="Poppins"/>
                <a:ea typeface="Poppins"/>
                <a:cs typeface="Poppins"/>
                <a:sym typeface="Poppins"/>
              </a:rPr>
              <a:t> Large datasets can be analyzed comprehensively to identify patterns or statistical information about crater and boulder distribution. </a:t>
            </a:r>
          </a:p>
          <a:p>
            <a:pPr marL="285750" indent="-171450">
              <a:lnSpc>
                <a:spcPct val="115000"/>
              </a:lnSpc>
              <a:spcBef>
                <a:spcPts val="1200"/>
              </a:spcBef>
              <a:buClr>
                <a:srgbClr val="616161"/>
              </a:buClr>
              <a:buSzPts val="1800"/>
              <a:buFont typeface="Arial" panose="020B0604020202020204" pitchFamily="34" charset="0"/>
              <a:buChar char="•"/>
            </a:pPr>
            <a:r>
              <a:rPr lang="en-US" sz="1000" b="1" dirty="0">
                <a:solidFill>
                  <a:schemeClr val="tx1"/>
                </a:solidFill>
                <a:latin typeface="Poppins"/>
                <a:ea typeface="Poppins"/>
                <a:cs typeface="Poppins"/>
                <a:sym typeface="Poppins"/>
              </a:rPr>
              <a:t>Higher Accuracy</a:t>
            </a:r>
            <a:r>
              <a:rPr lang="en-US" sz="1000" dirty="0">
                <a:solidFill>
                  <a:schemeClr val="tx1"/>
                </a:solidFill>
                <a:latin typeface="Poppins"/>
                <a:ea typeface="Poppins"/>
                <a:cs typeface="Poppins"/>
                <a:sym typeface="Poppins"/>
              </a:rPr>
              <a:t>: The model might achieve a higher accuracy in crater and boulder detection compared to existing methods. * </a:t>
            </a:r>
          </a:p>
          <a:p>
            <a:pPr marL="285750" indent="-171450">
              <a:lnSpc>
                <a:spcPct val="115000"/>
              </a:lnSpc>
              <a:spcBef>
                <a:spcPts val="1200"/>
              </a:spcBef>
              <a:buClr>
                <a:srgbClr val="616161"/>
              </a:buClr>
              <a:buSzPts val="1800"/>
              <a:buFont typeface="Arial" panose="020B0604020202020204" pitchFamily="34" charset="0"/>
              <a:buChar char="•"/>
            </a:pPr>
            <a:r>
              <a:rPr lang="en-US" sz="1000" b="1" dirty="0">
                <a:solidFill>
                  <a:schemeClr val="tx1"/>
                </a:solidFill>
                <a:latin typeface="Poppins"/>
                <a:ea typeface="Poppins"/>
                <a:cs typeface="Poppins"/>
                <a:sym typeface="Poppins"/>
              </a:rPr>
              <a:t>Improved Generalizability</a:t>
            </a:r>
            <a:r>
              <a:rPr lang="en-US" sz="1000" dirty="0">
                <a:solidFill>
                  <a:schemeClr val="tx1"/>
                </a:solidFill>
                <a:latin typeface="Poppins"/>
                <a:ea typeface="Poppins"/>
                <a:cs typeface="Poppins"/>
                <a:sym typeface="Poppins"/>
              </a:rPr>
              <a:t>: The model might be designed to perform well on a wider variety of OHRC image data than other solutions.</a:t>
            </a:r>
          </a:p>
          <a:p>
            <a:pPr marL="285750" indent="-171450">
              <a:lnSpc>
                <a:spcPct val="115000"/>
              </a:lnSpc>
              <a:spcBef>
                <a:spcPts val="1200"/>
              </a:spcBef>
              <a:buClr>
                <a:srgbClr val="616161"/>
              </a:buClr>
              <a:buSzPts val="1800"/>
              <a:buFont typeface="Arial" panose="020B0604020202020204" pitchFamily="34" charset="0"/>
              <a:buChar char="•"/>
            </a:pPr>
            <a:r>
              <a:rPr lang="en-US" sz="1000" dirty="0">
                <a:solidFill>
                  <a:schemeClr val="tx1"/>
                </a:solidFill>
                <a:latin typeface="Poppins"/>
                <a:ea typeface="Poppins"/>
                <a:cs typeface="Poppins"/>
                <a:sym typeface="Poppins"/>
              </a:rPr>
              <a:t> </a:t>
            </a:r>
            <a:r>
              <a:rPr lang="en-US" sz="1000" b="1" dirty="0">
                <a:solidFill>
                  <a:schemeClr val="tx1"/>
                </a:solidFill>
                <a:latin typeface="Poppins"/>
                <a:ea typeface="Poppins"/>
                <a:cs typeface="Poppins"/>
                <a:sym typeface="Poppins"/>
              </a:rPr>
              <a:t>Reduced Training Data</a:t>
            </a:r>
            <a:r>
              <a:rPr lang="en-US" sz="1000" dirty="0">
                <a:solidFill>
                  <a:schemeClr val="tx1"/>
                </a:solidFill>
                <a:latin typeface="Poppins"/>
                <a:ea typeface="Poppins"/>
                <a:cs typeface="Poppins"/>
                <a:sym typeface="Poppins"/>
              </a:rPr>
              <a:t>: The solution might require less labeled training data to achieve good performance, making it more cost-effective. Without more details about the proposed solution, it's difficult to say for sure what its unique selling proposition would be.</a:t>
            </a:r>
            <a:endParaRPr lang="en-IN" sz="1000" dirty="0">
              <a:solidFill>
                <a:schemeClr val="tx1"/>
              </a:solidFill>
              <a:latin typeface="Poppins"/>
              <a:ea typeface="Poppins"/>
              <a:cs typeface="Poppins"/>
              <a:sym typeface="Poppins"/>
            </a:endParaRPr>
          </a:p>
          <a:p>
            <a:pPr marL="285750" indent="-171450">
              <a:lnSpc>
                <a:spcPct val="115000"/>
              </a:lnSpc>
              <a:spcBef>
                <a:spcPts val="1200"/>
              </a:spcBef>
              <a:buClr>
                <a:srgbClr val="616161"/>
              </a:buClr>
              <a:buSzPts val="1800"/>
              <a:buFont typeface="Arial" panose="020B0604020202020204" pitchFamily="34" charset="0"/>
              <a:buChar char="•"/>
            </a:pPr>
            <a:r>
              <a:rPr lang="en-US" sz="1000" b="1" dirty="0">
                <a:solidFill>
                  <a:schemeClr val="tx1"/>
                </a:solidFill>
                <a:latin typeface="Poppins"/>
                <a:ea typeface="Poppins"/>
                <a:cs typeface="Poppins"/>
                <a:sym typeface="Poppins"/>
              </a:rPr>
              <a:t>USP (Unique Selling Point): </a:t>
            </a:r>
            <a:r>
              <a:rPr lang="en-US" sz="1000" dirty="0">
                <a:solidFill>
                  <a:schemeClr val="tx1"/>
                </a:solidFill>
                <a:latin typeface="Poppins"/>
                <a:ea typeface="Poppins"/>
                <a:cs typeface="Poppins"/>
                <a:sym typeface="Poppins"/>
              </a:rPr>
              <a:t> The USP of this solution would depend on the specifics of the proposed AI/ML model and how it addresses the challenges of crater and boulder detection in OHRC images. Here are some potential differentiators: </a:t>
            </a:r>
          </a:p>
          <a:p>
            <a:pPr marL="285750" lvl="0" indent="-171450" algn="l" rtl="0">
              <a:lnSpc>
                <a:spcPct val="115000"/>
              </a:lnSpc>
              <a:spcBef>
                <a:spcPts val="1200"/>
              </a:spcBef>
              <a:spcAft>
                <a:spcPts val="0"/>
              </a:spcAft>
              <a:buClr>
                <a:srgbClr val="616161"/>
              </a:buClr>
              <a:buSzPts val="1800"/>
              <a:buFont typeface="Arial" panose="020B0604020202020204" pitchFamily="34" charset="0"/>
              <a:buChar char="•"/>
            </a:pPr>
            <a:r>
              <a:rPr lang="en-US" sz="1000" b="1" dirty="0">
                <a:solidFill>
                  <a:schemeClr val="tx1"/>
                </a:solidFill>
                <a:latin typeface="Poppins"/>
                <a:ea typeface="Poppins"/>
                <a:cs typeface="Poppins"/>
                <a:sym typeface="Poppins"/>
              </a:rPr>
              <a:t>Higher Accuracy: </a:t>
            </a:r>
            <a:r>
              <a:rPr lang="en-US" sz="1000" dirty="0">
                <a:solidFill>
                  <a:schemeClr val="tx1"/>
                </a:solidFill>
                <a:latin typeface="Poppins"/>
                <a:ea typeface="Poppins"/>
                <a:cs typeface="Poppins"/>
                <a:sym typeface="Poppins"/>
              </a:rPr>
              <a:t>The model might achieve a higher accuracy in crater and boulder detection compared to existing methods.  </a:t>
            </a:r>
          </a:p>
          <a:p>
            <a:pPr marL="285750" lvl="0" indent="-171450" algn="l" rtl="0">
              <a:lnSpc>
                <a:spcPct val="115000"/>
              </a:lnSpc>
              <a:spcBef>
                <a:spcPts val="1200"/>
              </a:spcBef>
              <a:spcAft>
                <a:spcPts val="0"/>
              </a:spcAft>
              <a:buClr>
                <a:srgbClr val="616161"/>
              </a:buClr>
              <a:buSzPts val="1800"/>
              <a:buFont typeface="Arial" panose="020B0604020202020204" pitchFamily="34" charset="0"/>
              <a:buChar char="•"/>
            </a:pPr>
            <a:r>
              <a:rPr lang="en-US" sz="1000" b="1" dirty="0">
                <a:solidFill>
                  <a:schemeClr val="tx1"/>
                </a:solidFill>
                <a:latin typeface="Poppins"/>
                <a:ea typeface="Poppins"/>
                <a:cs typeface="Poppins"/>
                <a:sym typeface="Poppins"/>
              </a:rPr>
              <a:t>Improved Generalizability: </a:t>
            </a:r>
            <a:r>
              <a:rPr lang="en-US" sz="1000" dirty="0">
                <a:solidFill>
                  <a:schemeClr val="tx1"/>
                </a:solidFill>
                <a:latin typeface="Poppins"/>
                <a:ea typeface="Poppins"/>
                <a:cs typeface="Poppins"/>
                <a:sym typeface="Poppins"/>
              </a:rPr>
              <a:t>The model might be designed to perform well on a wider variety of OHRC image data than other solutions.</a:t>
            </a:r>
          </a:p>
          <a:p>
            <a:pPr marL="285750" lvl="0" indent="-171450" algn="l" rtl="0">
              <a:lnSpc>
                <a:spcPct val="115000"/>
              </a:lnSpc>
              <a:spcBef>
                <a:spcPts val="1200"/>
              </a:spcBef>
              <a:spcAft>
                <a:spcPts val="0"/>
              </a:spcAft>
              <a:buClr>
                <a:srgbClr val="616161"/>
              </a:buClr>
              <a:buSzPts val="1800"/>
              <a:buFont typeface="Arial" panose="020B0604020202020204" pitchFamily="34" charset="0"/>
              <a:buChar char="•"/>
            </a:pPr>
            <a:r>
              <a:rPr lang="en-US" sz="1000" dirty="0">
                <a:solidFill>
                  <a:schemeClr val="tx1"/>
                </a:solidFill>
                <a:latin typeface="Poppins"/>
                <a:ea typeface="Poppins"/>
                <a:cs typeface="Poppins"/>
                <a:sym typeface="Poppins"/>
              </a:rPr>
              <a:t> </a:t>
            </a:r>
            <a:r>
              <a:rPr lang="en-US" sz="1000" b="1" dirty="0">
                <a:solidFill>
                  <a:schemeClr val="tx1"/>
                </a:solidFill>
                <a:latin typeface="Poppins"/>
                <a:ea typeface="Poppins"/>
                <a:cs typeface="Poppins"/>
                <a:sym typeface="Poppins"/>
              </a:rPr>
              <a:t>Reduced Training Data</a:t>
            </a:r>
            <a:r>
              <a:rPr lang="en-US" sz="1000" dirty="0">
                <a:solidFill>
                  <a:schemeClr val="tx1"/>
                </a:solidFill>
                <a:latin typeface="Poppins"/>
                <a:ea typeface="Poppins"/>
                <a:cs typeface="Poppins"/>
                <a:sym typeface="Poppins"/>
              </a:rPr>
              <a:t>: The solution might require less labeled training data to achieve good performance, making it more cost-effective. Without more details about the proposed solution, it's difficult to say for sure what its unique selling proposition would be.</a:t>
            </a:r>
            <a:endParaRPr lang="en-IN" sz="1000" dirty="0">
              <a:solidFill>
                <a:schemeClr val="tx1"/>
              </a:solidFill>
              <a:latin typeface="Poppins"/>
              <a:ea typeface="Poppins"/>
              <a:cs typeface="Poppins"/>
              <a:sym typeface="Poppins"/>
            </a:endParaRPr>
          </a:p>
        </p:txBody>
      </p:sp>
    </p:spTree>
    <p:extLst>
      <p:ext uri="{BB962C8B-B14F-4D97-AF65-F5344CB8AC3E}">
        <p14:creationId xmlns:p14="http://schemas.microsoft.com/office/powerpoint/2010/main" val="79012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Proposed architecture/user diagram</a:t>
            </a:r>
            <a:endParaRPr sz="1800" dirty="0">
              <a:solidFill>
                <a:schemeClr val="dk2"/>
              </a:solidFill>
              <a:latin typeface="Poppins"/>
              <a:ea typeface="Poppins"/>
              <a:cs typeface="Poppins"/>
              <a:sym typeface="Poppins"/>
            </a:endParaRPr>
          </a:p>
        </p:txBody>
      </p:sp>
      <p:pic>
        <p:nvPicPr>
          <p:cNvPr id="7" name="Picture 6">
            <a:extLst>
              <a:ext uri="{FF2B5EF4-FFF2-40B4-BE49-F238E27FC236}">
                <a16:creationId xmlns:a16="http://schemas.microsoft.com/office/drawing/2014/main" id="{0DF3195E-9159-AF52-6C31-A202D3180374}"/>
              </a:ext>
            </a:extLst>
          </p:cNvPr>
          <p:cNvPicPr>
            <a:picLocks noChangeAspect="1"/>
          </p:cNvPicPr>
          <p:nvPr/>
        </p:nvPicPr>
        <p:blipFill>
          <a:blip r:embed="rId4"/>
          <a:stretch>
            <a:fillRect/>
          </a:stretch>
        </p:blipFill>
        <p:spPr>
          <a:xfrm>
            <a:off x="1660210" y="1306751"/>
            <a:ext cx="5633560" cy="31078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8"/>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97" name="Google Shape;97;p18"/>
          <p:cNvSpPr txBox="1"/>
          <p:nvPr/>
        </p:nvSpPr>
        <p:spPr>
          <a:xfrm>
            <a:off x="134400" y="806350"/>
            <a:ext cx="9059606" cy="422999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00" dirty="0">
                <a:solidFill>
                  <a:srgbClr val="616161"/>
                </a:solidFill>
                <a:latin typeface="Poppins" panose="00000500000000000000" pitchFamily="2" charset="0"/>
                <a:ea typeface="Poppins"/>
                <a:cs typeface="Poppins" panose="00000500000000000000" pitchFamily="2" charset="0"/>
                <a:sym typeface="Poppins"/>
              </a:rPr>
              <a:t>Features of AI-powered Crater and Boulder Detection in OHRC Images </a:t>
            </a:r>
          </a:p>
          <a:p>
            <a:pPr marL="0" lvl="0" indent="0" algn="l" rtl="0">
              <a:lnSpc>
                <a:spcPct val="115000"/>
              </a:lnSpc>
              <a:spcBef>
                <a:spcPts val="0"/>
              </a:spcBef>
              <a:spcAft>
                <a:spcPts val="0"/>
              </a:spcAft>
              <a:buClr>
                <a:schemeClr val="dk1"/>
              </a:buClr>
              <a:buSzPts val="1100"/>
              <a:buFont typeface="Arial"/>
              <a:buNone/>
            </a:pPr>
            <a:r>
              <a:rPr lang="en-US" sz="1000" b="1" dirty="0">
                <a:solidFill>
                  <a:srgbClr val="616161"/>
                </a:solidFill>
                <a:latin typeface="Poppins" panose="00000500000000000000" pitchFamily="2" charset="0"/>
                <a:ea typeface="Poppins"/>
                <a:cs typeface="Poppins" panose="00000500000000000000" pitchFamily="2" charset="0"/>
                <a:sym typeface="Poppins"/>
              </a:rPr>
              <a:t>Features</a:t>
            </a:r>
            <a:r>
              <a:rPr lang="en-US" sz="1000" dirty="0">
                <a:solidFill>
                  <a:srgbClr val="616161"/>
                </a:solidFill>
                <a:latin typeface="Poppins" panose="00000500000000000000" pitchFamily="2" charset="0"/>
                <a:ea typeface="Poppins"/>
                <a:cs typeface="Poppins" panose="00000500000000000000" pitchFamily="2" charset="0"/>
                <a:sym typeface="Poppins"/>
              </a:rPr>
              <a:t>:</a:t>
            </a:r>
          </a:p>
          <a:p>
            <a:pPr marL="0" lvl="0" indent="0" algn="l" rtl="0">
              <a:lnSpc>
                <a:spcPct val="115000"/>
              </a:lnSpc>
              <a:spcBef>
                <a:spcPts val="0"/>
              </a:spcBef>
              <a:spcAft>
                <a:spcPts val="0"/>
              </a:spcAft>
              <a:buClr>
                <a:schemeClr val="dk1"/>
              </a:buClr>
              <a:buSzPts val="1100"/>
              <a:buFont typeface="Arial"/>
              <a:buNone/>
            </a:pPr>
            <a:r>
              <a:rPr lang="en-US" sz="1000" b="1" dirty="0">
                <a:solidFill>
                  <a:srgbClr val="616161"/>
                </a:solidFill>
                <a:latin typeface="Poppins" panose="00000500000000000000" pitchFamily="2" charset="0"/>
                <a:ea typeface="Poppins"/>
                <a:cs typeface="Poppins" panose="00000500000000000000" pitchFamily="2" charset="0"/>
                <a:sym typeface="Poppins"/>
              </a:rPr>
              <a:t> 1. Automatic Crater and Boulder Detection:</a:t>
            </a:r>
          </a:p>
          <a:p>
            <a:pPr marL="0" lvl="0" indent="0" algn="l" rtl="0">
              <a:lnSpc>
                <a:spcPct val="115000"/>
              </a:lnSpc>
              <a:spcBef>
                <a:spcPts val="0"/>
              </a:spcBef>
              <a:spcAft>
                <a:spcPts val="0"/>
              </a:spcAft>
              <a:buClr>
                <a:schemeClr val="dk1"/>
              </a:buClr>
              <a:buSzPts val="1100"/>
              <a:buFont typeface="Arial"/>
              <a:buNone/>
            </a:pPr>
            <a:r>
              <a:rPr lang="en-US" sz="1000" dirty="0">
                <a:solidFill>
                  <a:srgbClr val="616161"/>
                </a:solidFill>
                <a:latin typeface="Poppins" panose="00000500000000000000" pitchFamily="2" charset="0"/>
                <a:ea typeface="Poppins"/>
                <a:cs typeface="Poppins" panose="00000500000000000000" pitchFamily="2" charset="0"/>
                <a:sym typeface="Poppins"/>
              </a:rPr>
              <a:t>The core functionality is automatic identification of craters and boulders in OHRC images. This eliminates the need for manual analysis, saving significant time and resources. (Imagine a sketch of a computer screen displaying an OHRC image with red circles highlighting craters and blue squares around boulders)</a:t>
            </a:r>
          </a:p>
          <a:p>
            <a:pPr marL="0" lvl="0" indent="0" algn="l" rtl="0">
              <a:lnSpc>
                <a:spcPct val="115000"/>
              </a:lnSpc>
              <a:spcBef>
                <a:spcPts val="0"/>
              </a:spcBef>
              <a:spcAft>
                <a:spcPts val="0"/>
              </a:spcAft>
              <a:buClr>
                <a:schemeClr val="dk1"/>
              </a:buClr>
              <a:buSzPts val="1100"/>
              <a:buFont typeface="Arial"/>
              <a:buNone/>
            </a:pPr>
            <a:r>
              <a:rPr lang="en-US" sz="1000" dirty="0">
                <a:solidFill>
                  <a:srgbClr val="616161"/>
                </a:solidFill>
                <a:latin typeface="Poppins" panose="00000500000000000000" pitchFamily="2" charset="0"/>
                <a:ea typeface="Poppins"/>
                <a:cs typeface="Poppins" panose="00000500000000000000" pitchFamily="2" charset="0"/>
                <a:sym typeface="Poppins"/>
              </a:rPr>
              <a:t> </a:t>
            </a:r>
            <a:r>
              <a:rPr lang="en-US" sz="1000" b="1" dirty="0">
                <a:solidFill>
                  <a:srgbClr val="616161"/>
                </a:solidFill>
                <a:latin typeface="Poppins" panose="00000500000000000000" pitchFamily="2" charset="0"/>
                <a:ea typeface="Poppins"/>
                <a:cs typeface="Poppins" panose="00000500000000000000" pitchFamily="2" charset="0"/>
                <a:sym typeface="Poppins"/>
              </a:rPr>
              <a:t>2. High Accuracy: </a:t>
            </a:r>
            <a:r>
              <a:rPr lang="en-US" sz="1000" dirty="0">
                <a:solidFill>
                  <a:srgbClr val="616161"/>
                </a:solidFill>
                <a:latin typeface="Poppins" panose="00000500000000000000" pitchFamily="2" charset="0"/>
                <a:ea typeface="Poppins"/>
                <a:cs typeface="Poppins" panose="00000500000000000000" pitchFamily="2" charset="0"/>
                <a:sym typeface="Poppins"/>
              </a:rPr>
              <a:t>By leveraging deep learning models, the solution can achieve high accuracy in detection, potentially surpassing traditional methods. (Sketch a graph with "Accuracy" on the Y-axis and "Detection Methods" on the X-axis with a line representing AI/ML surpassing other methods) </a:t>
            </a:r>
          </a:p>
          <a:p>
            <a:pPr marL="0" lvl="0" indent="0" algn="l" rtl="0">
              <a:lnSpc>
                <a:spcPct val="115000"/>
              </a:lnSpc>
              <a:spcBef>
                <a:spcPts val="0"/>
              </a:spcBef>
              <a:spcAft>
                <a:spcPts val="0"/>
              </a:spcAft>
              <a:buClr>
                <a:schemeClr val="dk1"/>
              </a:buClr>
              <a:buSzPts val="1100"/>
              <a:buFont typeface="Arial"/>
              <a:buNone/>
            </a:pPr>
            <a:r>
              <a:rPr lang="en-US" sz="1000" b="1" dirty="0">
                <a:solidFill>
                  <a:srgbClr val="616161"/>
                </a:solidFill>
                <a:latin typeface="Poppins" panose="00000500000000000000" pitchFamily="2" charset="0"/>
                <a:ea typeface="Poppins"/>
                <a:cs typeface="Poppins" panose="00000500000000000000" pitchFamily="2" charset="0"/>
                <a:sym typeface="Poppins"/>
              </a:rPr>
              <a:t>3.</a:t>
            </a:r>
            <a:r>
              <a:rPr lang="en-US" sz="1000" dirty="0">
                <a:solidFill>
                  <a:srgbClr val="616161"/>
                </a:solidFill>
                <a:latin typeface="Poppins" panose="00000500000000000000" pitchFamily="2" charset="0"/>
                <a:ea typeface="Poppins"/>
                <a:cs typeface="Poppins" panose="00000500000000000000" pitchFamily="2" charset="0"/>
                <a:sym typeface="Poppins"/>
              </a:rPr>
              <a:t> </a:t>
            </a:r>
            <a:r>
              <a:rPr lang="en-US" sz="1000" b="1" dirty="0">
                <a:solidFill>
                  <a:srgbClr val="616161"/>
                </a:solidFill>
                <a:latin typeface="Poppins" panose="00000500000000000000" pitchFamily="2" charset="0"/>
                <a:ea typeface="Poppins"/>
                <a:cs typeface="Poppins" panose="00000500000000000000" pitchFamily="2" charset="0"/>
                <a:sym typeface="Poppins"/>
              </a:rPr>
              <a:t>Scalability</a:t>
            </a:r>
            <a:r>
              <a:rPr lang="en-US" sz="1000" dirty="0">
                <a:solidFill>
                  <a:srgbClr val="616161"/>
                </a:solidFill>
                <a:latin typeface="Poppins" panose="00000500000000000000" pitchFamily="2" charset="0"/>
                <a:ea typeface="Poppins"/>
                <a:cs typeface="Poppins" panose="00000500000000000000" pitchFamily="2" charset="0"/>
                <a:sym typeface="Poppins"/>
              </a:rPr>
              <a:t>: The system can handle large datasets of OHRC images efficiently, enabling analysis of vast areas or long-term studies. (Sketch a large archive overflowing with OHRC images being fed into the AI system) </a:t>
            </a:r>
          </a:p>
          <a:p>
            <a:pPr marL="0" lvl="0" indent="0" algn="l" rtl="0">
              <a:lnSpc>
                <a:spcPct val="115000"/>
              </a:lnSpc>
              <a:spcBef>
                <a:spcPts val="0"/>
              </a:spcBef>
              <a:spcAft>
                <a:spcPts val="0"/>
              </a:spcAft>
              <a:buClr>
                <a:schemeClr val="dk1"/>
              </a:buClr>
              <a:buSzPts val="1100"/>
              <a:buFont typeface="Arial"/>
              <a:buNone/>
            </a:pPr>
            <a:r>
              <a:rPr lang="en-US" sz="1000" b="1" dirty="0">
                <a:solidFill>
                  <a:srgbClr val="616161"/>
                </a:solidFill>
                <a:latin typeface="Poppins" panose="00000500000000000000" pitchFamily="2" charset="0"/>
                <a:ea typeface="Poppins"/>
                <a:cs typeface="Poppins" panose="00000500000000000000" pitchFamily="2" charset="0"/>
                <a:sym typeface="Poppins"/>
              </a:rPr>
              <a:t>4. Data Analysis: </a:t>
            </a:r>
            <a:r>
              <a:rPr lang="en-US" sz="1000" dirty="0">
                <a:solidFill>
                  <a:srgbClr val="616161"/>
                </a:solidFill>
                <a:latin typeface="Poppins" panose="00000500000000000000" pitchFamily="2" charset="0"/>
                <a:ea typeface="Poppins"/>
                <a:cs typeface="Poppins" panose="00000500000000000000" pitchFamily="2" charset="0"/>
                <a:sym typeface="Poppins"/>
              </a:rPr>
              <a:t>The solution can provide insights beyond basic detection. Analyze crater size distribution, boulder density across regions, or identify potential landing sites based on crater characteristics. (Sketch a pie chart showing crater size distribution and a map highlighting areas with high boulder density)</a:t>
            </a:r>
          </a:p>
          <a:p>
            <a:pPr marL="0" lvl="0" indent="0" algn="l" rtl="0">
              <a:lnSpc>
                <a:spcPct val="115000"/>
              </a:lnSpc>
              <a:spcBef>
                <a:spcPts val="0"/>
              </a:spcBef>
              <a:spcAft>
                <a:spcPts val="0"/>
              </a:spcAft>
              <a:buClr>
                <a:schemeClr val="dk1"/>
              </a:buClr>
              <a:buSzPts val="1100"/>
              <a:buFont typeface="Arial"/>
              <a:buNone/>
            </a:pPr>
            <a:r>
              <a:rPr lang="en-US" sz="1000" dirty="0">
                <a:solidFill>
                  <a:srgbClr val="616161"/>
                </a:solidFill>
                <a:latin typeface="Poppins" panose="00000500000000000000" pitchFamily="2" charset="0"/>
                <a:ea typeface="Poppins"/>
                <a:cs typeface="Poppins" panose="00000500000000000000" pitchFamily="2" charset="0"/>
                <a:sym typeface="Poppins"/>
              </a:rPr>
              <a:t> </a:t>
            </a:r>
            <a:r>
              <a:rPr lang="en-US" sz="1000" b="1" dirty="0">
                <a:solidFill>
                  <a:srgbClr val="616161"/>
                </a:solidFill>
                <a:latin typeface="Poppins" panose="00000500000000000000" pitchFamily="2" charset="0"/>
                <a:ea typeface="Poppins"/>
                <a:cs typeface="Poppins" panose="00000500000000000000" pitchFamily="2" charset="0"/>
                <a:sym typeface="Poppins"/>
              </a:rPr>
              <a:t>5. Customization: </a:t>
            </a:r>
            <a:r>
              <a:rPr lang="en-US" sz="1000" dirty="0">
                <a:solidFill>
                  <a:srgbClr val="616161"/>
                </a:solidFill>
                <a:latin typeface="Poppins" panose="00000500000000000000" pitchFamily="2" charset="0"/>
                <a:ea typeface="Poppins"/>
                <a:cs typeface="Poppins" panose="00000500000000000000" pitchFamily="2" charset="0"/>
                <a:sym typeface="Poppins"/>
              </a:rPr>
              <a:t>The AI model can be fine-tuned to specific needs. Focus on detecting craters of a particular size range or prioritize boulder identification based on composition. (Sketch dials and levers on the computer screen allowing adjustments to the AI model) </a:t>
            </a:r>
          </a:p>
          <a:p>
            <a:pPr marL="0" lvl="0" indent="0" algn="l" rtl="0">
              <a:lnSpc>
                <a:spcPct val="115000"/>
              </a:lnSpc>
              <a:spcBef>
                <a:spcPts val="0"/>
              </a:spcBef>
              <a:spcAft>
                <a:spcPts val="0"/>
              </a:spcAft>
              <a:buClr>
                <a:schemeClr val="dk1"/>
              </a:buClr>
              <a:buSzPts val="1100"/>
              <a:buFont typeface="Arial"/>
              <a:buNone/>
            </a:pPr>
            <a:r>
              <a:rPr lang="en-US" sz="1000" b="1" dirty="0">
                <a:solidFill>
                  <a:srgbClr val="616161"/>
                </a:solidFill>
                <a:latin typeface="Poppins" panose="00000500000000000000" pitchFamily="2" charset="0"/>
                <a:ea typeface="Poppins"/>
                <a:cs typeface="Poppins" panose="00000500000000000000" pitchFamily="2" charset="0"/>
                <a:sym typeface="Poppins"/>
              </a:rPr>
              <a:t>6. Visualization Tools: </a:t>
            </a:r>
            <a:r>
              <a:rPr lang="en-US" sz="1000" dirty="0">
                <a:solidFill>
                  <a:srgbClr val="616161"/>
                </a:solidFill>
                <a:latin typeface="Poppins" panose="00000500000000000000" pitchFamily="2" charset="0"/>
                <a:ea typeface="Poppins"/>
                <a:cs typeface="Poppins" panose="00000500000000000000" pitchFamily="2" charset="0"/>
                <a:sym typeface="Poppins"/>
              </a:rPr>
              <a:t>The system can present results in user-friendly formats. Generate reports with detailed information or create overlay maps highlighting detected features. (Sketch a scientist reviewing a report with tables and graphs alongside a map overlaid with crater and boulder locations)</a:t>
            </a:r>
          </a:p>
          <a:p>
            <a:pPr marL="0" lvl="0" indent="0" algn="l" rtl="0">
              <a:lnSpc>
                <a:spcPct val="115000"/>
              </a:lnSpc>
              <a:spcBef>
                <a:spcPts val="0"/>
              </a:spcBef>
              <a:spcAft>
                <a:spcPts val="0"/>
              </a:spcAft>
              <a:buClr>
                <a:schemeClr val="dk1"/>
              </a:buClr>
              <a:buSzPts val="1100"/>
              <a:buFont typeface="Arial"/>
              <a:buNone/>
            </a:pPr>
            <a:r>
              <a:rPr lang="en-US" sz="1000" dirty="0">
                <a:solidFill>
                  <a:srgbClr val="616161"/>
                </a:solidFill>
                <a:latin typeface="Poppins" panose="00000500000000000000" pitchFamily="2" charset="0"/>
                <a:ea typeface="Poppins"/>
                <a:cs typeface="Poppins" panose="00000500000000000000" pitchFamily="2" charset="0"/>
                <a:sym typeface="Poppins"/>
              </a:rPr>
              <a:t> </a:t>
            </a:r>
            <a:r>
              <a:rPr lang="en-US" sz="1000" b="1" dirty="0">
                <a:solidFill>
                  <a:srgbClr val="616161"/>
                </a:solidFill>
                <a:latin typeface="Poppins" panose="00000500000000000000" pitchFamily="2" charset="0"/>
                <a:ea typeface="Poppins"/>
                <a:cs typeface="Poppins" panose="00000500000000000000" pitchFamily="2" charset="0"/>
                <a:sym typeface="Poppins"/>
              </a:rPr>
              <a:t>Benefits of Visuals: </a:t>
            </a:r>
            <a:r>
              <a:rPr lang="en-US" sz="1000" dirty="0">
                <a:solidFill>
                  <a:srgbClr val="616161"/>
                </a:solidFill>
                <a:latin typeface="Poppins" panose="00000500000000000000" pitchFamily="2" charset="0"/>
                <a:ea typeface="Poppins"/>
                <a:cs typeface="Poppins" panose="00000500000000000000" pitchFamily="2" charset="0"/>
                <a:sym typeface="Poppins"/>
              </a:rPr>
              <a:t>Adding sketches or illustrations can significantly enhance your presentation. Visuals make complex information easier to understand, improve audience retention, and add a professional touch.</a:t>
            </a:r>
            <a:endParaRPr lang="en-GB" sz="1000" dirty="0">
              <a:solidFill>
                <a:srgbClr val="616161"/>
              </a:solidFill>
              <a:latin typeface="Poppins" panose="00000500000000000000" pitchFamily="2" charset="0"/>
              <a:ea typeface="Poppins"/>
              <a:cs typeface="Poppins" panose="00000500000000000000" pitchFamily="2" charset="0"/>
              <a:sym typeface="Poppins"/>
            </a:endParaRPr>
          </a:p>
          <a:p>
            <a:pPr marL="0" lvl="0" indent="0" algn="l" rtl="0">
              <a:lnSpc>
                <a:spcPct val="115000"/>
              </a:lnSpc>
              <a:spcBef>
                <a:spcPts val="1200"/>
              </a:spcBef>
              <a:spcAft>
                <a:spcPts val="1200"/>
              </a:spcAft>
              <a:buNone/>
            </a:pPr>
            <a:endParaRPr sz="1000" dirty="0">
              <a:solidFill>
                <a:schemeClr val="dk1"/>
              </a:solidFill>
              <a:latin typeface="Poppins" panose="00000500000000000000" pitchFamily="2" charset="0"/>
              <a:ea typeface="Poppins"/>
              <a:cs typeface="Poppins" panose="00000500000000000000" pitchFamily="2" charset="0"/>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05" name="Google Shape;105;p19"/>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dirty="0">
                <a:solidFill>
                  <a:srgbClr val="616161"/>
                </a:solidFill>
                <a:latin typeface="Poppins Medium"/>
                <a:ea typeface="Poppins Medium"/>
                <a:cs typeface="Poppins Medium"/>
                <a:sym typeface="Poppins Medium"/>
              </a:rPr>
              <a:t>Process flow diagram</a:t>
            </a:r>
            <a:endParaRPr sz="1800" dirty="0">
              <a:solidFill>
                <a:srgbClr val="616161"/>
              </a:solidFill>
              <a:latin typeface="Poppins Medium"/>
              <a:ea typeface="Poppins Medium"/>
              <a:cs typeface="Poppins Medium"/>
              <a:sym typeface="Poppins Medium"/>
            </a:endParaRPr>
          </a:p>
          <a:p>
            <a:pPr marL="0" lvl="0" indent="0" algn="l" rtl="0">
              <a:lnSpc>
                <a:spcPct val="115000"/>
              </a:lnSpc>
              <a:spcBef>
                <a:spcPts val="1200"/>
              </a:spcBef>
              <a:spcAft>
                <a:spcPts val="1200"/>
              </a:spcAft>
              <a:buNone/>
            </a:pPr>
            <a:endParaRPr sz="1800" dirty="0">
              <a:solidFill>
                <a:schemeClr val="dk1"/>
              </a:solidFill>
              <a:latin typeface="Poppins"/>
              <a:ea typeface="Poppins"/>
              <a:cs typeface="Poppins"/>
              <a:sym typeface="Poppins"/>
            </a:endParaRPr>
          </a:p>
        </p:txBody>
      </p:sp>
      <p:pic>
        <p:nvPicPr>
          <p:cNvPr id="5" name="Picture 4">
            <a:extLst>
              <a:ext uri="{FF2B5EF4-FFF2-40B4-BE49-F238E27FC236}">
                <a16:creationId xmlns:a16="http://schemas.microsoft.com/office/drawing/2014/main" id="{DC9358A2-56D8-D7D4-EAEA-0957E13C3F92}"/>
              </a:ext>
            </a:extLst>
          </p:cNvPr>
          <p:cNvPicPr>
            <a:picLocks noChangeAspect="1"/>
          </p:cNvPicPr>
          <p:nvPr/>
        </p:nvPicPr>
        <p:blipFill>
          <a:blip r:embed="rId4"/>
          <a:stretch>
            <a:fillRect/>
          </a:stretch>
        </p:blipFill>
        <p:spPr>
          <a:xfrm>
            <a:off x="1623601" y="1351703"/>
            <a:ext cx="4712905" cy="32586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21" name="Google Shape;121;p21"/>
          <p:cNvSpPr txBox="1"/>
          <p:nvPr/>
        </p:nvSpPr>
        <p:spPr>
          <a:xfrm>
            <a:off x="134400" y="806350"/>
            <a:ext cx="8630981" cy="4137126"/>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US" sz="1000" dirty="0">
                <a:solidFill>
                  <a:schemeClr val="dk1"/>
                </a:solidFill>
                <a:latin typeface="Poppins"/>
                <a:ea typeface="Poppins"/>
                <a:cs typeface="Poppins"/>
                <a:sym typeface="Poppins"/>
              </a:rPr>
              <a:t> </a:t>
            </a:r>
            <a:r>
              <a:rPr lang="en-US" sz="1000" b="1" dirty="0">
                <a:solidFill>
                  <a:schemeClr val="dk1"/>
                </a:solidFill>
                <a:latin typeface="Poppins"/>
                <a:ea typeface="Poppins"/>
                <a:cs typeface="Poppins"/>
                <a:sym typeface="Poppins"/>
              </a:rPr>
              <a:t>Automatic Crater and Boulder Detection in OHRC Images</a:t>
            </a:r>
            <a:r>
              <a:rPr lang="en-US" sz="1000" dirty="0">
                <a:solidFill>
                  <a:schemeClr val="dk1"/>
                </a:solidFill>
                <a:latin typeface="Poppins"/>
                <a:ea typeface="Poppins"/>
                <a:cs typeface="Poppins"/>
                <a:sym typeface="Poppins"/>
              </a:rPr>
              <a:t>: A Solution Brief</a:t>
            </a:r>
          </a:p>
          <a:p>
            <a:pPr marL="0" lvl="0" indent="0" algn="just" rtl="0">
              <a:lnSpc>
                <a:spcPct val="115000"/>
              </a:lnSpc>
              <a:spcBef>
                <a:spcPts val="0"/>
              </a:spcBef>
              <a:spcAft>
                <a:spcPts val="500"/>
              </a:spcAft>
              <a:buNone/>
            </a:pPr>
            <a:r>
              <a:rPr lang="en-US" sz="1000" dirty="0">
                <a:solidFill>
                  <a:schemeClr val="dk1"/>
                </a:solidFill>
                <a:latin typeface="Poppins"/>
                <a:ea typeface="Poppins"/>
                <a:cs typeface="Poppins"/>
                <a:sym typeface="Poppins"/>
              </a:rPr>
              <a:t>Executive Summary Manually analyzing Orbiter High Resolution Camera (OHRC) images for crater and boulder detection is a laborious task hindering scientific progress. This solution brief proposes an automated approach using Artificial Intelligence (AI) and Machine Learning (ML) techniques. Deep learning models, trained on labeled OHRC data, can identify craters and boulders with high accuracy, significantly improving efficiency and potentially surpassing traditional methods. </a:t>
            </a:r>
          </a:p>
          <a:p>
            <a:pPr marL="0" lvl="0" indent="0" algn="just" rtl="0">
              <a:lnSpc>
                <a:spcPct val="115000"/>
              </a:lnSpc>
              <a:spcBef>
                <a:spcPts val="0"/>
              </a:spcBef>
              <a:spcAft>
                <a:spcPts val="500"/>
              </a:spcAft>
              <a:buNone/>
            </a:pPr>
            <a:r>
              <a:rPr lang="en-US" sz="1200" b="1" dirty="0">
                <a:solidFill>
                  <a:schemeClr val="dk1"/>
                </a:solidFill>
                <a:latin typeface="Poppins"/>
                <a:ea typeface="Poppins"/>
                <a:cs typeface="Poppins"/>
                <a:sym typeface="Poppins"/>
              </a:rPr>
              <a:t>Challenge: </a:t>
            </a:r>
          </a:p>
          <a:p>
            <a:pPr marL="0" lvl="0" indent="0" algn="just" rtl="0">
              <a:lnSpc>
                <a:spcPct val="115000"/>
              </a:lnSpc>
              <a:spcBef>
                <a:spcPts val="0"/>
              </a:spcBef>
              <a:spcAft>
                <a:spcPts val="500"/>
              </a:spcAft>
              <a:buNone/>
            </a:pPr>
            <a:r>
              <a:rPr lang="en-US" sz="1000" b="1" dirty="0">
                <a:solidFill>
                  <a:schemeClr val="dk1"/>
                </a:solidFill>
                <a:latin typeface="Poppins"/>
                <a:ea typeface="Poppins"/>
                <a:cs typeface="Poppins"/>
                <a:sym typeface="Poppins"/>
              </a:rPr>
              <a:t>Manual Analysis Bottleneck </a:t>
            </a:r>
            <a:r>
              <a:rPr lang="en-US" sz="1000" dirty="0">
                <a:solidFill>
                  <a:schemeClr val="dk1"/>
                </a:solidFill>
                <a:latin typeface="Poppins"/>
                <a:ea typeface="Poppins"/>
                <a:cs typeface="Poppins"/>
                <a:sym typeface="Poppins"/>
              </a:rPr>
              <a:t>Planetary scientists rely on OHRC images to study celestial surfaces. Identifying craters and boulders within these images is crucial for various purposes, including geological characterization, resource exploration, and mission planning. However, manual analysis suffers from key limitations: </a:t>
            </a:r>
          </a:p>
          <a:p>
            <a:pPr marL="0" lvl="0" indent="0" algn="just" rtl="0">
              <a:lnSpc>
                <a:spcPct val="115000"/>
              </a:lnSpc>
              <a:spcBef>
                <a:spcPts val="0"/>
              </a:spcBef>
              <a:spcAft>
                <a:spcPts val="500"/>
              </a:spcAft>
              <a:buNone/>
            </a:pPr>
            <a:r>
              <a:rPr lang="en-US" sz="1000" b="1" dirty="0">
                <a:solidFill>
                  <a:schemeClr val="dk1"/>
                </a:solidFill>
                <a:latin typeface="Poppins"/>
                <a:ea typeface="Poppins"/>
                <a:cs typeface="Poppins"/>
                <a:sym typeface="Poppins"/>
              </a:rPr>
              <a:t>Time-consuming and Laborious: </a:t>
            </a:r>
            <a:r>
              <a:rPr lang="en-US" sz="1000" dirty="0">
                <a:solidFill>
                  <a:schemeClr val="dk1"/>
                </a:solidFill>
                <a:latin typeface="Poppins"/>
                <a:ea typeface="Poppins"/>
                <a:cs typeface="Poppins"/>
                <a:sym typeface="Poppins"/>
              </a:rPr>
              <a:t>Manually marking craters and boulders in large datasets is tedious and requires significant time investment. </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Prone to Inconsistency: </a:t>
            </a:r>
            <a:r>
              <a:rPr lang="en-US" sz="1000" dirty="0">
                <a:solidFill>
                  <a:schemeClr val="dk1"/>
                </a:solidFill>
                <a:latin typeface="Poppins"/>
                <a:ea typeface="Poppins"/>
                <a:cs typeface="Poppins"/>
                <a:sym typeface="Poppins"/>
              </a:rPr>
              <a:t>Subjectivity can lead to inconsistencies between analysts, particularly for faint craters or subtle variations in boulder shapes. </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Limited Scalability:</a:t>
            </a:r>
            <a:r>
              <a:rPr lang="en-US" sz="1000" dirty="0">
                <a:solidFill>
                  <a:schemeClr val="dk1"/>
                </a:solidFill>
                <a:latin typeface="Poppins"/>
                <a:ea typeface="Poppins"/>
                <a:cs typeface="Poppins"/>
                <a:sym typeface="Poppins"/>
              </a:rPr>
              <a:t> Manual analysis becomes impractical for processing vast datasets of OHRC images.</a:t>
            </a:r>
          </a:p>
          <a:p>
            <a:pPr lvl="0" algn="just" rtl="0">
              <a:lnSpc>
                <a:spcPct val="115000"/>
              </a:lnSpc>
              <a:spcBef>
                <a:spcPts val="0"/>
              </a:spcBef>
              <a:spcAft>
                <a:spcPts val="500"/>
              </a:spcAft>
            </a:pPr>
            <a:r>
              <a:rPr lang="en-US" sz="1200" b="1" dirty="0">
                <a:solidFill>
                  <a:schemeClr val="dk1"/>
                </a:solidFill>
                <a:latin typeface="Poppins"/>
                <a:ea typeface="Poppins"/>
                <a:cs typeface="Poppins"/>
                <a:sym typeface="Poppins"/>
              </a:rPr>
              <a:t>Solution:</a:t>
            </a:r>
          </a:p>
          <a:p>
            <a:pPr marL="171450" lvl="0" indent="-171450" algn="just" rtl="0">
              <a:lnSpc>
                <a:spcPct val="115000"/>
              </a:lnSpc>
              <a:spcBef>
                <a:spcPts val="0"/>
              </a:spcBef>
              <a:spcAft>
                <a:spcPts val="500"/>
              </a:spcAft>
              <a:buFont typeface="Arial" panose="020B0604020202020204" pitchFamily="34" charset="0"/>
              <a:buChar char="•"/>
            </a:pPr>
            <a:r>
              <a:rPr lang="en-US" sz="1000" dirty="0">
                <a:solidFill>
                  <a:schemeClr val="dk1"/>
                </a:solidFill>
                <a:latin typeface="Poppins"/>
                <a:ea typeface="Poppins"/>
                <a:cs typeface="Poppins"/>
                <a:sym typeface="Poppins"/>
              </a:rPr>
              <a:t> AI/ML-Powered Automation** This solution leverages AI/ML to automate crater and boulder detection in OHRC images. Here's the core approach:</a:t>
            </a:r>
          </a:p>
          <a:p>
            <a:pPr marL="171450" lvl="0" indent="-171450" algn="just" rtl="0">
              <a:lnSpc>
                <a:spcPct val="115000"/>
              </a:lnSpc>
              <a:spcBef>
                <a:spcPts val="0"/>
              </a:spcBef>
              <a:spcAft>
                <a:spcPts val="500"/>
              </a:spcAft>
              <a:buFont typeface="Arial" panose="020B0604020202020204" pitchFamily="34" charset="0"/>
              <a:buChar char="•"/>
            </a:pPr>
            <a:r>
              <a:rPr lang="en-US" sz="1000" b="1" dirty="0">
                <a:solidFill>
                  <a:schemeClr val="dk1"/>
                </a:solidFill>
                <a:latin typeface="Poppins"/>
                <a:ea typeface="Poppins"/>
                <a:cs typeface="Poppins"/>
                <a:sym typeface="Poppins"/>
              </a:rPr>
              <a:t> 1. Data Preparation: </a:t>
            </a:r>
            <a:r>
              <a:rPr lang="en-US" sz="1000" dirty="0">
                <a:solidFill>
                  <a:schemeClr val="dk1"/>
                </a:solidFill>
                <a:latin typeface="Poppins"/>
                <a:ea typeface="Poppins"/>
                <a:cs typeface="Poppins"/>
                <a:sym typeface="Poppins"/>
              </a:rPr>
              <a:t>Collect and pre-process OHRC images, including potential labeling for training data. This might involve tasks like resizing, formatting, and labeling craters and boulders for the model to learn from.</a:t>
            </a:r>
          </a:p>
        </p:txBody>
      </p:sp>
    </p:spTree>
    <p:extLst>
      <p:ext uri="{BB962C8B-B14F-4D97-AF65-F5344CB8AC3E}">
        <p14:creationId xmlns:p14="http://schemas.microsoft.com/office/powerpoint/2010/main" val="30574576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2093</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Poppins Medium</vt:lpstr>
      <vt:lpstr>Arial</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antony alex</dc:creator>
  <cp:lastModifiedBy>antony alex</cp:lastModifiedBy>
  <cp:revision>2</cp:revision>
  <dcterms:modified xsi:type="dcterms:W3CDTF">2024-07-25T10:09:02Z</dcterms:modified>
</cp:coreProperties>
</file>