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61" r:id="rId3"/>
    <p:sldId id="287" r:id="rId4"/>
    <p:sldId id="288" r:id="rId5"/>
    <p:sldId id="291" r:id="rId6"/>
    <p:sldId id="290" r:id="rId7"/>
    <p:sldId id="289" r:id="rId8"/>
    <p:sldId id="294" r:id="rId9"/>
    <p:sldId id="293" r:id="rId10"/>
    <p:sldId id="355" r:id="rId11"/>
    <p:sldId id="357" r:id="rId12"/>
    <p:sldId id="356" r:id="rId13"/>
    <p:sldId id="358" r:id="rId14"/>
    <p:sldId id="359" r:id="rId15"/>
    <p:sldId id="360" r:id="rId16"/>
    <p:sldId id="362" r:id="rId17"/>
    <p:sldId id="363" r:id="rId18"/>
    <p:sldId id="366" r:id="rId19"/>
    <p:sldId id="367" r:id="rId20"/>
    <p:sldId id="383" r:id="rId21"/>
    <p:sldId id="365" r:id="rId22"/>
    <p:sldId id="368" r:id="rId23"/>
    <p:sldId id="369" r:id="rId24"/>
    <p:sldId id="370" r:id="rId25"/>
    <p:sldId id="373" r:id="rId26"/>
    <p:sldId id="379" r:id="rId27"/>
    <p:sldId id="375" r:id="rId28"/>
    <p:sldId id="378" r:id="rId29"/>
    <p:sldId id="380" r:id="rId30"/>
    <p:sldId id="377" r:id="rId31"/>
    <p:sldId id="376" r:id="rId32"/>
    <p:sldId id="381" r:id="rId33"/>
    <p:sldId id="382" r:id="rId34"/>
    <p:sldId id="384" r:id="rId35"/>
    <p:sldId id="385" r:id="rId36"/>
    <p:sldId id="374" r:id="rId37"/>
    <p:sldId id="371" r:id="rId38"/>
    <p:sldId id="3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58" autoAdjust="0"/>
  </p:normalViewPr>
  <p:slideViewPr>
    <p:cSldViewPr snapToGrid="0">
      <p:cViewPr>
        <p:scale>
          <a:sx n="82" d="100"/>
          <a:sy n="82" d="100"/>
        </p:scale>
        <p:origin x="-80" y="12"/>
      </p:cViewPr>
      <p:guideLst/>
    </p:cSldViewPr>
  </p:slideViewPr>
  <p:outlineViewPr>
    <p:cViewPr>
      <p:scale>
        <a:sx n="33" d="100"/>
        <a:sy n="33" d="100"/>
      </p:scale>
      <p:origin x="0" y="-5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389E5-8304-4E63-ADE9-BC7E36365B06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3D764-6D05-4541-A124-8CD27CE3FE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1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D764-6D05-4541-A124-8CD27CE3FEC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0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F32-1BCE-4147-9E07-A53A6941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90FD-8C14-4560-AC57-9F7BF3204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DEC-0918-4021-A6CB-80C2647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2BC-5B1E-4B9D-8D51-F46ED28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FDCC-D24A-4E0B-AD69-24D78AB1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A7B3-5DFE-44E4-9C4F-1F28E1F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93FE6-FD51-4DE9-AB9C-02ACBAD1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44B-CC15-4CC1-BCEA-5516E6B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C703-A40B-4943-B1C6-2E00B604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0C4B-70FD-40C4-BB2E-B31806B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6FD4C-8332-40EC-BA9F-4708880AD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995DD-229A-4703-B508-7ABA2548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4A2B-23F3-4D50-891D-E7547B48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9715-8135-4B51-9F62-F1A24DBC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C7FC-512A-46C9-9CC7-AD51FEB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1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9B4B-F7EA-4AFF-ADF1-7BD897A2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D7D0-568C-4E81-B2EC-F532BC51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2555-46CB-4362-9424-FCC2154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1FB6-345C-4D95-93BD-532EA6C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73E2-2392-4998-9AC7-82DEF9F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D964-027E-47DC-B785-B405B106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DBA8-19F4-4A8D-BB08-7DFB1C19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8FE9-2BE2-481A-8335-1DA73015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05F9-4C28-4C3A-8CC4-6633F843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092A-78B1-420B-8A81-3F7C2052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07D8-41B3-4E56-8571-C6A1B8F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21CB-8E6B-4E94-B049-4931B424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4B9-6FA8-4B3D-808D-A2ACB65C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9970-8E60-40B5-BD93-4F58C18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471A-6B44-45E5-8541-B6913F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E219-2390-4082-A4CC-BD291D5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308-3242-4507-98A7-0BD21704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8EFC-863A-4E03-9FB0-0DA325E25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25AC-BB82-415F-8FAA-D7194293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30D7F-93A2-40DB-88A0-970AB8BB4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F6B99-EF99-4D00-9DDB-9640AEF49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55B0-4EE4-4EBC-8E04-918B629F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781A9-7E7E-467F-A778-5499D5A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C85C-68AD-4996-9377-E530A59A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702-9CE2-4996-8765-64830CBF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1D0A5-0C67-45DA-B65A-7ACAEB6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D7B-74FB-4AF6-B5D6-60FB7165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E708-4C31-4A17-A46C-0E42BB8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6AC50-AB02-4E89-9201-AB3B2C5C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382B6-0636-4C86-98F5-7186715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EACD9-1E89-4F09-B8C8-4E3F1C86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E001-E0CC-4FFD-AC94-8171AE4C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B2A1-439A-4C0F-B22B-8403559E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CF3C-3512-4508-8E16-565360AC2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2288-7AE5-429B-9335-C52FC25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2390-34DC-4E60-89EC-FBA9DC5B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6EAE-B4FE-439A-91FA-82647261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05C-6F31-41BC-A9F5-8EE2EDE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27B1-012F-4D45-888D-FE19F4D8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185F-A15C-4E39-A623-7B83CE53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1C28-DE35-4153-A272-D9EF12C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FF456-F5B2-4069-A88E-181AB0A5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DA1E-3601-40D3-AAA5-98C6B25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500A4-F375-4631-99FB-7AA87A3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D548-11B1-4E24-846D-F62A3FD5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6354-89FB-4747-B881-17DE89EE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2AA-D631-4F39-838F-D54792E9BB55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A5C2-C35A-4D34-9724-2F224D66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E3F0-BC55-4C7C-9152-81908C91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B9B7-D30C-48A1-B5D1-EA97CDBF5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sa.com/do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135-3B99-47B2-AB4A-F7B72A210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LAb1 - </a:t>
            </a:r>
            <a:r>
              <a:rPr lang="en-GB" dirty="0" err="1"/>
              <a:t>EZgas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F0A2-C7D9-4DA4-8200-11C837BB1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1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11FC-FA28-4AD7-6A72-ABE2B74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14D-AD82-F85C-2B5C-E7D8FF48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Answers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questions</a:t>
            </a:r>
            <a:endParaRPr lang="it-IT" dirty="0"/>
          </a:p>
          <a:p>
            <a:pPr lvl="1"/>
            <a:r>
              <a:rPr lang="it-IT" dirty="0"/>
              <a:t>Who?   (customer </a:t>
            </a:r>
            <a:r>
              <a:rPr lang="it-IT" dirty="0" err="1"/>
              <a:t>segments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Why</a:t>
            </a:r>
            <a:r>
              <a:rPr lang="it-IT" dirty="0"/>
              <a:t>? (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proposition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Money flow? (revenue stream)</a:t>
            </a:r>
          </a:p>
          <a:p>
            <a:pPr marL="914400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659C-F708-5BC7-CE46-B9E5DCD3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8EAB-DD58-D896-7802-6BB10CED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See Business model canvas </a:t>
            </a:r>
          </a:p>
        </p:txBody>
      </p:sp>
      <p:pic>
        <p:nvPicPr>
          <p:cNvPr id="1026" name="Picture 2" descr="Business Model Canvas Que Es - Image to u">
            <a:extLst>
              <a:ext uri="{FF2B5EF4-FFF2-40B4-BE49-F238E27FC236}">
                <a16:creationId xmlns:a16="http://schemas.microsoft.com/office/drawing/2014/main" id="{150AD9C2-F35A-BEC2-6045-EB3287D4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83" y="1335796"/>
            <a:ext cx="10032694" cy="56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3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CAF2-B02E-9EA1-9430-A42C0461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0E0A99-FC49-0218-2894-C9A1052E6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02903"/>
              </p:ext>
            </p:extLst>
          </p:nvPr>
        </p:nvGraphicFramePr>
        <p:xfrm>
          <a:off x="838200" y="1825625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620523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888293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052638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710685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05858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8273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Organization </a:t>
                      </a:r>
                      <a:r>
                        <a:rPr lang="it-IT" dirty="0" err="1"/>
                        <a:t>pays</a:t>
                      </a:r>
                      <a:r>
                        <a:rPr lang="it-IT" dirty="0"/>
                        <a:t> for</a:t>
                      </a:r>
                    </a:p>
                    <a:p>
                      <a:r>
                        <a:rPr lang="it-IT" dirty="0"/>
                        <a:t>(</a:t>
                      </a:r>
                      <a:r>
                        <a:rPr lang="it-IT" dirty="0" err="1"/>
                        <a:t>Ministry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transport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Crowdsourcing + </a:t>
                      </a:r>
                      <a:r>
                        <a:rPr lang="it-IT" dirty="0" err="1"/>
                        <a:t>ads</a:t>
                      </a:r>
                      <a:r>
                        <a:rPr lang="it-IT" dirty="0"/>
                        <a:t>  or Crowdsourcing + freemium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Automobile club  + crowdsourcing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Selling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Gas station </a:t>
                      </a:r>
                      <a:r>
                        <a:rPr lang="it-IT" dirty="0" err="1"/>
                        <a:t>owner</a:t>
                      </a:r>
                      <a:r>
                        <a:rPr lang="it-IT" dirty="0"/>
                        <a:t>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Who uploads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Gas station </a:t>
                      </a:r>
                      <a:r>
                        <a:rPr lang="it-IT" dirty="0" err="1"/>
                        <a:t>owners</a:t>
                      </a:r>
                      <a:r>
                        <a:rPr lang="it-IT" dirty="0"/>
                        <a:t> (by </a:t>
                      </a:r>
                      <a:r>
                        <a:rPr lang="it-IT" dirty="0" err="1"/>
                        <a:t>law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Drivers (and </a:t>
                      </a:r>
                      <a:r>
                        <a:rPr lang="it-IT" dirty="0" err="1"/>
                        <a:t>also</a:t>
                      </a:r>
                      <a:r>
                        <a:rPr lang="it-IT" dirty="0"/>
                        <a:t> gas station </a:t>
                      </a:r>
                      <a:r>
                        <a:rPr lang="it-IT" dirty="0" err="1"/>
                        <a:t>owners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Drivers (and </a:t>
                      </a:r>
                      <a:r>
                        <a:rPr lang="it-IT" dirty="0" err="1"/>
                        <a:t>possibly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also</a:t>
                      </a:r>
                      <a:r>
                        <a:rPr lang="it-IT" dirty="0"/>
                        <a:t> gas station </a:t>
                      </a:r>
                      <a:r>
                        <a:rPr lang="it-IT" dirty="0" err="1"/>
                        <a:t>owners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Drivers (and </a:t>
                      </a:r>
                      <a:r>
                        <a:rPr lang="it-IT" dirty="0" err="1"/>
                        <a:t>also</a:t>
                      </a:r>
                      <a:r>
                        <a:rPr lang="it-IT" dirty="0"/>
                        <a:t> gas station </a:t>
                      </a:r>
                      <a:r>
                        <a:rPr lang="it-IT" dirty="0" err="1"/>
                        <a:t>owners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Gas station </a:t>
                      </a:r>
                      <a:r>
                        <a:rPr lang="it-IT" dirty="0" err="1"/>
                        <a:t>owners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Why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Obliged</a:t>
                      </a:r>
                      <a:r>
                        <a:rPr lang="it-IT" dirty="0"/>
                        <a:t> by </a:t>
                      </a:r>
                      <a:r>
                        <a:rPr lang="it-IT" dirty="0" err="1"/>
                        <a:t>law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Drivers: know the prices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Drivers: know the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Pay</a:t>
                      </a:r>
                      <a:r>
                        <a:rPr lang="it-IT" dirty="0"/>
                        <a:t> the gas station </a:t>
                      </a:r>
                      <a:r>
                        <a:rPr lang="it-IT" dirty="0" err="1"/>
                        <a:t>owner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uploading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 </a:t>
                      </a:r>
                      <a:r>
                        <a:rPr lang="it-IT" dirty="0" err="1"/>
                        <a:t>advertize</a:t>
                      </a:r>
                      <a:r>
                        <a:rPr lang="it-IT" dirty="0"/>
                        <a:t> gas station 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Revenue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Ministry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pays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From </a:t>
                      </a:r>
                      <a:r>
                        <a:rPr lang="it-IT" dirty="0" err="1"/>
                        <a:t>ads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google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ads</a:t>
                      </a:r>
                      <a:r>
                        <a:rPr lang="it-IT" dirty="0"/>
                        <a:t> or </a:t>
                      </a:r>
                      <a:r>
                        <a:rPr lang="it-IT" dirty="0" err="1"/>
                        <a:t>similar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Club </a:t>
                      </a:r>
                      <a:r>
                        <a:rPr lang="it-IT" dirty="0" err="1"/>
                        <a:t>pays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Selling data (gas prices, selling trends, </a:t>
                      </a:r>
                      <a:r>
                        <a:rPr lang="it-IT" dirty="0" err="1"/>
                        <a:t>traffic</a:t>
                      </a:r>
                      <a:r>
                        <a:rPr lang="it-IT" dirty="0"/>
                        <a:t> trends..)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Gas station </a:t>
                      </a:r>
                      <a:r>
                        <a:rPr lang="it-IT" dirty="0" err="1"/>
                        <a:t>owners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pay</a:t>
                      </a:r>
                      <a:r>
                        <a:rPr lang="it-IT" dirty="0"/>
                        <a:t> (to be </a:t>
                      </a:r>
                      <a:r>
                        <a:rPr lang="it-IT" dirty="0" err="1"/>
                        <a:t>ranked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higher</a:t>
                      </a:r>
                      <a:r>
                        <a:rPr lang="it-IT" dirty="0"/>
                        <a:t> in </a:t>
                      </a:r>
                      <a:r>
                        <a:rPr lang="it-IT" dirty="0" err="1"/>
                        <a:t>searches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3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Consequences</a:t>
                      </a:r>
                      <a:r>
                        <a:rPr lang="it-IT" dirty="0"/>
                        <a:t> on FR</a:t>
                      </a:r>
                    </a:p>
                    <a:p>
                      <a:r>
                        <a:rPr lang="it-IT" dirty="0"/>
                        <a:t>(</a:t>
                      </a:r>
                      <a:r>
                        <a:rPr lang="it-IT" dirty="0" err="1"/>
                        <a:t>consistency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fake prices </a:t>
                      </a:r>
                      <a:r>
                        <a:rPr lang="it-IT" dirty="0" err="1"/>
                        <a:t>uploaded</a:t>
                      </a:r>
                      <a:endParaRPr lang="it-IT" dirty="0"/>
                    </a:p>
                    <a:p>
                      <a:r>
                        <a:rPr lang="it-IT" dirty="0"/>
                        <a:t>Ad management  </a:t>
                      </a:r>
                    </a:p>
                    <a:p>
                      <a:r>
                        <a:rPr lang="it-IT" dirty="0"/>
                        <a:t>Payment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Find</a:t>
                      </a:r>
                      <a:r>
                        <a:rPr lang="it-IT" dirty="0"/>
                        <a:t> fake prices </a:t>
                      </a:r>
                      <a:r>
                        <a:rPr lang="it-IT" dirty="0" err="1"/>
                        <a:t>uploaded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Statistic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analysis</a:t>
                      </a:r>
                      <a:r>
                        <a:rPr lang="it-IT" dirty="0"/>
                        <a:t>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ranking </a:t>
                      </a:r>
                      <a:r>
                        <a:rPr lang="it-IT" dirty="0" err="1"/>
                        <a:t>algorithm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1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F3E9-98B7-F7E2-91B1-9921051E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43B7-C1EC-1B00-9AA1-3A22539B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 2: crowdsourcing + </a:t>
            </a:r>
            <a:r>
              <a:rPr lang="it-IT" dirty="0" err="1"/>
              <a:t>ads</a:t>
            </a:r>
            <a:r>
              <a:rPr lang="it-IT" dirty="0"/>
              <a:t>, and freemium</a:t>
            </a:r>
          </a:p>
        </p:txBody>
      </p:sp>
    </p:spTree>
    <p:extLst>
      <p:ext uri="{BB962C8B-B14F-4D97-AF65-F5344CB8AC3E}">
        <p14:creationId xmlns:p14="http://schemas.microsoft.com/office/powerpoint/2010/main" val="32614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D697-4FFD-F63A-D82E-5F49978B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A2C2-0F00-C49E-284F-615E2FE9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Drivers</a:t>
            </a:r>
          </a:p>
          <a:p>
            <a:r>
              <a:rPr lang="it-IT" dirty="0"/>
              <a:t>Gas station </a:t>
            </a:r>
            <a:r>
              <a:rPr lang="it-IT" dirty="0" err="1"/>
              <a:t>owners</a:t>
            </a:r>
            <a:r>
              <a:rPr lang="it-IT" dirty="0"/>
              <a:t> (</a:t>
            </a:r>
            <a:r>
              <a:rPr lang="it-IT" dirty="0" err="1"/>
              <a:t>impacted</a:t>
            </a:r>
            <a:r>
              <a:rPr lang="it-IT" dirty="0"/>
              <a:t>)</a:t>
            </a:r>
          </a:p>
          <a:p>
            <a:r>
              <a:rPr lang="it-IT" dirty="0"/>
              <a:t>Developer team (</a:t>
            </a:r>
            <a:r>
              <a:rPr lang="it-IT" dirty="0" err="1"/>
              <a:t>not</a:t>
            </a:r>
            <a:r>
              <a:rPr lang="it-IT" dirty="0"/>
              <a:t> an </a:t>
            </a:r>
            <a:r>
              <a:rPr lang="it-IT" dirty="0" err="1"/>
              <a:t>actor</a:t>
            </a:r>
            <a:r>
              <a:rPr lang="it-IT" dirty="0"/>
              <a:t>)</a:t>
            </a:r>
          </a:p>
          <a:p>
            <a:r>
              <a:rPr lang="it-IT" dirty="0" err="1"/>
              <a:t>Developing</a:t>
            </a:r>
            <a:r>
              <a:rPr lang="it-IT" dirty="0"/>
              <a:t> company CEO (</a:t>
            </a:r>
            <a:r>
              <a:rPr lang="it-IT" dirty="0" err="1"/>
              <a:t>not</a:t>
            </a:r>
            <a:r>
              <a:rPr lang="it-IT" dirty="0"/>
              <a:t> an </a:t>
            </a:r>
            <a:r>
              <a:rPr lang="it-IT" dirty="0" err="1"/>
              <a:t>actor</a:t>
            </a:r>
            <a:r>
              <a:rPr lang="it-IT" dirty="0"/>
              <a:t>)</a:t>
            </a:r>
          </a:p>
          <a:p>
            <a:r>
              <a:rPr lang="it-IT" dirty="0"/>
              <a:t>Google </a:t>
            </a:r>
            <a:r>
              <a:rPr lang="it-IT" dirty="0" err="1"/>
              <a:t>ads</a:t>
            </a:r>
            <a:endParaRPr lang="it-IT" dirty="0"/>
          </a:p>
          <a:p>
            <a:r>
              <a:rPr lang="it-IT" dirty="0"/>
              <a:t>Payment service</a:t>
            </a:r>
          </a:p>
          <a:p>
            <a:r>
              <a:rPr lang="it-IT" dirty="0"/>
              <a:t>Administrator (fake data, monitor </a:t>
            </a:r>
            <a:r>
              <a:rPr lang="it-IT" dirty="0" err="1"/>
              <a:t>application</a:t>
            </a:r>
            <a:r>
              <a:rPr lang="it-IT" dirty="0"/>
              <a:t> for </a:t>
            </a:r>
            <a:r>
              <a:rPr lang="it-IT" dirty="0" err="1"/>
              <a:t>usage</a:t>
            </a:r>
            <a:r>
              <a:rPr lang="it-IT" dirty="0"/>
              <a:t>, security)</a:t>
            </a:r>
          </a:p>
          <a:p>
            <a:r>
              <a:rPr lang="it-IT" dirty="0" err="1"/>
              <a:t>Map</a:t>
            </a:r>
            <a:r>
              <a:rPr lang="it-IT" dirty="0"/>
              <a:t> service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419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3D7E-8C23-1611-DEC1-7B9E0CB5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5" name="Content Placeholder 4" descr="Diagram of a gas company&#10;&#10;AI-generated content may be incorrect.">
            <a:extLst>
              <a:ext uri="{FF2B5EF4-FFF2-40B4-BE49-F238E27FC236}">
                <a16:creationId xmlns:a16="http://schemas.microsoft.com/office/drawing/2014/main" id="{92CFDA84-B394-B1B2-2AF0-8357D573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25" y="1825625"/>
            <a:ext cx="7150350" cy="4351338"/>
          </a:xfrm>
        </p:spPr>
      </p:pic>
    </p:spTree>
    <p:extLst>
      <p:ext uri="{BB962C8B-B14F-4D97-AF65-F5344CB8AC3E}">
        <p14:creationId xmlns:p14="http://schemas.microsoft.com/office/powerpoint/2010/main" val="6528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AC2C-2187-9382-C2CA-9DE9C3C2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Interfaces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828FC-64D7-978D-D4E5-30A694D77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88817"/>
              </p:ext>
            </p:extLst>
          </p:nvPr>
        </p:nvGraphicFramePr>
        <p:xfrm>
          <a:off x="2325094" y="2151628"/>
          <a:ext cx="78867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08392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2636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5678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Physical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interface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interface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1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Smartphone (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in car)</a:t>
                      </a:r>
                    </a:p>
                    <a:p>
                      <a:r>
                        <a:rPr lang="it-IT" dirty="0"/>
                        <a:t>PC (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at</a:t>
                      </a:r>
                      <a:r>
                        <a:rPr lang="it-IT" dirty="0"/>
                        <a:t> home)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App and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GUI </a:t>
                      </a:r>
                    </a:p>
                    <a:p>
                      <a:r>
                        <a:rPr lang="it-IT" dirty="0"/>
                        <a:t>Web browser and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1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Payment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Internet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API </a:t>
                      </a:r>
                      <a:r>
                        <a:rPr lang="it-IT" dirty="0" err="1"/>
                        <a:t>specifications</a:t>
                      </a:r>
                      <a:r>
                        <a:rPr lang="it-IT" dirty="0"/>
                        <a:t>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https://developer.visa.com/docs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Map</a:t>
                      </a:r>
                      <a:r>
                        <a:rPr lang="it-IT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Internet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API </a:t>
                      </a:r>
                      <a:r>
                        <a:rPr lang="it-IT" dirty="0" err="1"/>
                        <a:t>specifications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6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Google </a:t>
                      </a:r>
                      <a:r>
                        <a:rPr lang="it-IT" dirty="0" err="1"/>
                        <a:t>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API </a:t>
                      </a:r>
                      <a:r>
                        <a:rPr lang="it-IT" dirty="0" err="1"/>
                        <a:t>specifications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4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865D-9A39-F01A-C26F-D8B5AECB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4ACAF0-07BB-389D-21E9-D3843322D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294621"/>
              </p:ext>
            </p:extLst>
          </p:nvPr>
        </p:nvGraphicFramePr>
        <p:xfrm>
          <a:off x="1522012" y="187657"/>
          <a:ext cx="10515597" cy="690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813701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980660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915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Authorization</a:t>
                      </a:r>
                      <a:r>
                        <a:rPr lang="it-IT" dirty="0"/>
                        <a:t> and authentication, 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Sign</a:t>
                      </a:r>
                      <a:r>
                        <a:rPr lang="it-IT" dirty="0"/>
                        <a:t> up (create account and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8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FRx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Manage</a:t>
                      </a:r>
                      <a:r>
                        <a:rPr lang="it-IT" b="1" dirty="0"/>
                        <a:t>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9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x.1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Change</a:t>
                      </a:r>
                      <a:r>
                        <a:rPr lang="it-IT" dirty="0"/>
                        <a:t>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x.2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Delete account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8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Upgrade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5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Monitor </a:t>
                      </a:r>
                      <a:r>
                        <a:rPr lang="it-IT" b="1" dirty="0" err="1"/>
                        <a:t>usage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Block driver from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7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Count</a:t>
                      </a:r>
                      <a:r>
                        <a:rPr lang="it-IT" dirty="0"/>
                        <a:t> drivers, </a:t>
                      </a:r>
                      <a:r>
                        <a:rPr lang="it-IT" dirty="0" err="1"/>
                        <a:t>active</a:t>
                      </a:r>
                      <a:r>
                        <a:rPr lang="it-IT" dirty="0"/>
                        <a:t> drivers, </a:t>
                      </a:r>
                      <a:r>
                        <a:rPr lang="it-IT" dirty="0" err="1"/>
                        <a:t>current</a:t>
                      </a:r>
                      <a:r>
                        <a:rPr lang="it-IT" dirty="0"/>
                        <a:t>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Log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activity (log in logout, </a:t>
                      </a:r>
                      <a:r>
                        <a:rPr lang="it-IT" dirty="0" err="1"/>
                        <a:t>types</a:t>
                      </a:r>
                      <a:r>
                        <a:rPr lang="it-IT" dirty="0"/>
                        <a:t> of accesses) of </a:t>
                      </a:r>
                      <a:r>
                        <a:rPr lang="it-IT" dirty="0" err="1"/>
                        <a:t>each</a:t>
                      </a:r>
                      <a:r>
                        <a:rPr lang="it-IT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Define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subscription</a:t>
                      </a:r>
                      <a:r>
                        <a:rPr lang="it-IT" dirty="0"/>
                        <a:t>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Select </a:t>
                      </a:r>
                      <a:r>
                        <a:rPr lang="it-IT" dirty="0" err="1"/>
                        <a:t>subscription</a:t>
                      </a:r>
                      <a:r>
                        <a:rPr lang="it-IT" dirty="0"/>
                        <a:t> plan for driver (</a:t>
                      </a:r>
                      <a:r>
                        <a:rPr lang="it-IT" dirty="0" err="1"/>
                        <a:t>attach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subscription</a:t>
                      </a:r>
                      <a:r>
                        <a:rPr lang="it-IT" dirty="0"/>
                        <a:t> plan to driver)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6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63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2E5F-406E-3BD6-47FC-E5741BD1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22C49-7CF8-B03B-172D-B27039F57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7410"/>
              </p:ext>
            </p:extLst>
          </p:nvPr>
        </p:nvGraphicFramePr>
        <p:xfrm>
          <a:off x="1832112" y="593173"/>
          <a:ext cx="9737036" cy="718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518">
                  <a:extLst>
                    <a:ext uri="{9D8B030D-6E8A-4147-A177-3AD203B41FA5}">
                      <a16:colId xmlns:a16="http://schemas.microsoft.com/office/drawing/2014/main" val="1746523602"/>
                    </a:ext>
                  </a:extLst>
                </a:gridCol>
                <a:gridCol w="4868518">
                  <a:extLst>
                    <a:ext uri="{9D8B030D-6E8A-4147-A177-3AD203B41FA5}">
                      <a16:colId xmlns:a16="http://schemas.microsoft.com/office/drawing/2014/main" val="208485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Manage</a:t>
                      </a:r>
                      <a:r>
                        <a:rPr lang="it-IT" dirty="0"/>
                        <a:t> gas stations and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9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CRUD gas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8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CRUD price record  of </a:t>
                      </a:r>
                      <a:r>
                        <a:rPr lang="it-IT" dirty="0" err="1"/>
                        <a:t>fuels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3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Attach</a:t>
                      </a:r>
                      <a:r>
                        <a:rPr lang="it-IT" dirty="0"/>
                        <a:t> / </a:t>
                      </a:r>
                      <a:r>
                        <a:rPr lang="it-IT" dirty="0" err="1"/>
                        <a:t>detach</a:t>
                      </a:r>
                      <a:r>
                        <a:rPr lang="it-IT" dirty="0"/>
                        <a:t> price record to gas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Upload price record for gas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Compare price record for gas station by </a:t>
                      </a:r>
                      <a:r>
                        <a:rPr lang="it-IT" dirty="0" err="1"/>
                        <a:t>different</a:t>
                      </a:r>
                      <a:r>
                        <a:rPr lang="it-IT" dirty="0"/>
                        <a:t> drivers and compute official price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Decide price record to be </a:t>
                      </a:r>
                      <a:r>
                        <a:rPr lang="it-IT" dirty="0" err="1"/>
                        <a:t>attached</a:t>
                      </a:r>
                      <a:r>
                        <a:rPr lang="it-IT" dirty="0"/>
                        <a:t> to gas station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2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Attach</a:t>
                      </a:r>
                      <a:r>
                        <a:rPr lang="it-IT" dirty="0"/>
                        <a:t> / </a:t>
                      </a:r>
                      <a:r>
                        <a:rPr lang="it-IT" dirty="0" err="1"/>
                        <a:t>detach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QoS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evaluation</a:t>
                      </a:r>
                      <a:r>
                        <a:rPr lang="it-IT" dirty="0"/>
                        <a:t> to gas station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2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Upload </a:t>
                      </a:r>
                      <a:r>
                        <a:rPr lang="it-IT" dirty="0" err="1"/>
                        <a:t>QoS</a:t>
                      </a:r>
                      <a:r>
                        <a:rPr lang="it-IT" dirty="0"/>
                        <a:t> review for gas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1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Compare </a:t>
                      </a:r>
                      <a:r>
                        <a:rPr lang="it-IT" dirty="0" err="1"/>
                        <a:t>Qos</a:t>
                      </a:r>
                      <a:r>
                        <a:rPr lang="it-IT" dirty="0"/>
                        <a:t> reviews by </a:t>
                      </a:r>
                      <a:r>
                        <a:rPr lang="it-IT" dirty="0" err="1"/>
                        <a:t>different</a:t>
                      </a:r>
                      <a:r>
                        <a:rPr lang="it-IT" dirty="0"/>
                        <a:t> drivers 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1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Decide </a:t>
                      </a:r>
                      <a:r>
                        <a:rPr lang="it-IT" dirty="0" err="1"/>
                        <a:t>QoS</a:t>
                      </a:r>
                      <a:r>
                        <a:rPr lang="it-IT" dirty="0"/>
                        <a:t> review to be </a:t>
                      </a:r>
                      <a:r>
                        <a:rPr lang="it-IT" dirty="0" err="1"/>
                        <a:t>attached</a:t>
                      </a:r>
                      <a:r>
                        <a:rPr lang="it-IT" dirty="0"/>
                        <a:t> to gas station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3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Recognize</a:t>
                      </a:r>
                      <a:r>
                        <a:rPr lang="it-IT" dirty="0"/>
                        <a:t> fake drivers / fake price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Compute and show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gas stations with prices </a:t>
                      </a:r>
                      <a:r>
                        <a:rPr lang="it-IT" dirty="0" err="1"/>
                        <a:t>given</a:t>
                      </a:r>
                      <a:r>
                        <a:rPr lang="it-IT" dirty="0"/>
                        <a:t> a geo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0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3.12.1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Compute and show gas stations with </a:t>
                      </a:r>
                      <a:r>
                        <a:rPr lang="it-IT" dirty="0" err="1"/>
                        <a:t>lowest</a:t>
                      </a:r>
                      <a:r>
                        <a:rPr lang="it-IT" dirty="0"/>
                        <a:t> prices </a:t>
                      </a:r>
                      <a:r>
                        <a:rPr lang="it-IT" dirty="0" err="1"/>
                        <a:t>given</a:t>
                      </a:r>
                      <a:r>
                        <a:rPr lang="it-IT" dirty="0"/>
                        <a:t> a geo position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Compute price trends per gas station</a:t>
                      </a:r>
                    </a:p>
                    <a:p>
                      <a:r>
                        <a:rPr lang="it-IT" dirty="0"/>
                        <a:t>Compute price trends per geo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2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0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2EA7-9904-2E8E-1AB5-DDB6597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1A8B1E-2427-BBBA-43C6-6040681C7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614912"/>
              </p:ext>
            </p:extLst>
          </p:nvPr>
        </p:nvGraphicFramePr>
        <p:xfrm>
          <a:off x="838200" y="1825625"/>
          <a:ext cx="973703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518">
                  <a:extLst>
                    <a:ext uri="{9D8B030D-6E8A-4147-A177-3AD203B41FA5}">
                      <a16:colId xmlns:a16="http://schemas.microsoft.com/office/drawing/2014/main" val="378078497"/>
                    </a:ext>
                  </a:extLst>
                </a:gridCol>
                <a:gridCol w="4868518">
                  <a:extLst>
                    <a:ext uri="{9D8B030D-6E8A-4147-A177-3AD203B41FA5}">
                      <a16:colId xmlns:a16="http://schemas.microsoft.com/office/drawing/2014/main" val="84431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Manage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5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Request</a:t>
                      </a:r>
                      <a:r>
                        <a:rPr lang="it-IT" dirty="0"/>
                        <a:t> ad to </a:t>
                      </a:r>
                      <a:r>
                        <a:rPr lang="it-IT" dirty="0" err="1"/>
                        <a:t>google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ads</a:t>
                      </a:r>
                      <a:r>
                        <a:rPr lang="it-IT" dirty="0"/>
                        <a:t> (position, driver </a:t>
                      </a:r>
                      <a:r>
                        <a:rPr lang="it-IT" dirty="0" err="1"/>
                        <a:t>profile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1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Show ad to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8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Cancel</a:t>
                      </a:r>
                      <a:r>
                        <a:rPr lang="it-IT" dirty="0"/>
                        <a:t>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FR5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Manage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maps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2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Request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tile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5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Show </a:t>
                      </a:r>
                      <a:r>
                        <a:rPr lang="it-IT" dirty="0" err="1"/>
                        <a:t>map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tile</a:t>
                      </a:r>
                      <a:r>
                        <a:rPr lang="it-IT" dirty="0"/>
                        <a:t> to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Overlay gas stations on </a:t>
                      </a:r>
                      <a:r>
                        <a:rPr lang="it-IT" dirty="0" err="1"/>
                        <a:t>map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tile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0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1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FR6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/>
                        <a:t>Manage</a:t>
                      </a:r>
                      <a:r>
                        <a:rPr lang="it-IT" b="1" dirty="0"/>
                        <a:t>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2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Send</a:t>
                      </a:r>
                      <a:r>
                        <a:rPr lang="it-IT" dirty="0"/>
                        <a:t> payment </a:t>
                      </a:r>
                      <a:r>
                        <a:rPr lang="it-IT" dirty="0" err="1"/>
                        <a:t>request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4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 payment, </a:t>
                      </a:r>
                      <a:r>
                        <a:rPr lang="it-IT" dirty="0" err="1"/>
                        <a:t>change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privileges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5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Provide</a:t>
                      </a:r>
                      <a:r>
                        <a:rPr lang="it-IT" dirty="0"/>
                        <a:t> payment info to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424-2BD9-47B6-3C59-BA3C463B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Goals 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F153-7DC3-DC2E-3BCF-8ED1A76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engineering</a:t>
            </a:r>
          </a:p>
          <a:p>
            <a:pPr lvl="1"/>
            <a:r>
              <a:rPr lang="it-IT" dirty="0"/>
              <a:t>Analysis</a:t>
            </a:r>
          </a:p>
          <a:p>
            <a:pPr lvl="1"/>
            <a:r>
              <a:rPr lang="it-IT" dirty="0" err="1"/>
              <a:t>Formalization</a:t>
            </a:r>
            <a:r>
              <a:rPr lang="it-IT" dirty="0"/>
              <a:t>  (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, FR, ..)</a:t>
            </a:r>
          </a:p>
          <a:p>
            <a:pPr lvl="1"/>
            <a:r>
              <a:rPr lang="it-IT" dirty="0" err="1"/>
              <a:t>Consistency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44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96B5-68AC-6893-132D-3A789EC0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87BB3E-D49A-9462-DBA6-F733B3654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032222"/>
              </p:ext>
            </p:extLst>
          </p:nvPr>
        </p:nvGraphicFramePr>
        <p:xfrm>
          <a:off x="838200" y="1825625"/>
          <a:ext cx="9737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518">
                  <a:extLst>
                    <a:ext uri="{9D8B030D-6E8A-4147-A177-3AD203B41FA5}">
                      <a16:colId xmlns:a16="http://schemas.microsoft.com/office/drawing/2014/main" val="2001361396"/>
                    </a:ext>
                  </a:extLst>
                </a:gridCol>
                <a:gridCol w="4868518">
                  <a:extLst>
                    <a:ext uri="{9D8B030D-6E8A-4147-A177-3AD203B41FA5}">
                      <a16:colId xmlns:a16="http://schemas.microsoft.com/office/drawing/2014/main" val="192704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 </a:t>
                      </a:r>
                      <a:r>
                        <a:rPr lang="it-IT" dirty="0" err="1"/>
                        <a:t>profile</a:t>
                      </a:r>
                      <a:r>
                        <a:rPr lang="it-IT" dirty="0"/>
                        <a:t>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CRUD 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Attach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profile</a:t>
                      </a:r>
                      <a:r>
                        <a:rPr lang="it-IT" dirty="0"/>
                        <a:t> to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8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</a:t>
                      </a:r>
                      <a:r>
                        <a:rPr lang="it-IT" dirty="0"/>
                        <a:t> driver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2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1F3D-8CED-61E3-7B2B-435BA96A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Table</a:t>
            </a:r>
            <a:r>
              <a:rPr lang="it-IT" dirty="0"/>
              <a:t> of </a:t>
            </a:r>
            <a:r>
              <a:rPr lang="it-IT" dirty="0" err="1"/>
              <a:t>rights</a:t>
            </a:r>
            <a:r>
              <a:rPr lang="it-IT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AB3535-FFA2-8804-735D-D7C19CC38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0795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564462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56367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88051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11518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16804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2353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Google </a:t>
                      </a:r>
                      <a:r>
                        <a:rPr lang="it-IT" dirty="0" err="1"/>
                        <a:t>ads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Map</a:t>
                      </a:r>
                      <a:r>
                        <a:rPr lang="it-IT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Payment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0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4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3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1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4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B17D-1DA8-0C41-402C-2FAE1EB1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NFR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56F412-D573-70F4-8B09-7B9EAE337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4054"/>
              </p:ext>
            </p:extLst>
          </p:nvPr>
        </p:nvGraphicFramePr>
        <p:xfrm>
          <a:off x="1402742" y="0"/>
          <a:ext cx="10515600" cy="717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367">
                  <a:extLst>
                    <a:ext uri="{9D8B030D-6E8A-4147-A177-3AD203B41FA5}">
                      <a16:colId xmlns:a16="http://schemas.microsoft.com/office/drawing/2014/main" val="1283407015"/>
                    </a:ext>
                  </a:extLst>
                </a:gridCol>
                <a:gridCol w="8507233">
                  <a:extLst>
                    <a:ext uri="{9D8B030D-6E8A-4147-A177-3AD203B41FA5}">
                      <a16:colId xmlns:a16="http://schemas.microsoft.com/office/drawing/2014/main" val="404177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measure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Usability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/>
                        <a:t>time to </a:t>
                      </a:r>
                      <a:r>
                        <a:rPr lang="it-IT" dirty="0" err="1"/>
                        <a:t>enter</a:t>
                      </a:r>
                      <a:r>
                        <a:rPr lang="it-IT" dirty="0"/>
                        <a:t> in </a:t>
                      </a:r>
                      <a:r>
                        <a:rPr lang="it-IT" dirty="0" err="1"/>
                        <a:t>application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lower</a:t>
                      </a:r>
                      <a:r>
                        <a:rPr lang="it-IT" dirty="0"/>
                        <a:t> price gas station in an area (for the first time a new user </a:t>
                      </a:r>
                      <a:r>
                        <a:rPr lang="it-IT" dirty="0" err="1"/>
                        <a:t>uses</a:t>
                      </a:r>
                      <a:r>
                        <a:rPr lang="it-IT" dirty="0"/>
                        <a:t> the app ) &lt; 10 min for user </a:t>
                      </a:r>
                      <a:r>
                        <a:rPr lang="it-IT" dirty="0" err="1"/>
                        <a:t>who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smartphone user </a:t>
                      </a:r>
                      <a:r>
                        <a:rPr lang="it-IT" dirty="0" err="1"/>
                        <a:t>since</a:t>
                      </a:r>
                      <a:r>
                        <a:rPr lang="it-IT" dirty="0"/>
                        <a:t> &gt; 1yr</a:t>
                      </a:r>
                    </a:p>
                    <a:p>
                      <a:pPr marL="0" indent="0">
                        <a:buNone/>
                      </a:pPr>
                      <a:r>
                        <a:rPr lang="it-IT" dirty="0"/>
                        <a:t>                (NOTE </a:t>
                      </a:r>
                      <a:r>
                        <a:rPr lang="it-IT" dirty="0" err="1"/>
                        <a:t>above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a use case)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6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to download and </a:t>
                      </a:r>
                      <a:r>
                        <a:rPr lang="it-IT" dirty="0" err="1"/>
                        <a:t>deploy</a:t>
                      </a:r>
                      <a:r>
                        <a:rPr lang="it-IT" dirty="0"/>
                        <a:t> &lt;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8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 </a:t>
                      </a:r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 survey: </a:t>
                      </a:r>
                      <a:r>
                        <a:rPr lang="it-IT" dirty="0" err="1"/>
                        <a:t>average</a:t>
                      </a:r>
                      <a:r>
                        <a:rPr lang="it-IT" dirty="0"/>
                        <a:t> grade &gt; 4 (scale 1 to 5)  with </a:t>
                      </a:r>
                      <a:r>
                        <a:rPr lang="it-IT" dirty="0" err="1"/>
                        <a:t>at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least</a:t>
                      </a:r>
                      <a:r>
                        <a:rPr lang="it-IT" dirty="0"/>
                        <a:t> 100 </a:t>
                      </a:r>
                      <a:r>
                        <a:rPr lang="it-IT" dirty="0" err="1"/>
                        <a:t>respondents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5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Efficiency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size of app to download &lt; 100Mbytes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Response</a:t>
                      </a:r>
                      <a:r>
                        <a:rPr lang="it-IT" dirty="0"/>
                        <a:t> time for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functions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except</a:t>
                      </a:r>
                      <a:r>
                        <a:rPr lang="it-IT" dirty="0"/>
                        <a:t> the following) &lt; 0,5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 &lt; 1min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 6 &lt; 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3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Reliability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it-IT" dirty="0" err="1"/>
                        <a:t>Defect</a:t>
                      </a:r>
                      <a:r>
                        <a:rPr lang="it-IT" dirty="0"/>
                        <a:t> = non </a:t>
                      </a:r>
                      <a:r>
                        <a:rPr lang="it-IT" dirty="0" err="1"/>
                        <a:t>correct</a:t>
                      </a:r>
                      <a:r>
                        <a:rPr lang="it-IT" dirty="0"/>
                        <a:t> price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reported</a:t>
                      </a:r>
                      <a:r>
                        <a:rPr lang="it-IT" dirty="0"/>
                        <a:t>,   &lt; 1 per user per </a:t>
                      </a:r>
                      <a:r>
                        <a:rPr lang="it-IT" dirty="0" err="1"/>
                        <a:t>year</a:t>
                      </a:r>
                      <a:endParaRPr lang="it-IT" dirty="0"/>
                    </a:p>
                    <a:p>
                      <a:pPr lvl="1"/>
                      <a:r>
                        <a:rPr lang="it-IT" dirty="0" err="1"/>
                        <a:t>Defect</a:t>
                      </a:r>
                      <a:r>
                        <a:rPr lang="it-IT" dirty="0"/>
                        <a:t> = no </a:t>
                      </a:r>
                      <a:r>
                        <a:rPr lang="it-IT" dirty="0" err="1"/>
                        <a:t>response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unexpected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shutdown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freeze</a:t>
                      </a:r>
                      <a:r>
                        <a:rPr lang="it-IT" dirty="0"/>
                        <a:t>    &lt; 3 per user per </a:t>
                      </a:r>
                      <a:r>
                        <a:rPr lang="it-IT" dirty="0" err="1"/>
                        <a:t>year</a:t>
                      </a:r>
                      <a:endParaRPr lang="it-IT" dirty="0"/>
                    </a:p>
                    <a:p>
                      <a:pPr lvl="1"/>
                      <a:r>
                        <a:rPr lang="it-IT" dirty="0" err="1"/>
                        <a:t>Availability</a:t>
                      </a:r>
                      <a:r>
                        <a:rPr lang="it-IT" dirty="0"/>
                        <a:t> of server: 99.999% on one </a:t>
                      </a:r>
                      <a:r>
                        <a:rPr lang="it-IT" dirty="0" err="1"/>
                        <a:t>year</a:t>
                      </a:r>
                      <a:r>
                        <a:rPr lang="it-IT" dirty="0"/>
                        <a:t>  (0.3 days </a:t>
                      </a:r>
                      <a:r>
                        <a:rPr lang="it-IT" dirty="0" err="1"/>
                        <a:t>downtime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8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Portability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it-IT" dirty="0"/>
                        <a:t>Client app </a:t>
                      </a:r>
                      <a:r>
                        <a:rPr lang="it-IT" dirty="0" err="1"/>
                        <a:t>should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available</a:t>
                      </a:r>
                      <a:r>
                        <a:rPr lang="it-IT" dirty="0"/>
                        <a:t> on IOS (from </a:t>
                      </a:r>
                      <a:r>
                        <a:rPr lang="it-IT" dirty="0" err="1"/>
                        <a:t>version</a:t>
                      </a:r>
                      <a:r>
                        <a:rPr lang="it-IT" dirty="0"/>
                        <a:t> 16 up) and </a:t>
                      </a:r>
                      <a:r>
                        <a:rPr lang="it-IT" dirty="0" err="1"/>
                        <a:t>android</a:t>
                      </a:r>
                      <a:r>
                        <a:rPr lang="it-IT" dirty="0"/>
                        <a:t> (from </a:t>
                      </a:r>
                      <a:r>
                        <a:rPr lang="it-IT" dirty="0" err="1"/>
                        <a:t>version</a:t>
                      </a:r>
                      <a:r>
                        <a:rPr lang="it-IT" dirty="0"/>
                        <a:t> x)</a:t>
                      </a:r>
                    </a:p>
                    <a:p>
                      <a:pPr lvl="1"/>
                      <a:r>
                        <a:rPr lang="it-IT" dirty="0"/>
                        <a:t>Web app </a:t>
                      </a:r>
                      <a:r>
                        <a:rPr lang="it-IT" dirty="0" err="1"/>
                        <a:t>should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avaliable</a:t>
                      </a:r>
                      <a:r>
                        <a:rPr lang="it-IT" dirty="0"/>
                        <a:t> on browser ,  </a:t>
                      </a:r>
                      <a:r>
                        <a:rPr lang="it-IT" dirty="0" err="1"/>
                        <a:t>chrome</a:t>
                      </a:r>
                      <a:r>
                        <a:rPr lang="it-IT" dirty="0"/>
                        <a:t> from 121  Edge from 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3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maintainability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it-IT" dirty="0"/>
                        <a:t>Adaptation of web app to </a:t>
                      </a:r>
                      <a:r>
                        <a:rPr lang="it-IT" dirty="0" err="1"/>
                        <a:t>chrome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android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should</a:t>
                      </a:r>
                      <a:r>
                        <a:rPr lang="it-IT" dirty="0"/>
                        <a:t> take </a:t>
                      </a:r>
                      <a:r>
                        <a:rPr lang="it-IT" dirty="0" err="1"/>
                        <a:t>less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than</a:t>
                      </a:r>
                      <a:r>
                        <a:rPr lang="it-IT" dirty="0"/>
                        <a:t> 1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month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it-IT" dirty="0"/>
                        <a:t>User(driver) data privacy: data </a:t>
                      </a:r>
                      <a:r>
                        <a:rPr lang="it-IT" dirty="0" err="1"/>
                        <a:t>about</a:t>
                      </a:r>
                      <a:r>
                        <a:rPr lang="it-IT" dirty="0"/>
                        <a:t> drivers </a:t>
                      </a:r>
                      <a:r>
                        <a:rPr lang="it-IT" dirty="0" err="1"/>
                        <a:t>should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accessible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except</a:t>
                      </a:r>
                      <a:r>
                        <a:rPr lang="it-IT" dirty="0"/>
                        <a:t> to driver </a:t>
                      </a:r>
                      <a:r>
                        <a:rPr lang="it-IT" dirty="0" err="1"/>
                        <a:t>herself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even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administrator</a:t>
                      </a:r>
                      <a:r>
                        <a:rPr lang="it-IT" dirty="0"/>
                        <a:t>)</a:t>
                      </a:r>
                    </a:p>
                    <a:p>
                      <a:pPr lvl="1"/>
                      <a:endParaRPr lang="it-IT" dirty="0"/>
                    </a:p>
                    <a:p>
                      <a:pPr lvl="1"/>
                      <a:r>
                        <a:rPr lang="it-IT" dirty="0"/>
                        <a:t> fr3.6, 3.7 3.8, 3.10  </a:t>
                      </a:r>
                      <a:r>
                        <a:rPr lang="it-IT" dirty="0" err="1"/>
                        <a:t>should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not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used</a:t>
                      </a:r>
                      <a:r>
                        <a:rPr lang="it-IT" dirty="0"/>
                        <a:t> by </a:t>
                      </a:r>
                      <a:r>
                        <a:rPr lang="it-IT" dirty="0" err="1"/>
                        <a:t>malicious</a:t>
                      </a:r>
                      <a:r>
                        <a:rPr lang="it-IT" dirty="0"/>
                        <a:t> 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9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24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980-A60A-C0B3-9829-0AE9764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Glossary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D900-228A-62D2-F5E1-99DAB57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Driver =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drives a </a:t>
            </a:r>
            <a:r>
              <a:rPr lang="it-IT" dirty="0" err="1"/>
              <a:t>vehicle</a:t>
            </a:r>
            <a:r>
              <a:rPr lang="it-IT" dirty="0"/>
              <a:t>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intereted</a:t>
            </a:r>
            <a:r>
              <a:rPr lang="it-IT" dirty="0"/>
              <a:t> in prices of </a:t>
            </a:r>
            <a:r>
              <a:rPr lang="it-IT" dirty="0" err="1"/>
              <a:t>fuel</a:t>
            </a:r>
            <a:endParaRPr lang="it-IT" dirty="0"/>
          </a:p>
          <a:p>
            <a:pPr lvl="1"/>
            <a:r>
              <a:rPr lang="it-IT" dirty="0"/>
              <a:t>position</a:t>
            </a:r>
          </a:p>
          <a:p>
            <a:r>
              <a:rPr lang="it-IT" dirty="0"/>
              <a:t>Gas station = business </a:t>
            </a:r>
            <a:r>
              <a:rPr lang="it-IT" dirty="0" err="1"/>
              <a:t>that</a:t>
            </a:r>
            <a:r>
              <a:rPr lang="it-IT" dirty="0"/>
              <a:t> sells </a:t>
            </a:r>
            <a:r>
              <a:rPr lang="it-IT" dirty="0" err="1"/>
              <a:t>fuels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position</a:t>
            </a:r>
          </a:p>
          <a:p>
            <a:r>
              <a:rPr lang="it-IT" dirty="0"/>
              <a:t>Price, price list</a:t>
            </a:r>
          </a:p>
          <a:p>
            <a:r>
              <a:rPr lang="it-IT" dirty="0" err="1"/>
              <a:t>Map</a:t>
            </a:r>
            <a:r>
              <a:rPr lang="it-IT" dirty="0"/>
              <a:t>,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tile</a:t>
            </a:r>
            <a:endParaRPr lang="it-IT" dirty="0"/>
          </a:p>
          <a:p>
            <a:r>
              <a:rPr lang="it-IT" dirty="0"/>
              <a:t>Review</a:t>
            </a:r>
          </a:p>
          <a:p>
            <a:r>
              <a:rPr lang="it-IT" dirty="0"/>
              <a:t>Payment</a:t>
            </a:r>
          </a:p>
          <a:p>
            <a:r>
              <a:rPr lang="it-IT" dirty="0" err="1"/>
              <a:t>Fuel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60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CE98-014D-95C4-9027-5AE5BDE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10" y="374741"/>
            <a:ext cx="10515600" cy="1325563"/>
          </a:xfrm>
        </p:spPr>
        <p:txBody>
          <a:bodyPr/>
          <a:lstStyle/>
          <a:p>
            <a:r>
              <a:rPr lang="it-IT" dirty="0" err="1"/>
              <a:t>Glossary</a:t>
            </a:r>
            <a:endParaRPr lang="it-IT" dirty="0"/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F481D002-0501-F1C4-3A48-8FC17AC4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9" y="0"/>
            <a:ext cx="11097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1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3BE-2645-4ED1-A976-1D214C80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cases</a:t>
            </a:r>
            <a:r>
              <a:rPr lang="it-IT" dirty="0"/>
              <a:t> and </a:t>
            </a:r>
            <a:r>
              <a:rPr lang="it-IT" dirty="0" err="1"/>
              <a:t>scenarios</a:t>
            </a:r>
            <a:endParaRPr lang="it-IT" dirty="0"/>
          </a:p>
        </p:txBody>
      </p:sp>
      <p:pic>
        <p:nvPicPr>
          <p:cNvPr id="6" name="Content Placeholder 5" descr="A diagram of a company&#10;&#10;AI-generated content may be incorrect.">
            <a:extLst>
              <a:ext uri="{FF2B5EF4-FFF2-40B4-BE49-F238E27FC236}">
                <a16:creationId xmlns:a16="http://schemas.microsoft.com/office/drawing/2014/main" id="{6EA2C8EC-33DD-DFEA-DA91-48664CF30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80" y="1484663"/>
            <a:ext cx="6620664" cy="5211104"/>
          </a:xfrm>
        </p:spPr>
      </p:pic>
    </p:spTree>
    <p:extLst>
      <p:ext uri="{BB962C8B-B14F-4D97-AF65-F5344CB8AC3E}">
        <p14:creationId xmlns:p14="http://schemas.microsoft.com/office/powerpoint/2010/main" val="133395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770-D865-504F-756D-A8F2F69D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UC1: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386D-1F57-25D9-71D6-4FA91EF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Made of </a:t>
            </a:r>
            <a:r>
              <a:rPr lang="it-IT" dirty="0" err="1"/>
              <a:t>scenarios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S1, s1-exc1, s1-exc2</a:t>
            </a:r>
          </a:p>
        </p:txBody>
      </p:sp>
    </p:spTree>
    <p:extLst>
      <p:ext uri="{BB962C8B-B14F-4D97-AF65-F5344CB8AC3E}">
        <p14:creationId xmlns:p14="http://schemas.microsoft.com/office/powerpoint/2010/main" val="58740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7E63-592F-D4BB-A3E0-35AA6E9E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UC1 Login - </a:t>
            </a:r>
            <a:r>
              <a:rPr lang="it-IT" dirty="0" err="1"/>
              <a:t>Scenarios</a:t>
            </a:r>
            <a:r>
              <a:rPr lang="it-IT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2E80-7F84-9F96-ECA5-85470F81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Scenario S1  (</a:t>
            </a:r>
            <a:r>
              <a:rPr lang="it-IT" dirty="0" err="1"/>
              <a:t>nominal</a:t>
            </a:r>
            <a:r>
              <a:rPr lang="it-IT" dirty="0"/>
              <a:t>)</a:t>
            </a:r>
          </a:p>
          <a:p>
            <a:r>
              <a:rPr lang="it-IT" dirty="0" err="1"/>
              <a:t>Precondition</a:t>
            </a:r>
            <a:r>
              <a:rPr lang="it-IT" dirty="0"/>
              <a:t>:  driver </a:t>
            </a:r>
            <a:r>
              <a:rPr lang="it-IT" dirty="0" err="1"/>
              <a:t>has</a:t>
            </a:r>
            <a:r>
              <a:rPr lang="it-IT" dirty="0"/>
              <a:t> account</a:t>
            </a:r>
          </a:p>
          <a:p>
            <a:r>
              <a:rPr lang="it-IT" dirty="0" err="1"/>
              <a:t>Postcondition</a:t>
            </a:r>
            <a:r>
              <a:rPr lang="it-IT" dirty="0"/>
              <a:t>: driver </a:t>
            </a:r>
            <a:r>
              <a:rPr lang="it-IT" dirty="0" err="1"/>
              <a:t>authenticated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73AF9-8DDF-91C0-0362-5627F695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850298"/>
              </p:ext>
            </p:extLst>
          </p:nvPr>
        </p:nvGraphicFramePr>
        <p:xfrm>
          <a:off x="3647494" y="3201601"/>
          <a:ext cx="78867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92">
                  <a:extLst>
                    <a:ext uri="{9D8B030D-6E8A-4147-A177-3AD203B41FA5}">
                      <a16:colId xmlns:a16="http://schemas.microsoft.com/office/drawing/2014/main" val="2661037601"/>
                    </a:ext>
                  </a:extLst>
                </a:gridCol>
                <a:gridCol w="1949024">
                  <a:extLst>
                    <a:ext uri="{9D8B030D-6E8A-4147-A177-3AD203B41FA5}">
                      <a16:colId xmlns:a16="http://schemas.microsoft.com/office/drawing/2014/main" val="4090787206"/>
                    </a:ext>
                  </a:extLst>
                </a:gridCol>
                <a:gridCol w="2745242">
                  <a:extLst>
                    <a:ext uri="{9D8B030D-6E8A-4147-A177-3AD203B41FA5}">
                      <a16:colId xmlns:a16="http://schemas.microsoft.com/office/drawing/2014/main" val="1341680264"/>
                    </a:ext>
                  </a:extLst>
                </a:gridCol>
                <a:gridCol w="2745242">
                  <a:extLst>
                    <a:ext uri="{9D8B030D-6E8A-4147-A177-3AD203B41FA5}">
                      <a16:colId xmlns:a16="http://schemas.microsoft.com/office/drawing/2014/main" val="237405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Asks</a:t>
                      </a:r>
                      <a:r>
                        <a:rPr lang="it-IT" dirty="0"/>
                        <a:t> to use </a:t>
                      </a:r>
                      <a:r>
                        <a:rPr lang="it-IT" dirty="0" err="1"/>
                        <a:t>application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Asks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driver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4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Ask</a:t>
                      </a:r>
                      <a:r>
                        <a:rPr lang="it-IT" dirty="0"/>
                        <a:t> account name and </a:t>
                      </a:r>
                      <a:r>
                        <a:rPr lang="it-IT" dirty="0" err="1"/>
                        <a:t>pwd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Enter account name and </a:t>
                      </a:r>
                      <a:r>
                        <a:rPr lang="it-IT" dirty="0" err="1"/>
                        <a:t>pwd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Check </a:t>
                      </a:r>
                      <a:r>
                        <a:rPr lang="it-IT" dirty="0" err="1"/>
                        <a:t>accountname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pwd</a:t>
                      </a:r>
                      <a:r>
                        <a:rPr lang="it-IT" dirty="0"/>
                        <a:t>. Ok</a:t>
                      </a:r>
                    </a:p>
                    <a:p>
                      <a:r>
                        <a:rPr lang="it-IT" dirty="0" err="1"/>
                        <a:t>Notify</a:t>
                      </a:r>
                      <a:r>
                        <a:rPr lang="it-IT" dirty="0"/>
                        <a:t>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0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3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B027-9741-256E-958B-5D6BEF07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UC1 made of </a:t>
            </a:r>
            <a:r>
              <a:rPr lang="it-IT" dirty="0" err="1"/>
              <a:t>scenarios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8544-FFC1-96BB-0EE6-E5EA84B0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Scenario s1-exc1</a:t>
            </a:r>
          </a:p>
          <a:p>
            <a:pPr lvl="1"/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accountname</a:t>
            </a:r>
            <a:endParaRPr lang="it-IT" dirty="0"/>
          </a:p>
          <a:p>
            <a:r>
              <a:rPr lang="it-IT" dirty="0"/>
              <a:t>Scenario s1-exc2</a:t>
            </a:r>
          </a:p>
          <a:p>
            <a:pPr lvl="1"/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pwd</a:t>
            </a:r>
            <a:endParaRPr lang="it-IT" dirty="0"/>
          </a:p>
          <a:p>
            <a:r>
              <a:rPr lang="it-IT" dirty="0"/>
              <a:t>Scenario s1-exc3</a:t>
            </a:r>
          </a:p>
          <a:p>
            <a:pPr lvl="1"/>
            <a:r>
              <a:rPr lang="it-IT" dirty="0" err="1"/>
              <a:t>Forgot</a:t>
            </a:r>
            <a:r>
              <a:rPr lang="it-IT" dirty="0"/>
              <a:t> </a:t>
            </a:r>
            <a:r>
              <a:rPr lang="it-IT" dirty="0" err="1"/>
              <a:t>pwd</a:t>
            </a:r>
            <a:r>
              <a:rPr lang="it-IT" dirty="0"/>
              <a:t>, </a:t>
            </a:r>
            <a:r>
              <a:rPr lang="it-IT" dirty="0" err="1"/>
              <a:t>recover</a:t>
            </a:r>
            <a:r>
              <a:rPr lang="it-IT" dirty="0"/>
              <a:t> </a:t>
            </a:r>
            <a:r>
              <a:rPr lang="it-IT" dirty="0" err="1"/>
              <a:t>pwd</a:t>
            </a:r>
            <a:r>
              <a:rPr lang="it-IT" dirty="0"/>
              <a:t> procedure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048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2A4-AA6E-94E8-9157-7F2DE7D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UC2: </a:t>
            </a:r>
            <a:r>
              <a:rPr lang="it-IT" dirty="0" err="1"/>
              <a:t>sign</a:t>
            </a:r>
            <a:r>
              <a:rPr lang="it-IT" dirty="0"/>
              <a:t>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44EB-3CC6-7AA1-B34B-C1950913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Made of </a:t>
            </a:r>
            <a:r>
              <a:rPr lang="it-IT" dirty="0" err="1"/>
              <a:t>scenarios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S2, s2-exc1, s2-exc2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0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74D6-49C7-402E-AD1B-DBB21C1D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level, informal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4EDE-67A0-40D5-AC2E-0D8F15A3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EZGas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application to help drivers find gas at lowest prices. 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i="0" dirty="0">
                <a:solidFill>
                  <a:srgbClr val="2E2E2E"/>
                </a:solidFill>
                <a:effectLst/>
                <a:latin typeface="SegoeUI"/>
                <a:ea typeface="Calibri" panose="020F0502020204030204" pitchFamily="34" charset="0"/>
                <a:cs typeface="Calibri" panose="020F0502020204030204" pitchFamily="34" charset="0"/>
              </a:rPr>
              <a:t>Gas station owners can register their gas station with prices and eventually discounts. Users look for gas stations closest to them and with best prices and quality of service.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7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9471-FFEF-6773-42F6-71180747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B632-1D2F-D821-F55B-02247D4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49" y="365125"/>
            <a:ext cx="10515600" cy="1325563"/>
          </a:xfrm>
        </p:spPr>
        <p:txBody>
          <a:bodyPr/>
          <a:lstStyle/>
          <a:p>
            <a:r>
              <a:rPr lang="it-IT" dirty="0"/>
              <a:t>UC2 </a:t>
            </a:r>
            <a:r>
              <a:rPr lang="it-IT" dirty="0" err="1"/>
              <a:t>signup</a:t>
            </a:r>
            <a:r>
              <a:rPr lang="it-IT" dirty="0"/>
              <a:t> - </a:t>
            </a:r>
            <a:r>
              <a:rPr lang="it-IT" dirty="0" err="1"/>
              <a:t>Scenarios</a:t>
            </a:r>
            <a:r>
              <a:rPr lang="it-IT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B118-F771-E174-152F-12E72FB6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Scenario S2</a:t>
            </a:r>
          </a:p>
          <a:p>
            <a:r>
              <a:rPr lang="it-IT" dirty="0" err="1"/>
              <a:t>Precondition</a:t>
            </a:r>
            <a:r>
              <a:rPr lang="it-IT" dirty="0"/>
              <a:t>:  driver </a:t>
            </a:r>
            <a:r>
              <a:rPr lang="it-IT" dirty="0" err="1"/>
              <a:t>has</a:t>
            </a:r>
            <a:r>
              <a:rPr lang="it-IT" dirty="0"/>
              <a:t> no account</a:t>
            </a:r>
          </a:p>
          <a:p>
            <a:r>
              <a:rPr lang="it-IT" dirty="0" err="1"/>
              <a:t>Postcondition</a:t>
            </a:r>
            <a:r>
              <a:rPr lang="it-IT" dirty="0"/>
              <a:t>: driver </a:t>
            </a:r>
            <a:r>
              <a:rPr lang="it-IT" dirty="0" err="1"/>
              <a:t>has</a:t>
            </a:r>
            <a:r>
              <a:rPr lang="it-IT" dirty="0"/>
              <a:t>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F757D2-D72B-EE2B-2D94-ABB8D6ADB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096328"/>
              </p:ext>
            </p:extLst>
          </p:nvPr>
        </p:nvGraphicFramePr>
        <p:xfrm>
          <a:off x="3647494" y="3201601"/>
          <a:ext cx="78867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966">
                  <a:extLst>
                    <a:ext uri="{9D8B030D-6E8A-4147-A177-3AD203B41FA5}">
                      <a16:colId xmlns:a16="http://schemas.microsoft.com/office/drawing/2014/main" val="2661037601"/>
                    </a:ext>
                  </a:extLst>
                </a:gridCol>
                <a:gridCol w="2989691">
                  <a:extLst>
                    <a:ext uri="{9D8B030D-6E8A-4147-A177-3AD203B41FA5}">
                      <a16:colId xmlns:a16="http://schemas.microsoft.com/office/drawing/2014/main" val="4090787206"/>
                    </a:ext>
                  </a:extLst>
                </a:gridCol>
                <a:gridCol w="4211043">
                  <a:extLst>
                    <a:ext uri="{9D8B030D-6E8A-4147-A177-3AD203B41FA5}">
                      <a16:colId xmlns:a16="http://schemas.microsoft.com/office/drawing/2014/main" val="134168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Asks</a:t>
                      </a:r>
                      <a:r>
                        <a:rPr lang="it-IT" dirty="0"/>
                        <a:t> to use </a:t>
                      </a:r>
                      <a:r>
                        <a:rPr lang="it-IT" dirty="0" err="1"/>
                        <a:t>application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Asks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if</a:t>
                      </a:r>
                      <a:r>
                        <a:rPr lang="it-IT" dirty="0"/>
                        <a:t> driver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4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Ask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define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accountnamr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Enter account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Check </a:t>
                      </a:r>
                      <a:r>
                        <a:rPr lang="it-IT" dirty="0" err="1"/>
                        <a:t>accountname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already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taken</a:t>
                      </a:r>
                      <a:r>
                        <a:rPr lang="it-IT" dirty="0"/>
                        <a:t>. Ok.</a:t>
                      </a:r>
                    </a:p>
                    <a:p>
                      <a:r>
                        <a:rPr lang="it-IT" dirty="0" err="1"/>
                        <a:t>Ask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pwd</a:t>
                      </a:r>
                      <a:r>
                        <a:rPr lang="it-IT" dirty="0"/>
                        <a:t>. Tell rules on </a:t>
                      </a:r>
                      <a:r>
                        <a:rPr lang="it-IT" dirty="0" err="1"/>
                        <a:t>pwd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0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Enter </a:t>
                      </a:r>
                      <a:r>
                        <a:rPr lang="it-IT" dirty="0" err="1"/>
                        <a:t>pwd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Check </a:t>
                      </a:r>
                      <a:r>
                        <a:rPr lang="it-IT" dirty="0" err="1"/>
                        <a:t>pwd</a:t>
                      </a:r>
                      <a:r>
                        <a:rPr lang="it-IT" dirty="0"/>
                        <a:t>.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2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5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820-652E-7EA5-96F5-50A476DF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UC2 </a:t>
            </a:r>
            <a:r>
              <a:rPr lang="it-IT" dirty="0" err="1"/>
              <a:t>scenarios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9B5-63D9-5EAC-4786-0D219F20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Scenario S2-exc1</a:t>
            </a:r>
          </a:p>
          <a:p>
            <a:pPr lvl="1"/>
            <a:r>
              <a:rPr lang="it-IT" dirty="0" err="1"/>
              <a:t>Accountname</a:t>
            </a:r>
            <a:r>
              <a:rPr lang="it-IT" dirty="0"/>
              <a:t> </a:t>
            </a:r>
            <a:r>
              <a:rPr lang="it-IT" dirty="0" err="1"/>
              <a:t>taken</a:t>
            </a:r>
            <a:endParaRPr lang="it-IT" dirty="0"/>
          </a:p>
          <a:p>
            <a:r>
              <a:rPr lang="it-IT" dirty="0"/>
              <a:t>Scenario s2-exc2</a:t>
            </a:r>
          </a:p>
          <a:p>
            <a:pPr lvl="1"/>
            <a:r>
              <a:rPr lang="it-IT" dirty="0"/>
              <a:t>Password </a:t>
            </a:r>
            <a:r>
              <a:rPr lang="it-IT" dirty="0" err="1"/>
              <a:t>wrong</a:t>
            </a:r>
            <a:r>
              <a:rPr lang="it-IT" dirty="0"/>
              <a:t> 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satisfyng</a:t>
            </a:r>
            <a:r>
              <a:rPr lang="it-IT" dirty="0"/>
              <a:t> password rules)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07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4DD0-69EA-19C7-549A-0479C8A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UC3 </a:t>
            </a:r>
            <a:r>
              <a:rPr lang="it-IT" dirty="0" err="1"/>
              <a:t>recover</a:t>
            </a:r>
            <a:r>
              <a:rPr lang="it-IT" dirty="0"/>
              <a:t> </a:t>
            </a:r>
            <a:r>
              <a:rPr lang="it-IT" dirty="0" err="1"/>
              <a:t>pwd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7200-09D1-FF32-0C89-8F4674C7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Precondition</a:t>
            </a:r>
            <a:r>
              <a:rPr lang="it-IT" dirty="0"/>
              <a:t>: user </a:t>
            </a:r>
            <a:r>
              <a:rPr lang="it-IT" dirty="0" err="1"/>
              <a:t>has</a:t>
            </a:r>
            <a:r>
              <a:rPr lang="it-IT" dirty="0"/>
              <a:t> account and </a:t>
            </a:r>
            <a:r>
              <a:rPr lang="it-IT" dirty="0" err="1"/>
              <a:t>pwd</a:t>
            </a:r>
            <a:endParaRPr lang="it-IT" dirty="0"/>
          </a:p>
          <a:p>
            <a:endParaRPr lang="it-IT" dirty="0"/>
          </a:p>
          <a:p>
            <a:r>
              <a:rPr lang="it-IT" dirty="0"/>
              <a:t>Scenario S3</a:t>
            </a:r>
          </a:p>
          <a:p>
            <a:pPr lvl="1"/>
            <a:r>
              <a:rPr lang="it-IT" dirty="0" err="1"/>
              <a:t>Precondition</a:t>
            </a:r>
            <a:r>
              <a:rPr lang="it-IT" dirty="0"/>
              <a:t>: user </a:t>
            </a:r>
            <a:r>
              <a:rPr lang="it-IT" dirty="0" err="1"/>
              <a:t>has</a:t>
            </a:r>
            <a:r>
              <a:rPr lang="it-IT" dirty="0"/>
              <a:t> account and </a:t>
            </a:r>
            <a:r>
              <a:rPr lang="it-IT" dirty="0" err="1"/>
              <a:t>pwd</a:t>
            </a:r>
            <a:endParaRPr lang="it-IT" dirty="0"/>
          </a:p>
          <a:p>
            <a:pPr lvl="1"/>
            <a:r>
              <a:rPr lang="it-IT" dirty="0"/>
              <a:t>Steps: </a:t>
            </a:r>
            <a:r>
              <a:rPr lang="it-IT" dirty="0" err="1"/>
              <a:t>ask</a:t>
            </a:r>
            <a:r>
              <a:rPr lang="it-IT" dirty="0"/>
              <a:t> to user email,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one </a:t>
            </a:r>
            <a:r>
              <a:rPr lang="it-IT" dirty="0" err="1"/>
              <a:t>declared</a:t>
            </a:r>
            <a:r>
              <a:rPr lang="it-IT" dirty="0"/>
              <a:t>,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one time link to reset </a:t>
            </a:r>
            <a:r>
              <a:rPr lang="it-IT"/>
              <a:t>pwd</a:t>
            </a:r>
            <a:endParaRPr lang="it-IT" dirty="0"/>
          </a:p>
          <a:p>
            <a:pPr lvl="1"/>
            <a:r>
              <a:rPr lang="it-IT" dirty="0" err="1"/>
              <a:t>Postcondition</a:t>
            </a:r>
            <a:r>
              <a:rPr lang="it-IT" dirty="0"/>
              <a:t>: password </a:t>
            </a:r>
            <a:r>
              <a:rPr lang="it-IT" dirty="0" err="1"/>
              <a:t>changed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Scenario S3-exc1</a:t>
            </a:r>
          </a:p>
          <a:p>
            <a:pPr lvl="1"/>
            <a:r>
              <a:rPr lang="it-IT" dirty="0"/>
              <a:t>Email </a:t>
            </a:r>
            <a:r>
              <a:rPr lang="it-IT" dirty="0" err="1"/>
              <a:t>attached</a:t>
            </a:r>
            <a:r>
              <a:rPr lang="it-IT" dirty="0"/>
              <a:t> to user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pPr lvl="1"/>
            <a:r>
              <a:rPr lang="it-IT" dirty="0" err="1"/>
              <a:t>Postcondition</a:t>
            </a:r>
            <a:r>
              <a:rPr lang="it-IT" dirty="0"/>
              <a:t>: password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Scenario S3-exc2</a:t>
            </a:r>
          </a:p>
          <a:p>
            <a:pPr lvl="1"/>
            <a:r>
              <a:rPr lang="it-IT" dirty="0"/>
              <a:t>User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 to email to </a:t>
            </a:r>
            <a:r>
              <a:rPr lang="it-IT" dirty="0" err="1"/>
              <a:t>confirm</a:t>
            </a:r>
            <a:r>
              <a:rPr lang="it-IT" dirty="0"/>
              <a:t> </a:t>
            </a:r>
            <a:r>
              <a:rPr lang="it-IT" dirty="0" err="1"/>
              <a:t>identity</a:t>
            </a:r>
            <a:endParaRPr lang="it-IT" dirty="0"/>
          </a:p>
          <a:p>
            <a:pPr lvl="1"/>
            <a:r>
              <a:rPr lang="it-IT" dirty="0" err="1"/>
              <a:t>Postcondition</a:t>
            </a:r>
            <a:r>
              <a:rPr lang="it-IT" dirty="0"/>
              <a:t>: password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112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05B-4E13-8BD8-9F34-6619506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UC4 </a:t>
            </a:r>
            <a:r>
              <a:rPr lang="it-IT" dirty="0" err="1"/>
              <a:t>Get</a:t>
            </a:r>
            <a:r>
              <a:rPr lang="it-IT" dirty="0"/>
              <a:t>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B067-EDB4-6955-8772-E569862B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Actor</a:t>
            </a:r>
            <a:r>
              <a:rPr lang="it-IT" dirty="0"/>
              <a:t>:  driver</a:t>
            </a:r>
          </a:p>
          <a:p>
            <a:r>
              <a:rPr lang="it-IT" dirty="0"/>
              <a:t>Goal: know prices of </a:t>
            </a:r>
            <a:r>
              <a:rPr lang="it-IT" dirty="0" err="1"/>
              <a:t>fuel</a:t>
            </a:r>
            <a:r>
              <a:rPr lang="it-IT" dirty="0"/>
              <a:t> in a </a:t>
            </a:r>
            <a:r>
              <a:rPr lang="it-IT" dirty="0" err="1"/>
              <a:t>certain</a:t>
            </a:r>
            <a:r>
              <a:rPr lang="it-IT" dirty="0"/>
              <a:t> area</a:t>
            </a:r>
          </a:p>
          <a:p>
            <a:r>
              <a:rPr lang="it-IT" dirty="0"/>
              <a:t>Short </a:t>
            </a:r>
            <a:r>
              <a:rPr lang="it-IT" dirty="0" err="1"/>
              <a:t>description</a:t>
            </a:r>
            <a:r>
              <a:rPr lang="it-IT" dirty="0"/>
              <a:t>:  </a:t>
            </a:r>
            <a:r>
              <a:rPr lang="it-IT" dirty="0" err="1"/>
              <a:t>given</a:t>
            </a:r>
            <a:r>
              <a:rPr lang="it-IT" dirty="0"/>
              <a:t> the position of the driver, </a:t>
            </a:r>
            <a:r>
              <a:rPr lang="it-IT" dirty="0" err="1"/>
              <a:t>retrieve</a:t>
            </a:r>
            <a:r>
              <a:rPr lang="it-IT" dirty="0"/>
              <a:t> and show the prices of </a:t>
            </a:r>
            <a:r>
              <a:rPr lang="it-IT" dirty="0" err="1"/>
              <a:t>fuel</a:t>
            </a:r>
            <a:r>
              <a:rPr lang="it-IT" dirty="0"/>
              <a:t> in a </a:t>
            </a:r>
            <a:r>
              <a:rPr lang="it-IT" dirty="0" err="1"/>
              <a:t>certain</a:t>
            </a:r>
            <a:r>
              <a:rPr lang="it-IT" dirty="0"/>
              <a:t> area </a:t>
            </a:r>
            <a:r>
              <a:rPr lang="it-IT" dirty="0" err="1"/>
              <a:t>around</a:t>
            </a:r>
            <a:r>
              <a:rPr lang="it-IT" dirty="0"/>
              <a:t> the driver</a:t>
            </a:r>
          </a:p>
          <a:p>
            <a:r>
              <a:rPr lang="it-IT" dirty="0" err="1"/>
              <a:t>Scenarios</a:t>
            </a:r>
            <a:endParaRPr lang="it-IT" dirty="0"/>
          </a:p>
          <a:p>
            <a:pPr lvl="1"/>
            <a:r>
              <a:rPr lang="it-IT" dirty="0"/>
              <a:t>S4.1, </a:t>
            </a:r>
            <a:r>
              <a:rPr lang="it-IT" dirty="0" err="1"/>
              <a:t>nominal</a:t>
            </a:r>
            <a:r>
              <a:rPr lang="it-IT" dirty="0"/>
              <a:t>.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retrieved</a:t>
            </a:r>
            <a:r>
              <a:rPr lang="it-IT" dirty="0"/>
              <a:t>, area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, gas stations in area </a:t>
            </a:r>
            <a:r>
              <a:rPr lang="it-IT" dirty="0" err="1"/>
              <a:t>retrieved</a:t>
            </a:r>
            <a:r>
              <a:rPr lang="it-IT" dirty="0"/>
              <a:t>, prices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fuels</a:t>
            </a:r>
            <a:r>
              <a:rPr lang="it-IT" dirty="0"/>
              <a:t> </a:t>
            </a:r>
            <a:r>
              <a:rPr lang="it-IT" dirty="0" err="1"/>
              <a:t>retrieved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prices </a:t>
            </a:r>
            <a:r>
              <a:rPr lang="it-IT" dirty="0" err="1"/>
              <a:t>shown</a:t>
            </a:r>
            <a:r>
              <a:rPr lang="it-IT" dirty="0"/>
              <a:t>  (no </a:t>
            </a:r>
            <a:r>
              <a:rPr lang="it-IT" dirty="0" err="1"/>
              <a:t>ads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S4.2, variant1 with </a:t>
            </a:r>
            <a:r>
              <a:rPr lang="it-IT" dirty="0" err="1"/>
              <a:t>ads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S4.3, variant2, </a:t>
            </a:r>
            <a:r>
              <a:rPr lang="it-IT" dirty="0" err="1"/>
              <a:t>only</a:t>
            </a:r>
            <a:r>
              <a:rPr lang="it-IT" dirty="0"/>
              <a:t> prices </a:t>
            </a:r>
            <a:r>
              <a:rPr lang="it-IT" dirty="0" err="1"/>
              <a:t>relevanto</a:t>
            </a:r>
            <a:r>
              <a:rPr lang="it-IT" dirty="0"/>
              <a:t> to driver </a:t>
            </a:r>
            <a:r>
              <a:rPr lang="it-IT" dirty="0" err="1"/>
              <a:t>profile</a:t>
            </a:r>
            <a:r>
              <a:rPr lang="it-IT" dirty="0"/>
              <a:t> are </a:t>
            </a:r>
            <a:r>
              <a:rPr lang="it-IT" dirty="0" err="1"/>
              <a:t>shown</a:t>
            </a:r>
            <a:endParaRPr lang="it-IT" dirty="0"/>
          </a:p>
          <a:p>
            <a:pPr lvl="1"/>
            <a:r>
              <a:rPr lang="it-IT" dirty="0"/>
              <a:t>S4-exc1. position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</a:t>
            </a:r>
            <a:r>
              <a:rPr lang="it-IT" dirty="0" err="1"/>
              <a:t>gps</a:t>
            </a:r>
            <a:r>
              <a:rPr lang="it-IT" dirty="0"/>
              <a:t> off </a:t>
            </a:r>
          </a:p>
          <a:p>
            <a:pPr lvl="1"/>
            <a:r>
              <a:rPr lang="it-IT" dirty="0"/>
              <a:t>S4-exc2. position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</a:t>
            </a:r>
            <a:r>
              <a:rPr lang="it-IT" dirty="0" err="1"/>
              <a:t>gps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working</a:t>
            </a:r>
          </a:p>
          <a:p>
            <a:pPr lvl="1"/>
            <a:r>
              <a:rPr lang="it-IT" dirty="0"/>
              <a:t>S4-exc3. one gas station price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unavailable</a:t>
            </a:r>
            <a:endParaRPr lang="it-IT" dirty="0"/>
          </a:p>
          <a:p>
            <a:pPr lvl="1"/>
            <a:r>
              <a:rPr lang="it-IT" dirty="0"/>
              <a:t>S4-exc4. </a:t>
            </a:r>
            <a:r>
              <a:rPr lang="it-IT" dirty="0" err="1"/>
              <a:t>all</a:t>
            </a:r>
            <a:r>
              <a:rPr lang="it-IT" dirty="0"/>
              <a:t> prices for </a:t>
            </a:r>
            <a:r>
              <a:rPr lang="it-IT" dirty="0" err="1"/>
              <a:t>all</a:t>
            </a:r>
            <a:r>
              <a:rPr lang="it-IT" dirty="0"/>
              <a:t> gas stations are </a:t>
            </a:r>
            <a:r>
              <a:rPr lang="it-IT" dirty="0" err="1"/>
              <a:t>unavailable</a:t>
            </a:r>
            <a:endParaRPr lang="it-IT" dirty="0"/>
          </a:p>
          <a:p>
            <a:pPr lvl="1"/>
            <a:r>
              <a:rPr lang="it-IT" dirty="0"/>
              <a:t>S4-exc5. no gas stations in the area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2179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18A7-63DA-BE62-B18D-D2E60CF5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4C7D-2076-532A-B48A-28ECF033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Scenario  S4.1</a:t>
            </a:r>
          </a:p>
          <a:p>
            <a:pPr lvl="1"/>
            <a:r>
              <a:rPr lang="it-IT" dirty="0" err="1"/>
              <a:t>Precondition</a:t>
            </a:r>
            <a:r>
              <a:rPr lang="it-IT" dirty="0"/>
              <a:t>: driver </a:t>
            </a:r>
            <a:r>
              <a:rPr lang="it-IT" dirty="0" err="1"/>
              <a:t>has</a:t>
            </a:r>
            <a:r>
              <a:rPr lang="it-IT" dirty="0"/>
              <a:t> account, driver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, </a:t>
            </a:r>
            <a:r>
              <a:rPr lang="it-IT" dirty="0" err="1"/>
              <a:t>driver’s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known</a:t>
            </a:r>
            <a:endParaRPr lang="it-IT" dirty="0"/>
          </a:p>
          <a:p>
            <a:pPr lvl="1"/>
            <a:r>
              <a:rPr lang="it-IT" dirty="0" err="1"/>
              <a:t>postcondition</a:t>
            </a:r>
            <a:r>
              <a:rPr lang="it-IT" dirty="0"/>
              <a:t> : prices for gas stations are </a:t>
            </a:r>
            <a:r>
              <a:rPr lang="it-IT" dirty="0" err="1"/>
              <a:t>shown</a:t>
            </a:r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F88653-6D04-A248-B7D6-46C8706E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74304"/>
              </p:ext>
            </p:extLst>
          </p:nvPr>
        </p:nvGraphicFramePr>
        <p:xfrm>
          <a:off x="3116451" y="3793910"/>
          <a:ext cx="78867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92">
                  <a:extLst>
                    <a:ext uri="{9D8B030D-6E8A-4147-A177-3AD203B41FA5}">
                      <a16:colId xmlns:a16="http://schemas.microsoft.com/office/drawing/2014/main" val="3113294812"/>
                    </a:ext>
                  </a:extLst>
                </a:gridCol>
                <a:gridCol w="1949024">
                  <a:extLst>
                    <a:ext uri="{9D8B030D-6E8A-4147-A177-3AD203B41FA5}">
                      <a16:colId xmlns:a16="http://schemas.microsoft.com/office/drawing/2014/main" val="1151374447"/>
                    </a:ext>
                  </a:extLst>
                </a:gridCol>
                <a:gridCol w="2745242">
                  <a:extLst>
                    <a:ext uri="{9D8B030D-6E8A-4147-A177-3AD203B41FA5}">
                      <a16:colId xmlns:a16="http://schemas.microsoft.com/office/drawing/2014/main" val="1310757295"/>
                    </a:ext>
                  </a:extLst>
                </a:gridCol>
                <a:gridCol w="2745242">
                  <a:extLst>
                    <a:ext uri="{9D8B030D-6E8A-4147-A177-3AD203B41FA5}">
                      <a16:colId xmlns:a16="http://schemas.microsoft.com/office/drawing/2014/main" val="42005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3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Driver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Asks</a:t>
                      </a:r>
                      <a:r>
                        <a:rPr lang="it-IT" dirty="0"/>
                        <a:t> prices 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5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Retrieve</a:t>
                      </a:r>
                      <a:r>
                        <a:rPr lang="it-IT" dirty="0"/>
                        <a:t> position of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0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Compute </a:t>
                      </a:r>
                      <a:r>
                        <a:rPr lang="it-IT" dirty="0" err="1"/>
                        <a:t>rectangular</a:t>
                      </a:r>
                      <a:r>
                        <a:rPr lang="it-IT" dirty="0"/>
                        <a:t> area of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(1km?) </a:t>
                      </a:r>
                      <a:r>
                        <a:rPr lang="it-IT" dirty="0" err="1"/>
                        <a:t>centered</a:t>
                      </a:r>
                      <a:r>
                        <a:rPr lang="it-IT" dirty="0"/>
                        <a:t> on position of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Retrieve</a:t>
                      </a:r>
                      <a:r>
                        <a:rPr lang="it-IT" dirty="0"/>
                        <a:t> gas stations in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Show gas stations and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2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1F2-94A5-344B-E003-7B36CD93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UC 5 Compute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EA47-FC90-3092-9F3D-3166738D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Actor</a:t>
            </a:r>
            <a:r>
              <a:rPr lang="it-IT" dirty="0"/>
              <a:t>:  driver</a:t>
            </a:r>
          </a:p>
          <a:p>
            <a:r>
              <a:rPr lang="it-IT" dirty="0"/>
              <a:t>Goal: estimate prices for </a:t>
            </a:r>
            <a:r>
              <a:rPr lang="it-IT" dirty="0" err="1"/>
              <a:t>certain</a:t>
            </a:r>
            <a:r>
              <a:rPr lang="it-IT" dirty="0"/>
              <a:t> gas station</a:t>
            </a:r>
          </a:p>
          <a:p>
            <a:r>
              <a:rPr lang="it-IT" dirty="0"/>
              <a:t>Short </a:t>
            </a:r>
            <a:r>
              <a:rPr lang="it-IT" dirty="0" err="1"/>
              <a:t>description</a:t>
            </a:r>
            <a:r>
              <a:rPr lang="it-IT" dirty="0"/>
              <a:t>:  </a:t>
            </a:r>
            <a:r>
              <a:rPr lang="it-IT" dirty="0" err="1"/>
              <a:t>given</a:t>
            </a:r>
            <a:r>
              <a:rPr lang="it-IT" dirty="0"/>
              <a:t> the price </a:t>
            </a:r>
            <a:r>
              <a:rPr lang="it-IT" dirty="0" err="1"/>
              <a:t>uploaded</a:t>
            </a:r>
            <a:r>
              <a:rPr lang="it-IT" dirty="0"/>
              <a:t> by one or more drivers, estimate the official price for a </a:t>
            </a:r>
            <a:r>
              <a:rPr lang="it-IT" dirty="0" err="1"/>
              <a:t>fuel</a:t>
            </a:r>
            <a:r>
              <a:rPr lang="it-IT" dirty="0"/>
              <a:t> in a gas station</a:t>
            </a:r>
          </a:p>
          <a:p>
            <a:r>
              <a:rPr lang="it-IT" dirty="0" err="1"/>
              <a:t>Scenarios</a:t>
            </a:r>
            <a:endParaRPr lang="it-IT" dirty="0"/>
          </a:p>
          <a:p>
            <a:pPr lvl="1"/>
            <a:r>
              <a:rPr lang="it-IT" dirty="0"/>
              <a:t>S5.0: no uploads. Associate last price of </a:t>
            </a:r>
            <a:r>
              <a:rPr lang="it-IT" dirty="0" err="1"/>
              <a:t>previous</a:t>
            </a:r>
            <a:r>
              <a:rPr lang="it-IT" dirty="0"/>
              <a:t> day </a:t>
            </a:r>
          </a:p>
          <a:p>
            <a:pPr lvl="1"/>
            <a:r>
              <a:rPr lang="it-IT" dirty="0"/>
              <a:t>S5.1: first upload in the </a:t>
            </a:r>
            <a:r>
              <a:rPr lang="it-IT" dirty="0" err="1"/>
              <a:t>morning</a:t>
            </a:r>
            <a:r>
              <a:rPr lang="it-IT" dirty="0"/>
              <a:t>. </a:t>
            </a:r>
            <a:r>
              <a:rPr lang="it-IT" dirty="0" err="1"/>
              <a:t>Change</a:t>
            </a:r>
            <a:r>
              <a:rPr lang="it-IT" dirty="0"/>
              <a:t> price </a:t>
            </a:r>
            <a:r>
              <a:rPr lang="it-IT" dirty="0" err="1"/>
              <a:t>if</a:t>
            </a:r>
            <a:r>
              <a:rPr lang="it-IT" dirty="0"/>
              <a:t> driver </a:t>
            </a:r>
            <a:r>
              <a:rPr lang="it-IT" dirty="0" err="1"/>
              <a:t>has</a:t>
            </a:r>
            <a:r>
              <a:rPr lang="it-IT" dirty="0"/>
              <a:t> high </a:t>
            </a:r>
            <a:r>
              <a:rPr lang="it-IT" dirty="0" err="1"/>
              <a:t>reputation</a:t>
            </a:r>
            <a:endParaRPr lang="it-IT" dirty="0"/>
          </a:p>
          <a:p>
            <a:pPr lvl="1"/>
            <a:r>
              <a:rPr lang="it-IT" dirty="0"/>
              <a:t>S5.2: after first upload.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price. </a:t>
            </a:r>
            <a:r>
              <a:rPr lang="it-IT" dirty="0" err="1"/>
              <a:t>If</a:t>
            </a:r>
            <a:r>
              <a:rPr lang="it-IT" dirty="0"/>
              <a:t> yes, no </a:t>
            </a:r>
            <a:r>
              <a:rPr lang="it-IT" dirty="0" err="1"/>
              <a:t>change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of last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uploaded</a:t>
            </a:r>
            <a:r>
              <a:rPr lang="it-IT" dirty="0"/>
              <a:t> the price. </a:t>
            </a:r>
            <a:r>
              <a:rPr lang="it-IT" dirty="0" err="1"/>
              <a:t>If</a:t>
            </a:r>
            <a:r>
              <a:rPr lang="it-IT" dirty="0"/>
              <a:t> no, </a:t>
            </a:r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of last driver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uploaded</a:t>
            </a:r>
            <a:r>
              <a:rPr lang="it-IT" dirty="0"/>
              <a:t> the price.  </a:t>
            </a:r>
          </a:p>
          <a:p>
            <a:pPr lvl="1"/>
            <a:r>
              <a:rPr lang="it-IT" dirty="0"/>
              <a:t>S5-exc1. gas station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exist</a:t>
            </a:r>
            <a:endParaRPr lang="it-IT" dirty="0"/>
          </a:p>
          <a:p>
            <a:pPr lvl="1"/>
            <a:r>
              <a:rPr lang="it-IT" dirty="0"/>
              <a:t>S5-exc2. </a:t>
            </a:r>
            <a:r>
              <a:rPr lang="it-IT" dirty="0" err="1"/>
              <a:t>fuel</a:t>
            </a:r>
            <a:r>
              <a:rPr lang="it-IT" dirty="0"/>
              <a:t> price negative, or out of </a:t>
            </a:r>
            <a:r>
              <a:rPr lang="it-IT" dirty="0" err="1"/>
              <a:t>highest</a:t>
            </a:r>
            <a:r>
              <a:rPr lang="it-IT" dirty="0"/>
              <a:t> range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754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7BBB-7DF6-CD71-A6B6-91B6F8C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857E-542D-4678-677E-5AE7835D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Start with easy use case</a:t>
            </a:r>
          </a:p>
          <a:p>
            <a:pPr lvl="1"/>
            <a:r>
              <a:rPr lang="it-IT" dirty="0"/>
              <a:t>Log in / </a:t>
            </a:r>
            <a:r>
              <a:rPr lang="it-IT" dirty="0" err="1"/>
              <a:t>sign</a:t>
            </a:r>
            <a:r>
              <a:rPr lang="it-IT" dirty="0"/>
              <a:t> up</a:t>
            </a:r>
          </a:p>
          <a:p>
            <a:r>
              <a:rPr lang="it-IT" dirty="0"/>
              <a:t>Start with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(and use </a:t>
            </a:r>
            <a:r>
              <a:rPr lang="it-IT" dirty="0" err="1"/>
              <a:t>cases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Ex user </a:t>
            </a:r>
            <a:r>
              <a:rPr lang="it-IT" dirty="0" err="1"/>
              <a:t>gets</a:t>
            </a:r>
            <a:r>
              <a:rPr lang="it-IT" dirty="0"/>
              <a:t> info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closest</a:t>
            </a:r>
            <a:r>
              <a:rPr lang="it-IT" dirty="0"/>
              <a:t> gas station with </a:t>
            </a:r>
            <a:r>
              <a:rPr lang="it-IT" dirty="0" err="1"/>
              <a:t>lower</a:t>
            </a:r>
            <a:r>
              <a:rPr lang="it-IT" dirty="0"/>
              <a:t> price</a:t>
            </a:r>
          </a:p>
          <a:p>
            <a:pPr lvl="1"/>
            <a:endParaRPr lang="it-IT" dirty="0"/>
          </a:p>
          <a:p>
            <a:r>
              <a:rPr lang="it-IT" dirty="0" err="1"/>
              <a:t>Identify</a:t>
            </a:r>
            <a:r>
              <a:rPr lang="it-IT" dirty="0"/>
              <a:t> Use </a:t>
            </a:r>
            <a:r>
              <a:rPr lang="it-IT" dirty="0" err="1"/>
              <a:t>cases</a:t>
            </a:r>
            <a:endParaRPr lang="it-IT" dirty="0"/>
          </a:p>
          <a:p>
            <a:pPr lvl="1"/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use case</a:t>
            </a:r>
          </a:p>
          <a:p>
            <a:pPr lvl="2"/>
            <a:r>
              <a:rPr lang="it-IT" dirty="0" err="1"/>
              <a:t>Nominal</a:t>
            </a:r>
            <a:r>
              <a:rPr lang="it-IT" dirty="0"/>
              <a:t> scenario (</a:t>
            </a:r>
            <a:r>
              <a:rPr lang="it-IT" dirty="0" err="1"/>
              <a:t>define</a:t>
            </a:r>
            <a:r>
              <a:rPr lang="it-IT" dirty="0"/>
              <a:t> scenario)</a:t>
            </a:r>
          </a:p>
          <a:p>
            <a:pPr lvl="2"/>
            <a:r>
              <a:rPr lang="it-IT" dirty="0" err="1"/>
              <a:t>Exceptional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name </a:t>
            </a:r>
            <a:r>
              <a:rPr lang="it-IT" dirty="0" err="1"/>
              <a:t>them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49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2289-4323-B57A-7A85-FC9F2A00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0C04-0AED-E357-5996-432EF851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EZGas</a:t>
            </a:r>
            <a:r>
              <a:rPr lang="it-IT" dirty="0"/>
              <a:t> 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</a:t>
            </a:r>
          </a:p>
          <a:p>
            <a:pPr lvl="1"/>
            <a:r>
              <a:rPr lang="it-IT" dirty="0"/>
              <a:t>(no hardware </a:t>
            </a:r>
            <a:r>
              <a:rPr lang="it-IT" dirty="0" err="1"/>
              <a:t>components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EZGas</a:t>
            </a:r>
            <a:r>
              <a:rPr lang="it-IT" dirty="0"/>
              <a:t> web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artifact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IoS</a:t>
            </a:r>
            <a:r>
              <a:rPr lang="it-IT" dirty="0"/>
              <a:t> App  (</a:t>
            </a:r>
            <a:r>
              <a:rPr lang="it-IT" dirty="0" err="1"/>
              <a:t>artifact</a:t>
            </a:r>
            <a:r>
              <a:rPr lang="it-IT" dirty="0"/>
              <a:t> in deployment </a:t>
            </a:r>
            <a:r>
              <a:rPr lang="it-IT" dirty="0" err="1"/>
              <a:t>diagram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Android App (</a:t>
            </a:r>
            <a:r>
              <a:rPr lang="it-IT" dirty="0" err="1"/>
              <a:t>artifact</a:t>
            </a:r>
            <a:r>
              <a:rPr lang="it-IT" dirty="0"/>
              <a:t> in deployment </a:t>
            </a:r>
            <a:r>
              <a:rPr lang="it-IT" dirty="0" err="1"/>
              <a:t>diagram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19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0591-DC95-D123-F093-DEEBA6E4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deployment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5" name="Content Placeholder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1251FF79-4185-F135-AB3F-B619CE3CB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03" y="1825625"/>
            <a:ext cx="7689794" cy="4351338"/>
          </a:xfrm>
        </p:spPr>
      </p:pic>
    </p:spTree>
    <p:extLst>
      <p:ext uri="{BB962C8B-B14F-4D97-AF65-F5344CB8AC3E}">
        <p14:creationId xmlns:p14="http://schemas.microsoft.com/office/powerpoint/2010/main" val="16087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C47D-4779-61EC-E416-85C86534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9E1D-936B-6166-9836-1CEB26C9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Business model</a:t>
            </a:r>
          </a:p>
          <a:p>
            <a:r>
              <a:rPr lang="it-IT" dirty="0"/>
              <a:t>Stakeholders</a:t>
            </a:r>
          </a:p>
          <a:p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r>
              <a:rPr lang="it-IT" dirty="0"/>
              <a:t>NF </a:t>
            </a:r>
            <a:r>
              <a:rPr lang="it-IT" dirty="0" err="1"/>
              <a:t>requirements</a:t>
            </a:r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of access </a:t>
            </a:r>
            <a:r>
              <a:rPr lang="it-IT" dirty="0" err="1"/>
              <a:t>rights</a:t>
            </a:r>
            <a:endParaRPr lang="it-IT" dirty="0"/>
          </a:p>
          <a:p>
            <a:r>
              <a:rPr lang="it-IT" dirty="0"/>
              <a:t>Use </a:t>
            </a:r>
            <a:r>
              <a:rPr lang="it-IT" dirty="0" err="1"/>
              <a:t>cases</a:t>
            </a:r>
            <a:r>
              <a:rPr lang="it-IT" dirty="0"/>
              <a:t> / </a:t>
            </a:r>
            <a:r>
              <a:rPr lang="it-IT" dirty="0" err="1"/>
              <a:t>scenarios</a:t>
            </a:r>
            <a:endParaRPr lang="it-IT" dirty="0"/>
          </a:p>
          <a:p>
            <a:r>
              <a:rPr lang="it-IT" dirty="0" err="1"/>
              <a:t>Conceptual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/ </a:t>
            </a:r>
            <a:r>
              <a:rPr lang="it-IT" dirty="0" err="1"/>
              <a:t>Glossary</a:t>
            </a:r>
            <a:endParaRPr lang="it-IT" dirty="0"/>
          </a:p>
          <a:p>
            <a:r>
              <a:rPr lang="it-IT" dirty="0"/>
              <a:t>System design</a:t>
            </a:r>
          </a:p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866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A323-23A0-0119-9800-96298DE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3A3D-735E-AB13-F8A3-A3E2546F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Gas stations  (22000 in </a:t>
            </a:r>
            <a:r>
              <a:rPr lang="it-IT" dirty="0" err="1"/>
              <a:t>italy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Location</a:t>
            </a:r>
          </a:p>
          <a:p>
            <a:pPr lvl="1"/>
            <a:r>
              <a:rPr lang="it-IT" dirty="0"/>
              <a:t>Prices (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fuel</a:t>
            </a:r>
            <a:r>
              <a:rPr lang="it-IT" dirty="0"/>
              <a:t> are sold)</a:t>
            </a:r>
          </a:p>
          <a:p>
            <a:pPr lvl="1"/>
            <a:r>
              <a:rPr lang="it-IT" dirty="0"/>
              <a:t>(Quality of service)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other</a:t>
            </a:r>
            <a:r>
              <a:rPr lang="it-IT" dirty="0"/>
              <a:t> services </a:t>
            </a:r>
            <a:r>
              <a:rPr lang="it-IT" dirty="0" err="1"/>
              <a:t>offered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55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6BC7-E6C8-906C-88F7-983581AE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core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5E95-6636-4C6C-9F4A-E83C0144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Define</a:t>
            </a:r>
            <a:r>
              <a:rPr lang="it-IT" dirty="0"/>
              <a:t> (</a:t>
            </a:r>
            <a:r>
              <a:rPr lang="it-IT" dirty="0" err="1"/>
              <a:t>write</a:t>
            </a:r>
            <a:r>
              <a:rPr lang="it-IT" dirty="0"/>
              <a:t>) gas station</a:t>
            </a:r>
          </a:p>
          <a:p>
            <a:r>
              <a:rPr lang="it-IT" dirty="0" err="1"/>
              <a:t>Define</a:t>
            </a:r>
            <a:r>
              <a:rPr lang="it-IT" dirty="0"/>
              <a:t> (</a:t>
            </a:r>
            <a:r>
              <a:rPr lang="it-IT" dirty="0" err="1"/>
              <a:t>write</a:t>
            </a:r>
            <a:r>
              <a:rPr lang="it-IT" dirty="0"/>
              <a:t>) prices for gas station</a:t>
            </a:r>
          </a:p>
          <a:p>
            <a:r>
              <a:rPr lang="it-IT" dirty="0"/>
              <a:t>Show gas stations in a </a:t>
            </a:r>
            <a:r>
              <a:rPr lang="it-IT" dirty="0" err="1"/>
              <a:t>certain</a:t>
            </a:r>
            <a:r>
              <a:rPr lang="it-IT" dirty="0"/>
              <a:t> geo area, with prices</a:t>
            </a:r>
          </a:p>
          <a:p>
            <a:pPr lvl="1"/>
            <a:r>
              <a:rPr lang="it-IT" dirty="0"/>
              <a:t>Filter </a:t>
            </a:r>
            <a:r>
              <a:rPr lang="it-IT" dirty="0" err="1"/>
              <a:t>cheapest</a:t>
            </a:r>
            <a:endParaRPr lang="it-IT" dirty="0"/>
          </a:p>
          <a:p>
            <a:pPr lvl="1"/>
            <a:r>
              <a:rPr lang="it-IT" dirty="0"/>
              <a:t>Filter </a:t>
            </a:r>
            <a:r>
              <a:rPr lang="it-IT" dirty="0" err="1"/>
              <a:t>nearest</a:t>
            </a:r>
            <a:endParaRPr lang="it-IT" dirty="0"/>
          </a:p>
          <a:p>
            <a:pPr lvl="1"/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of service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15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4A80-46F5-BFA9-0D1C-4D72A26C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core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F0D9-2B10-D710-DFF8-7B037B7E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 driver</a:t>
            </a:r>
          </a:p>
          <a:p>
            <a:pPr lvl="1"/>
            <a:r>
              <a:rPr lang="it-IT" dirty="0" err="1"/>
              <a:t>Chatgpt</a:t>
            </a:r>
            <a:r>
              <a:rPr lang="it-IT" dirty="0"/>
              <a:t>, show 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</a:t>
            </a:r>
            <a:r>
              <a:rPr lang="it-IT" dirty="0" err="1"/>
              <a:t>cheapest</a:t>
            </a:r>
            <a:r>
              <a:rPr lang="it-IT" dirty="0"/>
              <a:t> gas station!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CBA77-E379-B90C-F515-0FF61FEF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t="9348" r="3692" b="6998"/>
          <a:stretch/>
        </p:blipFill>
        <p:spPr>
          <a:xfrm>
            <a:off x="575352" y="1417834"/>
            <a:ext cx="10870916" cy="53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7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3B86-53D8-22D5-5C8A-C1BAF969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core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68D2-521F-A4BD-EDB3-B6ECE4EE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collects</a:t>
            </a:r>
            <a:r>
              <a:rPr lang="it-IT" dirty="0"/>
              <a:t> and uploads prices?</a:t>
            </a:r>
          </a:p>
          <a:p>
            <a:pPr lvl="1"/>
            <a:r>
              <a:rPr lang="it-IT" dirty="0"/>
              <a:t>20.000+ gas stations in </a:t>
            </a:r>
            <a:r>
              <a:rPr lang="it-IT" dirty="0" err="1"/>
              <a:t>Italy</a:t>
            </a:r>
            <a:r>
              <a:rPr lang="it-IT" dirty="0"/>
              <a:t> </a:t>
            </a:r>
          </a:p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he/</a:t>
            </a:r>
            <a:r>
              <a:rPr lang="it-IT" dirty="0" err="1"/>
              <a:t>she</a:t>
            </a:r>
            <a:r>
              <a:rPr lang="it-IT" dirty="0"/>
              <a:t> upload prices?</a:t>
            </a:r>
          </a:p>
          <a:p>
            <a:r>
              <a:rPr lang="it-IT" dirty="0" err="1"/>
              <a:t>Where</a:t>
            </a:r>
            <a:r>
              <a:rPr lang="it-IT" dirty="0"/>
              <a:t> the money </a:t>
            </a:r>
            <a:r>
              <a:rPr lang="it-IT" dirty="0" err="1"/>
              <a:t>comes</a:t>
            </a:r>
            <a:r>
              <a:rPr lang="it-IT" dirty="0"/>
              <a:t> from to </a:t>
            </a:r>
            <a:r>
              <a:rPr lang="it-IT" dirty="0" err="1"/>
              <a:t>sustain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development</a:t>
            </a:r>
            <a:r>
              <a:rPr lang="it-IT" dirty="0"/>
              <a:t> and </a:t>
            </a:r>
            <a:r>
              <a:rPr lang="it-IT" dirty="0" err="1"/>
              <a:t>operation</a:t>
            </a:r>
            <a:r>
              <a:rPr lang="it-IT" dirty="0"/>
              <a:t>?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Not a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reads</a:t>
            </a:r>
            <a:r>
              <a:rPr lang="it-IT" dirty="0"/>
              <a:t>? </a:t>
            </a:r>
          </a:p>
          <a:p>
            <a:pPr lvl="1"/>
            <a:r>
              <a:rPr lang="it-IT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3476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6996-CB53-8CE9-BEBD-88342245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key point: </a:t>
            </a:r>
            <a:r>
              <a:rPr lang="it-IT" dirty="0" err="1"/>
              <a:t>consistency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D2E4-2369-2826-8146-FA240870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Many</a:t>
            </a:r>
            <a:r>
              <a:rPr lang="it-IT" dirty="0"/>
              <a:t> options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options are </a:t>
            </a:r>
            <a:r>
              <a:rPr lang="it-IT" dirty="0" err="1"/>
              <a:t>equally</a:t>
            </a:r>
            <a:r>
              <a:rPr lang="it-IT" dirty="0"/>
              <a:t> </a:t>
            </a:r>
            <a:r>
              <a:rPr lang="it-IT" dirty="0" err="1"/>
              <a:t>acceptable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 err="1"/>
              <a:t>but</a:t>
            </a:r>
            <a:r>
              <a:rPr lang="it-IT" dirty="0"/>
              <a:t> </a:t>
            </a:r>
          </a:p>
          <a:p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set of </a:t>
            </a:r>
            <a:r>
              <a:rPr lang="it-IT" dirty="0" err="1"/>
              <a:t>decisions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parts of the </a:t>
            </a:r>
            <a:r>
              <a:rPr lang="it-IT" dirty="0" err="1"/>
              <a:t>document</a:t>
            </a:r>
            <a:br>
              <a:rPr lang="it-IT" dirty="0"/>
            </a:br>
            <a:r>
              <a:rPr lang="it-IT" dirty="0"/>
              <a:t>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5623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Microsoft Office PowerPoint</Application>
  <PresentationFormat>Widescreen</PresentationFormat>
  <Paragraphs>417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Calibri</vt:lpstr>
      <vt:lpstr>Calibri Light</vt:lpstr>
      <vt:lpstr>SegoeUI</vt:lpstr>
      <vt:lpstr>Office Theme</vt:lpstr>
      <vt:lpstr>LAb1 - EZgas</vt:lpstr>
      <vt:lpstr>Goals  of the Lab</vt:lpstr>
      <vt:lpstr>High level, informal description</vt:lpstr>
      <vt:lpstr>Requirements document </vt:lpstr>
      <vt:lpstr>The core information</vt:lpstr>
      <vt:lpstr>The core functions</vt:lpstr>
      <vt:lpstr>The core function</vt:lpstr>
      <vt:lpstr>The core problem</vt:lpstr>
      <vt:lpstr>The key point: consistency</vt:lpstr>
      <vt:lpstr>Business model</vt:lpstr>
      <vt:lpstr>Business model</vt:lpstr>
      <vt:lpstr>Options</vt:lpstr>
      <vt:lpstr>Choice</vt:lpstr>
      <vt:lpstr>Stakeholders</vt:lpstr>
      <vt:lpstr>Context diagram</vt:lpstr>
      <vt:lpstr>Interfaces</vt:lpstr>
      <vt:lpstr>FR</vt:lpstr>
      <vt:lpstr>FR</vt:lpstr>
      <vt:lpstr>FR</vt:lpstr>
      <vt:lpstr>PowerPoint Presentation</vt:lpstr>
      <vt:lpstr>Table of rights </vt:lpstr>
      <vt:lpstr>NFR</vt:lpstr>
      <vt:lpstr>Glossary</vt:lpstr>
      <vt:lpstr>Glossary</vt:lpstr>
      <vt:lpstr>Use cases and scenarios</vt:lpstr>
      <vt:lpstr>UC1: Login</vt:lpstr>
      <vt:lpstr>UC1 Login - Scenarios  </vt:lpstr>
      <vt:lpstr>UC1 made of scenarios</vt:lpstr>
      <vt:lpstr>UC2: sign up </vt:lpstr>
      <vt:lpstr>UC2 signup - Scenarios  </vt:lpstr>
      <vt:lpstr>UC2 scenarios</vt:lpstr>
      <vt:lpstr>UC3 recover pwd</vt:lpstr>
      <vt:lpstr>UC4 Get prices</vt:lpstr>
      <vt:lpstr>PowerPoint Presentation</vt:lpstr>
      <vt:lpstr>UC 5 Compute price</vt:lpstr>
      <vt:lpstr>PowerPoint Presentation</vt:lpstr>
      <vt:lpstr>System design</vt:lpstr>
      <vt:lpstr>UML 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LAb2 - questions</dc:title>
  <dc:creator>Morisio  Maurizio</dc:creator>
  <cp:lastModifiedBy>Maurizio  Morisio</cp:lastModifiedBy>
  <cp:revision>54</cp:revision>
  <dcterms:created xsi:type="dcterms:W3CDTF">2022-03-10T07:50:53Z</dcterms:created>
  <dcterms:modified xsi:type="dcterms:W3CDTF">2025-03-19T10:25:42Z</dcterms:modified>
</cp:coreProperties>
</file>