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61" r:id="rId3"/>
    <p:sldId id="287" r:id="rId4"/>
    <p:sldId id="383" r:id="rId5"/>
    <p:sldId id="288" r:id="rId6"/>
    <p:sldId id="290" r:id="rId7"/>
    <p:sldId id="355" r:id="rId8"/>
    <p:sldId id="371" r:id="rId9"/>
    <p:sldId id="357" r:id="rId10"/>
    <p:sldId id="359" r:id="rId11"/>
    <p:sldId id="387" r:id="rId12"/>
    <p:sldId id="360" r:id="rId13"/>
    <p:sldId id="362" r:id="rId14"/>
    <p:sldId id="372" r:id="rId15"/>
    <p:sldId id="363" r:id="rId16"/>
    <p:sldId id="382" r:id="rId17"/>
    <p:sldId id="365" r:id="rId18"/>
    <p:sldId id="368" r:id="rId19"/>
    <p:sldId id="369" r:id="rId20"/>
    <p:sldId id="370" r:id="rId21"/>
    <p:sldId id="373" r:id="rId22"/>
    <p:sldId id="378" r:id="rId23"/>
    <p:sldId id="389" r:id="rId24"/>
    <p:sldId id="385" r:id="rId25"/>
    <p:sldId id="390" r:id="rId26"/>
    <p:sldId id="391" r:id="rId27"/>
    <p:sldId id="394" r:id="rId28"/>
    <p:sldId id="395" r:id="rId29"/>
    <p:sldId id="396" r:id="rId30"/>
    <p:sldId id="397" r:id="rId31"/>
    <p:sldId id="398" r:id="rId32"/>
    <p:sldId id="399" r:id="rId33"/>
    <p:sldId id="400" r:id="rId34"/>
    <p:sldId id="401" r:id="rId35"/>
    <p:sldId id="403" r:id="rId36"/>
    <p:sldId id="406" r:id="rId37"/>
    <p:sldId id="408" r:id="rId38"/>
    <p:sldId id="409" r:id="rId39"/>
    <p:sldId id="411" r:id="rId40"/>
    <p:sldId id="380" r:id="rId41"/>
    <p:sldId id="381" r:id="rId42"/>
    <p:sldId id="393" r:id="rId43"/>
    <p:sldId id="384" r:id="rId44"/>
    <p:sldId id="392" r:id="rId45"/>
    <p:sldId id="388" r:id="rId46"/>
    <p:sldId id="374" r:id="rId47"/>
    <p:sldId id="386" r:id="rId48"/>
    <p:sldId id="289" r:id="rId49"/>
    <p:sldId id="37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258" autoAdjust="0"/>
  </p:normalViewPr>
  <p:slideViewPr>
    <p:cSldViewPr snapToGrid="0">
      <p:cViewPr>
        <p:scale>
          <a:sx n="80" d="100"/>
          <a:sy n="80" d="100"/>
        </p:scale>
        <p:origin x="60" y="124"/>
      </p:cViewPr>
      <p:guideLst/>
    </p:cSldViewPr>
  </p:slideViewPr>
  <p:outlineViewPr>
    <p:cViewPr>
      <p:scale>
        <a:sx n="33" d="100"/>
        <a:sy n="33" d="100"/>
      </p:scale>
      <p:origin x="0" y="-5796"/>
    </p:cViewPr>
  </p:outlineViewPr>
  <p:notesTextViewPr>
    <p:cViewPr>
      <p:scale>
        <a:sx n="1" d="1"/>
        <a:sy n="1" d="1"/>
      </p:scale>
      <p:origin x="0" y="0"/>
    </p:cViewPr>
  </p:notesTextViewPr>
  <p:sorterViewPr>
    <p:cViewPr>
      <p:scale>
        <a:sx n="100" d="100"/>
        <a:sy n="100" d="100"/>
      </p:scale>
      <p:origin x="0" y="-88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C7E1D-4B11-441B-BF86-5F89AB53412E}" type="datetimeFigureOut">
              <a:rPr lang="it-IT" smtClean="0"/>
              <a:t>21/03/2025</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E3E298-22C1-4429-98EB-64B7AC7C654A}" type="slidenum">
              <a:rPr lang="it-IT" smtClean="0"/>
              <a:t>‹#›</a:t>
            </a:fld>
            <a:endParaRPr lang="it-IT"/>
          </a:p>
        </p:txBody>
      </p:sp>
    </p:spTree>
    <p:extLst>
      <p:ext uri="{BB962C8B-B14F-4D97-AF65-F5344CB8AC3E}">
        <p14:creationId xmlns:p14="http://schemas.microsoft.com/office/powerpoint/2010/main" val="991241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FE3E298-22C1-4429-98EB-64B7AC7C654A}" type="slidenum">
              <a:rPr lang="it-IT" smtClean="0"/>
              <a:t>22</a:t>
            </a:fld>
            <a:endParaRPr lang="it-IT"/>
          </a:p>
        </p:txBody>
      </p:sp>
    </p:spTree>
    <p:extLst>
      <p:ext uri="{BB962C8B-B14F-4D97-AF65-F5344CB8AC3E}">
        <p14:creationId xmlns:p14="http://schemas.microsoft.com/office/powerpoint/2010/main" val="255239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4F32-1BCE-4147-9E07-A53A69415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00490FD-8C14-4560-AC57-9F7BF32043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4BA9DEC-0918-4021-A6CB-80C26475D24E}"/>
              </a:ext>
            </a:extLst>
          </p:cNvPr>
          <p:cNvSpPr>
            <a:spLocks noGrp="1"/>
          </p:cNvSpPr>
          <p:nvPr>
            <p:ph type="dt" sz="half" idx="10"/>
          </p:nvPr>
        </p:nvSpPr>
        <p:spPr/>
        <p:txBody>
          <a:bodyPr/>
          <a:lstStyle/>
          <a:p>
            <a:fld id="{F6B5B2AA-D631-4F39-838F-D54792E9BB55}" type="datetimeFigureOut">
              <a:rPr lang="en-GB" smtClean="0"/>
              <a:t>21/03/2025</a:t>
            </a:fld>
            <a:endParaRPr lang="en-GB"/>
          </a:p>
        </p:txBody>
      </p:sp>
      <p:sp>
        <p:nvSpPr>
          <p:cNvPr id="5" name="Footer Placeholder 4">
            <a:extLst>
              <a:ext uri="{FF2B5EF4-FFF2-40B4-BE49-F238E27FC236}">
                <a16:creationId xmlns:a16="http://schemas.microsoft.com/office/drawing/2014/main" id="{3DA0F2BC-5B1E-4B9D-8D51-F46ED28D1C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34FDCC-D24A-4E0B-AD69-24D78AB1B370}"/>
              </a:ext>
            </a:extLst>
          </p:cNvPr>
          <p:cNvSpPr>
            <a:spLocks noGrp="1"/>
          </p:cNvSpPr>
          <p:nvPr>
            <p:ph type="sldNum" sz="quarter" idx="12"/>
          </p:nvPr>
        </p:nvSpPr>
        <p:spPr/>
        <p:txBody>
          <a:bodyPr/>
          <a:lstStyle/>
          <a:p>
            <a:fld id="{5EC5B9B7-D30C-48A1-B5D1-EA97CDBF548E}" type="slidenum">
              <a:rPr lang="en-GB" smtClean="0"/>
              <a:t>‹#›</a:t>
            </a:fld>
            <a:endParaRPr lang="en-GB"/>
          </a:p>
        </p:txBody>
      </p:sp>
    </p:spTree>
    <p:extLst>
      <p:ext uri="{BB962C8B-B14F-4D97-AF65-F5344CB8AC3E}">
        <p14:creationId xmlns:p14="http://schemas.microsoft.com/office/powerpoint/2010/main" val="3510257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A7B3-5DFE-44E4-9C4F-1F28E1FAC11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E93FE6-FD51-4DE9-AB9C-02ACBAD1A5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7AF44B-CC15-4CC1-BCEA-5516E6BF2062}"/>
              </a:ext>
            </a:extLst>
          </p:cNvPr>
          <p:cNvSpPr>
            <a:spLocks noGrp="1"/>
          </p:cNvSpPr>
          <p:nvPr>
            <p:ph type="dt" sz="half" idx="10"/>
          </p:nvPr>
        </p:nvSpPr>
        <p:spPr/>
        <p:txBody>
          <a:bodyPr/>
          <a:lstStyle/>
          <a:p>
            <a:fld id="{F6B5B2AA-D631-4F39-838F-D54792E9BB55}" type="datetimeFigureOut">
              <a:rPr lang="en-GB" smtClean="0"/>
              <a:t>21/03/2025</a:t>
            </a:fld>
            <a:endParaRPr lang="en-GB"/>
          </a:p>
        </p:txBody>
      </p:sp>
      <p:sp>
        <p:nvSpPr>
          <p:cNvPr id="5" name="Footer Placeholder 4">
            <a:extLst>
              <a:ext uri="{FF2B5EF4-FFF2-40B4-BE49-F238E27FC236}">
                <a16:creationId xmlns:a16="http://schemas.microsoft.com/office/drawing/2014/main" id="{0F7BC703-A40B-4943-B1C6-2E00B60453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750C4B-70FD-40C4-BB2E-B31806B6F36E}"/>
              </a:ext>
            </a:extLst>
          </p:cNvPr>
          <p:cNvSpPr>
            <a:spLocks noGrp="1"/>
          </p:cNvSpPr>
          <p:nvPr>
            <p:ph type="sldNum" sz="quarter" idx="12"/>
          </p:nvPr>
        </p:nvSpPr>
        <p:spPr/>
        <p:txBody>
          <a:bodyPr/>
          <a:lstStyle/>
          <a:p>
            <a:fld id="{5EC5B9B7-D30C-48A1-B5D1-EA97CDBF548E}" type="slidenum">
              <a:rPr lang="en-GB" smtClean="0"/>
              <a:t>‹#›</a:t>
            </a:fld>
            <a:endParaRPr lang="en-GB"/>
          </a:p>
        </p:txBody>
      </p:sp>
    </p:spTree>
    <p:extLst>
      <p:ext uri="{BB962C8B-B14F-4D97-AF65-F5344CB8AC3E}">
        <p14:creationId xmlns:p14="http://schemas.microsoft.com/office/powerpoint/2010/main" val="215601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6FD4C-8332-40EC-BA9F-4708880AD8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A4995DD-229A-4703-B508-7ABA25481E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6C4A2B-23F3-4D50-891D-E7547B48AA90}"/>
              </a:ext>
            </a:extLst>
          </p:cNvPr>
          <p:cNvSpPr>
            <a:spLocks noGrp="1"/>
          </p:cNvSpPr>
          <p:nvPr>
            <p:ph type="dt" sz="half" idx="10"/>
          </p:nvPr>
        </p:nvSpPr>
        <p:spPr/>
        <p:txBody>
          <a:bodyPr/>
          <a:lstStyle/>
          <a:p>
            <a:fld id="{F6B5B2AA-D631-4F39-838F-D54792E9BB55}" type="datetimeFigureOut">
              <a:rPr lang="en-GB" smtClean="0"/>
              <a:t>21/03/2025</a:t>
            </a:fld>
            <a:endParaRPr lang="en-GB"/>
          </a:p>
        </p:txBody>
      </p:sp>
      <p:sp>
        <p:nvSpPr>
          <p:cNvPr id="5" name="Footer Placeholder 4">
            <a:extLst>
              <a:ext uri="{FF2B5EF4-FFF2-40B4-BE49-F238E27FC236}">
                <a16:creationId xmlns:a16="http://schemas.microsoft.com/office/drawing/2014/main" id="{66F99715-8135-4B51-9F62-F1A24DBC06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07C7FC-512A-46C9-9CC7-AD51FEB276E9}"/>
              </a:ext>
            </a:extLst>
          </p:cNvPr>
          <p:cNvSpPr>
            <a:spLocks noGrp="1"/>
          </p:cNvSpPr>
          <p:nvPr>
            <p:ph type="sldNum" sz="quarter" idx="12"/>
          </p:nvPr>
        </p:nvSpPr>
        <p:spPr/>
        <p:txBody>
          <a:bodyPr/>
          <a:lstStyle/>
          <a:p>
            <a:fld id="{5EC5B9B7-D30C-48A1-B5D1-EA97CDBF548E}" type="slidenum">
              <a:rPr lang="en-GB" smtClean="0"/>
              <a:t>‹#›</a:t>
            </a:fld>
            <a:endParaRPr lang="en-GB"/>
          </a:p>
        </p:txBody>
      </p:sp>
    </p:spTree>
    <p:extLst>
      <p:ext uri="{BB962C8B-B14F-4D97-AF65-F5344CB8AC3E}">
        <p14:creationId xmlns:p14="http://schemas.microsoft.com/office/powerpoint/2010/main" val="1021210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9B4B-F7EA-4AFF-ADF1-7BD897A284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42D7D0-568C-4E81-B2EC-F532BC5126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EF2555-46CB-4362-9424-FCC2154A31BE}"/>
              </a:ext>
            </a:extLst>
          </p:cNvPr>
          <p:cNvSpPr>
            <a:spLocks noGrp="1"/>
          </p:cNvSpPr>
          <p:nvPr>
            <p:ph type="dt" sz="half" idx="10"/>
          </p:nvPr>
        </p:nvSpPr>
        <p:spPr/>
        <p:txBody>
          <a:bodyPr/>
          <a:lstStyle/>
          <a:p>
            <a:fld id="{F6B5B2AA-D631-4F39-838F-D54792E9BB55}" type="datetimeFigureOut">
              <a:rPr lang="en-GB" smtClean="0"/>
              <a:t>21/03/2025</a:t>
            </a:fld>
            <a:endParaRPr lang="en-GB"/>
          </a:p>
        </p:txBody>
      </p:sp>
      <p:sp>
        <p:nvSpPr>
          <p:cNvPr id="5" name="Footer Placeholder 4">
            <a:extLst>
              <a:ext uri="{FF2B5EF4-FFF2-40B4-BE49-F238E27FC236}">
                <a16:creationId xmlns:a16="http://schemas.microsoft.com/office/drawing/2014/main" id="{48EE1FB6-345C-4D95-93BD-532EA6C5A7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7273E2-2392-4998-9AC7-82DEF9F161A6}"/>
              </a:ext>
            </a:extLst>
          </p:cNvPr>
          <p:cNvSpPr>
            <a:spLocks noGrp="1"/>
          </p:cNvSpPr>
          <p:nvPr>
            <p:ph type="sldNum" sz="quarter" idx="12"/>
          </p:nvPr>
        </p:nvSpPr>
        <p:spPr/>
        <p:txBody>
          <a:bodyPr/>
          <a:lstStyle/>
          <a:p>
            <a:fld id="{5EC5B9B7-D30C-48A1-B5D1-EA97CDBF548E}" type="slidenum">
              <a:rPr lang="en-GB" smtClean="0"/>
              <a:t>‹#›</a:t>
            </a:fld>
            <a:endParaRPr lang="en-GB"/>
          </a:p>
        </p:txBody>
      </p:sp>
    </p:spTree>
    <p:extLst>
      <p:ext uri="{BB962C8B-B14F-4D97-AF65-F5344CB8AC3E}">
        <p14:creationId xmlns:p14="http://schemas.microsoft.com/office/powerpoint/2010/main" val="3912669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D964-027E-47DC-B785-B405B10687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CCBDBA8-19F4-4A8D-BB08-7DFB1C19A6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A78FE9-2BE2-481A-8335-1DA73015A287}"/>
              </a:ext>
            </a:extLst>
          </p:cNvPr>
          <p:cNvSpPr>
            <a:spLocks noGrp="1"/>
          </p:cNvSpPr>
          <p:nvPr>
            <p:ph type="dt" sz="half" idx="10"/>
          </p:nvPr>
        </p:nvSpPr>
        <p:spPr/>
        <p:txBody>
          <a:bodyPr/>
          <a:lstStyle/>
          <a:p>
            <a:fld id="{F6B5B2AA-D631-4F39-838F-D54792E9BB55}" type="datetimeFigureOut">
              <a:rPr lang="en-GB" smtClean="0"/>
              <a:t>21/03/2025</a:t>
            </a:fld>
            <a:endParaRPr lang="en-GB"/>
          </a:p>
        </p:txBody>
      </p:sp>
      <p:sp>
        <p:nvSpPr>
          <p:cNvPr id="5" name="Footer Placeholder 4">
            <a:extLst>
              <a:ext uri="{FF2B5EF4-FFF2-40B4-BE49-F238E27FC236}">
                <a16:creationId xmlns:a16="http://schemas.microsoft.com/office/drawing/2014/main" id="{220805F9-4C28-4C3A-8CC4-6633F84396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2D092A-78B1-420B-8A81-3F7C20529663}"/>
              </a:ext>
            </a:extLst>
          </p:cNvPr>
          <p:cNvSpPr>
            <a:spLocks noGrp="1"/>
          </p:cNvSpPr>
          <p:nvPr>
            <p:ph type="sldNum" sz="quarter" idx="12"/>
          </p:nvPr>
        </p:nvSpPr>
        <p:spPr/>
        <p:txBody>
          <a:bodyPr/>
          <a:lstStyle/>
          <a:p>
            <a:fld id="{5EC5B9B7-D30C-48A1-B5D1-EA97CDBF548E}" type="slidenum">
              <a:rPr lang="en-GB" smtClean="0"/>
              <a:t>‹#›</a:t>
            </a:fld>
            <a:endParaRPr lang="en-GB"/>
          </a:p>
        </p:txBody>
      </p:sp>
    </p:spTree>
    <p:extLst>
      <p:ext uri="{BB962C8B-B14F-4D97-AF65-F5344CB8AC3E}">
        <p14:creationId xmlns:p14="http://schemas.microsoft.com/office/powerpoint/2010/main" val="44015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07D8-41B3-4E56-8571-C6A1B8F1CF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A621CB-8E6B-4E94-B049-4931B42408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D3B94B9-6FA8-4B3D-808D-A2ACB65C70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D879970-8E60-40B5-BD93-4F58C1892EE0}"/>
              </a:ext>
            </a:extLst>
          </p:cNvPr>
          <p:cNvSpPr>
            <a:spLocks noGrp="1"/>
          </p:cNvSpPr>
          <p:nvPr>
            <p:ph type="dt" sz="half" idx="10"/>
          </p:nvPr>
        </p:nvSpPr>
        <p:spPr/>
        <p:txBody>
          <a:bodyPr/>
          <a:lstStyle/>
          <a:p>
            <a:fld id="{F6B5B2AA-D631-4F39-838F-D54792E9BB55}" type="datetimeFigureOut">
              <a:rPr lang="en-GB" smtClean="0"/>
              <a:t>21/03/2025</a:t>
            </a:fld>
            <a:endParaRPr lang="en-GB"/>
          </a:p>
        </p:txBody>
      </p:sp>
      <p:sp>
        <p:nvSpPr>
          <p:cNvPr id="6" name="Footer Placeholder 5">
            <a:extLst>
              <a:ext uri="{FF2B5EF4-FFF2-40B4-BE49-F238E27FC236}">
                <a16:creationId xmlns:a16="http://schemas.microsoft.com/office/drawing/2014/main" id="{C7B0471A-6B44-45E5-8541-B6913F95B2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71E219-2390-4082-A4CC-BD291D593820}"/>
              </a:ext>
            </a:extLst>
          </p:cNvPr>
          <p:cNvSpPr>
            <a:spLocks noGrp="1"/>
          </p:cNvSpPr>
          <p:nvPr>
            <p:ph type="sldNum" sz="quarter" idx="12"/>
          </p:nvPr>
        </p:nvSpPr>
        <p:spPr/>
        <p:txBody>
          <a:bodyPr/>
          <a:lstStyle/>
          <a:p>
            <a:fld id="{5EC5B9B7-D30C-48A1-B5D1-EA97CDBF548E}" type="slidenum">
              <a:rPr lang="en-GB" smtClean="0"/>
              <a:t>‹#›</a:t>
            </a:fld>
            <a:endParaRPr lang="en-GB"/>
          </a:p>
        </p:txBody>
      </p:sp>
    </p:spTree>
    <p:extLst>
      <p:ext uri="{BB962C8B-B14F-4D97-AF65-F5344CB8AC3E}">
        <p14:creationId xmlns:p14="http://schemas.microsoft.com/office/powerpoint/2010/main" val="289027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8308-3242-4507-98A7-0BD21704E81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B78EFC-863A-4E03-9FB0-0DA325E25A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BB25AC-BB82-415F-8FAA-D71942939A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E030D7F-93A2-40DB-88A0-970AB8BB4E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7F6B99-EF99-4D00-9DDB-9640AEF493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E555B0-4EE4-4EBC-8E04-918B629FCE5E}"/>
              </a:ext>
            </a:extLst>
          </p:cNvPr>
          <p:cNvSpPr>
            <a:spLocks noGrp="1"/>
          </p:cNvSpPr>
          <p:nvPr>
            <p:ph type="dt" sz="half" idx="10"/>
          </p:nvPr>
        </p:nvSpPr>
        <p:spPr/>
        <p:txBody>
          <a:bodyPr/>
          <a:lstStyle/>
          <a:p>
            <a:fld id="{F6B5B2AA-D631-4F39-838F-D54792E9BB55}" type="datetimeFigureOut">
              <a:rPr lang="en-GB" smtClean="0"/>
              <a:t>21/03/2025</a:t>
            </a:fld>
            <a:endParaRPr lang="en-GB"/>
          </a:p>
        </p:txBody>
      </p:sp>
      <p:sp>
        <p:nvSpPr>
          <p:cNvPr id="8" name="Footer Placeholder 7">
            <a:extLst>
              <a:ext uri="{FF2B5EF4-FFF2-40B4-BE49-F238E27FC236}">
                <a16:creationId xmlns:a16="http://schemas.microsoft.com/office/drawing/2014/main" id="{6C2781A9-7E7E-467F-A778-5499D5ADAF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C3EC85C-68AD-4996-9377-E530A59AAABE}"/>
              </a:ext>
            </a:extLst>
          </p:cNvPr>
          <p:cNvSpPr>
            <a:spLocks noGrp="1"/>
          </p:cNvSpPr>
          <p:nvPr>
            <p:ph type="sldNum" sz="quarter" idx="12"/>
          </p:nvPr>
        </p:nvSpPr>
        <p:spPr/>
        <p:txBody>
          <a:bodyPr/>
          <a:lstStyle/>
          <a:p>
            <a:fld id="{5EC5B9B7-D30C-48A1-B5D1-EA97CDBF548E}" type="slidenum">
              <a:rPr lang="en-GB" smtClean="0"/>
              <a:t>‹#›</a:t>
            </a:fld>
            <a:endParaRPr lang="en-GB"/>
          </a:p>
        </p:txBody>
      </p:sp>
    </p:spTree>
    <p:extLst>
      <p:ext uri="{BB962C8B-B14F-4D97-AF65-F5344CB8AC3E}">
        <p14:creationId xmlns:p14="http://schemas.microsoft.com/office/powerpoint/2010/main" val="385274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2702-9CE2-4996-8765-64830CBF0A3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61D0A5-0C67-45DA-B65A-7ACAEB63FDEB}"/>
              </a:ext>
            </a:extLst>
          </p:cNvPr>
          <p:cNvSpPr>
            <a:spLocks noGrp="1"/>
          </p:cNvSpPr>
          <p:nvPr>
            <p:ph type="dt" sz="half" idx="10"/>
          </p:nvPr>
        </p:nvSpPr>
        <p:spPr/>
        <p:txBody>
          <a:bodyPr/>
          <a:lstStyle/>
          <a:p>
            <a:fld id="{F6B5B2AA-D631-4F39-838F-D54792E9BB55}" type="datetimeFigureOut">
              <a:rPr lang="en-GB" smtClean="0"/>
              <a:t>21/03/2025</a:t>
            </a:fld>
            <a:endParaRPr lang="en-GB"/>
          </a:p>
        </p:txBody>
      </p:sp>
      <p:sp>
        <p:nvSpPr>
          <p:cNvPr id="4" name="Footer Placeholder 3">
            <a:extLst>
              <a:ext uri="{FF2B5EF4-FFF2-40B4-BE49-F238E27FC236}">
                <a16:creationId xmlns:a16="http://schemas.microsoft.com/office/drawing/2014/main" id="{36A14D7B-74FB-4AF6-B5D6-60FB716552E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3EFE708-4C31-4A17-A46C-0E42BB874316}"/>
              </a:ext>
            </a:extLst>
          </p:cNvPr>
          <p:cNvSpPr>
            <a:spLocks noGrp="1"/>
          </p:cNvSpPr>
          <p:nvPr>
            <p:ph type="sldNum" sz="quarter" idx="12"/>
          </p:nvPr>
        </p:nvSpPr>
        <p:spPr/>
        <p:txBody>
          <a:bodyPr/>
          <a:lstStyle/>
          <a:p>
            <a:fld id="{5EC5B9B7-D30C-48A1-B5D1-EA97CDBF548E}" type="slidenum">
              <a:rPr lang="en-GB" smtClean="0"/>
              <a:t>‹#›</a:t>
            </a:fld>
            <a:endParaRPr lang="en-GB"/>
          </a:p>
        </p:txBody>
      </p:sp>
    </p:spTree>
    <p:extLst>
      <p:ext uri="{BB962C8B-B14F-4D97-AF65-F5344CB8AC3E}">
        <p14:creationId xmlns:p14="http://schemas.microsoft.com/office/powerpoint/2010/main" val="278332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D6AC50-AB02-4E89-9201-AB3B2C5C5F5C}"/>
              </a:ext>
            </a:extLst>
          </p:cNvPr>
          <p:cNvSpPr>
            <a:spLocks noGrp="1"/>
          </p:cNvSpPr>
          <p:nvPr>
            <p:ph type="dt" sz="half" idx="10"/>
          </p:nvPr>
        </p:nvSpPr>
        <p:spPr/>
        <p:txBody>
          <a:bodyPr/>
          <a:lstStyle/>
          <a:p>
            <a:fld id="{F6B5B2AA-D631-4F39-838F-D54792E9BB55}" type="datetimeFigureOut">
              <a:rPr lang="en-GB" smtClean="0"/>
              <a:t>21/03/2025</a:t>
            </a:fld>
            <a:endParaRPr lang="en-GB"/>
          </a:p>
        </p:txBody>
      </p:sp>
      <p:sp>
        <p:nvSpPr>
          <p:cNvPr id="3" name="Footer Placeholder 2">
            <a:extLst>
              <a:ext uri="{FF2B5EF4-FFF2-40B4-BE49-F238E27FC236}">
                <a16:creationId xmlns:a16="http://schemas.microsoft.com/office/drawing/2014/main" id="{902382B6-0636-4C86-98F5-7186715E1F8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07EACD9-1E89-4F09-B8C8-4E3F1C86A581}"/>
              </a:ext>
            </a:extLst>
          </p:cNvPr>
          <p:cNvSpPr>
            <a:spLocks noGrp="1"/>
          </p:cNvSpPr>
          <p:nvPr>
            <p:ph type="sldNum" sz="quarter" idx="12"/>
          </p:nvPr>
        </p:nvSpPr>
        <p:spPr/>
        <p:txBody>
          <a:bodyPr/>
          <a:lstStyle/>
          <a:p>
            <a:fld id="{5EC5B9B7-D30C-48A1-B5D1-EA97CDBF548E}" type="slidenum">
              <a:rPr lang="en-GB" smtClean="0"/>
              <a:t>‹#›</a:t>
            </a:fld>
            <a:endParaRPr lang="en-GB"/>
          </a:p>
        </p:txBody>
      </p:sp>
    </p:spTree>
    <p:extLst>
      <p:ext uri="{BB962C8B-B14F-4D97-AF65-F5344CB8AC3E}">
        <p14:creationId xmlns:p14="http://schemas.microsoft.com/office/powerpoint/2010/main" val="270495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E001-E0CC-4FFD-AC94-8171AE4C23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EA0B2A1-439A-4C0F-B22B-8403559E5B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6C2CF3C-3512-4508-8E16-565360AC2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C42288-7AE5-429B-9335-C52FC25BF99B}"/>
              </a:ext>
            </a:extLst>
          </p:cNvPr>
          <p:cNvSpPr>
            <a:spLocks noGrp="1"/>
          </p:cNvSpPr>
          <p:nvPr>
            <p:ph type="dt" sz="half" idx="10"/>
          </p:nvPr>
        </p:nvSpPr>
        <p:spPr/>
        <p:txBody>
          <a:bodyPr/>
          <a:lstStyle/>
          <a:p>
            <a:fld id="{F6B5B2AA-D631-4F39-838F-D54792E9BB55}" type="datetimeFigureOut">
              <a:rPr lang="en-GB" smtClean="0"/>
              <a:t>21/03/2025</a:t>
            </a:fld>
            <a:endParaRPr lang="en-GB"/>
          </a:p>
        </p:txBody>
      </p:sp>
      <p:sp>
        <p:nvSpPr>
          <p:cNvPr id="6" name="Footer Placeholder 5">
            <a:extLst>
              <a:ext uri="{FF2B5EF4-FFF2-40B4-BE49-F238E27FC236}">
                <a16:creationId xmlns:a16="http://schemas.microsoft.com/office/drawing/2014/main" id="{67642390-34DC-4E60-89EC-FBA9DC5B7D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DA6EAE-B4FE-439A-91FA-8264726159DA}"/>
              </a:ext>
            </a:extLst>
          </p:cNvPr>
          <p:cNvSpPr>
            <a:spLocks noGrp="1"/>
          </p:cNvSpPr>
          <p:nvPr>
            <p:ph type="sldNum" sz="quarter" idx="12"/>
          </p:nvPr>
        </p:nvSpPr>
        <p:spPr/>
        <p:txBody>
          <a:bodyPr/>
          <a:lstStyle/>
          <a:p>
            <a:fld id="{5EC5B9B7-D30C-48A1-B5D1-EA97CDBF548E}" type="slidenum">
              <a:rPr lang="en-GB" smtClean="0"/>
              <a:t>‹#›</a:t>
            </a:fld>
            <a:endParaRPr lang="en-GB"/>
          </a:p>
        </p:txBody>
      </p:sp>
    </p:spTree>
    <p:extLst>
      <p:ext uri="{BB962C8B-B14F-4D97-AF65-F5344CB8AC3E}">
        <p14:creationId xmlns:p14="http://schemas.microsoft.com/office/powerpoint/2010/main" val="65886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405C-6F31-41BC-A9F5-8EE2EDE86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BDD27B1-012F-4D45-888D-FE19F4D84E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705185F-A15C-4E39-A623-7B83CE536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311C28-DE35-4153-A272-D9EF12CACD53}"/>
              </a:ext>
            </a:extLst>
          </p:cNvPr>
          <p:cNvSpPr>
            <a:spLocks noGrp="1"/>
          </p:cNvSpPr>
          <p:nvPr>
            <p:ph type="dt" sz="half" idx="10"/>
          </p:nvPr>
        </p:nvSpPr>
        <p:spPr/>
        <p:txBody>
          <a:bodyPr/>
          <a:lstStyle/>
          <a:p>
            <a:fld id="{F6B5B2AA-D631-4F39-838F-D54792E9BB55}" type="datetimeFigureOut">
              <a:rPr lang="en-GB" smtClean="0"/>
              <a:t>21/03/2025</a:t>
            </a:fld>
            <a:endParaRPr lang="en-GB"/>
          </a:p>
        </p:txBody>
      </p:sp>
      <p:sp>
        <p:nvSpPr>
          <p:cNvPr id="6" name="Footer Placeholder 5">
            <a:extLst>
              <a:ext uri="{FF2B5EF4-FFF2-40B4-BE49-F238E27FC236}">
                <a16:creationId xmlns:a16="http://schemas.microsoft.com/office/drawing/2014/main" id="{231FF456-F5B2-4069-A88E-181AB0A5F4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8ADA1E-3601-40D3-AAA5-98C6B25C767E}"/>
              </a:ext>
            </a:extLst>
          </p:cNvPr>
          <p:cNvSpPr>
            <a:spLocks noGrp="1"/>
          </p:cNvSpPr>
          <p:nvPr>
            <p:ph type="sldNum" sz="quarter" idx="12"/>
          </p:nvPr>
        </p:nvSpPr>
        <p:spPr/>
        <p:txBody>
          <a:bodyPr/>
          <a:lstStyle/>
          <a:p>
            <a:fld id="{5EC5B9B7-D30C-48A1-B5D1-EA97CDBF548E}" type="slidenum">
              <a:rPr lang="en-GB" smtClean="0"/>
              <a:t>‹#›</a:t>
            </a:fld>
            <a:endParaRPr lang="en-GB"/>
          </a:p>
        </p:txBody>
      </p:sp>
    </p:spTree>
    <p:extLst>
      <p:ext uri="{BB962C8B-B14F-4D97-AF65-F5344CB8AC3E}">
        <p14:creationId xmlns:p14="http://schemas.microsoft.com/office/powerpoint/2010/main" val="2118059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2500A4-F375-4631-99FB-7AA87A35E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929D548-11B1-4E24-846D-F62A3FD559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6F6354-89FB-4747-B881-17DE89EE36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B5B2AA-D631-4F39-838F-D54792E9BB55}" type="datetimeFigureOut">
              <a:rPr lang="en-GB" smtClean="0"/>
              <a:t>21/03/2025</a:t>
            </a:fld>
            <a:endParaRPr lang="en-GB"/>
          </a:p>
        </p:txBody>
      </p:sp>
      <p:sp>
        <p:nvSpPr>
          <p:cNvPr id="5" name="Footer Placeholder 4">
            <a:extLst>
              <a:ext uri="{FF2B5EF4-FFF2-40B4-BE49-F238E27FC236}">
                <a16:creationId xmlns:a16="http://schemas.microsoft.com/office/drawing/2014/main" id="{2D00A5C2-C35A-4D34-9724-2F224D6606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8A3E3F0-BC55-4C7C-9152-81908C9195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5B9B7-D30C-48A1-B5D1-EA97CDBF548E}" type="slidenum">
              <a:rPr lang="en-GB" smtClean="0"/>
              <a:t>‹#›</a:t>
            </a:fld>
            <a:endParaRPr lang="en-GB"/>
          </a:p>
        </p:txBody>
      </p:sp>
    </p:spTree>
    <p:extLst>
      <p:ext uri="{BB962C8B-B14F-4D97-AF65-F5344CB8AC3E}">
        <p14:creationId xmlns:p14="http://schemas.microsoft.com/office/powerpoint/2010/main" val="1820182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9135-3B99-47B2-AB4A-F7B72A2103AE}"/>
              </a:ext>
            </a:extLst>
          </p:cNvPr>
          <p:cNvSpPr>
            <a:spLocks noGrp="1"/>
          </p:cNvSpPr>
          <p:nvPr>
            <p:ph type="ctrTitle"/>
          </p:nvPr>
        </p:nvSpPr>
        <p:spPr/>
        <p:txBody>
          <a:bodyPr/>
          <a:lstStyle/>
          <a:p>
            <a:r>
              <a:rPr lang="en-GB" dirty="0"/>
              <a:t>LAb1 - RVC</a:t>
            </a:r>
          </a:p>
        </p:txBody>
      </p:sp>
      <p:sp>
        <p:nvSpPr>
          <p:cNvPr id="3" name="Subtitle 2">
            <a:extLst>
              <a:ext uri="{FF2B5EF4-FFF2-40B4-BE49-F238E27FC236}">
                <a16:creationId xmlns:a16="http://schemas.microsoft.com/office/drawing/2014/main" id="{1FDBF0A2-C7D9-4DA4-8200-11C837BB104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636314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D697-4FFD-F63A-D82E-5F49978B95F8}"/>
              </a:ext>
            </a:extLst>
          </p:cNvPr>
          <p:cNvSpPr>
            <a:spLocks noGrp="1"/>
          </p:cNvSpPr>
          <p:nvPr>
            <p:ph type="title"/>
          </p:nvPr>
        </p:nvSpPr>
        <p:spPr/>
        <p:txBody>
          <a:bodyPr/>
          <a:lstStyle/>
          <a:p>
            <a:r>
              <a:rPr lang="it-IT" dirty="0"/>
              <a:t>Stakeholders</a:t>
            </a:r>
          </a:p>
        </p:txBody>
      </p:sp>
      <p:sp>
        <p:nvSpPr>
          <p:cNvPr id="3" name="Content Placeholder 2">
            <a:extLst>
              <a:ext uri="{FF2B5EF4-FFF2-40B4-BE49-F238E27FC236}">
                <a16:creationId xmlns:a16="http://schemas.microsoft.com/office/drawing/2014/main" id="{A278A2C2-0F00-C49E-284F-615E2FE91867}"/>
              </a:ext>
            </a:extLst>
          </p:cNvPr>
          <p:cNvSpPr>
            <a:spLocks noGrp="1"/>
          </p:cNvSpPr>
          <p:nvPr>
            <p:ph idx="1"/>
          </p:nvPr>
        </p:nvSpPr>
        <p:spPr/>
        <p:txBody>
          <a:bodyPr>
            <a:normAutofit fontScale="55000" lnSpcReduction="20000"/>
          </a:bodyPr>
          <a:lstStyle/>
          <a:p>
            <a:r>
              <a:rPr lang="it-IT" dirty="0"/>
              <a:t>End user</a:t>
            </a:r>
          </a:p>
          <a:p>
            <a:r>
              <a:rPr lang="it-IT" dirty="0"/>
              <a:t>Marketing office </a:t>
            </a:r>
          </a:p>
          <a:p>
            <a:pPr lvl="1"/>
            <a:r>
              <a:rPr lang="it-IT" dirty="0"/>
              <a:t>(</a:t>
            </a:r>
            <a:r>
              <a:rPr lang="it-IT" dirty="0" err="1"/>
              <a:t>should</a:t>
            </a:r>
            <a:r>
              <a:rPr lang="it-IT" dirty="0"/>
              <a:t> know </a:t>
            </a:r>
            <a:r>
              <a:rPr lang="it-IT" dirty="0" err="1"/>
              <a:t>requirements</a:t>
            </a:r>
            <a:r>
              <a:rPr lang="it-IT" dirty="0"/>
              <a:t> of end users, and </a:t>
            </a:r>
            <a:r>
              <a:rPr lang="it-IT" dirty="0" err="1"/>
              <a:t>define</a:t>
            </a:r>
            <a:r>
              <a:rPr lang="it-IT" dirty="0"/>
              <a:t> FR NFR for R&amp;D)</a:t>
            </a:r>
          </a:p>
          <a:p>
            <a:r>
              <a:rPr lang="it-IT" dirty="0"/>
              <a:t>R&amp;D office</a:t>
            </a:r>
          </a:p>
          <a:p>
            <a:pPr lvl="1"/>
            <a:r>
              <a:rPr lang="it-IT" dirty="0" err="1"/>
              <a:t>Sw</a:t>
            </a:r>
            <a:r>
              <a:rPr lang="it-IT" dirty="0"/>
              <a:t> developers</a:t>
            </a:r>
          </a:p>
          <a:p>
            <a:r>
              <a:rPr lang="it-IT" dirty="0" err="1"/>
              <a:t>All</a:t>
            </a:r>
            <a:r>
              <a:rPr lang="it-IT" dirty="0"/>
              <a:t> suppliers of </a:t>
            </a:r>
            <a:r>
              <a:rPr lang="it-IT" dirty="0" err="1"/>
              <a:t>components</a:t>
            </a:r>
            <a:r>
              <a:rPr lang="it-IT" dirty="0"/>
              <a:t> </a:t>
            </a:r>
            <a:r>
              <a:rPr lang="it-IT" dirty="0" err="1"/>
              <a:t>used</a:t>
            </a:r>
            <a:r>
              <a:rPr lang="it-IT" dirty="0"/>
              <a:t>  (tier1)</a:t>
            </a:r>
          </a:p>
          <a:p>
            <a:pPr lvl="1"/>
            <a:r>
              <a:rPr lang="it-IT" dirty="0"/>
              <a:t>Hardware suppliers (</a:t>
            </a:r>
            <a:r>
              <a:rPr lang="it-IT" dirty="0" err="1"/>
              <a:t>memory</a:t>
            </a:r>
            <a:r>
              <a:rPr lang="it-IT" dirty="0"/>
              <a:t>, </a:t>
            </a:r>
            <a:r>
              <a:rPr lang="it-IT" dirty="0" err="1"/>
              <a:t>cpu</a:t>
            </a:r>
            <a:r>
              <a:rPr lang="it-IT" dirty="0"/>
              <a:t>, </a:t>
            </a:r>
            <a:r>
              <a:rPr lang="it-IT" dirty="0" err="1"/>
              <a:t>sensors</a:t>
            </a:r>
            <a:r>
              <a:rPr lang="it-IT" dirty="0"/>
              <a:t>.. )</a:t>
            </a:r>
          </a:p>
          <a:p>
            <a:r>
              <a:rPr lang="it-IT" dirty="0" err="1"/>
              <a:t>Floor</a:t>
            </a:r>
            <a:endParaRPr lang="it-IT" dirty="0"/>
          </a:p>
          <a:p>
            <a:r>
              <a:rPr lang="it-IT" dirty="0" err="1"/>
              <a:t>Dust</a:t>
            </a:r>
            <a:endParaRPr lang="it-IT" dirty="0"/>
          </a:p>
          <a:p>
            <a:r>
              <a:rPr lang="it-IT" dirty="0"/>
              <a:t>Borders and </a:t>
            </a:r>
            <a:r>
              <a:rPr lang="it-IT" dirty="0" err="1"/>
              <a:t>obstacles</a:t>
            </a:r>
            <a:endParaRPr lang="it-IT" dirty="0"/>
          </a:p>
          <a:p>
            <a:endParaRPr lang="it-IT" dirty="0"/>
          </a:p>
          <a:p>
            <a:endParaRPr lang="it-IT" dirty="0"/>
          </a:p>
          <a:p>
            <a:endParaRPr lang="it-IT" dirty="0"/>
          </a:p>
          <a:p>
            <a:endParaRPr lang="it-IT" dirty="0"/>
          </a:p>
          <a:p>
            <a:r>
              <a:rPr lang="it-IT" dirty="0" err="1"/>
              <a:t>Maintenance</a:t>
            </a:r>
            <a:r>
              <a:rPr lang="it-IT" dirty="0"/>
              <a:t> staff</a:t>
            </a:r>
          </a:p>
          <a:p>
            <a:endParaRPr lang="it-IT" dirty="0"/>
          </a:p>
          <a:p>
            <a:endParaRPr lang="it-IT" dirty="0"/>
          </a:p>
          <a:p>
            <a:endParaRPr lang="it-IT" dirty="0"/>
          </a:p>
        </p:txBody>
      </p:sp>
    </p:spTree>
    <p:extLst>
      <p:ext uri="{BB962C8B-B14F-4D97-AF65-F5344CB8AC3E}">
        <p14:creationId xmlns:p14="http://schemas.microsoft.com/office/powerpoint/2010/main" val="2914198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543A-F7F7-7309-4B3E-EFD59EA21F7B}"/>
              </a:ext>
            </a:extLst>
          </p:cNvPr>
          <p:cNvSpPr>
            <a:spLocks noGrp="1"/>
          </p:cNvSpPr>
          <p:nvPr>
            <p:ph type="title"/>
          </p:nvPr>
        </p:nvSpPr>
        <p:spPr/>
        <p:txBody>
          <a:bodyPr/>
          <a:lstStyle/>
          <a:p>
            <a:r>
              <a:rPr lang="it-IT" dirty="0"/>
              <a:t>----- system </a:t>
            </a:r>
            <a:r>
              <a:rPr lang="it-IT" dirty="0" err="1"/>
              <a:t>requirements</a:t>
            </a:r>
            <a:endParaRPr lang="it-IT" dirty="0"/>
          </a:p>
        </p:txBody>
      </p:sp>
      <p:sp>
        <p:nvSpPr>
          <p:cNvPr id="3" name="Content Placeholder 2">
            <a:extLst>
              <a:ext uri="{FF2B5EF4-FFF2-40B4-BE49-F238E27FC236}">
                <a16:creationId xmlns:a16="http://schemas.microsoft.com/office/drawing/2014/main" id="{1155D912-9F43-CBA0-46D8-6F6C53FDA011}"/>
              </a:ext>
            </a:extLst>
          </p:cNvPr>
          <p:cNvSpPr>
            <a:spLocks noGrp="1"/>
          </p:cNvSpPr>
          <p:nvPr>
            <p:ph idx="1"/>
          </p:nvPr>
        </p:nvSpPr>
        <p:spPr/>
        <p:txBody>
          <a:bodyPr/>
          <a:lstStyle/>
          <a:p>
            <a:endParaRPr lang="it-IT" dirty="0"/>
          </a:p>
        </p:txBody>
      </p:sp>
      <p:sp>
        <p:nvSpPr>
          <p:cNvPr id="5" name="TextBox 4">
            <a:extLst>
              <a:ext uri="{FF2B5EF4-FFF2-40B4-BE49-F238E27FC236}">
                <a16:creationId xmlns:a16="http://schemas.microsoft.com/office/drawing/2014/main" id="{C29E3898-B662-12D6-0CF6-99365D854927}"/>
              </a:ext>
            </a:extLst>
          </p:cNvPr>
          <p:cNvSpPr txBox="1"/>
          <p:nvPr/>
        </p:nvSpPr>
        <p:spPr>
          <a:xfrm>
            <a:off x="7985098" y="2087377"/>
            <a:ext cx="6094674" cy="1200329"/>
          </a:xfrm>
          <a:prstGeom prst="rect">
            <a:avLst/>
          </a:prstGeom>
          <a:noFill/>
        </p:spPr>
        <p:txBody>
          <a:bodyPr wrap="square">
            <a:spAutoFit/>
          </a:bodyPr>
          <a:lstStyle/>
          <a:p>
            <a:r>
              <a:rPr lang="it-IT" dirty="0" err="1"/>
              <a:t>Requirements</a:t>
            </a:r>
            <a:r>
              <a:rPr lang="it-IT" dirty="0"/>
              <a:t>, system </a:t>
            </a:r>
            <a:r>
              <a:rPr lang="it-IT" dirty="0" err="1"/>
              <a:t>level</a:t>
            </a:r>
            <a:endParaRPr lang="it-IT" dirty="0"/>
          </a:p>
          <a:p>
            <a:pPr lvl="1"/>
            <a:r>
              <a:rPr lang="it-IT" dirty="0" err="1"/>
              <a:t>Requirements</a:t>
            </a:r>
            <a:r>
              <a:rPr lang="it-IT" dirty="0"/>
              <a:t> robot</a:t>
            </a:r>
          </a:p>
          <a:p>
            <a:pPr lvl="2"/>
            <a:r>
              <a:rPr lang="it-IT" dirty="0" err="1"/>
              <a:t>Requirements</a:t>
            </a:r>
            <a:r>
              <a:rPr lang="it-IT" dirty="0"/>
              <a:t> firmware</a:t>
            </a:r>
          </a:p>
          <a:p>
            <a:pPr lvl="1"/>
            <a:r>
              <a:rPr lang="it-IT" dirty="0" err="1"/>
              <a:t>Requirements</a:t>
            </a:r>
            <a:r>
              <a:rPr lang="it-IT" dirty="0"/>
              <a:t> </a:t>
            </a:r>
            <a:r>
              <a:rPr lang="it-IT" dirty="0" err="1"/>
              <a:t>charging</a:t>
            </a:r>
            <a:r>
              <a:rPr lang="it-IT" dirty="0"/>
              <a:t> station</a:t>
            </a:r>
          </a:p>
        </p:txBody>
      </p:sp>
      <p:sp>
        <p:nvSpPr>
          <p:cNvPr id="6" name="Arrow: Right 5">
            <a:extLst>
              <a:ext uri="{FF2B5EF4-FFF2-40B4-BE49-F238E27FC236}">
                <a16:creationId xmlns:a16="http://schemas.microsoft.com/office/drawing/2014/main" id="{C9B13400-7DDF-9FB3-642E-E1A19085066E}"/>
              </a:ext>
            </a:extLst>
          </p:cNvPr>
          <p:cNvSpPr/>
          <p:nvPr/>
        </p:nvSpPr>
        <p:spPr>
          <a:xfrm>
            <a:off x="6424654" y="2003729"/>
            <a:ext cx="1311965" cy="516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64100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3D7E-8C23-1611-DEC1-7B9E0CB55F0A}"/>
              </a:ext>
            </a:extLst>
          </p:cNvPr>
          <p:cNvSpPr>
            <a:spLocks noGrp="1"/>
          </p:cNvSpPr>
          <p:nvPr>
            <p:ph type="title"/>
          </p:nvPr>
        </p:nvSpPr>
        <p:spPr/>
        <p:txBody>
          <a:bodyPr/>
          <a:lstStyle/>
          <a:p>
            <a:r>
              <a:rPr lang="it-IT" dirty="0" err="1"/>
              <a:t>Context</a:t>
            </a:r>
            <a:r>
              <a:rPr lang="it-IT" dirty="0"/>
              <a:t> </a:t>
            </a:r>
            <a:r>
              <a:rPr lang="it-IT" dirty="0" err="1"/>
              <a:t>diagram</a:t>
            </a:r>
            <a:endParaRPr lang="it-IT" dirty="0"/>
          </a:p>
        </p:txBody>
      </p:sp>
      <p:pic>
        <p:nvPicPr>
          <p:cNvPr id="7" name="Content Placeholder 6" descr="A diagram of a diagram of a group of people&#10;&#10;AI-generated content may be incorrect.">
            <a:extLst>
              <a:ext uri="{FF2B5EF4-FFF2-40B4-BE49-F238E27FC236}">
                <a16:creationId xmlns:a16="http://schemas.microsoft.com/office/drawing/2014/main" id="{87FFD36F-7200-9F35-B998-A143545A1B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4671" y="1825625"/>
            <a:ext cx="7602657" cy="4351338"/>
          </a:xfrm>
        </p:spPr>
      </p:pic>
    </p:spTree>
    <p:extLst>
      <p:ext uri="{BB962C8B-B14F-4D97-AF65-F5344CB8AC3E}">
        <p14:creationId xmlns:p14="http://schemas.microsoft.com/office/powerpoint/2010/main" val="65281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AC2C-2187-9382-C2CA-9DE9C3C2969B}"/>
              </a:ext>
            </a:extLst>
          </p:cNvPr>
          <p:cNvSpPr>
            <a:spLocks noGrp="1"/>
          </p:cNvSpPr>
          <p:nvPr>
            <p:ph type="title"/>
          </p:nvPr>
        </p:nvSpPr>
        <p:spPr/>
        <p:txBody>
          <a:bodyPr/>
          <a:lstStyle/>
          <a:p>
            <a:r>
              <a:rPr lang="it-IT" dirty="0" err="1"/>
              <a:t>Interfaces</a:t>
            </a:r>
            <a:endParaRPr lang="it-IT" dirty="0"/>
          </a:p>
        </p:txBody>
      </p:sp>
      <p:graphicFrame>
        <p:nvGraphicFramePr>
          <p:cNvPr id="4" name="Content Placeholder 3">
            <a:extLst>
              <a:ext uri="{FF2B5EF4-FFF2-40B4-BE49-F238E27FC236}">
                <a16:creationId xmlns:a16="http://schemas.microsoft.com/office/drawing/2014/main" id="{96A828FC-64D7-978D-D4E5-30A694D77D9A}"/>
              </a:ext>
            </a:extLst>
          </p:cNvPr>
          <p:cNvGraphicFramePr>
            <a:graphicFrameLocks noGrp="1"/>
          </p:cNvGraphicFramePr>
          <p:nvPr>
            <p:ph idx="1"/>
            <p:extLst>
              <p:ext uri="{D42A27DB-BD31-4B8C-83A1-F6EECF244321}">
                <p14:modId xmlns:p14="http://schemas.microsoft.com/office/powerpoint/2010/main" val="1655800803"/>
              </p:ext>
            </p:extLst>
          </p:nvPr>
        </p:nvGraphicFramePr>
        <p:xfrm>
          <a:off x="2325094" y="2151628"/>
          <a:ext cx="7886700" cy="40487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308392577"/>
                    </a:ext>
                  </a:extLst>
                </a:gridCol>
                <a:gridCol w="2628900">
                  <a:extLst>
                    <a:ext uri="{9D8B030D-6E8A-4147-A177-3AD203B41FA5}">
                      <a16:colId xmlns:a16="http://schemas.microsoft.com/office/drawing/2014/main" val="307263623"/>
                    </a:ext>
                  </a:extLst>
                </a:gridCol>
                <a:gridCol w="2628900">
                  <a:extLst>
                    <a:ext uri="{9D8B030D-6E8A-4147-A177-3AD203B41FA5}">
                      <a16:colId xmlns:a16="http://schemas.microsoft.com/office/drawing/2014/main" val="2756780207"/>
                    </a:ext>
                  </a:extLst>
                </a:gridCol>
              </a:tblGrid>
              <a:tr h="370840">
                <a:tc>
                  <a:txBody>
                    <a:bodyPr/>
                    <a:lstStyle/>
                    <a:p>
                      <a:r>
                        <a:rPr lang="it-IT" dirty="0"/>
                        <a:t>Actors</a:t>
                      </a:r>
                    </a:p>
                  </a:txBody>
                  <a:tcPr/>
                </a:tc>
                <a:tc>
                  <a:txBody>
                    <a:bodyPr/>
                    <a:lstStyle/>
                    <a:p>
                      <a:r>
                        <a:rPr lang="it-IT" dirty="0" err="1"/>
                        <a:t>Physical</a:t>
                      </a:r>
                      <a:r>
                        <a:rPr lang="it-IT" dirty="0"/>
                        <a:t> </a:t>
                      </a:r>
                      <a:r>
                        <a:rPr lang="it-IT" dirty="0" err="1"/>
                        <a:t>interface</a:t>
                      </a:r>
                      <a:endParaRPr lang="it-IT" dirty="0"/>
                    </a:p>
                  </a:txBody>
                  <a:tcPr/>
                </a:tc>
                <a:tc>
                  <a:txBody>
                    <a:bodyPr/>
                    <a:lstStyle/>
                    <a:p>
                      <a:r>
                        <a:rPr lang="it-IT" dirty="0" err="1"/>
                        <a:t>Logical</a:t>
                      </a:r>
                      <a:r>
                        <a:rPr lang="it-IT" dirty="0"/>
                        <a:t> </a:t>
                      </a:r>
                      <a:r>
                        <a:rPr lang="it-IT" dirty="0" err="1"/>
                        <a:t>interface</a:t>
                      </a:r>
                      <a:endParaRPr lang="it-IT" dirty="0"/>
                    </a:p>
                  </a:txBody>
                  <a:tcPr/>
                </a:tc>
                <a:extLst>
                  <a:ext uri="{0D108BD9-81ED-4DB2-BD59-A6C34878D82A}">
                    <a16:rowId xmlns:a16="http://schemas.microsoft.com/office/drawing/2014/main" val="4243115150"/>
                  </a:ext>
                </a:extLst>
              </a:tr>
              <a:tr h="370840">
                <a:tc>
                  <a:txBody>
                    <a:bodyPr/>
                    <a:lstStyle/>
                    <a:p>
                      <a:r>
                        <a:rPr lang="it-IT" dirty="0"/>
                        <a:t>End user</a:t>
                      </a:r>
                    </a:p>
                  </a:txBody>
                  <a:tcPr/>
                </a:tc>
                <a:tc>
                  <a:txBody>
                    <a:bodyPr/>
                    <a:lstStyle/>
                    <a:p>
                      <a:r>
                        <a:rPr lang="it-IT" dirty="0"/>
                        <a:t>3 </a:t>
                      </a:r>
                      <a:r>
                        <a:rPr lang="it-IT" dirty="0" err="1"/>
                        <a:t>buttons</a:t>
                      </a:r>
                      <a:endParaRPr lang="it-IT" dirty="0"/>
                    </a:p>
                    <a:p>
                      <a:r>
                        <a:rPr lang="it-IT" dirty="0"/>
                        <a:t>display</a:t>
                      </a:r>
                    </a:p>
                  </a:txBody>
                  <a:tcPr/>
                </a:tc>
                <a:tc>
                  <a:txBody>
                    <a:bodyPr/>
                    <a:lstStyle/>
                    <a:p>
                      <a:r>
                        <a:rPr lang="it-IT" dirty="0"/>
                        <a:t>Start , </a:t>
                      </a:r>
                      <a:r>
                        <a:rPr lang="it-IT" dirty="0" err="1"/>
                        <a:t>learn</a:t>
                      </a:r>
                      <a:r>
                        <a:rPr lang="it-IT" dirty="0"/>
                        <a:t>, </a:t>
                      </a:r>
                      <a:r>
                        <a:rPr lang="it-IT" dirty="0" err="1"/>
                        <a:t>clean</a:t>
                      </a:r>
                      <a:endParaRPr lang="it-IT" dirty="0"/>
                    </a:p>
                    <a:p>
                      <a:r>
                        <a:rPr lang="it-IT" dirty="0" err="1"/>
                        <a:t>Various</a:t>
                      </a:r>
                      <a:r>
                        <a:rPr lang="it-IT" dirty="0"/>
                        <a:t> </a:t>
                      </a:r>
                      <a:r>
                        <a:rPr lang="it-IT" dirty="0" err="1"/>
                        <a:t>signals</a:t>
                      </a:r>
                      <a:r>
                        <a:rPr lang="it-IT" dirty="0"/>
                        <a:t> (</a:t>
                      </a:r>
                      <a:r>
                        <a:rPr lang="it-IT" dirty="0" err="1"/>
                        <a:t>malfunctions</a:t>
                      </a:r>
                      <a:r>
                        <a:rPr lang="it-IT" dirty="0"/>
                        <a:t>)</a:t>
                      </a:r>
                    </a:p>
                  </a:txBody>
                  <a:tcPr/>
                </a:tc>
                <a:extLst>
                  <a:ext uri="{0D108BD9-81ED-4DB2-BD59-A6C34878D82A}">
                    <a16:rowId xmlns:a16="http://schemas.microsoft.com/office/drawing/2014/main" val="2861286799"/>
                  </a:ext>
                </a:extLst>
              </a:tr>
              <a:tr h="370840">
                <a:tc>
                  <a:txBody>
                    <a:bodyPr/>
                    <a:lstStyle/>
                    <a:p>
                      <a:r>
                        <a:rPr lang="it-IT" dirty="0"/>
                        <a:t>Power network</a:t>
                      </a:r>
                    </a:p>
                  </a:txBody>
                  <a:tcPr/>
                </a:tc>
                <a:tc>
                  <a:txBody>
                    <a:bodyPr/>
                    <a:lstStyle/>
                    <a:p>
                      <a:r>
                        <a:rPr lang="it-IT" dirty="0" err="1"/>
                        <a:t>Schuko</a:t>
                      </a:r>
                      <a:r>
                        <a:rPr lang="it-IT" dirty="0"/>
                        <a:t> plug</a:t>
                      </a:r>
                    </a:p>
                  </a:txBody>
                  <a:tcPr/>
                </a:tc>
                <a:tc>
                  <a:txBody>
                    <a:bodyPr/>
                    <a:lstStyle/>
                    <a:p>
                      <a:r>
                        <a:rPr lang="it-IT" dirty="0"/>
                        <a:t>220v, 50hz</a:t>
                      </a:r>
                    </a:p>
                  </a:txBody>
                  <a:tcPr/>
                </a:tc>
                <a:extLst>
                  <a:ext uri="{0D108BD9-81ED-4DB2-BD59-A6C34878D82A}">
                    <a16:rowId xmlns:a16="http://schemas.microsoft.com/office/drawing/2014/main" val="3442581254"/>
                  </a:ext>
                </a:extLst>
              </a:tr>
              <a:tr h="370840">
                <a:tc>
                  <a:txBody>
                    <a:bodyPr/>
                    <a:lstStyle/>
                    <a:p>
                      <a:r>
                        <a:rPr lang="it-IT" dirty="0"/>
                        <a:t>Borders of </a:t>
                      </a:r>
                      <a:r>
                        <a:rPr lang="it-IT" dirty="0" err="1"/>
                        <a:t>space</a:t>
                      </a:r>
                      <a:r>
                        <a:rPr lang="it-IT" dirty="0"/>
                        <a:t> and </a:t>
                      </a:r>
                      <a:r>
                        <a:rPr lang="it-IT" dirty="0" err="1"/>
                        <a:t>obstacles</a:t>
                      </a:r>
                      <a:r>
                        <a:rPr lang="it-IT" dirty="0"/>
                        <a:t> </a:t>
                      </a:r>
                    </a:p>
                  </a:txBody>
                  <a:tcPr/>
                </a:tc>
                <a:tc>
                  <a:txBody>
                    <a:bodyPr/>
                    <a:lstStyle/>
                    <a:p>
                      <a:r>
                        <a:rPr lang="it-IT" dirty="0"/>
                        <a:t>IR </a:t>
                      </a:r>
                      <a:r>
                        <a:rPr lang="it-IT" dirty="0" err="1"/>
                        <a:t>sensor</a:t>
                      </a:r>
                      <a:r>
                        <a:rPr lang="it-IT" dirty="0"/>
                        <a:t> for </a:t>
                      </a:r>
                      <a:r>
                        <a:rPr lang="it-IT" dirty="0" err="1"/>
                        <a:t>obstacle</a:t>
                      </a:r>
                      <a:r>
                        <a:rPr lang="it-IT" dirty="0"/>
                        <a:t>, </a:t>
                      </a:r>
                    </a:p>
                    <a:p>
                      <a:r>
                        <a:rPr lang="it-IT" dirty="0"/>
                        <a:t>IR </a:t>
                      </a:r>
                      <a:r>
                        <a:rPr lang="it-IT" dirty="0" err="1"/>
                        <a:t>sensor</a:t>
                      </a:r>
                      <a:r>
                        <a:rPr lang="it-IT" dirty="0"/>
                        <a:t> for gap</a:t>
                      </a:r>
                    </a:p>
                  </a:txBody>
                  <a:tcPr/>
                </a:tc>
                <a:tc>
                  <a:txBody>
                    <a:bodyPr/>
                    <a:lstStyle/>
                    <a:p>
                      <a:r>
                        <a:rPr lang="it-IT" dirty="0" err="1"/>
                        <a:t>Recognize</a:t>
                      </a:r>
                      <a:r>
                        <a:rPr lang="it-IT" dirty="0"/>
                        <a:t> </a:t>
                      </a:r>
                      <a:r>
                        <a:rPr lang="it-IT" dirty="0" err="1"/>
                        <a:t>obstacle</a:t>
                      </a:r>
                      <a:r>
                        <a:rPr lang="it-IT" dirty="0"/>
                        <a:t>, </a:t>
                      </a:r>
                      <a:r>
                        <a:rPr lang="it-IT" dirty="0" err="1"/>
                        <a:t>recognize</a:t>
                      </a:r>
                      <a:r>
                        <a:rPr lang="it-IT" dirty="0"/>
                        <a:t> gap</a:t>
                      </a:r>
                    </a:p>
                  </a:txBody>
                  <a:tcPr/>
                </a:tc>
                <a:extLst>
                  <a:ext uri="{0D108BD9-81ED-4DB2-BD59-A6C34878D82A}">
                    <a16:rowId xmlns:a16="http://schemas.microsoft.com/office/drawing/2014/main" val="498602507"/>
                  </a:ext>
                </a:extLst>
              </a:tr>
              <a:tr h="370840">
                <a:tc>
                  <a:txBody>
                    <a:bodyPr/>
                    <a:lstStyle/>
                    <a:p>
                      <a:r>
                        <a:rPr lang="it-IT" dirty="0" err="1"/>
                        <a:t>dust</a:t>
                      </a:r>
                      <a:endParaRPr lang="it-IT" dirty="0"/>
                    </a:p>
                  </a:txBody>
                  <a:tcPr/>
                </a:tc>
                <a:tc>
                  <a:txBody>
                    <a:bodyPr/>
                    <a:lstStyle/>
                    <a:p>
                      <a:r>
                        <a:rPr lang="it-IT" dirty="0"/>
                        <a:t>Air flow </a:t>
                      </a:r>
                    </a:p>
                  </a:txBody>
                  <a:tcPr/>
                </a:tc>
                <a:tc>
                  <a:txBody>
                    <a:bodyPr/>
                    <a:lstStyle/>
                    <a:p>
                      <a:r>
                        <a:rPr lang="it-IT" dirty="0"/>
                        <a:t>Vacuum generation</a:t>
                      </a:r>
                    </a:p>
                  </a:txBody>
                  <a:tcPr/>
                </a:tc>
                <a:extLst>
                  <a:ext uri="{0D108BD9-81ED-4DB2-BD59-A6C34878D82A}">
                    <a16:rowId xmlns:a16="http://schemas.microsoft.com/office/drawing/2014/main" val="614743992"/>
                  </a:ext>
                </a:extLst>
              </a:tr>
              <a:tr h="370840">
                <a:tc>
                  <a:txBody>
                    <a:bodyPr/>
                    <a:lstStyle/>
                    <a:p>
                      <a:r>
                        <a:rPr lang="it-IT" dirty="0" err="1"/>
                        <a:t>floor</a:t>
                      </a:r>
                      <a:endParaRPr lang="it-IT" dirty="0"/>
                    </a:p>
                  </a:txBody>
                  <a:tcPr/>
                </a:tc>
                <a:tc>
                  <a:txBody>
                    <a:bodyPr/>
                    <a:lstStyle/>
                    <a:p>
                      <a:r>
                        <a:rPr lang="it-IT" dirty="0" err="1"/>
                        <a:t>wheels</a:t>
                      </a:r>
                      <a:endParaRPr lang="it-IT" dirty="0"/>
                    </a:p>
                  </a:txBody>
                  <a:tcPr/>
                </a:tc>
                <a:tc>
                  <a:txBody>
                    <a:bodyPr/>
                    <a:lstStyle/>
                    <a:p>
                      <a:r>
                        <a:rPr lang="it-IT" dirty="0" err="1"/>
                        <a:t>Move</a:t>
                      </a:r>
                      <a:r>
                        <a:rPr lang="it-IT" dirty="0"/>
                        <a:t> </a:t>
                      </a:r>
                    </a:p>
                  </a:txBody>
                  <a:tcPr/>
                </a:tc>
                <a:extLst>
                  <a:ext uri="{0D108BD9-81ED-4DB2-BD59-A6C34878D82A}">
                    <a16:rowId xmlns:a16="http://schemas.microsoft.com/office/drawing/2014/main" val="3660908517"/>
                  </a:ext>
                </a:extLst>
              </a:tr>
              <a:tr h="370840">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1496466443"/>
                  </a:ext>
                </a:extLst>
              </a:tr>
              <a:tr h="370840">
                <a:tc>
                  <a:txBody>
                    <a:bodyPr/>
                    <a:lstStyle/>
                    <a:p>
                      <a:r>
                        <a:rPr lang="it-IT" dirty="0" err="1"/>
                        <a:t>Maintenance</a:t>
                      </a:r>
                      <a:r>
                        <a:rPr lang="it-IT" dirty="0"/>
                        <a:t> staff</a:t>
                      </a:r>
                    </a:p>
                  </a:txBody>
                  <a:tcPr/>
                </a:tc>
                <a:tc>
                  <a:txBody>
                    <a:bodyPr/>
                    <a:lstStyle/>
                    <a:p>
                      <a:r>
                        <a:rPr lang="it-IT" dirty="0"/>
                        <a:t>Usb port </a:t>
                      </a:r>
                      <a:r>
                        <a:rPr lang="it-IT" dirty="0" err="1"/>
                        <a:t>type</a:t>
                      </a:r>
                      <a:r>
                        <a:rPr lang="it-IT" dirty="0"/>
                        <a:t> A</a:t>
                      </a:r>
                    </a:p>
                  </a:txBody>
                  <a:tcPr/>
                </a:tc>
                <a:tc>
                  <a:txBody>
                    <a:bodyPr/>
                    <a:lstStyle/>
                    <a:p>
                      <a:r>
                        <a:rPr lang="it-IT" dirty="0" err="1"/>
                        <a:t>diagnostic</a:t>
                      </a:r>
                      <a:endParaRPr lang="it-IT" dirty="0"/>
                    </a:p>
                    <a:p>
                      <a:r>
                        <a:rPr lang="it-IT" dirty="0"/>
                        <a:t>Firmware upgrade</a:t>
                      </a:r>
                    </a:p>
                  </a:txBody>
                  <a:tcPr/>
                </a:tc>
                <a:extLst>
                  <a:ext uri="{0D108BD9-81ED-4DB2-BD59-A6C34878D82A}">
                    <a16:rowId xmlns:a16="http://schemas.microsoft.com/office/drawing/2014/main" val="3497661225"/>
                  </a:ext>
                </a:extLst>
              </a:tr>
            </a:tbl>
          </a:graphicData>
        </a:graphic>
      </p:graphicFrame>
    </p:spTree>
    <p:extLst>
      <p:ext uri="{BB962C8B-B14F-4D97-AF65-F5344CB8AC3E}">
        <p14:creationId xmlns:p14="http://schemas.microsoft.com/office/powerpoint/2010/main" val="100279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DB85-FD91-6A52-FB53-B0F892709F59}"/>
              </a:ext>
            </a:extLst>
          </p:cNvPr>
          <p:cNvSpPr>
            <a:spLocks noGrp="1"/>
          </p:cNvSpPr>
          <p:nvPr>
            <p:ph type="title"/>
          </p:nvPr>
        </p:nvSpPr>
        <p:spPr/>
        <p:txBody>
          <a:bodyPr/>
          <a:lstStyle/>
          <a:p>
            <a:r>
              <a:rPr lang="it-IT" dirty="0"/>
              <a:t>System design</a:t>
            </a:r>
          </a:p>
        </p:txBody>
      </p:sp>
      <p:sp>
        <p:nvSpPr>
          <p:cNvPr id="3" name="Content Placeholder 2">
            <a:extLst>
              <a:ext uri="{FF2B5EF4-FFF2-40B4-BE49-F238E27FC236}">
                <a16:creationId xmlns:a16="http://schemas.microsoft.com/office/drawing/2014/main" id="{4DC36BB3-C917-6D12-4D7F-AF7396621DEA}"/>
              </a:ext>
            </a:extLst>
          </p:cNvPr>
          <p:cNvSpPr>
            <a:spLocks noGrp="1"/>
          </p:cNvSpPr>
          <p:nvPr>
            <p:ph idx="1"/>
          </p:nvPr>
        </p:nvSpPr>
        <p:spPr/>
        <p:txBody>
          <a:bodyPr>
            <a:normAutofit/>
          </a:bodyPr>
          <a:lstStyle/>
          <a:p>
            <a:r>
              <a:rPr lang="it-IT" dirty="0"/>
              <a:t>Robot</a:t>
            </a:r>
          </a:p>
          <a:p>
            <a:pPr lvl="1"/>
            <a:endParaRPr lang="it-IT" dirty="0"/>
          </a:p>
          <a:p>
            <a:r>
              <a:rPr lang="it-IT" dirty="0" err="1"/>
              <a:t>Charging</a:t>
            </a:r>
            <a:r>
              <a:rPr lang="it-IT" dirty="0"/>
              <a:t> station </a:t>
            </a:r>
          </a:p>
        </p:txBody>
      </p:sp>
    </p:spTree>
    <p:extLst>
      <p:ext uri="{BB962C8B-B14F-4D97-AF65-F5344CB8AC3E}">
        <p14:creationId xmlns:p14="http://schemas.microsoft.com/office/powerpoint/2010/main" val="387833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865D-9A39-F01A-C26F-D8B5AECBD199}"/>
              </a:ext>
            </a:extLst>
          </p:cNvPr>
          <p:cNvSpPr>
            <a:spLocks noGrp="1"/>
          </p:cNvSpPr>
          <p:nvPr>
            <p:ph type="title"/>
          </p:nvPr>
        </p:nvSpPr>
        <p:spPr/>
        <p:txBody>
          <a:bodyPr/>
          <a:lstStyle/>
          <a:p>
            <a:r>
              <a:rPr lang="it-IT" dirty="0"/>
              <a:t>FR</a:t>
            </a:r>
          </a:p>
        </p:txBody>
      </p:sp>
      <p:graphicFrame>
        <p:nvGraphicFramePr>
          <p:cNvPr id="4" name="Content Placeholder 3">
            <a:extLst>
              <a:ext uri="{FF2B5EF4-FFF2-40B4-BE49-F238E27FC236}">
                <a16:creationId xmlns:a16="http://schemas.microsoft.com/office/drawing/2014/main" id="{BA4ACAF0-07BB-389D-21E9-D3843322DC14}"/>
              </a:ext>
            </a:extLst>
          </p:cNvPr>
          <p:cNvGraphicFramePr>
            <a:graphicFrameLocks noGrp="1"/>
          </p:cNvGraphicFramePr>
          <p:nvPr>
            <p:ph idx="1"/>
            <p:extLst>
              <p:ext uri="{D42A27DB-BD31-4B8C-83A1-F6EECF244321}">
                <p14:modId xmlns:p14="http://schemas.microsoft.com/office/powerpoint/2010/main" val="3206181779"/>
              </p:ext>
            </p:extLst>
          </p:nvPr>
        </p:nvGraphicFramePr>
        <p:xfrm>
          <a:off x="2317142" y="1197473"/>
          <a:ext cx="7010398" cy="6610487"/>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481370154"/>
                    </a:ext>
                  </a:extLst>
                </a:gridCol>
                <a:gridCol w="3505199">
                  <a:extLst>
                    <a:ext uri="{9D8B030D-6E8A-4147-A177-3AD203B41FA5}">
                      <a16:colId xmlns:a16="http://schemas.microsoft.com/office/drawing/2014/main" val="3191510404"/>
                    </a:ext>
                  </a:extLst>
                </a:gridCol>
              </a:tblGrid>
              <a:tr h="370840">
                <a:tc>
                  <a:txBody>
                    <a:bodyPr/>
                    <a:lstStyle/>
                    <a:p>
                      <a:r>
                        <a:rPr lang="it-IT" dirty="0"/>
                        <a:t>Sys-FR1</a:t>
                      </a:r>
                    </a:p>
                  </a:txBody>
                  <a:tcPr/>
                </a:tc>
                <a:tc>
                  <a:txBody>
                    <a:bodyPr/>
                    <a:lstStyle/>
                    <a:p>
                      <a:r>
                        <a:rPr lang="it-IT" dirty="0" err="1"/>
                        <a:t>Manage</a:t>
                      </a:r>
                      <a:r>
                        <a:rPr lang="it-IT" dirty="0"/>
                        <a:t> </a:t>
                      </a:r>
                      <a:r>
                        <a:rPr lang="it-IT" dirty="0" err="1"/>
                        <a:t>movement</a:t>
                      </a:r>
                      <a:endParaRPr lang="it-IT" dirty="0"/>
                    </a:p>
                  </a:txBody>
                  <a:tcPr/>
                </a:tc>
                <a:extLst>
                  <a:ext uri="{0D108BD9-81ED-4DB2-BD59-A6C34878D82A}">
                    <a16:rowId xmlns:a16="http://schemas.microsoft.com/office/drawing/2014/main" val="3984929896"/>
                  </a:ext>
                </a:extLst>
              </a:tr>
              <a:tr h="370840">
                <a:tc>
                  <a:txBody>
                    <a:bodyPr/>
                    <a:lstStyle/>
                    <a:p>
                      <a:r>
                        <a:rPr lang="it-IT" dirty="0"/>
                        <a:t>Sys-FR1.1</a:t>
                      </a:r>
                    </a:p>
                  </a:txBody>
                  <a:tcPr/>
                </a:tc>
                <a:tc>
                  <a:txBody>
                    <a:bodyPr/>
                    <a:lstStyle/>
                    <a:p>
                      <a:r>
                        <a:rPr lang="it-IT" dirty="0"/>
                        <a:t>go to </a:t>
                      </a:r>
                      <a:r>
                        <a:rPr lang="it-IT" dirty="0" err="1"/>
                        <a:t>charging</a:t>
                      </a:r>
                      <a:r>
                        <a:rPr lang="it-IT" dirty="0"/>
                        <a:t> station  </a:t>
                      </a:r>
                    </a:p>
                    <a:p>
                      <a:r>
                        <a:rPr lang="it-IT" dirty="0"/>
                        <a:t>  (go to position (</a:t>
                      </a:r>
                      <a:r>
                        <a:rPr lang="it-IT" dirty="0" err="1"/>
                        <a:t>x,y</a:t>
                      </a:r>
                      <a:r>
                        <a:rPr lang="it-IT" dirty="0"/>
                        <a:t>)</a:t>
                      </a:r>
                    </a:p>
                  </a:txBody>
                  <a:tcPr/>
                </a:tc>
                <a:extLst>
                  <a:ext uri="{0D108BD9-81ED-4DB2-BD59-A6C34878D82A}">
                    <a16:rowId xmlns:a16="http://schemas.microsoft.com/office/drawing/2014/main" val="321542019"/>
                  </a:ext>
                </a:extLst>
              </a:tr>
              <a:tr h="370840">
                <a:tc>
                  <a:txBody>
                    <a:bodyPr/>
                    <a:lstStyle/>
                    <a:p>
                      <a:endParaRPr lang="it-IT" dirty="0"/>
                    </a:p>
                  </a:txBody>
                  <a:tcPr/>
                </a:tc>
                <a:tc>
                  <a:txBody>
                    <a:bodyPr/>
                    <a:lstStyle/>
                    <a:p>
                      <a:r>
                        <a:rPr lang="it-IT" dirty="0"/>
                        <a:t>       go </a:t>
                      </a:r>
                      <a:r>
                        <a:rPr lang="it-IT" dirty="0" err="1"/>
                        <a:t>straight</a:t>
                      </a:r>
                      <a:endParaRPr lang="it-IT" dirty="0"/>
                    </a:p>
                  </a:txBody>
                  <a:tcPr/>
                </a:tc>
                <a:extLst>
                  <a:ext uri="{0D108BD9-81ED-4DB2-BD59-A6C34878D82A}">
                    <a16:rowId xmlns:a16="http://schemas.microsoft.com/office/drawing/2014/main" val="3791715742"/>
                  </a:ext>
                </a:extLst>
              </a:tr>
              <a:tr h="370840">
                <a:tc>
                  <a:txBody>
                    <a:bodyPr/>
                    <a:lstStyle/>
                    <a:p>
                      <a:r>
                        <a:rPr lang="it-IT" dirty="0"/>
                        <a:t>Sys-Fr1.2</a:t>
                      </a:r>
                    </a:p>
                  </a:txBody>
                  <a:tcPr/>
                </a:tc>
                <a:tc>
                  <a:txBody>
                    <a:bodyPr/>
                    <a:lstStyle/>
                    <a:p>
                      <a:r>
                        <a:rPr lang="it-IT" dirty="0"/>
                        <a:t>       turn</a:t>
                      </a:r>
                    </a:p>
                  </a:txBody>
                  <a:tcPr/>
                </a:tc>
                <a:extLst>
                  <a:ext uri="{0D108BD9-81ED-4DB2-BD59-A6C34878D82A}">
                    <a16:rowId xmlns:a16="http://schemas.microsoft.com/office/drawing/2014/main" val="1274792325"/>
                  </a:ext>
                </a:extLst>
              </a:tr>
              <a:tr h="370840">
                <a:tc>
                  <a:txBody>
                    <a:bodyPr/>
                    <a:lstStyle/>
                    <a:p>
                      <a:r>
                        <a:rPr lang="it-IT" dirty="0"/>
                        <a:t>1.3</a:t>
                      </a:r>
                    </a:p>
                  </a:txBody>
                  <a:tcPr/>
                </a:tc>
                <a:tc>
                  <a:txBody>
                    <a:bodyPr/>
                    <a:lstStyle/>
                    <a:p>
                      <a:r>
                        <a:rPr lang="it-IT" dirty="0"/>
                        <a:t>       stop</a:t>
                      </a:r>
                    </a:p>
                  </a:txBody>
                  <a:tcPr/>
                </a:tc>
                <a:extLst>
                  <a:ext uri="{0D108BD9-81ED-4DB2-BD59-A6C34878D82A}">
                    <a16:rowId xmlns:a16="http://schemas.microsoft.com/office/drawing/2014/main" val="1939781533"/>
                  </a:ext>
                </a:extLst>
              </a:tr>
              <a:tr h="370840">
                <a:tc>
                  <a:txBody>
                    <a:bodyPr/>
                    <a:lstStyle/>
                    <a:p>
                      <a:r>
                        <a:rPr lang="it-IT" dirty="0"/>
                        <a:t>1.4</a:t>
                      </a:r>
                    </a:p>
                  </a:txBody>
                  <a:tcPr/>
                </a:tc>
                <a:tc>
                  <a:txBody>
                    <a:bodyPr/>
                    <a:lstStyle/>
                    <a:p>
                      <a:r>
                        <a:rPr lang="it-IT" dirty="0"/>
                        <a:t>   </a:t>
                      </a:r>
                      <a:r>
                        <a:rPr lang="it-IT" dirty="0" err="1"/>
                        <a:t>recognize</a:t>
                      </a:r>
                      <a:r>
                        <a:rPr lang="it-IT" dirty="0"/>
                        <a:t> </a:t>
                      </a:r>
                      <a:r>
                        <a:rPr lang="it-IT" dirty="0" err="1"/>
                        <a:t>obstacle</a:t>
                      </a:r>
                      <a:endParaRPr lang="it-IT" dirty="0"/>
                    </a:p>
                  </a:txBody>
                  <a:tcPr/>
                </a:tc>
                <a:extLst>
                  <a:ext uri="{0D108BD9-81ED-4DB2-BD59-A6C34878D82A}">
                    <a16:rowId xmlns:a16="http://schemas.microsoft.com/office/drawing/2014/main" val="4290559875"/>
                  </a:ext>
                </a:extLst>
              </a:tr>
              <a:tr h="370840">
                <a:tc>
                  <a:txBody>
                    <a:bodyPr/>
                    <a:lstStyle/>
                    <a:p>
                      <a:r>
                        <a:rPr lang="it-IT" dirty="0"/>
                        <a:t>1.5</a:t>
                      </a:r>
                    </a:p>
                  </a:txBody>
                  <a:tcPr/>
                </a:tc>
                <a:tc>
                  <a:txBody>
                    <a:bodyPr/>
                    <a:lstStyle/>
                    <a:p>
                      <a:r>
                        <a:rPr lang="it-IT" dirty="0"/>
                        <a:t>    </a:t>
                      </a:r>
                    </a:p>
                  </a:txBody>
                  <a:tcPr/>
                </a:tc>
                <a:extLst>
                  <a:ext uri="{0D108BD9-81ED-4DB2-BD59-A6C34878D82A}">
                    <a16:rowId xmlns:a16="http://schemas.microsoft.com/office/drawing/2014/main" val="947598748"/>
                  </a:ext>
                </a:extLst>
              </a:tr>
              <a:tr h="370840">
                <a:tc>
                  <a:txBody>
                    <a:bodyPr/>
                    <a:lstStyle/>
                    <a:p>
                      <a:endParaRPr lang="it-IT" dirty="0"/>
                    </a:p>
                  </a:txBody>
                  <a:tcPr/>
                </a:tc>
                <a:tc>
                  <a:txBody>
                    <a:bodyPr/>
                    <a:lstStyle/>
                    <a:p>
                      <a:r>
                        <a:rPr lang="it-IT" dirty="0"/>
                        <a:t>     </a:t>
                      </a:r>
                      <a:r>
                        <a:rPr lang="it-IT" dirty="0" err="1"/>
                        <a:t>recognize</a:t>
                      </a:r>
                      <a:r>
                        <a:rPr lang="it-IT" dirty="0"/>
                        <a:t> gap </a:t>
                      </a:r>
                    </a:p>
                  </a:txBody>
                  <a:tcPr/>
                </a:tc>
                <a:extLst>
                  <a:ext uri="{0D108BD9-81ED-4DB2-BD59-A6C34878D82A}">
                    <a16:rowId xmlns:a16="http://schemas.microsoft.com/office/drawing/2014/main" val="899582995"/>
                  </a:ext>
                </a:extLst>
              </a:tr>
              <a:tr h="370840">
                <a:tc>
                  <a:txBody>
                    <a:bodyPr/>
                    <a:lstStyle/>
                    <a:p>
                      <a:endParaRPr lang="it-IT" dirty="0"/>
                    </a:p>
                  </a:txBody>
                  <a:tcPr/>
                </a:tc>
                <a:tc>
                  <a:txBody>
                    <a:bodyPr/>
                    <a:lstStyle/>
                    <a:p>
                      <a:r>
                        <a:rPr lang="it-IT" dirty="0"/>
                        <a:t>    compute </a:t>
                      </a:r>
                      <a:r>
                        <a:rPr lang="it-IT" dirty="0" err="1"/>
                        <a:t>current</a:t>
                      </a:r>
                      <a:r>
                        <a:rPr lang="it-IT" dirty="0"/>
                        <a:t> position </a:t>
                      </a:r>
                    </a:p>
                  </a:txBody>
                  <a:tcPr/>
                </a:tc>
                <a:extLst>
                  <a:ext uri="{0D108BD9-81ED-4DB2-BD59-A6C34878D82A}">
                    <a16:rowId xmlns:a16="http://schemas.microsoft.com/office/drawing/2014/main" val="1276688570"/>
                  </a:ext>
                </a:extLst>
              </a:tr>
              <a:tr h="370840">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210110057"/>
                  </a:ext>
                </a:extLst>
              </a:tr>
              <a:tr h="370840">
                <a:tc>
                  <a:txBody>
                    <a:bodyPr/>
                    <a:lstStyle/>
                    <a:p>
                      <a:r>
                        <a:rPr lang="it-IT" dirty="0"/>
                        <a:t>FR2</a:t>
                      </a:r>
                    </a:p>
                  </a:txBody>
                  <a:tcPr/>
                </a:tc>
                <a:tc>
                  <a:txBody>
                    <a:bodyPr/>
                    <a:lstStyle/>
                    <a:p>
                      <a:r>
                        <a:rPr lang="it-IT" dirty="0"/>
                        <a:t>Monitor energy </a:t>
                      </a:r>
                    </a:p>
                  </a:txBody>
                  <a:tcPr/>
                </a:tc>
                <a:extLst>
                  <a:ext uri="{0D108BD9-81ED-4DB2-BD59-A6C34878D82A}">
                    <a16:rowId xmlns:a16="http://schemas.microsoft.com/office/drawing/2014/main" val="3620751153"/>
                  </a:ext>
                </a:extLst>
              </a:tr>
              <a:tr h="407807">
                <a:tc>
                  <a:txBody>
                    <a:bodyPr/>
                    <a:lstStyle/>
                    <a:p>
                      <a:r>
                        <a:rPr lang="it-IT" dirty="0"/>
                        <a:t>Sys-FR2.1</a:t>
                      </a:r>
                    </a:p>
                  </a:txBody>
                  <a:tcPr/>
                </a:tc>
                <a:tc>
                  <a:txBody>
                    <a:bodyPr/>
                    <a:lstStyle/>
                    <a:p>
                      <a:r>
                        <a:rPr lang="it-IT" dirty="0" err="1"/>
                        <a:t>Charge</a:t>
                      </a:r>
                      <a:r>
                        <a:rPr lang="it-IT" dirty="0"/>
                        <a:t> </a:t>
                      </a:r>
                      <a:r>
                        <a:rPr lang="it-IT" dirty="0" err="1"/>
                        <a:t>battery</a:t>
                      </a:r>
                      <a:endParaRPr lang="it-IT" dirty="0"/>
                    </a:p>
                  </a:txBody>
                  <a:tcPr/>
                </a:tc>
                <a:extLst>
                  <a:ext uri="{0D108BD9-81ED-4DB2-BD59-A6C34878D82A}">
                    <a16:rowId xmlns:a16="http://schemas.microsoft.com/office/drawing/2014/main" val="2143475140"/>
                  </a:ext>
                </a:extLst>
              </a:tr>
              <a:tr h="370840">
                <a:tc>
                  <a:txBody>
                    <a:bodyPr/>
                    <a:lstStyle/>
                    <a:p>
                      <a:r>
                        <a:rPr lang="it-IT" dirty="0"/>
                        <a:t>2.2</a:t>
                      </a:r>
                    </a:p>
                  </a:txBody>
                  <a:tcPr/>
                </a:tc>
                <a:tc>
                  <a:txBody>
                    <a:bodyPr/>
                    <a:lstStyle/>
                    <a:p>
                      <a:r>
                        <a:rPr lang="it-IT" dirty="0"/>
                        <a:t>Read energy </a:t>
                      </a:r>
                      <a:r>
                        <a:rPr lang="it-IT" dirty="0" err="1"/>
                        <a:t>capacity</a:t>
                      </a:r>
                      <a:endParaRPr lang="it-IT" dirty="0"/>
                    </a:p>
                  </a:txBody>
                  <a:tcPr/>
                </a:tc>
                <a:extLst>
                  <a:ext uri="{0D108BD9-81ED-4DB2-BD59-A6C34878D82A}">
                    <a16:rowId xmlns:a16="http://schemas.microsoft.com/office/drawing/2014/main" val="2645126205"/>
                  </a:ext>
                </a:extLst>
              </a:tr>
              <a:tr h="370840">
                <a:tc>
                  <a:txBody>
                    <a:bodyPr/>
                    <a:lstStyle/>
                    <a:p>
                      <a:r>
                        <a:rPr lang="it-IT" dirty="0"/>
                        <a:t>2.3</a:t>
                      </a:r>
                    </a:p>
                  </a:txBody>
                  <a:tcPr/>
                </a:tc>
                <a:tc>
                  <a:txBody>
                    <a:bodyPr/>
                    <a:lstStyle/>
                    <a:p>
                      <a:endParaRPr lang="it-IT" dirty="0"/>
                    </a:p>
                  </a:txBody>
                  <a:tcPr/>
                </a:tc>
                <a:extLst>
                  <a:ext uri="{0D108BD9-81ED-4DB2-BD59-A6C34878D82A}">
                    <a16:rowId xmlns:a16="http://schemas.microsoft.com/office/drawing/2014/main" val="4247029"/>
                  </a:ext>
                </a:extLst>
              </a:tr>
              <a:tr h="370840">
                <a:tc>
                  <a:txBody>
                    <a:bodyPr/>
                    <a:lstStyle/>
                    <a:p>
                      <a:endParaRPr lang="it-IT" dirty="0"/>
                    </a:p>
                  </a:txBody>
                  <a:tcPr/>
                </a:tc>
                <a:tc>
                  <a:txBody>
                    <a:bodyPr/>
                    <a:lstStyle/>
                    <a:p>
                      <a:r>
                        <a:rPr lang="it-IT" dirty="0"/>
                        <a:t>Switch on / off</a:t>
                      </a:r>
                    </a:p>
                  </a:txBody>
                  <a:tcPr/>
                </a:tc>
                <a:extLst>
                  <a:ext uri="{0D108BD9-81ED-4DB2-BD59-A6C34878D82A}">
                    <a16:rowId xmlns:a16="http://schemas.microsoft.com/office/drawing/2014/main" val="1503836084"/>
                  </a:ext>
                </a:extLst>
              </a:tr>
              <a:tr h="370840">
                <a:tc>
                  <a:txBody>
                    <a:bodyPr/>
                    <a:lstStyle/>
                    <a:p>
                      <a:endParaRPr lang="it-IT" dirty="0"/>
                    </a:p>
                  </a:txBody>
                  <a:tcPr/>
                </a:tc>
                <a:tc>
                  <a:txBody>
                    <a:bodyPr/>
                    <a:lstStyle/>
                    <a:p>
                      <a:r>
                        <a:rPr lang="it-IT" dirty="0" err="1"/>
                        <a:t>Clean</a:t>
                      </a:r>
                      <a:r>
                        <a:rPr lang="it-IT" dirty="0"/>
                        <a:t> </a:t>
                      </a:r>
                      <a:r>
                        <a:rPr lang="it-IT" dirty="0" err="1"/>
                        <a:t>space</a:t>
                      </a:r>
                      <a:endParaRPr lang="it-IT" dirty="0"/>
                    </a:p>
                  </a:txBody>
                  <a:tcPr/>
                </a:tc>
                <a:extLst>
                  <a:ext uri="{0D108BD9-81ED-4DB2-BD59-A6C34878D82A}">
                    <a16:rowId xmlns:a16="http://schemas.microsoft.com/office/drawing/2014/main" val="431362014"/>
                  </a:ext>
                </a:extLst>
              </a:tr>
              <a:tr h="370840">
                <a:tc>
                  <a:txBody>
                    <a:bodyPr/>
                    <a:lstStyle/>
                    <a:p>
                      <a:endParaRPr lang="it-IT" dirty="0"/>
                    </a:p>
                  </a:txBody>
                  <a:tcPr/>
                </a:tc>
                <a:tc>
                  <a:txBody>
                    <a:bodyPr/>
                    <a:lstStyle/>
                    <a:p>
                      <a:r>
                        <a:rPr lang="it-IT" dirty="0"/>
                        <a:t>Build </a:t>
                      </a:r>
                      <a:r>
                        <a:rPr lang="it-IT" dirty="0" err="1"/>
                        <a:t>map</a:t>
                      </a:r>
                      <a:r>
                        <a:rPr lang="it-IT" dirty="0"/>
                        <a:t> of </a:t>
                      </a:r>
                      <a:r>
                        <a:rPr lang="it-IT" dirty="0" err="1"/>
                        <a:t>space</a:t>
                      </a:r>
                      <a:endParaRPr lang="it-IT" dirty="0"/>
                    </a:p>
                  </a:txBody>
                  <a:tcPr/>
                </a:tc>
                <a:extLst>
                  <a:ext uri="{0D108BD9-81ED-4DB2-BD59-A6C34878D82A}">
                    <a16:rowId xmlns:a16="http://schemas.microsoft.com/office/drawing/2014/main" val="366626704"/>
                  </a:ext>
                </a:extLst>
              </a:tr>
            </a:tbl>
          </a:graphicData>
        </a:graphic>
      </p:graphicFrame>
    </p:spTree>
    <p:extLst>
      <p:ext uri="{BB962C8B-B14F-4D97-AF65-F5344CB8AC3E}">
        <p14:creationId xmlns:p14="http://schemas.microsoft.com/office/powerpoint/2010/main" val="3163639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9C04E-598C-48A9-B36B-CB776F6B70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D6248-9FAA-662F-4022-B25E4B7FA720}"/>
              </a:ext>
            </a:extLst>
          </p:cNvPr>
          <p:cNvSpPr>
            <a:spLocks noGrp="1"/>
          </p:cNvSpPr>
          <p:nvPr>
            <p:ph type="title"/>
          </p:nvPr>
        </p:nvSpPr>
        <p:spPr/>
        <p:txBody>
          <a:bodyPr/>
          <a:lstStyle/>
          <a:p>
            <a:r>
              <a:rPr lang="it-IT" dirty="0"/>
              <a:t>FR</a:t>
            </a:r>
          </a:p>
        </p:txBody>
      </p:sp>
      <p:graphicFrame>
        <p:nvGraphicFramePr>
          <p:cNvPr id="4" name="Content Placeholder 3">
            <a:extLst>
              <a:ext uri="{FF2B5EF4-FFF2-40B4-BE49-F238E27FC236}">
                <a16:creationId xmlns:a16="http://schemas.microsoft.com/office/drawing/2014/main" id="{742C32CD-BD06-0552-C294-05EC21630EAE}"/>
              </a:ext>
            </a:extLst>
          </p:cNvPr>
          <p:cNvGraphicFramePr>
            <a:graphicFrameLocks noGrp="1"/>
          </p:cNvGraphicFramePr>
          <p:nvPr>
            <p:ph idx="1"/>
            <p:extLst>
              <p:ext uri="{D42A27DB-BD31-4B8C-83A1-F6EECF244321}">
                <p14:modId xmlns:p14="http://schemas.microsoft.com/office/powerpoint/2010/main" val="3976403176"/>
              </p:ext>
            </p:extLst>
          </p:nvPr>
        </p:nvGraphicFramePr>
        <p:xfrm>
          <a:off x="2317142" y="1197473"/>
          <a:ext cx="7010398" cy="44500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481370154"/>
                    </a:ext>
                  </a:extLst>
                </a:gridCol>
                <a:gridCol w="3505199">
                  <a:extLst>
                    <a:ext uri="{9D8B030D-6E8A-4147-A177-3AD203B41FA5}">
                      <a16:colId xmlns:a16="http://schemas.microsoft.com/office/drawing/2014/main" val="3191510404"/>
                    </a:ext>
                  </a:extLst>
                </a:gridCol>
              </a:tblGrid>
              <a:tr h="370840">
                <a:tc>
                  <a:txBody>
                    <a:bodyPr/>
                    <a:lstStyle/>
                    <a:p>
                      <a:r>
                        <a:rPr lang="it-IT" dirty="0"/>
                        <a:t>FR3</a:t>
                      </a:r>
                    </a:p>
                  </a:txBody>
                  <a:tcPr/>
                </a:tc>
                <a:tc>
                  <a:txBody>
                    <a:bodyPr/>
                    <a:lstStyle/>
                    <a:p>
                      <a:r>
                        <a:rPr lang="it-IT" dirty="0" err="1"/>
                        <a:t>Communicate</a:t>
                      </a:r>
                      <a:r>
                        <a:rPr lang="it-IT" dirty="0"/>
                        <a:t> with user</a:t>
                      </a:r>
                    </a:p>
                  </a:txBody>
                  <a:tcPr/>
                </a:tc>
                <a:extLst>
                  <a:ext uri="{0D108BD9-81ED-4DB2-BD59-A6C34878D82A}">
                    <a16:rowId xmlns:a16="http://schemas.microsoft.com/office/drawing/2014/main" val="3984929896"/>
                  </a:ext>
                </a:extLst>
              </a:tr>
              <a:tr h="370840">
                <a:tc>
                  <a:txBody>
                    <a:bodyPr/>
                    <a:lstStyle/>
                    <a:p>
                      <a:r>
                        <a:rPr lang="it-IT" dirty="0"/>
                        <a:t>FR</a:t>
                      </a:r>
                    </a:p>
                  </a:txBody>
                  <a:tcPr/>
                </a:tc>
                <a:tc>
                  <a:txBody>
                    <a:bodyPr/>
                    <a:lstStyle/>
                    <a:p>
                      <a:r>
                        <a:rPr lang="it-IT" dirty="0" err="1"/>
                        <a:t>Signal</a:t>
                      </a:r>
                      <a:r>
                        <a:rPr lang="it-IT" dirty="0"/>
                        <a:t> full (of </a:t>
                      </a:r>
                      <a:r>
                        <a:rPr lang="it-IT" dirty="0" err="1"/>
                        <a:t>dust</a:t>
                      </a:r>
                      <a:r>
                        <a:rPr lang="it-IT" dirty="0"/>
                        <a:t>)</a:t>
                      </a:r>
                    </a:p>
                  </a:txBody>
                  <a:tcPr/>
                </a:tc>
                <a:extLst>
                  <a:ext uri="{0D108BD9-81ED-4DB2-BD59-A6C34878D82A}">
                    <a16:rowId xmlns:a16="http://schemas.microsoft.com/office/drawing/2014/main" val="321542019"/>
                  </a:ext>
                </a:extLst>
              </a:tr>
              <a:tr h="370840">
                <a:tc>
                  <a:txBody>
                    <a:bodyPr/>
                    <a:lstStyle/>
                    <a:p>
                      <a:endParaRPr lang="it-IT" dirty="0"/>
                    </a:p>
                  </a:txBody>
                  <a:tcPr/>
                </a:tc>
                <a:tc>
                  <a:txBody>
                    <a:bodyPr/>
                    <a:lstStyle/>
                    <a:p>
                      <a:r>
                        <a:rPr lang="it-IT" dirty="0" err="1"/>
                        <a:t>Signal</a:t>
                      </a:r>
                      <a:r>
                        <a:rPr lang="it-IT" dirty="0"/>
                        <a:t> </a:t>
                      </a:r>
                      <a:r>
                        <a:rPr lang="it-IT" dirty="0" err="1"/>
                        <a:t>stuck</a:t>
                      </a:r>
                      <a:endParaRPr lang="it-IT" dirty="0"/>
                    </a:p>
                  </a:txBody>
                  <a:tcPr/>
                </a:tc>
                <a:extLst>
                  <a:ext uri="{0D108BD9-81ED-4DB2-BD59-A6C34878D82A}">
                    <a16:rowId xmlns:a16="http://schemas.microsoft.com/office/drawing/2014/main" val="3791715742"/>
                  </a:ext>
                </a:extLst>
              </a:tr>
              <a:tr h="370840">
                <a:tc>
                  <a:txBody>
                    <a:bodyPr/>
                    <a:lstStyle/>
                    <a:p>
                      <a:r>
                        <a:rPr lang="it-IT" dirty="0"/>
                        <a:t>Fr</a:t>
                      </a:r>
                    </a:p>
                  </a:txBody>
                  <a:tcPr/>
                </a:tc>
                <a:tc>
                  <a:txBody>
                    <a:bodyPr/>
                    <a:lstStyle/>
                    <a:p>
                      <a:r>
                        <a:rPr lang="it-IT" dirty="0" err="1"/>
                        <a:t>Signal</a:t>
                      </a:r>
                      <a:r>
                        <a:rPr lang="it-IT" dirty="0"/>
                        <a:t> energy low</a:t>
                      </a:r>
                    </a:p>
                  </a:txBody>
                  <a:tcPr/>
                </a:tc>
                <a:extLst>
                  <a:ext uri="{0D108BD9-81ED-4DB2-BD59-A6C34878D82A}">
                    <a16:rowId xmlns:a16="http://schemas.microsoft.com/office/drawing/2014/main" val="1274792325"/>
                  </a:ext>
                </a:extLst>
              </a:tr>
              <a:tr h="370840">
                <a:tc>
                  <a:txBody>
                    <a:bodyPr/>
                    <a:lstStyle/>
                    <a:p>
                      <a:r>
                        <a:rPr lang="it-IT" dirty="0"/>
                        <a:t>1.3</a:t>
                      </a:r>
                    </a:p>
                  </a:txBody>
                  <a:tcPr/>
                </a:tc>
                <a:tc>
                  <a:txBody>
                    <a:bodyPr/>
                    <a:lstStyle/>
                    <a:p>
                      <a:r>
                        <a:rPr lang="it-IT" dirty="0"/>
                        <a:t>       </a:t>
                      </a:r>
                    </a:p>
                  </a:txBody>
                  <a:tcPr/>
                </a:tc>
                <a:extLst>
                  <a:ext uri="{0D108BD9-81ED-4DB2-BD59-A6C34878D82A}">
                    <a16:rowId xmlns:a16="http://schemas.microsoft.com/office/drawing/2014/main" val="1939781533"/>
                  </a:ext>
                </a:extLst>
              </a:tr>
              <a:tr h="370840">
                <a:tc>
                  <a:txBody>
                    <a:bodyPr/>
                    <a:lstStyle/>
                    <a:p>
                      <a:r>
                        <a:rPr lang="it-IT" dirty="0"/>
                        <a:t>1.4</a:t>
                      </a:r>
                    </a:p>
                  </a:txBody>
                  <a:tcPr/>
                </a:tc>
                <a:tc>
                  <a:txBody>
                    <a:bodyPr/>
                    <a:lstStyle/>
                    <a:p>
                      <a:endParaRPr lang="it-IT" dirty="0"/>
                    </a:p>
                  </a:txBody>
                  <a:tcPr/>
                </a:tc>
                <a:extLst>
                  <a:ext uri="{0D108BD9-81ED-4DB2-BD59-A6C34878D82A}">
                    <a16:rowId xmlns:a16="http://schemas.microsoft.com/office/drawing/2014/main" val="4290559875"/>
                  </a:ext>
                </a:extLst>
              </a:tr>
              <a:tr h="370840">
                <a:tc>
                  <a:txBody>
                    <a:bodyPr/>
                    <a:lstStyle/>
                    <a:p>
                      <a:r>
                        <a:rPr lang="it-IT" dirty="0"/>
                        <a:t>1.5</a:t>
                      </a:r>
                    </a:p>
                  </a:txBody>
                  <a:tcPr/>
                </a:tc>
                <a:tc>
                  <a:txBody>
                    <a:bodyPr/>
                    <a:lstStyle/>
                    <a:p>
                      <a:endParaRPr lang="it-IT" dirty="0"/>
                    </a:p>
                  </a:txBody>
                  <a:tcPr/>
                </a:tc>
                <a:extLst>
                  <a:ext uri="{0D108BD9-81ED-4DB2-BD59-A6C34878D82A}">
                    <a16:rowId xmlns:a16="http://schemas.microsoft.com/office/drawing/2014/main" val="947598748"/>
                  </a:ext>
                </a:extLst>
              </a:tr>
              <a:tr h="370840">
                <a:tc>
                  <a:txBody>
                    <a:bodyPr/>
                    <a:lstStyle/>
                    <a:p>
                      <a:r>
                        <a:rPr lang="it-IT" dirty="0"/>
                        <a:t>Sys-FR4</a:t>
                      </a:r>
                    </a:p>
                  </a:txBody>
                  <a:tcPr/>
                </a:tc>
                <a:tc>
                  <a:txBody>
                    <a:bodyPr/>
                    <a:lstStyle/>
                    <a:p>
                      <a:r>
                        <a:rPr lang="it-IT" dirty="0" err="1"/>
                        <a:t>Maintenance</a:t>
                      </a:r>
                      <a:endParaRPr lang="it-IT" dirty="0"/>
                    </a:p>
                  </a:txBody>
                  <a:tcPr/>
                </a:tc>
                <a:extLst>
                  <a:ext uri="{0D108BD9-81ED-4DB2-BD59-A6C34878D82A}">
                    <a16:rowId xmlns:a16="http://schemas.microsoft.com/office/drawing/2014/main" val="899582995"/>
                  </a:ext>
                </a:extLst>
              </a:tr>
              <a:tr h="370840">
                <a:tc>
                  <a:txBody>
                    <a:bodyPr/>
                    <a:lstStyle/>
                    <a:p>
                      <a:endParaRPr lang="it-IT" dirty="0"/>
                    </a:p>
                  </a:txBody>
                  <a:tcPr/>
                </a:tc>
                <a:tc>
                  <a:txBody>
                    <a:bodyPr/>
                    <a:lstStyle/>
                    <a:p>
                      <a:r>
                        <a:rPr lang="it-IT" dirty="0" err="1"/>
                        <a:t>Diagnose</a:t>
                      </a:r>
                      <a:r>
                        <a:rPr lang="it-IT" dirty="0"/>
                        <a:t> system</a:t>
                      </a:r>
                    </a:p>
                  </a:txBody>
                  <a:tcPr/>
                </a:tc>
                <a:extLst>
                  <a:ext uri="{0D108BD9-81ED-4DB2-BD59-A6C34878D82A}">
                    <a16:rowId xmlns:a16="http://schemas.microsoft.com/office/drawing/2014/main" val="1086539783"/>
                  </a:ext>
                </a:extLst>
              </a:tr>
              <a:tr h="370840">
                <a:tc>
                  <a:txBody>
                    <a:bodyPr/>
                    <a:lstStyle/>
                    <a:p>
                      <a:endParaRPr lang="it-IT" dirty="0"/>
                    </a:p>
                  </a:txBody>
                  <a:tcPr/>
                </a:tc>
                <a:tc>
                  <a:txBody>
                    <a:bodyPr/>
                    <a:lstStyle/>
                    <a:p>
                      <a:r>
                        <a:rPr lang="it-IT" dirty="0"/>
                        <a:t>upload new firmware</a:t>
                      </a:r>
                    </a:p>
                  </a:txBody>
                  <a:tcPr/>
                </a:tc>
                <a:extLst>
                  <a:ext uri="{0D108BD9-81ED-4DB2-BD59-A6C34878D82A}">
                    <a16:rowId xmlns:a16="http://schemas.microsoft.com/office/drawing/2014/main" val="1534144762"/>
                  </a:ext>
                </a:extLst>
              </a:tr>
              <a:tr h="370840">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069920032"/>
                  </a:ext>
                </a:extLst>
              </a:tr>
              <a:tr h="370840">
                <a:tc>
                  <a:txBody>
                    <a:bodyPr/>
                    <a:lstStyle/>
                    <a:p>
                      <a:r>
                        <a:rPr lang="it-IT" dirty="0"/>
                        <a:t>SysFR5</a:t>
                      </a:r>
                    </a:p>
                  </a:txBody>
                  <a:tcPr/>
                </a:tc>
                <a:tc>
                  <a:txBody>
                    <a:bodyPr/>
                    <a:lstStyle/>
                    <a:p>
                      <a:r>
                        <a:rPr lang="it-IT" dirty="0" err="1"/>
                        <a:t>Clean</a:t>
                      </a:r>
                      <a:r>
                        <a:rPr lang="it-IT" dirty="0"/>
                        <a:t> </a:t>
                      </a:r>
                      <a:r>
                        <a:rPr lang="it-IT" dirty="0" err="1"/>
                        <a:t>floor</a:t>
                      </a:r>
                      <a:endParaRPr lang="it-IT" dirty="0"/>
                    </a:p>
                  </a:txBody>
                  <a:tcPr/>
                </a:tc>
                <a:extLst>
                  <a:ext uri="{0D108BD9-81ED-4DB2-BD59-A6C34878D82A}">
                    <a16:rowId xmlns:a16="http://schemas.microsoft.com/office/drawing/2014/main" val="3314006705"/>
                  </a:ext>
                </a:extLst>
              </a:tr>
            </a:tbl>
          </a:graphicData>
        </a:graphic>
      </p:graphicFrame>
    </p:spTree>
    <p:extLst>
      <p:ext uri="{BB962C8B-B14F-4D97-AF65-F5344CB8AC3E}">
        <p14:creationId xmlns:p14="http://schemas.microsoft.com/office/powerpoint/2010/main" val="3862363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1F3D-8CED-61E3-7B2B-435BA96AC96B}"/>
              </a:ext>
            </a:extLst>
          </p:cNvPr>
          <p:cNvSpPr>
            <a:spLocks noGrp="1"/>
          </p:cNvSpPr>
          <p:nvPr>
            <p:ph type="title"/>
          </p:nvPr>
        </p:nvSpPr>
        <p:spPr/>
        <p:txBody>
          <a:bodyPr/>
          <a:lstStyle/>
          <a:p>
            <a:r>
              <a:rPr lang="it-IT" dirty="0" err="1"/>
              <a:t>Table</a:t>
            </a:r>
            <a:r>
              <a:rPr lang="it-IT" dirty="0"/>
              <a:t> of </a:t>
            </a:r>
            <a:r>
              <a:rPr lang="it-IT" dirty="0" err="1"/>
              <a:t>rights</a:t>
            </a:r>
            <a:r>
              <a:rPr lang="it-IT" dirty="0"/>
              <a:t> </a:t>
            </a:r>
          </a:p>
        </p:txBody>
      </p:sp>
      <p:graphicFrame>
        <p:nvGraphicFramePr>
          <p:cNvPr id="4" name="Content Placeholder 3">
            <a:extLst>
              <a:ext uri="{FF2B5EF4-FFF2-40B4-BE49-F238E27FC236}">
                <a16:creationId xmlns:a16="http://schemas.microsoft.com/office/drawing/2014/main" id="{35AB3535-FFA2-8804-735D-D7C19CC385B1}"/>
              </a:ext>
            </a:extLst>
          </p:cNvPr>
          <p:cNvGraphicFramePr>
            <a:graphicFrameLocks noGrp="1"/>
          </p:cNvGraphicFramePr>
          <p:nvPr>
            <p:ph idx="1"/>
            <p:extLst>
              <p:ext uri="{D42A27DB-BD31-4B8C-83A1-F6EECF244321}">
                <p14:modId xmlns:p14="http://schemas.microsoft.com/office/powerpoint/2010/main" val="2096529864"/>
              </p:ext>
            </p:extLst>
          </p:nvPr>
        </p:nvGraphicFramePr>
        <p:xfrm>
          <a:off x="838200" y="1825625"/>
          <a:ext cx="10515600" cy="32359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56446265"/>
                    </a:ext>
                  </a:extLst>
                </a:gridCol>
                <a:gridCol w="1752600">
                  <a:extLst>
                    <a:ext uri="{9D8B030D-6E8A-4147-A177-3AD203B41FA5}">
                      <a16:colId xmlns:a16="http://schemas.microsoft.com/office/drawing/2014/main" val="3015636784"/>
                    </a:ext>
                  </a:extLst>
                </a:gridCol>
                <a:gridCol w="1752600">
                  <a:extLst>
                    <a:ext uri="{9D8B030D-6E8A-4147-A177-3AD203B41FA5}">
                      <a16:colId xmlns:a16="http://schemas.microsoft.com/office/drawing/2014/main" val="2818805134"/>
                    </a:ext>
                  </a:extLst>
                </a:gridCol>
                <a:gridCol w="1752600">
                  <a:extLst>
                    <a:ext uri="{9D8B030D-6E8A-4147-A177-3AD203B41FA5}">
                      <a16:colId xmlns:a16="http://schemas.microsoft.com/office/drawing/2014/main" val="901151808"/>
                    </a:ext>
                  </a:extLst>
                </a:gridCol>
                <a:gridCol w="1752600">
                  <a:extLst>
                    <a:ext uri="{9D8B030D-6E8A-4147-A177-3AD203B41FA5}">
                      <a16:colId xmlns:a16="http://schemas.microsoft.com/office/drawing/2014/main" val="2901680445"/>
                    </a:ext>
                  </a:extLst>
                </a:gridCol>
                <a:gridCol w="1752600">
                  <a:extLst>
                    <a:ext uri="{9D8B030D-6E8A-4147-A177-3AD203B41FA5}">
                      <a16:colId xmlns:a16="http://schemas.microsoft.com/office/drawing/2014/main" val="1623531735"/>
                    </a:ext>
                  </a:extLst>
                </a:gridCol>
              </a:tblGrid>
              <a:tr h="370840">
                <a:tc>
                  <a:txBody>
                    <a:bodyPr/>
                    <a:lstStyle/>
                    <a:p>
                      <a:endParaRPr lang="it-IT" dirty="0"/>
                    </a:p>
                  </a:txBody>
                  <a:tcPr/>
                </a:tc>
                <a:tc>
                  <a:txBody>
                    <a:bodyPr/>
                    <a:lstStyle/>
                    <a:p>
                      <a:r>
                        <a:rPr lang="it-IT" dirty="0"/>
                        <a:t>End user</a:t>
                      </a:r>
                    </a:p>
                  </a:txBody>
                  <a:tcPr/>
                </a:tc>
                <a:tc>
                  <a:txBody>
                    <a:bodyPr/>
                    <a:lstStyle/>
                    <a:p>
                      <a:r>
                        <a:rPr lang="it-IT" dirty="0" err="1"/>
                        <a:t>Maintenance</a:t>
                      </a:r>
                      <a:r>
                        <a:rPr lang="it-IT" dirty="0"/>
                        <a:t> staff</a:t>
                      </a:r>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4113246149"/>
                  </a:ext>
                </a:extLst>
              </a:tr>
              <a:tr h="370840">
                <a:tc>
                  <a:txBody>
                    <a:bodyPr/>
                    <a:lstStyle/>
                    <a:p>
                      <a:r>
                        <a:rPr lang="it-IT" dirty="0"/>
                        <a:t>FR1</a:t>
                      </a:r>
                    </a:p>
                  </a:txBody>
                  <a:tcPr/>
                </a:tc>
                <a:tc>
                  <a:txBody>
                    <a:bodyPr/>
                    <a:lstStyle/>
                    <a:p>
                      <a:r>
                        <a:rPr lang="it-IT" dirty="0"/>
                        <a:t>Y</a:t>
                      </a:r>
                    </a:p>
                  </a:txBody>
                  <a:tcPr/>
                </a:tc>
                <a:tc>
                  <a:txBody>
                    <a:bodyPr/>
                    <a:lstStyle/>
                    <a:p>
                      <a:r>
                        <a:rPr lang="it-IT" dirty="0"/>
                        <a:t>Y</a:t>
                      </a:r>
                    </a:p>
                  </a:txBody>
                  <a:tcPr/>
                </a:tc>
                <a:tc>
                  <a:txBody>
                    <a:bodyPr/>
                    <a:lstStyle/>
                    <a:p>
                      <a:endParaRPr lang="it-IT" dirty="0"/>
                    </a:p>
                  </a:txBody>
                  <a:tcPr/>
                </a:tc>
                <a:tc>
                  <a:txBody>
                    <a:bodyPr/>
                    <a:lstStyle/>
                    <a:p>
                      <a:r>
                        <a:rPr lang="it-IT" dirty="0"/>
                        <a:t>N</a:t>
                      </a:r>
                    </a:p>
                  </a:txBody>
                  <a:tcPr/>
                </a:tc>
                <a:tc>
                  <a:txBody>
                    <a:bodyPr/>
                    <a:lstStyle/>
                    <a:p>
                      <a:r>
                        <a:rPr lang="it-IT" dirty="0"/>
                        <a:t>N</a:t>
                      </a:r>
                    </a:p>
                  </a:txBody>
                  <a:tcPr/>
                </a:tc>
                <a:extLst>
                  <a:ext uri="{0D108BD9-81ED-4DB2-BD59-A6C34878D82A}">
                    <a16:rowId xmlns:a16="http://schemas.microsoft.com/office/drawing/2014/main" val="2029511446"/>
                  </a:ext>
                </a:extLst>
              </a:tr>
              <a:tr h="370840">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973624846"/>
                  </a:ext>
                </a:extLst>
              </a:tr>
              <a:tr h="370840">
                <a:tc>
                  <a:txBody>
                    <a:bodyPr/>
                    <a:lstStyle/>
                    <a:p>
                      <a:r>
                        <a:rPr lang="it-IT" dirty="0"/>
                        <a:t>FR2</a:t>
                      </a:r>
                    </a:p>
                  </a:txBody>
                  <a:tcPr/>
                </a:tc>
                <a:tc>
                  <a:txBody>
                    <a:bodyPr/>
                    <a:lstStyle/>
                    <a:p>
                      <a:r>
                        <a:rPr lang="it-IT" dirty="0"/>
                        <a:t>Y</a:t>
                      </a:r>
                    </a:p>
                  </a:txBody>
                  <a:tcPr/>
                </a:tc>
                <a:tc>
                  <a:txBody>
                    <a:bodyPr/>
                    <a:lstStyle/>
                    <a:p>
                      <a:r>
                        <a:rPr lang="it-IT" dirty="0"/>
                        <a:t>Y</a:t>
                      </a:r>
                    </a:p>
                  </a:txBody>
                  <a:tcPr/>
                </a:tc>
                <a:tc>
                  <a:txBody>
                    <a:bodyPr/>
                    <a:lstStyle/>
                    <a:p>
                      <a:endParaRPr lang="it-IT" dirty="0"/>
                    </a:p>
                  </a:txBody>
                  <a:tcPr/>
                </a:tc>
                <a:tc>
                  <a:txBody>
                    <a:bodyPr/>
                    <a:lstStyle/>
                    <a:p>
                      <a:r>
                        <a:rPr lang="it-IT" dirty="0"/>
                        <a:t>N</a:t>
                      </a:r>
                    </a:p>
                  </a:txBody>
                  <a:tcPr/>
                </a:tc>
                <a:tc>
                  <a:txBody>
                    <a:bodyPr/>
                    <a:lstStyle/>
                    <a:p>
                      <a:r>
                        <a:rPr lang="it-IT" dirty="0"/>
                        <a:t>N</a:t>
                      </a:r>
                    </a:p>
                  </a:txBody>
                  <a:tcPr/>
                </a:tc>
                <a:extLst>
                  <a:ext uri="{0D108BD9-81ED-4DB2-BD59-A6C34878D82A}">
                    <a16:rowId xmlns:a16="http://schemas.microsoft.com/office/drawing/2014/main" val="2050791426"/>
                  </a:ext>
                </a:extLst>
              </a:tr>
              <a:tr h="370840">
                <a:tc>
                  <a:txBody>
                    <a:bodyPr/>
                    <a:lstStyle/>
                    <a:p>
                      <a:r>
                        <a:rPr lang="it-IT" dirty="0"/>
                        <a:t>FR3</a:t>
                      </a:r>
                    </a:p>
                  </a:txBody>
                  <a:tcPr/>
                </a:tc>
                <a:tc>
                  <a:txBody>
                    <a:bodyPr/>
                    <a:lstStyle/>
                    <a:p>
                      <a:r>
                        <a:rPr lang="it-IT" dirty="0"/>
                        <a:t>Y</a:t>
                      </a:r>
                    </a:p>
                  </a:txBody>
                  <a:tcPr/>
                </a:tc>
                <a:tc>
                  <a:txBody>
                    <a:bodyPr/>
                    <a:lstStyle/>
                    <a:p>
                      <a:r>
                        <a:rPr lang="it-IT" dirty="0"/>
                        <a:t>Y</a:t>
                      </a:r>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3937604590"/>
                  </a:ext>
                </a:extLst>
              </a:tr>
              <a:tr h="370840">
                <a:tc>
                  <a:txBody>
                    <a:bodyPr/>
                    <a:lstStyle/>
                    <a:p>
                      <a:r>
                        <a:rPr lang="it-IT" dirty="0"/>
                        <a:t>Sys-FR4</a:t>
                      </a:r>
                    </a:p>
                  </a:txBody>
                  <a:tcPr/>
                </a:tc>
                <a:tc>
                  <a:txBody>
                    <a:bodyPr/>
                    <a:lstStyle/>
                    <a:p>
                      <a:r>
                        <a:rPr lang="it-IT" dirty="0"/>
                        <a:t>N</a:t>
                      </a:r>
                    </a:p>
                  </a:txBody>
                  <a:tcPr/>
                </a:tc>
                <a:tc>
                  <a:txBody>
                    <a:bodyPr/>
                    <a:lstStyle/>
                    <a:p>
                      <a:r>
                        <a:rPr lang="it-IT" dirty="0"/>
                        <a:t>Y</a:t>
                      </a:r>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3079343883"/>
                  </a:ext>
                </a:extLst>
              </a:tr>
              <a:tr h="370840">
                <a:tc>
                  <a:txBody>
                    <a:bodyPr/>
                    <a:lstStyle/>
                    <a:p>
                      <a:r>
                        <a:rPr lang="it-IT" dirty="0"/>
                        <a:t>FR5</a:t>
                      </a:r>
                    </a:p>
                  </a:txBody>
                  <a:tcPr/>
                </a:tc>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3105737522"/>
                  </a:ext>
                </a:extLst>
              </a:tr>
              <a:tr h="370840">
                <a:tc>
                  <a:txBody>
                    <a:bodyPr/>
                    <a:lstStyle/>
                    <a:p>
                      <a:r>
                        <a:rPr lang="it-IT" dirty="0"/>
                        <a:t>FR6</a:t>
                      </a:r>
                    </a:p>
                  </a:txBody>
                  <a:tcPr/>
                </a:tc>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3305718247"/>
                  </a:ext>
                </a:extLst>
              </a:tr>
            </a:tbl>
          </a:graphicData>
        </a:graphic>
      </p:graphicFrame>
    </p:spTree>
    <p:extLst>
      <p:ext uri="{BB962C8B-B14F-4D97-AF65-F5344CB8AC3E}">
        <p14:creationId xmlns:p14="http://schemas.microsoft.com/office/powerpoint/2010/main" val="305184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B17D-1DA8-0C41-402C-2FAE1EB1C5B9}"/>
              </a:ext>
            </a:extLst>
          </p:cNvPr>
          <p:cNvSpPr>
            <a:spLocks noGrp="1"/>
          </p:cNvSpPr>
          <p:nvPr>
            <p:ph type="title"/>
          </p:nvPr>
        </p:nvSpPr>
        <p:spPr/>
        <p:txBody>
          <a:bodyPr/>
          <a:lstStyle/>
          <a:p>
            <a:r>
              <a:rPr lang="it-IT" dirty="0"/>
              <a:t>NFR</a:t>
            </a:r>
          </a:p>
        </p:txBody>
      </p:sp>
      <p:graphicFrame>
        <p:nvGraphicFramePr>
          <p:cNvPr id="4" name="Content Placeholder 3">
            <a:extLst>
              <a:ext uri="{FF2B5EF4-FFF2-40B4-BE49-F238E27FC236}">
                <a16:creationId xmlns:a16="http://schemas.microsoft.com/office/drawing/2014/main" id="{D356F412-D573-70F4-8B09-7B9EAE337DED}"/>
              </a:ext>
            </a:extLst>
          </p:cNvPr>
          <p:cNvGraphicFramePr>
            <a:graphicFrameLocks noGrp="1"/>
          </p:cNvGraphicFramePr>
          <p:nvPr>
            <p:ph idx="1"/>
            <p:extLst>
              <p:ext uri="{D42A27DB-BD31-4B8C-83A1-F6EECF244321}">
                <p14:modId xmlns:p14="http://schemas.microsoft.com/office/powerpoint/2010/main" val="84928749"/>
              </p:ext>
            </p:extLst>
          </p:nvPr>
        </p:nvGraphicFramePr>
        <p:xfrm>
          <a:off x="2150165" y="1203960"/>
          <a:ext cx="8281946" cy="6172200"/>
        </p:xfrm>
        <a:graphic>
          <a:graphicData uri="http://schemas.openxmlformats.org/drawingml/2006/table">
            <a:tbl>
              <a:tblPr firstRow="1" bandRow="1">
                <a:tableStyleId>{5C22544A-7EE6-4342-B048-85BDC9FD1C3A}</a:tableStyleId>
              </a:tblPr>
              <a:tblGrid>
                <a:gridCol w="1817536">
                  <a:extLst>
                    <a:ext uri="{9D8B030D-6E8A-4147-A177-3AD203B41FA5}">
                      <a16:colId xmlns:a16="http://schemas.microsoft.com/office/drawing/2014/main" val="1283407015"/>
                    </a:ext>
                  </a:extLst>
                </a:gridCol>
                <a:gridCol w="6464410">
                  <a:extLst>
                    <a:ext uri="{9D8B030D-6E8A-4147-A177-3AD203B41FA5}">
                      <a16:colId xmlns:a16="http://schemas.microsoft.com/office/drawing/2014/main" val="2660277293"/>
                    </a:ext>
                  </a:extLst>
                </a:gridCol>
              </a:tblGrid>
              <a:tr h="370840">
                <a:tc>
                  <a:txBody>
                    <a:bodyPr/>
                    <a:lstStyle/>
                    <a:p>
                      <a:r>
                        <a:rPr lang="it-IT" dirty="0"/>
                        <a:t>NFR</a:t>
                      </a:r>
                    </a:p>
                  </a:txBody>
                  <a:tcPr/>
                </a:tc>
                <a:tc>
                  <a:txBody>
                    <a:bodyPr/>
                    <a:lstStyle/>
                    <a:p>
                      <a:r>
                        <a:rPr lang="it-IT" dirty="0" err="1"/>
                        <a:t>Measure</a:t>
                      </a:r>
                      <a:endParaRPr lang="it-IT" dirty="0"/>
                    </a:p>
                  </a:txBody>
                  <a:tcPr/>
                </a:tc>
                <a:extLst>
                  <a:ext uri="{0D108BD9-81ED-4DB2-BD59-A6C34878D82A}">
                    <a16:rowId xmlns:a16="http://schemas.microsoft.com/office/drawing/2014/main" val="1584229977"/>
                  </a:ext>
                </a:extLst>
              </a:tr>
              <a:tr h="370840">
                <a:tc>
                  <a:txBody>
                    <a:bodyPr/>
                    <a:lstStyle/>
                    <a:p>
                      <a:r>
                        <a:rPr lang="it-IT" dirty="0" err="1"/>
                        <a:t>Usability</a:t>
                      </a:r>
                      <a:endParaRPr lang="it-IT" dirty="0"/>
                    </a:p>
                  </a:txBody>
                  <a:tcPr/>
                </a:tc>
                <a:tc>
                  <a:txBody>
                    <a:bodyPr/>
                    <a:lstStyle/>
                    <a:p>
                      <a:r>
                        <a:rPr lang="it-IT" dirty="0" err="1"/>
                        <a:t>Any</a:t>
                      </a:r>
                      <a:r>
                        <a:rPr lang="it-IT" dirty="0"/>
                        <a:t> </a:t>
                      </a:r>
                      <a:r>
                        <a:rPr lang="it-IT" dirty="0" err="1"/>
                        <a:t>person</a:t>
                      </a:r>
                      <a:r>
                        <a:rPr lang="it-IT" dirty="0"/>
                        <a:t> &gt; 14 </a:t>
                      </a:r>
                      <a:r>
                        <a:rPr lang="it-IT" dirty="0" err="1"/>
                        <a:t>yrs</a:t>
                      </a:r>
                      <a:r>
                        <a:rPr lang="it-IT" dirty="0"/>
                        <a:t> </a:t>
                      </a:r>
                      <a:r>
                        <a:rPr lang="it-IT" dirty="0" err="1"/>
                        <a:t>old</a:t>
                      </a:r>
                      <a:r>
                        <a:rPr lang="it-IT" dirty="0"/>
                        <a:t> </a:t>
                      </a:r>
                      <a:r>
                        <a:rPr lang="it-IT" dirty="0" err="1"/>
                        <a:t>should</a:t>
                      </a:r>
                      <a:r>
                        <a:rPr lang="it-IT" dirty="0"/>
                        <a:t> be </a:t>
                      </a:r>
                      <a:r>
                        <a:rPr lang="it-IT" dirty="0" err="1"/>
                        <a:t>able</a:t>
                      </a:r>
                      <a:r>
                        <a:rPr lang="it-IT" dirty="0"/>
                        <a:t> to use system </a:t>
                      </a:r>
                      <a:r>
                        <a:rPr lang="it-IT" dirty="0" err="1"/>
                        <a:t>as</a:t>
                      </a:r>
                      <a:r>
                        <a:rPr lang="it-IT" dirty="0"/>
                        <a:t> follows:</a:t>
                      </a:r>
                    </a:p>
                    <a:p>
                      <a:r>
                        <a:rPr lang="it-IT" dirty="0"/>
                        <a:t> -first </a:t>
                      </a:r>
                      <a:r>
                        <a:rPr lang="it-IT" dirty="0" err="1"/>
                        <a:t>usage</a:t>
                      </a:r>
                      <a:r>
                        <a:rPr lang="it-IT" dirty="0"/>
                        <a:t>: </a:t>
                      </a:r>
                      <a:r>
                        <a:rPr lang="it-IT" dirty="0" err="1"/>
                        <a:t>have</a:t>
                      </a:r>
                      <a:r>
                        <a:rPr lang="it-IT" dirty="0"/>
                        <a:t> robot start mapping  in &lt; 5 minutes </a:t>
                      </a:r>
                    </a:p>
                    <a:p>
                      <a:r>
                        <a:rPr lang="it-IT" dirty="0"/>
                        <a:t>– first </a:t>
                      </a:r>
                      <a:r>
                        <a:rPr lang="it-IT" dirty="0" err="1"/>
                        <a:t>usage</a:t>
                      </a:r>
                      <a:r>
                        <a:rPr lang="it-IT" dirty="0"/>
                        <a:t> after mapping: </a:t>
                      </a:r>
                      <a:r>
                        <a:rPr lang="it-IT" dirty="0" err="1"/>
                        <a:t>have</a:t>
                      </a:r>
                      <a:r>
                        <a:rPr lang="it-IT" dirty="0"/>
                        <a:t> robot start </a:t>
                      </a:r>
                      <a:r>
                        <a:rPr lang="it-IT" dirty="0" err="1"/>
                        <a:t>cleaning</a:t>
                      </a:r>
                      <a:r>
                        <a:rPr lang="it-IT" dirty="0"/>
                        <a:t> in &lt; 1 minute</a:t>
                      </a:r>
                    </a:p>
                  </a:txBody>
                  <a:tcPr/>
                </a:tc>
                <a:extLst>
                  <a:ext uri="{0D108BD9-81ED-4DB2-BD59-A6C34878D82A}">
                    <a16:rowId xmlns:a16="http://schemas.microsoft.com/office/drawing/2014/main" val="2004163840"/>
                  </a:ext>
                </a:extLst>
              </a:tr>
              <a:tr h="370840">
                <a:tc>
                  <a:txBody>
                    <a:bodyPr/>
                    <a:lstStyle/>
                    <a:p>
                      <a:endParaRPr lang="it-IT" dirty="0"/>
                    </a:p>
                  </a:txBody>
                  <a:tcPr/>
                </a:tc>
                <a:tc>
                  <a:txBody>
                    <a:bodyPr/>
                    <a:lstStyle/>
                    <a:p>
                      <a:r>
                        <a:rPr lang="it-IT" dirty="0"/>
                        <a:t>weight &lt;5kg</a:t>
                      </a:r>
                    </a:p>
                  </a:txBody>
                  <a:tcPr/>
                </a:tc>
                <a:extLst>
                  <a:ext uri="{0D108BD9-81ED-4DB2-BD59-A6C34878D82A}">
                    <a16:rowId xmlns:a16="http://schemas.microsoft.com/office/drawing/2014/main" val="3778082712"/>
                  </a:ext>
                </a:extLst>
              </a:tr>
              <a:tr h="370840">
                <a:tc>
                  <a:txBody>
                    <a:bodyPr/>
                    <a:lstStyle/>
                    <a:p>
                      <a:endParaRPr lang="it-IT" dirty="0"/>
                    </a:p>
                  </a:txBody>
                  <a:tcPr/>
                </a:tc>
                <a:tc>
                  <a:txBody>
                    <a:bodyPr/>
                    <a:lstStyle/>
                    <a:p>
                      <a:r>
                        <a:rPr lang="it-IT" dirty="0" err="1"/>
                        <a:t>Any</a:t>
                      </a:r>
                      <a:r>
                        <a:rPr lang="it-IT" dirty="0"/>
                        <a:t> </a:t>
                      </a:r>
                      <a:r>
                        <a:rPr lang="it-IT" dirty="0" err="1"/>
                        <a:t>person</a:t>
                      </a:r>
                      <a:r>
                        <a:rPr lang="it-IT" dirty="0"/>
                        <a:t> &gt; 14 </a:t>
                      </a:r>
                      <a:r>
                        <a:rPr lang="it-IT" dirty="0" err="1"/>
                        <a:t>yrs</a:t>
                      </a:r>
                      <a:r>
                        <a:rPr lang="it-IT" dirty="0"/>
                        <a:t> </a:t>
                      </a:r>
                      <a:r>
                        <a:rPr lang="it-IT" dirty="0" err="1"/>
                        <a:t>old</a:t>
                      </a:r>
                      <a:r>
                        <a:rPr lang="it-IT" dirty="0"/>
                        <a:t> </a:t>
                      </a:r>
                      <a:r>
                        <a:rPr lang="it-IT" dirty="0" err="1"/>
                        <a:t>should</a:t>
                      </a:r>
                      <a:r>
                        <a:rPr lang="it-IT" dirty="0"/>
                        <a:t> be </a:t>
                      </a:r>
                      <a:r>
                        <a:rPr lang="it-IT" dirty="0" err="1"/>
                        <a:t>able</a:t>
                      </a:r>
                      <a:r>
                        <a:rPr lang="it-IT" dirty="0"/>
                        <a:t> to </a:t>
                      </a:r>
                      <a:r>
                        <a:rPr lang="it-IT" dirty="0" err="1"/>
                        <a:t>change</a:t>
                      </a:r>
                      <a:r>
                        <a:rPr lang="it-IT" dirty="0"/>
                        <a:t> </a:t>
                      </a:r>
                      <a:r>
                        <a:rPr lang="it-IT" dirty="0" err="1"/>
                        <a:t>dust</a:t>
                      </a:r>
                      <a:r>
                        <a:rPr lang="it-IT" dirty="0"/>
                        <a:t> </a:t>
                      </a:r>
                      <a:r>
                        <a:rPr lang="it-IT" dirty="0" err="1"/>
                        <a:t>bag</a:t>
                      </a:r>
                      <a:r>
                        <a:rPr lang="it-IT" dirty="0"/>
                        <a:t> in &lt; 2 min</a:t>
                      </a:r>
                    </a:p>
                  </a:txBody>
                  <a:tcPr/>
                </a:tc>
                <a:extLst>
                  <a:ext uri="{0D108BD9-81ED-4DB2-BD59-A6C34878D82A}">
                    <a16:rowId xmlns:a16="http://schemas.microsoft.com/office/drawing/2014/main" val="3164876047"/>
                  </a:ext>
                </a:extLst>
              </a:tr>
              <a:tr h="370840">
                <a:tc>
                  <a:txBody>
                    <a:bodyPr/>
                    <a:lstStyle/>
                    <a:p>
                      <a:r>
                        <a:rPr lang="it-IT" dirty="0"/>
                        <a:t>Cost </a:t>
                      </a:r>
                    </a:p>
                  </a:txBody>
                  <a:tcPr/>
                </a:tc>
                <a:tc>
                  <a:txBody>
                    <a:bodyPr/>
                    <a:lstStyle/>
                    <a:p>
                      <a:r>
                        <a:rPr lang="it-IT" dirty="0"/>
                        <a:t>System </a:t>
                      </a:r>
                      <a:r>
                        <a:rPr lang="it-IT" dirty="0" err="1"/>
                        <a:t>should</a:t>
                      </a:r>
                      <a:r>
                        <a:rPr lang="it-IT" dirty="0"/>
                        <a:t> cost &lt; ?? euro</a:t>
                      </a:r>
                    </a:p>
                  </a:txBody>
                  <a:tcPr/>
                </a:tc>
                <a:extLst>
                  <a:ext uri="{0D108BD9-81ED-4DB2-BD59-A6C34878D82A}">
                    <a16:rowId xmlns:a16="http://schemas.microsoft.com/office/drawing/2014/main" val="2483454349"/>
                  </a:ext>
                </a:extLst>
              </a:tr>
              <a:tr h="370840">
                <a:tc>
                  <a:txBody>
                    <a:bodyPr/>
                    <a:lstStyle/>
                    <a:p>
                      <a:r>
                        <a:rPr lang="it-IT" dirty="0" err="1"/>
                        <a:t>Efficiency</a:t>
                      </a:r>
                      <a:endParaRPr lang="it-IT" dirty="0"/>
                    </a:p>
                  </a:txBody>
                  <a:tcPr/>
                </a:tc>
                <a:tc>
                  <a:txBody>
                    <a:bodyPr/>
                    <a:lstStyle/>
                    <a:p>
                      <a:r>
                        <a:rPr lang="it-IT" dirty="0"/>
                        <a:t>House up to 80sqm </a:t>
                      </a:r>
                      <a:r>
                        <a:rPr lang="it-IT" dirty="0" err="1"/>
                        <a:t>should</a:t>
                      </a:r>
                      <a:r>
                        <a:rPr lang="it-IT" dirty="0"/>
                        <a:t> be </a:t>
                      </a:r>
                      <a:r>
                        <a:rPr lang="it-IT" dirty="0" err="1"/>
                        <a:t>cleaned</a:t>
                      </a:r>
                      <a:r>
                        <a:rPr lang="it-IT" dirty="0"/>
                        <a:t> in &lt; 1hr</a:t>
                      </a:r>
                    </a:p>
                    <a:p>
                      <a:r>
                        <a:rPr lang="it-IT" dirty="0"/>
                        <a:t>Mapping of </a:t>
                      </a:r>
                      <a:r>
                        <a:rPr lang="it-IT" dirty="0" err="1"/>
                        <a:t>space</a:t>
                      </a:r>
                      <a:r>
                        <a:rPr lang="it-IT" dirty="0"/>
                        <a:t>, first time, 80 </a:t>
                      </a:r>
                      <a:r>
                        <a:rPr lang="it-IT" dirty="0" err="1"/>
                        <a:t>sqm</a:t>
                      </a:r>
                      <a:r>
                        <a:rPr lang="it-IT" dirty="0"/>
                        <a:t>, </a:t>
                      </a:r>
                      <a:r>
                        <a:rPr lang="it-IT" dirty="0" err="1"/>
                        <a:t>should</a:t>
                      </a:r>
                      <a:r>
                        <a:rPr lang="it-IT" dirty="0"/>
                        <a:t> take &lt; ?? minutes</a:t>
                      </a:r>
                    </a:p>
                  </a:txBody>
                  <a:tcPr/>
                </a:tc>
                <a:extLst>
                  <a:ext uri="{0D108BD9-81ED-4DB2-BD59-A6C34878D82A}">
                    <a16:rowId xmlns:a16="http://schemas.microsoft.com/office/drawing/2014/main" val="341217573"/>
                  </a:ext>
                </a:extLst>
              </a:tr>
              <a:tr h="370840">
                <a:tc>
                  <a:txBody>
                    <a:bodyPr/>
                    <a:lstStyle/>
                    <a:p>
                      <a:endParaRPr lang="it-IT" dirty="0"/>
                    </a:p>
                  </a:txBody>
                  <a:tcPr/>
                </a:tc>
                <a:tc>
                  <a:txBody>
                    <a:bodyPr/>
                    <a:lstStyle/>
                    <a:p>
                      <a:r>
                        <a:rPr lang="it-IT" dirty="0" err="1"/>
                        <a:t>Should</a:t>
                      </a:r>
                      <a:r>
                        <a:rPr lang="it-IT" dirty="0"/>
                        <a:t> </a:t>
                      </a:r>
                      <a:r>
                        <a:rPr lang="it-IT" dirty="0" err="1"/>
                        <a:t>clean</a:t>
                      </a:r>
                      <a:r>
                        <a:rPr lang="it-IT" dirty="0"/>
                        <a:t> </a:t>
                      </a:r>
                      <a:r>
                        <a:rPr lang="it-IT" dirty="0" err="1"/>
                        <a:t>efficiently</a:t>
                      </a:r>
                      <a:r>
                        <a:rPr lang="it-IT" dirty="0"/>
                        <a:t> (test: </a:t>
                      </a:r>
                      <a:r>
                        <a:rPr lang="it-IT" dirty="0" err="1"/>
                        <a:t>putting</a:t>
                      </a:r>
                      <a:r>
                        <a:rPr lang="it-IT" dirty="0"/>
                        <a:t> 10g of </a:t>
                      </a:r>
                      <a:r>
                        <a:rPr lang="it-IT" dirty="0" err="1"/>
                        <a:t>dust</a:t>
                      </a:r>
                      <a:r>
                        <a:rPr lang="it-IT" dirty="0"/>
                        <a:t> on 1sqmeter, after robot </a:t>
                      </a:r>
                      <a:r>
                        <a:rPr lang="it-IT" dirty="0" err="1"/>
                        <a:t>passes</a:t>
                      </a:r>
                      <a:r>
                        <a:rPr lang="it-IT" dirty="0"/>
                        <a:t> </a:t>
                      </a:r>
                      <a:r>
                        <a:rPr lang="it-IT" dirty="0" err="1"/>
                        <a:t>only</a:t>
                      </a:r>
                      <a:r>
                        <a:rPr lang="it-IT" dirty="0"/>
                        <a:t> 1 g on </a:t>
                      </a:r>
                      <a:r>
                        <a:rPr lang="it-IT" dirty="0" err="1"/>
                        <a:t>floor</a:t>
                      </a:r>
                      <a:r>
                        <a:rPr lang="it-IT" dirty="0"/>
                        <a:t> and 9g in </a:t>
                      </a:r>
                      <a:r>
                        <a:rPr lang="it-IT" dirty="0" err="1"/>
                        <a:t>dust</a:t>
                      </a:r>
                      <a:r>
                        <a:rPr lang="it-IT" dirty="0"/>
                        <a:t> </a:t>
                      </a:r>
                      <a:r>
                        <a:rPr lang="it-IT" dirty="0" err="1"/>
                        <a:t>bag</a:t>
                      </a:r>
                      <a:r>
                        <a:rPr lang="it-IT" dirty="0"/>
                        <a:t>)</a:t>
                      </a:r>
                    </a:p>
                  </a:txBody>
                  <a:tcPr/>
                </a:tc>
                <a:extLst>
                  <a:ext uri="{0D108BD9-81ED-4DB2-BD59-A6C34878D82A}">
                    <a16:rowId xmlns:a16="http://schemas.microsoft.com/office/drawing/2014/main" val="1810977853"/>
                  </a:ext>
                </a:extLst>
              </a:tr>
              <a:tr h="370840">
                <a:tc>
                  <a:txBody>
                    <a:bodyPr/>
                    <a:lstStyle/>
                    <a:p>
                      <a:r>
                        <a:rPr lang="it-IT" dirty="0" err="1"/>
                        <a:t>safety</a:t>
                      </a:r>
                      <a:endParaRPr lang="it-IT" dirty="0"/>
                    </a:p>
                  </a:txBody>
                  <a:tcPr/>
                </a:tc>
                <a:tc>
                  <a:txBody>
                    <a:bodyPr/>
                    <a:lstStyle/>
                    <a:p>
                      <a:r>
                        <a:rPr lang="it-IT" dirty="0"/>
                        <a:t>No </a:t>
                      </a:r>
                      <a:r>
                        <a:rPr lang="it-IT" dirty="0" err="1"/>
                        <a:t>harm</a:t>
                      </a:r>
                      <a:r>
                        <a:rPr lang="it-IT" dirty="0"/>
                        <a:t> to people, </a:t>
                      </a:r>
                      <a:r>
                        <a:rPr lang="it-IT" dirty="0" err="1"/>
                        <a:t>animals</a:t>
                      </a:r>
                      <a:r>
                        <a:rPr lang="it-IT" dirty="0"/>
                        <a:t>, </a:t>
                      </a:r>
                      <a:r>
                        <a:rPr lang="it-IT" dirty="0" err="1"/>
                        <a:t>things</a:t>
                      </a:r>
                      <a:r>
                        <a:rPr lang="it-IT" dirty="0"/>
                        <a:t> in the house</a:t>
                      </a:r>
                    </a:p>
                  </a:txBody>
                  <a:tcPr/>
                </a:tc>
                <a:extLst>
                  <a:ext uri="{0D108BD9-81ED-4DB2-BD59-A6C34878D82A}">
                    <a16:rowId xmlns:a16="http://schemas.microsoft.com/office/drawing/2014/main" val="2672679225"/>
                  </a:ext>
                </a:extLst>
              </a:tr>
              <a:tr h="370840">
                <a:tc>
                  <a:txBody>
                    <a:bodyPr/>
                    <a:lstStyle/>
                    <a:p>
                      <a:endParaRPr lang="it-IT" dirty="0"/>
                    </a:p>
                  </a:txBody>
                  <a:tcPr/>
                </a:tc>
                <a:tc>
                  <a:txBody>
                    <a:bodyPr/>
                    <a:lstStyle/>
                    <a:p>
                      <a:endParaRPr lang="it-IT" dirty="0"/>
                    </a:p>
                  </a:txBody>
                  <a:tcPr/>
                </a:tc>
                <a:extLst>
                  <a:ext uri="{0D108BD9-81ED-4DB2-BD59-A6C34878D82A}">
                    <a16:rowId xmlns:a16="http://schemas.microsoft.com/office/drawing/2014/main" val="4284232390"/>
                  </a:ext>
                </a:extLst>
              </a:tr>
              <a:tr h="370840">
                <a:tc>
                  <a:txBody>
                    <a:bodyPr/>
                    <a:lstStyle/>
                    <a:p>
                      <a:r>
                        <a:rPr lang="it-IT" dirty="0"/>
                        <a:t>Reliability </a:t>
                      </a:r>
                    </a:p>
                  </a:txBody>
                  <a:tcPr/>
                </a:tc>
                <a:tc>
                  <a:txBody>
                    <a:bodyPr/>
                    <a:lstStyle/>
                    <a:p>
                      <a:r>
                        <a:rPr lang="it-IT" dirty="0"/>
                        <a:t>Work for </a:t>
                      </a:r>
                      <a:r>
                        <a:rPr lang="it-IT" dirty="0" err="1"/>
                        <a:t>at</a:t>
                      </a:r>
                      <a:r>
                        <a:rPr lang="it-IT" dirty="0"/>
                        <a:t> </a:t>
                      </a:r>
                      <a:r>
                        <a:rPr lang="it-IT" dirty="0" err="1"/>
                        <a:t>least</a:t>
                      </a:r>
                      <a:r>
                        <a:rPr lang="it-IT" dirty="0"/>
                        <a:t> 1000 </a:t>
                      </a:r>
                      <a:r>
                        <a:rPr lang="it-IT" dirty="0" err="1"/>
                        <a:t>hrs</a:t>
                      </a:r>
                      <a:r>
                        <a:rPr lang="it-IT" dirty="0"/>
                        <a:t> </a:t>
                      </a:r>
                      <a:r>
                        <a:rPr lang="it-IT" dirty="0" err="1"/>
                        <a:t>before</a:t>
                      </a:r>
                      <a:r>
                        <a:rPr lang="it-IT" dirty="0"/>
                        <a:t> </a:t>
                      </a:r>
                      <a:r>
                        <a:rPr lang="it-IT" dirty="0" err="1"/>
                        <a:t>any</a:t>
                      </a:r>
                      <a:r>
                        <a:rPr lang="it-IT" dirty="0"/>
                        <a:t> component </a:t>
                      </a:r>
                      <a:r>
                        <a:rPr lang="it-IT" dirty="0" err="1"/>
                        <a:t>fails</a:t>
                      </a:r>
                      <a:endParaRPr lang="it-IT" dirty="0"/>
                    </a:p>
                  </a:txBody>
                  <a:tcPr/>
                </a:tc>
                <a:extLst>
                  <a:ext uri="{0D108BD9-81ED-4DB2-BD59-A6C34878D82A}">
                    <a16:rowId xmlns:a16="http://schemas.microsoft.com/office/drawing/2014/main" val="3922686417"/>
                  </a:ext>
                </a:extLst>
              </a:tr>
              <a:tr h="370840">
                <a:tc>
                  <a:txBody>
                    <a:bodyPr/>
                    <a:lstStyle/>
                    <a:p>
                      <a:r>
                        <a:rPr lang="it-IT" dirty="0" err="1"/>
                        <a:t>Portability</a:t>
                      </a:r>
                      <a:r>
                        <a:rPr lang="it-IT" dirty="0"/>
                        <a:t> </a:t>
                      </a:r>
                    </a:p>
                  </a:txBody>
                  <a:tcPr/>
                </a:tc>
                <a:tc>
                  <a:txBody>
                    <a:bodyPr/>
                    <a:lstStyle/>
                    <a:p>
                      <a:r>
                        <a:rPr lang="it-IT" dirty="0"/>
                        <a:t>No (</a:t>
                      </a:r>
                      <a:r>
                        <a:rPr lang="it-IT" dirty="0" err="1"/>
                        <a:t>does</a:t>
                      </a:r>
                      <a:r>
                        <a:rPr lang="it-IT" dirty="0"/>
                        <a:t> </a:t>
                      </a:r>
                      <a:r>
                        <a:rPr lang="it-IT" dirty="0" err="1"/>
                        <a:t>not</a:t>
                      </a:r>
                      <a:r>
                        <a:rPr lang="it-IT" dirty="0"/>
                        <a:t> </a:t>
                      </a:r>
                      <a:r>
                        <a:rPr lang="it-IT" dirty="0" err="1"/>
                        <a:t>apply</a:t>
                      </a:r>
                      <a:r>
                        <a:rPr lang="it-IT" dirty="0"/>
                        <a:t> to system)</a:t>
                      </a:r>
                    </a:p>
                  </a:txBody>
                  <a:tcPr/>
                </a:tc>
                <a:extLst>
                  <a:ext uri="{0D108BD9-81ED-4DB2-BD59-A6C34878D82A}">
                    <a16:rowId xmlns:a16="http://schemas.microsoft.com/office/drawing/2014/main" val="783231187"/>
                  </a:ext>
                </a:extLst>
              </a:tr>
              <a:tr h="370840">
                <a:tc>
                  <a:txBody>
                    <a:bodyPr/>
                    <a:lstStyle/>
                    <a:p>
                      <a:r>
                        <a:rPr lang="it-IT" dirty="0" err="1"/>
                        <a:t>maintainability</a:t>
                      </a:r>
                      <a:endParaRPr lang="it-IT" dirty="0"/>
                    </a:p>
                  </a:txBody>
                  <a:tcPr/>
                </a:tc>
                <a:tc>
                  <a:txBody>
                    <a:bodyPr/>
                    <a:lstStyle/>
                    <a:p>
                      <a:r>
                        <a:rPr lang="it-IT" dirty="0" err="1"/>
                        <a:t>Possibility</a:t>
                      </a:r>
                      <a:r>
                        <a:rPr lang="it-IT" dirty="0"/>
                        <a:t> to </a:t>
                      </a:r>
                      <a:r>
                        <a:rPr lang="it-IT" dirty="0" err="1"/>
                        <a:t>change</a:t>
                      </a:r>
                      <a:r>
                        <a:rPr lang="it-IT" dirty="0"/>
                        <a:t> </a:t>
                      </a:r>
                      <a:r>
                        <a:rPr lang="it-IT" dirty="0" err="1"/>
                        <a:t>dust</a:t>
                      </a:r>
                      <a:r>
                        <a:rPr lang="it-IT" dirty="0"/>
                        <a:t> </a:t>
                      </a:r>
                      <a:r>
                        <a:rPr lang="it-IT" dirty="0" err="1"/>
                        <a:t>bag</a:t>
                      </a:r>
                      <a:r>
                        <a:rPr lang="it-IT" dirty="0"/>
                        <a:t> </a:t>
                      </a:r>
                    </a:p>
                  </a:txBody>
                  <a:tcPr/>
                </a:tc>
                <a:extLst>
                  <a:ext uri="{0D108BD9-81ED-4DB2-BD59-A6C34878D82A}">
                    <a16:rowId xmlns:a16="http://schemas.microsoft.com/office/drawing/2014/main" val="764170829"/>
                  </a:ext>
                </a:extLst>
              </a:tr>
              <a:tr h="370840">
                <a:tc>
                  <a:txBody>
                    <a:bodyPr/>
                    <a:lstStyle/>
                    <a:p>
                      <a:r>
                        <a:rPr lang="it-IT" dirty="0"/>
                        <a:t>security</a:t>
                      </a:r>
                    </a:p>
                  </a:txBody>
                  <a:tcPr/>
                </a:tc>
                <a:tc>
                  <a:txBody>
                    <a:bodyPr/>
                    <a:lstStyle/>
                    <a:p>
                      <a:r>
                        <a:rPr lang="it-IT" dirty="0"/>
                        <a:t>No un </a:t>
                      </a:r>
                      <a:r>
                        <a:rPr lang="it-IT" dirty="0" err="1"/>
                        <a:t>authorized</a:t>
                      </a:r>
                      <a:r>
                        <a:rPr lang="it-IT" dirty="0"/>
                        <a:t> </a:t>
                      </a:r>
                      <a:r>
                        <a:rPr lang="it-IT" dirty="0" err="1"/>
                        <a:t>person</a:t>
                      </a:r>
                      <a:r>
                        <a:rPr lang="it-IT" dirty="0"/>
                        <a:t> </a:t>
                      </a:r>
                      <a:r>
                        <a:rPr lang="it-IT" dirty="0" err="1"/>
                        <a:t>should</a:t>
                      </a:r>
                      <a:r>
                        <a:rPr lang="it-IT" dirty="0"/>
                        <a:t> be </a:t>
                      </a:r>
                      <a:r>
                        <a:rPr lang="it-IT" dirty="0" err="1"/>
                        <a:t>able</a:t>
                      </a:r>
                      <a:r>
                        <a:rPr lang="it-IT" dirty="0"/>
                        <a:t> to control robot</a:t>
                      </a:r>
                    </a:p>
                  </a:txBody>
                  <a:tcPr/>
                </a:tc>
                <a:extLst>
                  <a:ext uri="{0D108BD9-81ED-4DB2-BD59-A6C34878D82A}">
                    <a16:rowId xmlns:a16="http://schemas.microsoft.com/office/drawing/2014/main" val="2383896327"/>
                  </a:ext>
                </a:extLst>
              </a:tr>
            </a:tbl>
          </a:graphicData>
        </a:graphic>
      </p:graphicFrame>
    </p:spTree>
    <p:extLst>
      <p:ext uri="{BB962C8B-B14F-4D97-AF65-F5344CB8AC3E}">
        <p14:creationId xmlns:p14="http://schemas.microsoft.com/office/powerpoint/2010/main" val="1717224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C980-A60A-C0B3-9829-0AE9764D8FC4}"/>
              </a:ext>
            </a:extLst>
          </p:cNvPr>
          <p:cNvSpPr>
            <a:spLocks noGrp="1"/>
          </p:cNvSpPr>
          <p:nvPr>
            <p:ph type="title"/>
          </p:nvPr>
        </p:nvSpPr>
        <p:spPr/>
        <p:txBody>
          <a:bodyPr/>
          <a:lstStyle/>
          <a:p>
            <a:r>
              <a:rPr lang="it-IT" dirty="0" err="1"/>
              <a:t>Glossary</a:t>
            </a:r>
            <a:endParaRPr lang="it-IT" dirty="0"/>
          </a:p>
        </p:txBody>
      </p:sp>
      <p:sp>
        <p:nvSpPr>
          <p:cNvPr id="3" name="Content Placeholder 2">
            <a:extLst>
              <a:ext uri="{FF2B5EF4-FFF2-40B4-BE49-F238E27FC236}">
                <a16:creationId xmlns:a16="http://schemas.microsoft.com/office/drawing/2014/main" id="{4B6BD900-228A-62D2-F5E1-99DAB5791181}"/>
              </a:ext>
            </a:extLst>
          </p:cNvPr>
          <p:cNvSpPr>
            <a:spLocks noGrp="1"/>
          </p:cNvSpPr>
          <p:nvPr>
            <p:ph idx="1"/>
          </p:nvPr>
        </p:nvSpPr>
        <p:spPr/>
        <p:txBody>
          <a:bodyPr/>
          <a:lstStyle/>
          <a:p>
            <a:r>
              <a:rPr lang="it-IT" dirty="0"/>
              <a:t>To be </a:t>
            </a:r>
            <a:r>
              <a:rPr lang="it-IT" dirty="0" err="1"/>
              <a:t>clarified</a:t>
            </a:r>
            <a:r>
              <a:rPr lang="it-IT" dirty="0"/>
              <a:t>:</a:t>
            </a:r>
          </a:p>
          <a:p>
            <a:pPr lvl="1"/>
            <a:r>
              <a:rPr lang="it-IT" dirty="0"/>
              <a:t>House, </a:t>
            </a:r>
            <a:r>
              <a:rPr lang="it-IT" dirty="0" err="1"/>
              <a:t>Map</a:t>
            </a:r>
            <a:r>
              <a:rPr lang="it-IT" dirty="0"/>
              <a:t>, </a:t>
            </a:r>
            <a:r>
              <a:rPr lang="it-IT" dirty="0" err="1"/>
              <a:t>space</a:t>
            </a:r>
            <a:r>
              <a:rPr lang="it-IT" dirty="0"/>
              <a:t>, </a:t>
            </a:r>
            <a:r>
              <a:rPr lang="it-IT" dirty="0" err="1"/>
              <a:t>floor</a:t>
            </a:r>
            <a:r>
              <a:rPr lang="it-IT" dirty="0"/>
              <a:t>, position, </a:t>
            </a:r>
            <a:r>
              <a:rPr lang="it-IT" dirty="0" err="1"/>
              <a:t>obstacle</a:t>
            </a:r>
            <a:r>
              <a:rPr lang="it-IT" dirty="0"/>
              <a:t>, gap</a:t>
            </a:r>
          </a:p>
        </p:txBody>
      </p:sp>
    </p:spTree>
    <p:extLst>
      <p:ext uri="{BB962C8B-B14F-4D97-AF65-F5344CB8AC3E}">
        <p14:creationId xmlns:p14="http://schemas.microsoft.com/office/powerpoint/2010/main" val="84460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1424-2BD9-47B6-3C59-BA3C463B4DD1}"/>
              </a:ext>
            </a:extLst>
          </p:cNvPr>
          <p:cNvSpPr>
            <a:spLocks noGrp="1"/>
          </p:cNvSpPr>
          <p:nvPr>
            <p:ph type="title"/>
          </p:nvPr>
        </p:nvSpPr>
        <p:spPr/>
        <p:txBody>
          <a:bodyPr/>
          <a:lstStyle/>
          <a:p>
            <a:r>
              <a:rPr lang="it-IT" dirty="0"/>
              <a:t>Goals  of the Lab</a:t>
            </a:r>
          </a:p>
        </p:txBody>
      </p:sp>
      <p:sp>
        <p:nvSpPr>
          <p:cNvPr id="3" name="Content Placeholder 2">
            <a:extLst>
              <a:ext uri="{FF2B5EF4-FFF2-40B4-BE49-F238E27FC236}">
                <a16:creationId xmlns:a16="http://schemas.microsoft.com/office/drawing/2014/main" id="{F305F153-7DC3-DC2E-3BCF-8ED1A76D9C05}"/>
              </a:ext>
            </a:extLst>
          </p:cNvPr>
          <p:cNvSpPr>
            <a:spLocks noGrp="1"/>
          </p:cNvSpPr>
          <p:nvPr>
            <p:ph idx="1"/>
          </p:nvPr>
        </p:nvSpPr>
        <p:spPr/>
        <p:txBody>
          <a:bodyPr/>
          <a:lstStyle/>
          <a:p>
            <a:r>
              <a:rPr lang="it-IT" dirty="0" err="1"/>
              <a:t>Requirement</a:t>
            </a:r>
            <a:r>
              <a:rPr lang="it-IT" dirty="0"/>
              <a:t> engineering</a:t>
            </a:r>
          </a:p>
          <a:p>
            <a:pPr lvl="1"/>
            <a:r>
              <a:rPr lang="it-IT" dirty="0"/>
              <a:t>Analysis</a:t>
            </a:r>
          </a:p>
          <a:p>
            <a:pPr lvl="1"/>
            <a:r>
              <a:rPr lang="it-IT" dirty="0" err="1"/>
              <a:t>Formalization</a:t>
            </a:r>
            <a:r>
              <a:rPr lang="it-IT" dirty="0"/>
              <a:t>  (</a:t>
            </a:r>
            <a:r>
              <a:rPr lang="it-IT" dirty="0" err="1"/>
              <a:t>context</a:t>
            </a:r>
            <a:r>
              <a:rPr lang="it-IT" dirty="0"/>
              <a:t> </a:t>
            </a:r>
            <a:r>
              <a:rPr lang="it-IT" dirty="0" err="1"/>
              <a:t>diagram</a:t>
            </a:r>
            <a:r>
              <a:rPr lang="it-IT" dirty="0"/>
              <a:t>, FR, ..)</a:t>
            </a:r>
          </a:p>
          <a:p>
            <a:pPr lvl="1"/>
            <a:r>
              <a:rPr lang="it-IT" dirty="0" err="1"/>
              <a:t>Consistency</a:t>
            </a:r>
            <a:endParaRPr lang="it-IT" dirty="0"/>
          </a:p>
        </p:txBody>
      </p:sp>
    </p:spTree>
    <p:extLst>
      <p:ext uri="{BB962C8B-B14F-4D97-AF65-F5344CB8AC3E}">
        <p14:creationId xmlns:p14="http://schemas.microsoft.com/office/powerpoint/2010/main" val="4029445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CE98-014D-95C4-9027-5AE5BDE9ACE3}"/>
              </a:ext>
            </a:extLst>
          </p:cNvPr>
          <p:cNvSpPr>
            <a:spLocks noGrp="1"/>
          </p:cNvSpPr>
          <p:nvPr>
            <p:ph type="title"/>
          </p:nvPr>
        </p:nvSpPr>
        <p:spPr>
          <a:xfrm>
            <a:off x="550910" y="374741"/>
            <a:ext cx="10515600" cy="1325563"/>
          </a:xfrm>
        </p:spPr>
        <p:txBody>
          <a:bodyPr/>
          <a:lstStyle/>
          <a:p>
            <a:r>
              <a:rPr lang="it-IT" dirty="0" err="1"/>
              <a:t>Glossary</a:t>
            </a:r>
            <a:endParaRPr lang="it-IT" dirty="0"/>
          </a:p>
        </p:txBody>
      </p:sp>
      <p:pic>
        <p:nvPicPr>
          <p:cNvPr id="8" name="Picture 7" descr="A diagram of a cell&#10;&#10;AI-generated content may be incorrect.">
            <a:extLst>
              <a:ext uri="{FF2B5EF4-FFF2-40B4-BE49-F238E27FC236}">
                <a16:creationId xmlns:a16="http://schemas.microsoft.com/office/drawing/2014/main" id="{0279A6F2-B5D5-4E4C-BE8E-E06A02F63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806" y="0"/>
            <a:ext cx="10938387" cy="6858000"/>
          </a:xfrm>
          <a:prstGeom prst="rect">
            <a:avLst/>
          </a:prstGeom>
        </p:spPr>
      </p:pic>
    </p:spTree>
    <p:extLst>
      <p:ext uri="{BB962C8B-B14F-4D97-AF65-F5344CB8AC3E}">
        <p14:creationId xmlns:p14="http://schemas.microsoft.com/office/powerpoint/2010/main" val="2649016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AF12-A6CB-63C3-5DAD-0B3F01D848AD}"/>
              </a:ext>
            </a:extLst>
          </p:cNvPr>
          <p:cNvSpPr>
            <a:spLocks noGrp="1"/>
          </p:cNvSpPr>
          <p:nvPr>
            <p:ph type="title"/>
          </p:nvPr>
        </p:nvSpPr>
        <p:spPr/>
        <p:txBody>
          <a:bodyPr/>
          <a:lstStyle/>
          <a:p>
            <a:r>
              <a:rPr lang="it-IT" dirty="0"/>
              <a:t>Deployment </a:t>
            </a:r>
            <a:r>
              <a:rPr lang="it-IT" dirty="0" err="1"/>
              <a:t>diagram</a:t>
            </a:r>
            <a:endParaRPr lang="it-IT" dirty="0"/>
          </a:p>
        </p:txBody>
      </p:sp>
      <p:sp>
        <p:nvSpPr>
          <p:cNvPr id="3" name="Content Placeholder 2">
            <a:extLst>
              <a:ext uri="{FF2B5EF4-FFF2-40B4-BE49-F238E27FC236}">
                <a16:creationId xmlns:a16="http://schemas.microsoft.com/office/drawing/2014/main" id="{CC3CC1AF-16B1-2BAD-5A4D-7D25DD82B5AB}"/>
              </a:ext>
            </a:extLst>
          </p:cNvPr>
          <p:cNvSpPr>
            <a:spLocks noGrp="1"/>
          </p:cNvSpPr>
          <p:nvPr>
            <p:ph idx="1"/>
          </p:nvPr>
        </p:nvSpPr>
        <p:spPr/>
        <p:txBody>
          <a:bodyPr/>
          <a:lstStyle/>
          <a:p>
            <a:r>
              <a:rPr lang="it-IT" dirty="0"/>
              <a:t>Non </a:t>
            </a:r>
            <a:r>
              <a:rPr lang="it-IT" dirty="0" err="1"/>
              <a:t>useful</a:t>
            </a:r>
            <a:r>
              <a:rPr lang="it-IT" dirty="0"/>
              <a:t> </a:t>
            </a:r>
            <a:r>
              <a:rPr lang="it-IT" dirty="0" err="1"/>
              <a:t>here</a:t>
            </a:r>
            <a:endParaRPr lang="it-IT" dirty="0"/>
          </a:p>
        </p:txBody>
      </p:sp>
    </p:spTree>
    <p:extLst>
      <p:ext uri="{BB962C8B-B14F-4D97-AF65-F5344CB8AC3E}">
        <p14:creationId xmlns:p14="http://schemas.microsoft.com/office/powerpoint/2010/main" val="2795782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1C17-300D-E3E3-802A-32FFD4445405}"/>
              </a:ext>
            </a:extLst>
          </p:cNvPr>
          <p:cNvSpPr>
            <a:spLocks noGrp="1"/>
          </p:cNvSpPr>
          <p:nvPr>
            <p:ph type="title"/>
          </p:nvPr>
        </p:nvSpPr>
        <p:spPr/>
        <p:txBody>
          <a:bodyPr/>
          <a:lstStyle/>
          <a:p>
            <a:r>
              <a:rPr lang="it-IT" dirty="0"/>
              <a:t>----   robot </a:t>
            </a:r>
            <a:r>
              <a:rPr lang="it-IT" dirty="0" err="1"/>
              <a:t>requirements</a:t>
            </a:r>
            <a:endParaRPr lang="it-IT" dirty="0"/>
          </a:p>
        </p:txBody>
      </p:sp>
      <p:sp>
        <p:nvSpPr>
          <p:cNvPr id="3" name="Content Placeholder 2">
            <a:extLst>
              <a:ext uri="{FF2B5EF4-FFF2-40B4-BE49-F238E27FC236}">
                <a16:creationId xmlns:a16="http://schemas.microsoft.com/office/drawing/2014/main" id="{09E711B6-71DB-C04B-CF44-6A93516D5F84}"/>
              </a:ext>
            </a:extLst>
          </p:cNvPr>
          <p:cNvSpPr>
            <a:spLocks noGrp="1"/>
          </p:cNvSpPr>
          <p:nvPr>
            <p:ph idx="1"/>
          </p:nvPr>
        </p:nvSpPr>
        <p:spPr>
          <a:xfrm>
            <a:off x="838200" y="1825625"/>
            <a:ext cx="10515600" cy="4667250"/>
          </a:xfrm>
        </p:spPr>
        <p:txBody>
          <a:bodyPr>
            <a:normAutofit fontScale="47500" lnSpcReduction="20000"/>
          </a:bodyPr>
          <a:lstStyle/>
          <a:p>
            <a:r>
              <a:rPr lang="it-IT" dirty="0" err="1"/>
              <a:t>Context</a:t>
            </a:r>
            <a:r>
              <a:rPr lang="it-IT" dirty="0"/>
              <a:t> </a:t>
            </a:r>
            <a:r>
              <a:rPr lang="it-IT" dirty="0" err="1"/>
              <a:t>diagram</a:t>
            </a:r>
            <a:endParaRPr lang="it-IT" dirty="0"/>
          </a:p>
          <a:p>
            <a:r>
              <a:rPr lang="it-IT" dirty="0" err="1"/>
              <a:t>Interfaces</a:t>
            </a:r>
            <a:endParaRPr lang="it-IT" dirty="0"/>
          </a:p>
          <a:p>
            <a:r>
              <a:rPr lang="it-IT" dirty="0"/>
              <a:t>Fr</a:t>
            </a:r>
          </a:p>
          <a:p>
            <a:pPr lvl="1"/>
            <a:r>
              <a:rPr lang="it-IT" dirty="0"/>
              <a:t>R-FR1 Read </a:t>
            </a:r>
            <a:r>
              <a:rPr lang="it-IT" dirty="0" err="1"/>
              <a:t>battery</a:t>
            </a:r>
            <a:r>
              <a:rPr lang="it-IT" dirty="0"/>
              <a:t> </a:t>
            </a:r>
            <a:r>
              <a:rPr lang="it-IT" dirty="0" err="1"/>
              <a:t>level</a:t>
            </a:r>
            <a:r>
              <a:rPr lang="it-IT" dirty="0"/>
              <a:t>  </a:t>
            </a:r>
          </a:p>
          <a:p>
            <a:pPr lvl="1"/>
            <a:r>
              <a:rPr lang="it-IT" dirty="0"/>
              <a:t>R-FR2 </a:t>
            </a:r>
            <a:r>
              <a:rPr lang="it-IT" dirty="0" err="1"/>
              <a:t>Manage</a:t>
            </a:r>
            <a:r>
              <a:rPr lang="it-IT" dirty="0"/>
              <a:t> </a:t>
            </a:r>
            <a:r>
              <a:rPr lang="it-IT" dirty="0" err="1"/>
              <a:t>movement</a:t>
            </a:r>
            <a:endParaRPr lang="it-IT" dirty="0"/>
          </a:p>
          <a:p>
            <a:pPr lvl="1"/>
            <a:r>
              <a:rPr lang="it-IT" dirty="0"/>
              <a:t>(TBD, </a:t>
            </a:r>
            <a:r>
              <a:rPr lang="it-IT" dirty="0" err="1"/>
              <a:t>nearly</a:t>
            </a:r>
            <a:r>
              <a:rPr lang="it-IT" dirty="0"/>
              <a:t> </a:t>
            </a:r>
            <a:r>
              <a:rPr lang="it-IT" dirty="0" err="1"/>
              <a:t>all</a:t>
            </a:r>
            <a:r>
              <a:rPr lang="it-IT" dirty="0"/>
              <a:t> </a:t>
            </a:r>
            <a:r>
              <a:rPr lang="it-IT" dirty="0" err="1"/>
              <a:t>requirements</a:t>
            </a:r>
            <a:r>
              <a:rPr lang="it-IT" dirty="0"/>
              <a:t> </a:t>
            </a:r>
            <a:r>
              <a:rPr lang="it-IT" dirty="0" err="1"/>
              <a:t>except</a:t>
            </a:r>
            <a:r>
              <a:rPr lang="it-IT" dirty="0"/>
              <a:t> part of </a:t>
            </a:r>
            <a:r>
              <a:rPr lang="it-IT" dirty="0" err="1"/>
              <a:t>manage</a:t>
            </a:r>
            <a:r>
              <a:rPr lang="it-IT" dirty="0"/>
              <a:t> energy are </a:t>
            </a:r>
            <a:r>
              <a:rPr lang="it-IT" dirty="0" err="1"/>
              <a:t>implemented</a:t>
            </a:r>
            <a:r>
              <a:rPr lang="it-IT" dirty="0"/>
              <a:t> by robot) </a:t>
            </a:r>
          </a:p>
          <a:p>
            <a:r>
              <a:rPr lang="it-IT" dirty="0" err="1"/>
              <a:t>Nfr</a:t>
            </a:r>
            <a:r>
              <a:rPr lang="it-IT" dirty="0"/>
              <a:t> </a:t>
            </a:r>
          </a:p>
          <a:p>
            <a:pPr lvl="1"/>
            <a:endParaRPr lang="it-IT" dirty="0"/>
          </a:p>
          <a:p>
            <a:r>
              <a:rPr lang="it-IT" dirty="0"/>
              <a:t>System design</a:t>
            </a:r>
          </a:p>
          <a:p>
            <a:pPr lvl="1"/>
            <a:r>
              <a:rPr lang="it-IT" dirty="0"/>
              <a:t>4 </a:t>
            </a:r>
            <a:r>
              <a:rPr lang="it-IT" dirty="0" err="1"/>
              <a:t>wheels</a:t>
            </a:r>
            <a:endParaRPr lang="it-IT" dirty="0"/>
          </a:p>
          <a:p>
            <a:pPr lvl="1"/>
            <a:r>
              <a:rPr lang="it-IT" dirty="0"/>
              <a:t>2 </a:t>
            </a:r>
            <a:r>
              <a:rPr lang="it-IT" dirty="0" err="1"/>
              <a:t>engines</a:t>
            </a:r>
            <a:r>
              <a:rPr lang="it-IT" dirty="0"/>
              <a:t> for </a:t>
            </a:r>
            <a:r>
              <a:rPr lang="it-IT" dirty="0" err="1"/>
              <a:t>moving</a:t>
            </a:r>
            <a:r>
              <a:rPr lang="it-IT" dirty="0"/>
              <a:t> 2 </a:t>
            </a:r>
            <a:r>
              <a:rPr lang="it-IT" dirty="0" err="1"/>
              <a:t>wheels</a:t>
            </a:r>
            <a:endParaRPr lang="it-IT" dirty="0"/>
          </a:p>
          <a:p>
            <a:pPr lvl="1"/>
            <a:r>
              <a:rPr lang="it-IT" dirty="0"/>
              <a:t>2  </a:t>
            </a:r>
            <a:r>
              <a:rPr lang="it-IT" dirty="0" err="1"/>
              <a:t>engines</a:t>
            </a:r>
            <a:r>
              <a:rPr lang="it-IT" dirty="0"/>
              <a:t> for </a:t>
            </a:r>
            <a:r>
              <a:rPr lang="it-IT" dirty="0" err="1"/>
              <a:t>rotating</a:t>
            </a:r>
            <a:r>
              <a:rPr lang="it-IT" dirty="0"/>
              <a:t> 2 </a:t>
            </a:r>
            <a:r>
              <a:rPr lang="it-IT" dirty="0" err="1"/>
              <a:t>wheels</a:t>
            </a:r>
            <a:r>
              <a:rPr lang="it-IT" dirty="0"/>
              <a:t>  </a:t>
            </a:r>
          </a:p>
          <a:p>
            <a:pPr lvl="1"/>
            <a:r>
              <a:rPr lang="it-IT" dirty="0"/>
              <a:t>Ir </a:t>
            </a:r>
            <a:r>
              <a:rPr lang="it-IT" dirty="0" err="1"/>
              <a:t>sensor</a:t>
            </a:r>
            <a:r>
              <a:rPr lang="it-IT" dirty="0"/>
              <a:t> </a:t>
            </a:r>
            <a:r>
              <a:rPr lang="it-IT" dirty="0" err="1"/>
              <a:t>obstacles</a:t>
            </a:r>
            <a:endParaRPr lang="it-IT" dirty="0"/>
          </a:p>
          <a:p>
            <a:pPr lvl="1"/>
            <a:r>
              <a:rPr lang="it-IT" dirty="0"/>
              <a:t>Ir </a:t>
            </a:r>
            <a:r>
              <a:rPr lang="it-IT" dirty="0" err="1"/>
              <a:t>sensor</a:t>
            </a:r>
            <a:r>
              <a:rPr lang="it-IT" dirty="0"/>
              <a:t> gaps</a:t>
            </a:r>
          </a:p>
          <a:p>
            <a:pPr lvl="1"/>
            <a:r>
              <a:rPr lang="it-IT" dirty="0" err="1"/>
              <a:t>Battery</a:t>
            </a:r>
            <a:endParaRPr lang="it-IT" dirty="0"/>
          </a:p>
          <a:p>
            <a:pPr lvl="1"/>
            <a:r>
              <a:rPr lang="it-IT" dirty="0" err="1"/>
              <a:t>Battery</a:t>
            </a:r>
            <a:r>
              <a:rPr lang="it-IT" dirty="0"/>
              <a:t> </a:t>
            </a:r>
            <a:r>
              <a:rPr lang="it-IT" dirty="0" err="1"/>
              <a:t>Charge</a:t>
            </a:r>
            <a:r>
              <a:rPr lang="it-IT" dirty="0"/>
              <a:t> </a:t>
            </a:r>
            <a:r>
              <a:rPr lang="it-IT" dirty="0" err="1"/>
              <a:t>sensor</a:t>
            </a:r>
            <a:r>
              <a:rPr lang="it-IT" dirty="0"/>
              <a:t> </a:t>
            </a:r>
          </a:p>
          <a:p>
            <a:pPr lvl="1"/>
            <a:r>
              <a:rPr lang="it-IT" dirty="0"/>
              <a:t>Computer and firmware</a:t>
            </a:r>
          </a:p>
          <a:p>
            <a:pPr lvl="1"/>
            <a:r>
              <a:rPr lang="it-IT" dirty="0" err="1"/>
              <a:t>Dust</a:t>
            </a:r>
            <a:r>
              <a:rPr lang="it-IT" dirty="0"/>
              <a:t> </a:t>
            </a:r>
            <a:r>
              <a:rPr lang="it-IT" dirty="0" err="1"/>
              <a:t>bag</a:t>
            </a:r>
            <a:endParaRPr lang="it-IT" dirty="0"/>
          </a:p>
          <a:p>
            <a:pPr lvl="1"/>
            <a:r>
              <a:rPr lang="it-IT" dirty="0"/>
              <a:t>Sensor </a:t>
            </a:r>
            <a:r>
              <a:rPr lang="it-IT" dirty="0" err="1"/>
              <a:t>dust</a:t>
            </a:r>
            <a:r>
              <a:rPr lang="it-IT" dirty="0"/>
              <a:t> </a:t>
            </a:r>
            <a:r>
              <a:rPr lang="it-IT" dirty="0" err="1"/>
              <a:t>bag</a:t>
            </a:r>
            <a:endParaRPr lang="it-IT" dirty="0"/>
          </a:p>
          <a:p>
            <a:pPr lvl="1"/>
            <a:r>
              <a:rPr lang="it-IT" dirty="0"/>
              <a:t> 3 </a:t>
            </a:r>
            <a:r>
              <a:rPr lang="it-IT" dirty="0" err="1"/>
              <a:t>buttons</a:t>
            </a:r>
            <a:endParaRPr lang="it-IT" dirty="0"/>
          </a:p>
          <a:p>
            <a:pPr lvl="1"/>
            <a:r>
              <a:rPr lang="it-IT" dirty="0"/>
              <a:t>Led for </a:t>
            </a:r>
            <a:r>
              <a:rPr lang="it-IT" dirty="0" err="1"/>
              <a:t>malfunctions</a:t>
            </a:r>
            <a:endParaRPr lang="it-IT" dirty="0"/>
          </a:p>
          <a:p>
            <a:pPr lvl="1"/>
            <a:r>
              <a:rPr lang="it-IT" dirty="0"/>
              <a:t>Vacuum pump</a:t>
            </a:r>
          </a:p>
        </p:txBody>
      </p:sp>
      <p:sp>
        <p:nvSpPr>
          <p:cNvPr id="5" name="TextBox 4">
            <a:extLst>
              <a:ext uri="{FF2B5EF4-FFF2-40B4-BE49-F238E27FC236}">
                <a16:creationId xmlns:a16="http://schemas.microsoft.com/office/drawing/2014/main" id="{5F294B8D-04FD-E1DF-68F3-D5A232D2389F}"/>
              </a:ext>
            </a:extLst>
          </p:cNvPr>
          <p:cNvSpPr txBox="1"/>
          <p:nvPr/>
        </p:nvSpPr>
        <p:spPr>
          <a:xfrm>
            <a:off x="8390615" y="625296"/>
            <a:ext cx="6094674" cy="1200329"/>
          </a:xfrm>
          <a:prstGeom prst="rect">
            <a:avLst/>
          </a:prstGeom>
          <a:noFill/>
        </p:spPr>
        <p:txBody>
          <a:bodyPr wrap="square">
            <a:spAutoFit/>
          </a:bodyPr>
          <a:lstStyle/>
          <a:p>
            <a:r>
              <a:rPr lang="it-IT" dirty="0" err="1"/>
              <a:t>Requirements</a:t>
            </a:r>
            <a:r>
              <a:rPr lang="it-IT" dirty="0"/>
              <a:t>, system </a:t>
            </a:r>
            <a:r>
              <a:rPr lang="it-IT" dirty="0" err="1"/>
              <a:t>level</a:t>
            </a:r>
            <a:endParaRPr lang="it-IT" dirty="0"/>
          </a:p>
          <a:p>
            <a:pPr lvl="1"/>
            <a:r>
              <a:rPr lang="it-IT" dirty="0" err="1"/>
              <a:t>Requirements</a:t>
            </a:r>
            <a:r>
              <a:rPr lang="it-IT" dirty="0"/>
              <a:t> robot</a:t>
            </a:r>
          </a:p>
          <a:p>
            <a:pPr lvl="2"/>
            <a:r>
              <a:rPr lang="it-IT" dirty="0" err="1"/>
              <a:t>Requirements</a:t>
            </a:r>
            <a:r>
              <a:rPr lang="it-IT" dirty="0"/>
              <a:t> firmware</a:t>
            </a:r>
          </a:p>
          <a:p>
            <a:pPr lvl="1"/>
            <a:r>
              <a:rPr lang="it-IT" dirty="0" err="1"/>
              <a:t>Requirements</a:t>
            </a:r>
            <a:r>
              <a:rPr lang="it-IT" dirty="0"/>
              <a:t> </a:t>
            </a:r>
            <a:r>
              <a:rPr lang="it-IT" dirty="0" err="1"/>
              <a:t>charging</a:t>
            </a:r>
            <a:r>
              <a:rPr lang="it-IT" dirty="0"/>
              <a:t> station</a:t>
            </a:r>
          </a:p>
        </p:txBody>
      </p:sp>
      <p:sp>
        <p:nvSpPr>
          <p:cNvPr id="6" name="Arrow: Right 5">
            <a:extLst>
              <a:ext uri="{FF2B5EF4-FFF2-40B4-BE49-F238E27FC236}">
                <a16:creationId xmlns:a16="http://schemas.microsoft.com/office/drawing/2014/main" id="{8A5988F5-A111-03D2-72BF-3461D892F041}"/>
              </a:ext>
            </a:extLst>
          </p:cNvPr>
          <p:cNvSpPr/>
          <p:nvPr/>
        </p:nvSpPr>
        <p:spPr>
          <a:xfrm>
            <a:off x="7495430" y="874879"/>
            <a:ext cx="1319916" cy="4691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Arrow: Left 6">
            <a:extLst>
              <a:ext uri="{FF2B5EF4-FFF2-40B4-BE49-F238E27FC236}">
                <a16:creationId xmlns:a16="http://schemas.microsoft.com/office/drawing/2014/main" id="{966392E7-0E78-BC3A-F02C-52E7642BE4B7}"/>
              </a:ext>
            </a:extLst>
          </p:cNvPr>
          <p:cNvSpPr/>
          <p:nvPr/>
        </p:nvSpPr>
        <p:spPr>
          <a:xfrm rot="874770">
            <a:off x="4967679" y="3332749"/>
            <a:ext cx="3784821" cy="98349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Requirement</a:t>
            </a:r>
            <a:r>
              <a:rPr lang="it-IT" dirty="0"/>
              <a:t> </a:t>
            </a:r>
            <a:r>
              <a:rPr lang="it-IT" dirty="0" err="1"/>
              <a:t>allocation</a:t>
            </a:r>
            <a:endParaRPr lang="it-IT" dirty="0"/>
          </a:p>
          <a:p>
            <a:pPr algn="ctr"/>
            <a:r>
              <a:rPr lang="it-IT" dirty="0"/>
              <a:t>RFR1 </a:t>
            </a:r>
            <a:r>
              <a:rPr lang="it-IT" dirty="0" err="1"/>
              <a:t>is</a:t>
            </a:r>
            <a:r>
              <a:rPr lang="it-IT" dirty="0"/>
              <a:t> </a:t>
            </a:r>
            <a:r>
              <a:rPr lang="it-IT" dirty="0" err="1"/>
              <a:t>traced</a:t>
            </a:r>
            <a:r>
              <a:rPr lang="it-IT" dirty="0"/>
              <a:t> to SYS-FR2.1</a:t>
            </a:r>
          </a:p>
        </p:txBody>
      </p:sp>
    </p:spTree>
    <p:extLst>
      <p:ext uri="{BB962C8B-B14F-4D97-AF65-F5344CB8AC3E}">
        <p14:creationId xmlns:p14="http://schemas.microsoft.com/office/powerpoint/2010/main" val="505979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3EA4-E540-EF7B-0FB1-DB50D950A464}"/>
              </a:ext>
            </a:extLst>
          </p:cNvPr>
          <p:cNvSpPr>
            <a:spLocks noGrp="1"/>
          </p:cNvSpPr>
          <p:nvPr>
            <p:ph type="title"/>
          </p:nvPr>
        </p:nvSpPr>
        <p:spPr/>
        <p:txBody>
          <a:bodyPr/>
          <a:lstStyle/>
          <a:p>
            <a:r>
              <a:rPr lang="it-IT" dirty="0"/>
              <a:t>NFR</a:t>
            </a:r>
          </a:p>
        </p:txBody>
      </p:sp>
      <p:sp>
        <p:nvSpPr>
          <p:cNvPr id="3" name="Content Placeholder 2">
            <a:extLst>
              <a:ext uri="{FF2B5EF4-FFF2-40B4-BE49-F238E27FC236}">
                <a16:creationId xmlns:a16="http://schemas.microsoft.com/office/drawing/2014/main" id="{BBBEE6B9-CB55-F700-4BF1-DB7ABE64AA68}"/>
              </a:ext>
            </a:extLst>
          </p:cNvPr>
          <p:cNvSpPr>
            <a:spLocks noGrp="1"/>
          </p:cNvSpPr>
          <p:nvPr>
            <p:ph idx="1"/>
          </p:nvPr>
        </p:nvSpPr>
        <p:spPr/>
        <p:txBody>
          <a:bodyPr/>
          <a:lstStyle/>
          <a:p>
            <a:r>
              <a:rPr lang="it-IT" dirty="0" err="1"/>
              <a:t>Usability</a:t>
            </a:r>
            <a:r>
              <a:rPr lang="it-IT" dirty="0"/>
              <a:t>: </a:t>
            </a:r>
            <a:r>
              <a:rPr lang="it-IT" dirty="0" err="1"/>
              <a:t>same</a:t>
            </a:r>
            <a:r>
              <a:rPr lang="it-IT" dirty="0"/>
              <a:t> </a:t>
            </a:r>
            <a:r>
              <a:rPr lang="it-IT" dirty="0" err="1"/>
              <a:t>as</a:t>
            </a:r>
            <a:r>
              <a:rPr lang="it-IT" dirty="0"/>
              <a:t> for system</a:t>
            </a:r>
          </a:p>
          <a:p>
            <a:r>
              <a:rPr lang="it-IT" dirty="0"/>
              <a:t>Cost: </a:t>
            </a:r>
            <a:r>
              <a:rPr lang="it-IT" dirty="0" err="1"/>
              <a:t>same</a:t>
            </a:r>
            <a:r>
              <a:rPr lang="it-IT" dirty="0"/>
              <a:t> </a:t>
            </a:r>
            <a:r>
              <a:rPr lang="it-IT" dirty="0" err="1"/>
              <a:t>as</a:t>
            </a:r>
            <a:r>
              <a:rPr lang="it-IT" dirty="0"/>
              <a:t> system </a:t>
            </a:r>
            <a:r>
              <a:rPr lang="it-IT" dirty="0" err="1"/>
              <a:t>minus</a:t>
            </a:r>
            <a:r>
              <a:rPr lang="it-IT" dirty="0"/>
              <a:t> cost of </a:t>
            </a:r>
            <a:r>
              <a:rPr lang="it-IT" dirty="0" err="1"/>
              <a:t>charging</a:t>
            </a:r>
            <a:r>
              <a:rPr lang="it-IT" dirty="0"/>
              <a:t> station</a:t>
            </a:r>
          </a:p>
          <a:p>
            <a:r>
              <a:rPr lang="it-IT" dirty="0" err="1"/>
              <a:t>Efficiency</a:t>
            </a:r>
            <a:r>
              <a:rPr lang="it-IT" dirty="0"/>
              <a:t>: </a:t>
            </a:r>
            <a:r>
              <a:rPr lang="it-IT" dirty="0" err="1"/>
              <a:t>same</a:t>
            </a:r>
            <a:r>
              <a:rPr lang="it-IT" dirty="0"/>
              <a:t> </a:t>
            </a:r>
            <a:r>
              <a:rPr lang="it-IT" dirty="0" err="1"/>
              <a:t>as</a:t>
            </a:r>
            <a:r>
              <a:rPr lang="it-IT" dirty="0"/>
              <a:t> system</a:t>
            </a:r>
          </a:p>
          <a:p>
            <a:pPr lvl="1"/>
            <a:r>
              <a:rPr lang="it-IT" dirty="0" err="1"/>
              <a:t>Translate</a:t>
            </a:r>
            <a:r>
              <a:rPr lang="it-IT" dirty="0"/>
              <a:t> to: </a:t>
            </a:r>
            <a:r>
              <a:rPr lang="it-IT" dirty="0" err="1"/>
              <a:t>battery</a:t>
            </a:r>
            <a:r>
              <a:rPr lang="it-IT" dirty="0"/>
              <a:t> </a:t>
            </a:r>
            <a:r>
              <a:rPr lang="it-IT" dirty="0" err="1"/>
              <a:t>at</a:t>
            </a:r>
            <a:r>
              <a:rPr lang="it-IT" dirty="0"/>
              <a:t> </a:t>
            </a:r>
            <a:r>
              <a:rPr lang="it-IT" dirty="0" err="1"/>
              <a:t>least</a:t>
            </a:r>
            <a:r>
              <a:rPr lang="it-IT" dirty="0"/>
              <a:t> ??</a:t>
            </a:r>
            <a:r>
              <a:rPr lang="it-IT" dirty="0" err="1"/>
              <a:t>maH</a:t>
            </a:r>
            <a:endParaRPr lang="it-IT" dirty="0"/>
          </a:p>
          <a:p>
            <a:pPr lvl="4"/>
            <a:r>
              <a:rPr lang="it-IT" dirty="0" err="1"/>
              <a:t>Consumption</a:t>
            </a:r>
            <a:r>
              <a:rPr lang="it-IT" dirty="0"/>
              <a:t> of </a:t>
            </a:r>
            <a:r>
              <a:rPr lang="it-IT" dirty="0" err="1"/>
              <a:t>engines</a:t>
            </a:r>
            <a:r>
              <a:rPr lang="it-IT" dirty="0"/>
              <a:t>…</a:t>
            </a:r>
          </a:p>
          <a:p>
            <a:r>
              <a:rPr lang="it-IT" dirty="0" err="1"/>
              <a:t>Safety</a:t>
            </a:r>
            <a:r>
              <a:rPr lang="it-IT" dirty="0"/>
              <a:t> : </a:t>
            </a:r>
            <a:r>
              <a:rPr lang="it-IT" dirty="0" err="1"/>
              <a:t>same</a:t>
            </a:r>
            <a:r>
              <a:rPr lang="it-IT" dirty="0"/>
              <a:t> </a:t>
            </a:r>
            <a:r>
              <a:rPr lang="it-IT" dirty="0" err="1"/>
              <a:t>as</a:t>
            </a:r>
            <a:r>
              <a:rPr lang="it-IT" dirty="0"/>
              <a:t> system </a:t>
            </a:r>
          </a:p>
          <a:p>
            <a:pPr lvl="4"/>
            <a:r>
              <a:rPr lang="it-IT" dirty="0"/>
              <a:t>	</a:t>
            </a:r>
          </a:p>
          <a:p>
            <a:endParaRPr lang="it-IT" dirty="0"/>
          </a:p>
        </p:txBody>
      </p:sp>
    </p:spTree>
    <p:extLst>
      <p:ext uri="{BB962C8B-B14F-4D97-AF65-F5344CB8AC3E}">
        <p14:creationId xmlns:p14="http://schemas.microsoft.com/office/powerpoint/2010/main" val="1033542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E7D6-C135-5551-210A-BC4222A34F56}"/>
              </a:ext>
            </a:extLst>
          </p:cNvPr>
          <p:cNvSpPr>
            <a:spLocks noGrp="1"/>
          </p:cNvSpPr>
          <p:nvPr>
            <p:ph type="title"/>
          </p:nvPr>
        </p:nvSpPr>
        <p:spPr/>
        <p:txBody>
          <a:bodyPr/>
          <a:lstStyle/>
          <a:p>
            <a:r>
              <a:rPr lang="it-IT" dirty="0" err="1"/>
              <a:t>Context</a:t>
            </a:r>
            <a:r>
              <a:rPr lang="it-IT" dirty="0"/>
              <a:t> </a:t>
            </a:r>
            <a:r>
              <a:rPr lang="it-IT" dirty="0" err="1"/>
              <a:t>diagram</a:t>
            </a:r>
            <a:endParaRPr lang="it-IT" dirty="0"/>
          </a:p>
        </p:txBody>
      </p:sp>
      <p:pic>
        <p:nvPicPr>
          <p:cNvPr id="9" name="Content Placeholder 8" descr="A diagram of a robot&#10;&#10;AI-generated content may be incorrect.">
            <a:extLst>
              <a:ext uri="{FF2B5EF4-FFF2-40B4-BE49-F238E27FC236}">
                <a16:creationId xmlns:a16="http://schemas.microsoft.com/office/drawing/2014/main" id="{B26942CD-FD25-AF73-CF2F-A416C8C50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8544" y="1825625"/>
            <a:ext cx="8454912" cy="4351338"/>
          </a:xfrm>
        </p:spPr>
      </p:pic>
    </p:spTree>
    <p:extLst>
      <p:ext uri="{BB962C8B-B14F-4D97-AF65-F5344CB8AC3E}">
        <p14:creationId xmlns:p14="http://schemas.microsoft.com/office/powerpoint/2010/main" val="1578211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19F9-721E-0939-B4F4-23C290ED55DA}"/>
              </a:ext>
            </a:extLst>
          </p:cNvPr>
          <p:cNvSpPr>
            <a:spLocks noGrp="1"/>
          </p:cNvSpPr>
          <p:nvPr>
            <p:ph type="title"/>
          </p:nvPr>
        </p:nvSpPr>
        <p:spPr/>
        <p:txBody>
          <a:bodyPr/>
          <a:lstStyle/>
          <a:p>
            <a:r>
              <a:rPr lang="it-IT" dirty="0" err="1"/>
              <a:t>Interfaces</a:t>
            </a:r>
            <a:endParaRPr lang="it-IT" dirty="0"/>
          </a:p>
        </p:txBody>
      </p:sp>
      <p:sp>
        <p:nvSpPr>
          <p:cNvPr id="3" name="Content Placeholder 2">
            <a:extLst>
              <a:ext uri="{FF2B5EF4-FFF2-40B4-BE49-F238E27FC236}">
                <a16:creationId xmlns:a16="http://schemas.microsoft.com/office/drawing/2014/main" id="{38D4384D-C465-5BCD-D2B4-83E24076D880}"/>
              </a:ext>
            </a:extLst>
          </p:cNvPr>
          <p:cNvSpPr>
            <a:spLocks noGrp="1"/>
          </p:cNvSpPr>
          <p:nvPr>
            <p:ph idx="1"/>
          </p:nvPr>
        </p:nvSpPr>
        <p:spPr/>
        <p:txBody>
          <a:bodyPr/>
          <a:lstStyle/>
          <a:p>
            <a:endParaRPr lang="it-IT" dirty="0"/>
          </a:p>
        </p:txBody>
      </p:sp>
      <p:graphicFrame>
        <p:nvGraphicFramePr>
          <p:cNvPr id="4" name="Content Placeholder 3">
            <a:extLst>
              <a:ext uri="{FF2B5EF4-FFF2-40B4-BE49-F238E27FC236}">
                <a16:creationId xmlns:a16="http://schemas.microsoft.com/office/drawing/2014/main" id="{CE70B79B-588B-3C69-190B-3D81760DAAFA}"/>
              </a:ext>
            </a:extLst>
          </p:cNvPr>
          <p:cNvGraphicFramePr>
            <a:graphicFrameLocks/>
          </p:cNvGraphicFramePr>
          <p:nvPr>
            <p:extLst>
              <p:ext uri="{D42A27DB-BD31-4B8C-83A1-F6EECF244321}">
                <p14:modId xmlns:p14="http://schemas.microsoft.com/office/powerpoint/2010/main" val="1706720030"/>
              </p:ext>
            </p:extLst>
          </p:nvPr>
        </p:nvGraphicFramePr>
        <p:xfrm>
          <a:off x="2325094" y="2151628"/>
          <a:ext cx="7886700" cy="34036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308392577"/>
                    </a:ext>
                  </a:extLst>
                </a:gridCol>
                <a:gridCol w="2628900">
                  <a:extLst>
                    <a:ext uri="{9D8B030D-6E8A-4147-A177-3AD203B41FA5}">
                      <a16:colId xmlns:a16="http://schemas.microsoft.com/office/drawing/2014/main" val="307263623"/>
                    </a:ext>
                  </a:extLst>
                </a:gridCol>
                <a:gridCol w="2628900">
                  <a:extLst>
                    <a:ext uri="{9D8B030D-6E8A-4147-A177-3AD203B41FA5}">
                      <a16:colId xmlns:a16="http://schemas.microsoft.com/office/drawing/2014/main" val="2756780207"/>
                    </a:ext>
                  </a:extLst>
                </a:gridCol>
              </a:tblGrid>
              <a:tr h="370840">
                <a:tc>
                  <a:txBody>
                    <a:bodyPr/>
                    <a:lstStyle/>
                    <a:p>
                      <a:r>
                        <a:rPr lang="it-IT" dirty="0"/>
                        <a:t>Actors</a:t>
                      </a:r>
                    </a:p>
                  </a:txBody>
                  <a:tcPr/>
                </a:tc>
                <a:tc>
                  <a:txBody>
                    <a:bodyPr/>
                    <a:lstStyle/>
                    <a:p>
                      <a:r>
                        <a:rPr lang="it-IT" dirty="0" err="1"/>
                        <a:t>Physical</a:t>
                      </a:r>
                      <a:r>
                        <a:rPr lang="it-IT" dirty="0"/>
                        <a:t> </a:t>
                      </a:r>
                      <a:r>
                        <a:rPr lang="it-IT" dirty="0" err="1"/>
                        <a:t>interface</a:t>
                      </a:r>
                      <a:endParaRPr lang="it-IT" dirty="0"/>
                    </a:p>
                  </a:txBody>
                  <a:tcPr/>
                </a:tc>
                <a:tc>
                  <a:txBody>
                    <a:bodyPr/>
                    <a:lstStyle/>
                    <a:p>
                      <a:r>
                        <a:rPr lang="it-IT" dirty="0" err="1"/>
                        <a:t>Logical</a:t>
                      </a:r>
                      <a:r>
                        <a:rPr lang="it-IT" dirty="0"/>
                        <a:t> </a:t>
                      </a:r>
                      <a:r>
                        <a:rPr lang="it-IT" dirty="0" err="1"/>
                        <a:t>interface</a:t>
                      </a:r>
                      <a:endParaRPr lang="it-IT" dirty="0"/>
                    </a:p>
                  </a:txBody>
                  <a:tcPr/>
                </a:tc>
                <a:extLst>
                  <a:ext uri="{0D108BD9-81ED-4DB2-BD59-A6C34878D82A}">
                    <a16:rowId xmlns:a16="http://schemas.microsoft.com/office/drawing/2014/main" val="4243115150"/>
                  </a:ext>
                </a:extLst>
              </a:tr>
              <a:tr h="370840">
                <a:tc>
                  <a:txBody>
                    <a:bodyPr/>
                    <a:lstStyle/>
                    <a:p>
                      <a:r>
                        <a:rPr lang="it-IT" dirty="0"/>
                        <a:t>End user</a:t>
                      </a:r>
                    </a:p>
                  </a:txBody>
                  <a:tcPr/>
                </a:tc>
                <a:tc>
                  <a:txBody>
                    <a:bodyPr/>
                    <a:lstStyle/>
                    <a:p>
                      <a:r>
                        <a:rPr lang="it-IT" dirty="0"/>
                        <a:t>3 </a:t>
                      </a:r>
                      <a:r>
                        <a:rPr lang="it-IT" dirty="0" err="1"/>
                        <a:t>buttons</a:t>
                      </a:r>
                      <a:endParaRPr lang="it-IT" dirty="0"/>
                    </a:p>
                  </a:txBody>
                  <a:tcPr/>
                </a:tc>
                <a:tc>
                  <a:txBody>
                    <a:bodyPr/>
                    <a:lstStyle/>
                    <a:p>
                      <a:r>
                        <a:rPr lang="it-IT" dirty="0"/>
                        <a:t>Start , </a:t>
                      </a:r>
                      <a:r>
                        <a:rPr lang="it-IT" dirty="0" err="1"/>
                        <a:t>learn</a:t>
                      </a:r>
                      <a:r>
                        <a:rPr lang="it-IT" dirty="0"/>
                        <a:t>, </a:t>
                      </a:r>
                      <a:r>
                        <a:rPr lang="it-IT" dirty="0" err="1"/>
                        <a:t>clean</a:t>
                      </a:r>
                      <a:endParaRPr lang="it-IT" dirty="0"/>
                    </a:p>
                  </a:txBody>
                  <a:tcPr/>
                </a:tc>
                <a:extLst>
                  <a:ext uri="{0D108BD9-81ED-4DB2-BD59-A6C34878D82A}">
                    <a16:rowId xmlns:a16="http://schemas.microsoft.com/office/drawing/2014/main" val="2861286799"/>
                  </a:ext>
                </a:extLst>
              </a:tr>
              <a:tr h="370840">
                <a:tc>
                  <a:txBody>
                    <a:bodyPr/>
                    <a:lstStyle/>
                    <a:p>
                      <a:r>
                        <a:rPr lang="it-IT" dirty="0" err="1"/>
                        <a:t>Charging</a:t>
                      </a:r>
                      <a:r>
                        <a:rPr lang="it-IT" dirty="0"/>
                        <a:t> station</a:t>
                      </a:r>
                    </a:p>
                  </a:txBody>
                  <a:tcPr/>
                </a:tc>
                <a:tc>
                  <a:txBody>
                    <a:bodyPr/>
                    <a:lstStyle/>
                    <a:p>
                      <a:r>
                        <a:rPr lang="it-IT" dirty="0"/>
                        <a:t>Two pole </a:t>
                      </a:r>
                      <a:r>
                        <a:rPr lang="it-IT" dirty="0" err="1"/>
                        <a:t>connector</a:t>
                      </a:r>
                      <a:r>
                        <a:rPr lang="it-IT" dirty="0"/>
                        <a:t> (to be </a:t>
                      </a:r>
                      <a:r>
                        <a:rPr lang="it-IT" dirty="0" err="1"/>
                        <a:t>further</a:t>
                      </a:r>
                      <a:r>
                        <a:rPr lang="it-IT" dirty="0"/>
                        <a:t> </a:t>
                      </a:r>
                      <a:r>
                        <a:rPr lang="it-IT" dirty="0" err="1"/>
                        <a:t>defined</a:t>
                      </a:r>
                      <a:r>
                        <a:rPr lang="it-IT" dirty="0"/>
                        <a:t>)</a:t>
                      </a:r>
                    </a:p>
                  </a:txBody>
                  <a:tcPr/>
                </a:tc>
                <a:tc>
                  <a:txBody>
                    <a:bodyPr/>
                    <a:lstStyle/>
                    <a:p>
                      <a:r>
                        <a:rPr lang="it-IT" dirty="0"/>
                        <a:t>20V dc, max X </a:t>
                      </a:r>
                      <a:r>
                        <a:rPr lang="it-IT" dirty="0" err="1"/>
                        <a:t>amp</a:t>
                      </a:r>
                      <a:endParaRPr lang="it-IT" dirty="0"/>
                    </a:p>
                  </a:txBody>
                  <a:tcPr/>
                </a:tc>
                <a:extLst>
                  <a:ext uri="{0D108BD9-81ED-4DB2-BD59-A6C34878D82A}">
                    <a16:rowId xmlns:a16="http://schemas.microsoft.com/office/drawing/2014/main" val="3442581254"/>
                  </a:ext>
                </a:extLst>
              </a:tr>
              <a:tr h="370840">
                <a:tc>
                  <a:txBody>
                    <a:bodyPr/>
                    <a:lstStyle/>
                    <a:p>
                      <a:r>
                        <a:rPr lang="it-IT" dirty="0"/>
                        <a:t>Borders of </a:t>
                      </a:r>
                      <a:r>
                        <a:rPr lang="it-IT" dirty="0" err="1"/>
                        <a:t>space</a:t>
                      </a:r>
                      <a:r>
                        <a:rPr lang="it-IT" dirty="0"/>
                        <a:t> and </a:t>
                      </a:r>
                      <a:r>
                        <a:rPr lang="it-IT" dirty="0" err="1"/>
                        <a:t>obstacles</a:t>
                      </a:r>
                      <a:r>
                        <a:rPr lang="it-IT" dirty="0"/>
                        <a:t> </a:t>
                      </a:r>
                    </a:p>
                  </a:txBody>
                  <a:tcPr/>
                </a:tc>
                <a:tc>
                  <a:txBody>
                    <a:bodyPr/>
                    <a:lstStyle/>
                    <a:p>
                      <a:r>
                        <a:rPr lang="it-IT" dirty="0"/>
                        <a:t>IR </a:t>
                      </a:r>
                      <a:r>
                        <a:rPr lang="it-IT" dirty="0" err="1"/>
                        <a:t>sensor</a:t>
                      </a:r>
                      <a:r>
                        <a:rPr lang="it-IT" dirty="0"/>
                        <a:t> for </a:t>
                      </a:r>
                      <a:r>
                        <a:rPr lang="it-IT" dirty="0" err="1"/>
                        <a:t>obstacle</a:t>
                      </a:r>
                      <a:r>
                        <a:rPr lang="it-IT" dirty="0"/>
                        <a:t>, </a:t>
                      </a:r>
                    </a:p>
                    <a:p>
                      <a:r>
                        <a:rPr lang="it-IT" dirty="0"/>
                        <a:t>IR </a:t>
                      </a:r>
                      <a:r>
                        <a:rPr lang="it-IT" dirty="0" err="1"/>
                        <a:t>sensor</a:t>
                      </a:r>
                      <a:r>
                        <a:rPr lang="it-IT" dirty="0"/>
                        <a:t> for gap</a:t>
                      </a:r>
                    </a:p>
                  </a:txBody>
                  <a:tcPr/>
                </a:tc>
                <a:tc>
                  <a:txBody>
                    <a:bodyPr/>
                    <a:lstStyle/>
                    <a:p>
                      <a:r>
                        <a:rPr lang="it-IT" dirty="0" err="1"/>
                        <a:t>Recognize</a:t>
                      </a:r>
                      <a:r>
                        <a:rPr lang="it-IT" dirty="0"/>
                        <a:t> </a:t>
                      </a:r>
                      <a:r>
                        <a:rPr lang="it-IT" dirty="0" err="1"/>
                        <a:t>obstacle</a:t>
                      </a:r>
                      <a:r>
                        <a:rPr lang="it-IT" dirty="0"/>
                        <a:t>, </a:t>
                      </a:r>
                      <a:r>
                        <a:rPr lang="it-IT" dirty="0" err="1"/>
                        <a:t>recognize</a:t>
                      </a:r>
                      <a:r>
                        <a:rPr lang="it-IT" dirty="0"/>
                        <a:t> gap</a:t>
                      </a:r>
                    </a:p>
                  </a:txBody>
                  <a:tcPr/>
                </a:tc>
                <a:extLst>
                  <a:ext uri="{0D108BD9-81ED-4DB2-BD59-A6C34878D82A}">
                    <a16:rowId xmlns:a16="http://schemas.microsoft.com/office/drawing/2014/main" val="498602507"/>
                  </a:ext>
                </a:extLst>
              </a:tr>
              <a:tr h="370840">
                <a:tc>
                  <a:txBody>
                    <a:bodyPr/>
                    <a:lstStyle/>
                    <a:p>
                      <a:r>
                        <a:rPr lang="it-IT" dirty="0" err="1"/>
                        <a:t>dust</a:t>
                      </a:r>
                      <a:endParaRPr lang="it-IT" dirty="0"/>
                    </a:p>
                  </a:txBody>
                  <a:tcPr/>
                </a:tc>
                <a:tc>
                  <a:txBody>
                    <a:bodyPr/>
                    <a:lstStyle/>
                    <a:p>
                      <a:r>
                        <a:rPr lang="it-IT" dirty="0"/>
                        <a:t>Air flow </a:t>
                      </a:r>
                    </a:p>
                  </a:txBody>
                  <a:tcPr/>
                </a:tc>
                <a:tc>
                  <a:txBody>
                    <a:bodyPr/>
                    <a:lstStyle/>
                    <a:p>
                      <a:r>
                        <a:rPr lang="it-IT" dirty="0"/>
                        <a:t>Generate Vacuum</a:t>
                      </a:r>
                    </a:p>
                  </a:txBody>
                  <a:tcPr/>
                </a:tc>
                <a:extLst>
                  <a:ext uri="{0D108BD9-81ED-4DB2-BD59-A6C34878D82A}">
                    <a16:rowId xmlns:a16="http://schemas.microsoft.com/office/drawing/2014/main" val="614743992"/>
                  </a:ext>
                </a:extLst>
              </a:tr>
              <a:tr h="370840">
                <a:tc>
                  <a:txBody>
                    <a:bodyPr/>
                    <a:lstStyle/>
                    <a:p>
                      <a:r>
                        <a:rPr lang="it-IT" dirty="0" err="1"/>
                        <a:t>floor</a:t>
                      </a:r>
                      <a:endParaRPr lang="it-IT" dirty="0"/>
                    </a:p>
                  </a:txBody>
                  <a:tcPr/>
                </a:tc>
                <a:tc>
                  <a:txBody>
                    <a:bodyPr/>
                    <a:lstStyle/>
                    <a:p>
                      <a:r>
                        <a:rPr lang="it-IT" dirty="0" err="1"/>
                        <a:t>Wheels</a:t>
                      </a:r>
                      <a:endParaRPr lang="it-IT" dirty="0"/>
                    </a:p>
                  </a:txBody>
                  <a:tcPr/>
                </a:tc>
                <a:tc>
                  <a:txBody>
                    <a:bodyPr/>
                    <a:lstStyle/>
                    <a:p>
                      <a:r>
                        <a:rPr lang="it-IT" dirty="0" err="1"/>
                        <a:t>Move</a:t>
                      </a:r>
                      <a:r>
                        <a:rPr lang="it-IT" dirty="0"/>
                        <a:t>, rotate</a:t>
                      </a:r>
                    </a:p>
                  </a:txBody>
                  <a:tcPr/>
                </a:tc>
                <a:extLst>
                  <a:ext uri="{0D108BD9-81ED-4DB2-BD59-A6C34878D82A}">
                    <a16:rowId xmlns:a16="http://schemas.microsoft.com/office/drawing/2014/main" val="3660908517"/>
                  </a:ext>
                </a:extLst>
              </a:tr>
              <a:tr h="370840">
                <a:tc>
                  <a:txBody>
                    <a:bodyPr/>
                    <a:lstStyle/>
                    <a:p>
                      <a:r>
                        <a:rPr lang="it-IT" dirty="0" err="1"/>
                        <a:t>Maintenance</a:t>
                      </a:r>
                      <a:r>
                        <a:rPr lang="it-IT" dirty="0"/>
                        <a:t> staff</a:t>
                      </a:r>
                    </a:p>
                  </a:txBody>
                  <a:tcPr/>
                </a:tc>
                <a:tc>
                  <a:txBody>
                    <a:bodyPr/>
                    <a:lstStyle/>
                    <a:p>
                      <a:r>
                        <a:rPr lang="it-IT" dirty="0"/>
                        <a:t>Usb port </a:t>
                      </a:r>
                      <a:r>
                        <a:rPr lang="it-IT" dirty="0" err="1"/>
                        <a:t>type</a:t>
                      </a:r>
                      <a:r>
                        <a:rPr lang="it-IT" dirty="0"/>
                        <a:t> A</a:t>
                      </a:r>
                    </a:p>
                  </a:txBody>
                  <a:tcPr/>
                </a:tc>
                <a:tc>
                  <a:txBody>
                    <a:bodyPr/>
                    <a:lstStyle/>
                    <a:p>
                      <a:r>
                        <a:rPr lang="it-IT" dirty="0" err="1"/>
                        <a:t>diagnostic</a:t>
                      </a:r>
                      <a:endParaRPr lang="it-IT" dirty="0"/>
                    </a:p>
                    <a:p>
                      <a:r>
                        <a:rPr lang="it-IT" dirty="0"/>
                        <a:t>Firmware upgrade</a:t>
                      </a:r>
                    </a:p>
                  </a:txBody>
                  <a:tcPr/>
                </a:tc>
                <a:extLst>
                  <a:ext uri="{0D108BD9-81ED-4DB2-BD59-A6C34878D82A}">
                    <a16:rowId xmlns:a16="http://schemas.microsoft.com/office/drawing/2014/main" val="3497661225"/>
                  </a:ext>
                </a:extLst>
              </a:tr>
            </a:tbl>
          </a:graphicData>
        </a:graphic>
      </p:graphicFrame>
    </p:spTree>
    <p:extLst>
      <p:ext uri="{BB962C8B-B14F-4D97-AF65-F5344CB8AC3E}">
        <p14:creationId xmlns:p14="http://schemas.microsoft.com/office/powerpoint/2010/main" val="317462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5BA8-16A7-FAFD-5CAB-69933F27D279}"/>
              </a:ext>
            </a:extLst>
          </p:cNvPr>
          <p:cNvSpPr>
            <a:spLocks noGrp="1"/>
          </p:cNvSpPr>
          <p:nvPr>
            <p:ph type="title"/>
          </p:nvPr>
        </p:nvSpPr>
        <p:spPr/>
        <p:txBody>
          <a:bodyPr/>
          <a:lstStyle/>
          <a:p>
            <a:r>
              <a:rPr lang="it-IT" dirty="0"/>
              <a:t>Deployment </a:t>
            </a:r>
            <a:r>
              <a:rPr lang="it-IT" dirty="0" err="1"/>
              <a:t>diagram</a:t>
            </a:r>
            <a:r>
              <a:rPr lang="it-IT" dirty="0"/>
              <a:t> </a:t>
            </a:r>
          </a:p>
        </p:txBody>
      </p:sp>
      <p:pic>
        <p:nvPicPr>
          <p:cNvPr id="5" name="Content Placeholder 4" descr="A diagram of a computer firmware&#10;&#10;AI-generated content may be incorrect.">
            <a:extLst>
              <a:ext uri="{FF2B5EF4-FFF2-40B4-BE49-F238E27FC236}">
                <a16:creationId xmlns:a16="http://schemas.microsoft.com/office/drawing/2014/main" id="{CC1508AC-BA75-1DD3-7429-30BF44710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4753" y="2289651"/>
            <a:ext cx="1981200" cy="3057525"/>
          </a:xfrm>
        </p:spPr>
      </p:pic>
    </p:spTree>
    <p:extLst>
      <p:ext uri="{BB962C8B-B14F-4D97-AF65-F5344CB8AC3E}">
        <p14:creationId xmlns:p14="http://schemas.microsoft.com/office/powerpoint/2010/main" val="1840113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C6F9-F56A-4709-12FB-92C3DBA550E4}"/>
              </a:ext>
            </a:extLst>
          </p:cNvPr>
          <p:cNvSpPr>
            <a:spLocks noGrp="1"/>
          </p:cNvSpPr>
          <p:nvPr>
            <p:ph type="title"/>
          </p:nvPr>
        </p:nvSpPr>
        <p:spPr/>
        <p:txBody>
          <a:bodyPr/>
          <a:lstStyle/>
          <a:p>
            <a:r>
              <a:rPr lang="it-IT" dirty="0"/>
              <a:t>Use </a:t>
            </a:r>
            <a:r>
              <a:rPr lang="it-IT" dirty="0" err="1"/>
              <a:t>cases</a:t>
            </a:r>
            <a:r>
              <a:rPr lang="it-IT" dirty="0"/>
              <a:t> and </a:t>
            </a:r>
            <a:r>
              <a:rPr lang="it-IT" dirty="0" err="1"/>
              <a:t>scenarios</a:t>
            </a:r>
            <a:endParaRPr lang="it-IT" dirty="0"/>
          </a:p>
        </p:txBody>
      </p:sp>
      <p:sp>
        <p:nvSpPr>
          <p:cNvPr id="3" name="Content Placeholder 2">
            <a:extLst>
              <a:ext uri="{FF2B5EF4-FFF2-40B4-BE49-F238E27FC236}">
                <a16:creationId xmlns:a16="http://schemas.microsoft.com/office/drawing/2014/main" id="{CB14103D-76C5-B11F-6DF8-B753BA42C8FD}"/>
              </a:ext>
            </a:extLst>
          </p:cNvPr>
          <p:cNvSpPr>
            <a:spLocks noGrp="1"/>
          </p:cNvSpPr>
          <p:nvPr>
            <p:ph idx="1"/>
          </p:nvPr>
        </p:nvSpPr>
        <p:spPr/>
        <p:txBody>
          <a:bodyPr/>
          <a:lstStyle/>
          <a:p>
            <a:endParaRPr lang="it-IT" dirty="0"/>
          </a:p>
        </p:txBody>
      </p:sp>
      <p:pic>
        <p:nvPicPr>
          <p:cNvPr id="7" name="Picture 6" descr="A diagram of a diagram&#10;&#10;AI-generated content may be incorrect.">
            <a:extLst>
              <a:ext uri="{FF2B5EF4-FFF2-40B4-BE49-F238E27FC236}">
                <a16:creationId xmlns:a16="http://schemas.microsoft.com/office/drawing/2014/main" id="{3E1E8ACE-922B-4BF9-4F50-82B97AC5E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12" y="2262395"/>
            <a:ext cx="11544300" cy="4400550"/>
          </a:xfrm>
          <a:prstGeom prst="rect">
            <a:avLst/>
          </a:prstGeom>
        </p:spPr>
      </p:pic>
    </p:spTree>
    <p:extLst>
      <p:ext uri="{BB962C8B-B14F-4D97-AF65-F5344CB8AC3E}">
        <p14:creationId xmlns:p14="http://schemas.microsoft.com/office/powerpoint/2010/main" val="3883131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FD21-2F32-CD9B-770B-9DF4E309AF3B}"/>
              </a:ext>
            </a:extLst>
          </p:cNvPr>
          <p:cNvSpPr>
            <a:spLocks noGrp="1"/>
          </p:cNvSpPr>
          <p:nvPr>
            <p:ph type="title"/>
          </p:nvPr>
        </p:nvSpPr>
        <p:spPr/>
        <p:txBody>
          <a:bodyPr/>
          <a:lstStyle/>
          <a:p>
            <a:r>
              <a:rPr lang="it-IT" dirty="0"/>
              <a:t>UC1 </a:t>
            </a:r>
            <a:r>
              <a:rPr lang="it-IT" dirty="0" err="1"/>
              <a:t>Clean</a:t>
            </a:r>
            <a:r>
              <a:rPr lang="it-IT" dirty="0"/>
              <a:t> </a:t>
            </a:r>
            <a:r>
              <a:rPr lang="it-IT" dirty="0" err="1"/>
              <a:t>space</a:t>
            </a:r>
            <a:endParaRPr lang="it-IT" dirty="0"/>
          </a:p>
        </p:txBody>
      </p:sp>
      <p:sp>
        <p:nvSpPr>
          <p:cNvPr id="3" name="Content Placeholder 2">
            <a:extLst>
              <a:ext uri="{FF2B5EF4-FFF2-40B4-BE49-F238E27FC236}">
                <a16:creationId xmlns:a16="http://schemas.microsoft.com/office/drawing/2014/main" id="{8F0F929B-59EC-AB04-3B3B-BFD9B7C8B68A}"/>
              </a:ext>
            </a:extLst>
          </p:cNvPr>
          <p:cNvSpPr>
            <a:spLocks noGrp="1"/>
          </p:cNvSpPr>
          <p:nvPr>
            <p:ph idx="1"/>
          </p:nvPr>
        </p:nvSpPr>
        <p:spPr/>
        <p:txBody>
          <a:bodyPr/>
          <a:lstStyle/>
          <a:p>
            <a:r>
              <a:rPr lang="it-IT" dirty="0" err="1"/>
              <a:t>Actor</a:t>
            </a:r>
            <a:r>
              <a:rPr lang="it-IT" dirty="0"/>
              <a:t> </a:t>
            </a:r>
            <a:r>
              <a:rPr lang="it-IT" dirty="0" err="1"/>
              <a:t>involved</a:t>
            </a:r>
            <a:r>
              <a:rPr lang="it-IT" dirty="0"/>
              <a:t>: end user</a:t>
            </a:r>
          </a:p>
          <a:p>
            <a:r>
              <a:rPr lang="it-IT" dirty="0"/>
              <a:t>Goal: </a:t>
            </a:r>
            <a:r>
              <a:rPr lang="it-IT" dirty="0" err="1"/>
              <a:t>clean</a:t>
            </a:r>
            <a:r>
              <a:rPr lang="it-IT" dirty="0"/>
              <a:t> the </a:t>
            </a:r>
            <a:r>
              <a:rPr lang="it-IT" dirty="0" err="1"/>
              <a:t>space</a:t>
            </a:r>
            <a:r>
              <a:rPr lang="it-IT" dirty="0"/>
              <a:t> </a:t>
            </a:r>
          </a:p>
          <a:p>
            <a:r>
              <a:rPr lang="it-IT" dirty="0" err="1"/>
              <a:t>Description</a:t>
            </a:r>
            <a:r>
              <a:rPr lang="it-IT" dirty="0"/>
              <a:t>:  robot </a:t>
            </a:r>
            <a:r>
              <a:rPr lang="it-IT" dirty="0" err="1"/>
              <a:t>moves</a:t>
            </a:r>
            <a:r>
              <a:rPr lang="it-IT" dirty="0"/>
              <a:t> from </a:t>
            </a:r>
            <a:r>
              <a:rPr lang="it-IT" dirty="0" err="1"/>
              <a:t>charging</a:t>
            </a:r>
            <a:r>
              <a:rPr lang="it-IT" dirty="0"/>
              <a:t> station, following a </a:t>
            </a:r>
            <a:r>
              <a:rPr lang="it-IT" dirty="0" err="1"/>
              <a:t>path</a:t>
            </a:r>
            <a:r>
              <a:rPr lang="it-IT" dirty="0"/>
              <a:t> </a:t>
            </a:r>
            <a:r>
              <a:rPr lang="it-IT" dirty="0" err="1"/>
              <a:t>capable</a:t>
            </a:r>
            <a:r>
              <a:rPr lang="it-IT" dirty="0"/>
              <a:t> of </a:t>
            </a:r>
            <a:r>
              <a:rPr lang="it-IT" dirty="0" err="1"/>
              <a:t>covering</a:t>
            </a:r>
            <a:r>
              <a:rPr lang="it-IT" dirty="0"/>
              <a:t> the </a:t>
            </a:r>
            <a:r>
              <a:rPr lang="it-IT" dirty="0" err="1"/>
              <a:t>whole</a:t>
            </a:r>
            <a:r>
              <a:rPr lang="it-IT" dirty="0"/>
              <a:t> </a:t>
            </a:r>
            <a:r>
              <a:rPr lang="it-IT" dirty="0" err="1"/>
              <a:t>space</a:t>
            </a:r>
            <a:r>
              <a:rPr lang="it-IT" dirty="0"/>
              <a:t>, </a:t>
            </a:r>
            <a:r>
              <a:rPr lang="it-IT" dirty="0" err="1"/>
              <a:t>avoiding</a:t>
            </a:r>
            <a:r>
              <a:rPr lang="it-IT" dirty="0"/>
              <a:t> </a:t>
            </a:r>
            <a:r>
              <a:rPr lang="it-IT" dirty="0" err="1"/>
              <a:t>obstacle</a:t>
            </a:r>
            <a:r>
              <a:rPr lang="it-IT" dirty="0"/>
              <a:t>. In </a:t>
            </a:r>
            <a:r>
              <a:rPr lang="it-IT" dirty="0" err="1"/>
              <a:t>each</a:t>
            </a:r>
            <a:r>
              <a:rPr lang="it-IT" dirty="0"/>
              <a:t> </a:t>
            </a:r>
            <a:r>
              <a:rPr lang="it-IT" dirty="0" err="1"/>
              <a:t>cell</a:t>
            </a:r>
            <a:r>
              <a:rPr lang="it-IT" dirty="0"/>
              <a:t> the robot </a:t>
            </a:r>
            <a:r>
              <a:rPr lang="it-IT" dirty="0" err="1"/>
              <a:t>cleans</a:t>
            </a:r>
            <a:r>
              <a:rPr lang="it-IT" dirty="0"/>
              <a:t> </a:t>
            </a:r>
            <a:r>
              <a:rPr lang="it-IT" dirty="0" err="1"/>
              <a:t>dust</a:t>
            </a:r>
            <a:r>
              <a:rPr lang="it-IT" dirty="0"/>
              <a:t>, </a:t>
            </a:r>
            <a:r>
              <a:rPr lang="it-IT" dirty="0" err="1"/>
              <a:t>then</a:t>
            </a:r>
            <a:r>
              <a:rPr lang="it-IT" dirty="0"/>
              <a:t> </a:t>
            </a:r>
            <a:r>
              <a:rPr lang="it-IT" dirty="0" err="1"/>
              <a:t>proceeds</a:t>
            </a:r>
            <a:r>
              <a:rPr lang="it-IT" dirty="0"/>
              <a:t> to </a:t>
            </a:r>
            <a:r>
              <a:rPr lang="it-IT" dirty="0" err="1"/>
              <a:t>next</a:t>
            </a:r>
            <a:r>
              <a:rPr lang="it-IT" dirty="0"/>
              <a:t> </a:t>
            </a:r>
            <a:r>
              <a:rPr lang="it-IT" dirty="0" err="1"/>
              <a:t>cell</a:t>
            </a:r>
            <a:r>
              <a:rPr lang="it-IT" dirty="0"/>
              <a:t>. </a:t>
            </a:r>
            <a:r>
              <a:rPr lang="it-IT" dirty="0" err="1"/>
              <a:t>Finally</a:t>
            </a:r>
            <a:r>
              <a:rPr lang="it-IT" dirty="0"/>
              <a:t> robot </a:t>
            </a:r>
            <a:r>
              <a:rPr lang="it-IT" dirty="0" err="1"/>
              <a:t>returns</a:t>
            </a:r>
            <a:r>
              <a:rPr lang="it-IT" dirty="0"/>
              <a:t> to </a:t>
            </a:r>
            <a:r>
              <a:rPr lang="it-IT" dirty="0" err="1"/>
              <a:t>charging</a:t>
            </a:r>
            <a:r>
              <a:rPr lang="it-IT" dirty="0"/>
              <a:t> station</a:t>
            </a:r>
          </a:p>
          <a:p>
            <a:r>
              <a:rPr lang="it-IT" dirty="0" err="1"/>
              <a:t>Scenarios</a:t>
            </a:r>
            <a:r>
              <a:rPr lang="it-IT" dirty="0"/>
              <a:t>: s1, s1V,  s1-exc1, .. </a:t>
            </a:r>
          </a:p>
          <a:p>
            <a:r>
              <a:rPr lang="it-IT" dirty="0"/>
              <a:t>  </a:t>
            </a:r>
            <a:r>
              <a:rPr lang="it-IT" dirty="0" err="1"/>
              <a:t>exceptions</a:t>
            </a:r>
            <a:r>
              <a:rPr lang="it-IT" dirty="0"/>
              <a:t>: </a:t>
            </a:r>
            <a:r>
              <a:rPr lang="it-IT" dirty="0" err="1"/>
              <a:t>battery</a:t>
            </a:r>
            <a:r>
              <a:rPr lang="it-IT" dirty="0"/>
              <a:t> </a:t>
            </a:r>
            <a:r>
              <a:rPr lang="it-IT" dirty="0" err="1"/>
              <a:t>not</a:t>
            </a:r>
            <a:r>
              <a:rPr lang="it-IT" dirty="0"/>
              <a:t> </a:t>
            </a:r>
            <a:r>
              <a:rPr lang="it-IT" dirty="0" err="1"/>
              <a:t>enough</a:t>
            </a:r>
            <a:endParaRPr lang="it-IT" dirty="0"/>
          </a:p>
          <a:p>
            <a:endParaRPr lang="it-IT" dirty="0"/>
          </a:p>
        </p:txBody>
      </p:sp>
    </p:spTree>
    <p:extLst>
      <p:ext uri="{BB962C8B-B14F-4D97-AF65-F5344CB8AC3E}">
        <p14:creationId xmlns:p14="http://schemas.microsoft.com/office/powerpoint/2010/main" val="3245051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C3EF-EDA4-D815-0EE6-2186B0DC762D}"/>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20715F29-3AE4-344D-FD1D-1652B2AAD2AA}"/>
              </a:ext>
            </a:extLst>
          </p:cNvPr>
          <p:cNvSpPr>
            <a:spLocks noGrp="1"/>
          </p:cNvSpPr>
          <p:nvPr>
            <p:ph idx="1"/>
          </p:nvPr>
        </p:nvSpPr>
        <p:spPr/>
        <p:txBody>
          <a:bodyPr>
            <a:normAutofit fontScale="77500" lnSpcReduction="20000"/>
          </a:bodyPr>
          <a:lstStyle/>
          <a:p>
            <a:r>
              <a:rPr lang="it-IT" dirty="0"/>
              <a:t>S1  (</a:t>
            </a:r>
            <a:r>
              <a:rPr lang="it-IT" dirty="0" err="1"/>
              <a:t>all</a:t>
            </a:r>
            <a:r>
              <a:rPr lang="it-IT" dirty="0"/>
              <a:t> </a:t>
            </a:r>
            <a:r>
              <a:rPr lang="it-IT" dirty="0" err="1"/>
              <a:t>right</a:t>
            </a:r>
            <a:r>
              <a:rPr lang="it-IT" dirty="0"/>
              <a:t>, no </a:t>
            </a:r>
            <a:r>
              <a:rPr lang="it-IT" dirty="0" err="1"/>
              <a:t>obstacles</a:t>
            </a:r>
            <a:r>
              <a:rPr lang="it-IT" dirty="0"/>
              <a:t>)</a:t>
            </a:r>
          </a:p>
          <a:p>
            <a:pPr lvl="1"/>
            <a:r>
              <a:rPr lang="it-IT" dirty="0" err="1"/>
              <a:t>Precondition</a:t>
            </a:r>
            <a:r>
              <a:rPr lang="it-IT" dirty="0"/>
              <a:t>: robot </a:t>
            </a:r>
            <a:r>
              <a:rPr lang="it-IT" dirty="0" err="1"/>
              <a:t>is</a:t>
            </a:r>
            <a:r>
              <a:rPr lang="it-IT" dirty="0"/>
              <a:t> in </a:t>
            </a:r>
            <a:r>
              <a:rPr lang="it-IT" dirty="0" err="1"/>
              <a:t>charging</a:t>
            </a:r>
            <a:r>
              <a:rPr lang="it-IT" dirty="0"/>
              <a:t> station, </a:t>
            </a:r>
            <a:r>
              <a:rPr lang="it-IT" dirty="0" err="1"/>
              <a:t>battery</a:t>
            </a:r>
            <a:r>
              <a:rPr lang="it-IT" dirty="0"/>
              <a:t> </a:t>
            </a:r>
            <a:r>
              <a:rPr lang="it-IT" dirty="0" err="1"/>
              <a:t>is</a:t>
            </a:r>
            <a:r>
              <a:rPr lang="it-IT" dirty="0"/>
              <a:t> full, robot </a:t>
            </a:r>
            <a:r>
              <a:rPr lang="it-IT" dirty="0" err="1"/>
              <a:t>is</a:t>
            </a:r>
            <a:r>
              <a:rPr lang="it-IT" dirty="0"/>
              <a:t> working, </a:t>
            </a:r>
            <a:r>
              <a:rPr lang="it-IT" dirty="0" err="1"/>
              <a:t>map</a:t>
            </a:r>
            <a:r>
              <a:rPr lang="it-IT" dirty="0"/>
              <a:t> of </a:t>
            </a:r>
            <a:r>
              <a:rPr lang="it-IT" dirty="0" err="1"/>
              <a:t>space</a:t>
            </a:r>
            <a:r>
              <a:rPr lang="it-IT" dirty="0"/>
              <a:t> </a:t>
            </a:r>
            <a:r>
              <a:rPr lang="it-IT" dirty="0" err="1"/>
              <a:t>is</a:t>
            </a:r>
            <a:r>
              <a:rPr lang="it-IT" dirty="0"/>
              <a:t> </a:t>
            </a:r>
            <a:r>
              <a:rPr lang="it-IT" dirty="0" err="1"/>
              <a:t>available</a:t>
            </a:r>
            <a:r>
              <a:rPr lang="it-IT" dirty="0"/>
              <a:t> </a:t>
            </a:r>
          </a:p>
          <a:p>
            <a:pPr lvl="1"/>
            <a:r>
              <a:rPr lang="it-IT" dirty="0"/>
              <a:t>Post </a:t>
            </a:r>
            <a:r>
              <a:rPr lang="it-IT" dirty="0" err="1"/>
              <a:t>condition</a:t>
            </a:r>
            <a:r>
              <a:rPr lang="it-IT" dirty="0"/>
              <a:t>: </a:t>
            </a:r>
            <a:r>
              <a:rPr lang="it-IT" dirty="0" err="1"/>
              <a:t>all</a:t>
            </a:r>
            <a:r>
              <a:rPr lang="it-IT" dirty="0"/>
              <a:t> </a:t>
            </a:r>
            <a:r>
              <a:rPr lang="it-IT" dirty="0" err="1"/>
              <a:t>cells</a:t>
            </a:r>
            <a:r>
              <a:rPr lang="it-IT" dirty="0"/>
              <a:t> of </a:t>
            </a:r>
            <a:r>
              <a:rPr lang="it-IT" dirty="0" err="1"/>
              <a:t>space</a:t>
            </a:r>
            <a:r>
              <a:rPr lang="it-IT" dirty="0"/>
              <a:t> are </a:t>
            </a:r>
            <a:r>
              <a:rPr lang="it-IT" dirty="0" err="1"/>
              <a:t>clean</a:t>
            </a:r>
            <a:r>
              <a:rPr lang="it-IT" dirty="0"/>
              <a:t>, robot </a:t>
            </a:r>
            <a:r>
              <a:rPr lang="it-IT" dirty="0" err="1"/>
              <a:t>is</a:t>
            </a:r>
            <a:r>
              <a:rPr lang="it-IT" dirty="0"/>
              <a:t> in </a:t>
            </a:r>
            <a:r>
              <a:rPr lang="it-IT" dirty="0" err="1"/>
              <a:t>charging</a:t>
            </a:r>
            <a:r>
              <a:rPr lang="it-IT" dirty="0"/>
              <a:t> station</a:t>
            </a:r>
          </a:p>
          <a:p>
            <a:pPr lvl="1"/>
            <a:endParaRPr lang="it-IT" dirty="0"/>
          </a:p>
          <a:p>
            <a:pPr lvl="1"/>
            <a:r>
              <a:rPr lang="it-IT" dirty="0"/>
              <a:t>End user </a:t>
            </a:r>
            <a:r>
              <a:rPr lang="it-IT" dirty="0" err="1"/>
              <a:t>pushes</a:t>
            </a:r>
            <a:r>
              <a:rPr lang="it-IT" dirty="0"/>
              <a:t> </a:t>
            </a:r>
            <a:r>
              <a:rPr lang="it-IT" dirty="0" err="1"/>
              <a:t>clean</a:t>
            </a:r>
            <a:r>
              <a:rPr lang="it-IT" dirty="0"/>
              <a:t> </a:t>
            </a:r>
            <a:r>
              <a:rPr lang="it-IT" dirty="0" err="1"/>
              <a:t>button</a:t>
            </a:r>
            <a:endParaRPr lang="it-IT" dirty="0"/>
          </a:p>
          <a:p>
            <a:pPr lvl="1"/>
            <a:r>
              <a:rPr lang="it-IT" dirty="0"/>
              <a:t>Robot starts </a:t>
            </a:r>
            <a:r>
              <a:rPr lang="it-IT" dirty="0" err="1"/>
              <a:t>diagnose</a:t>
            </a:r>
            <a:r>
              <a:rPr lang="it-IT" dirty="0"/>
              <a:t> procedure, </a:t>
            </a:r>
            <a:r>
              <a:rPr lang="it-IT" dirty="0" err="1"/>
              <a:t>result</a:t>
            </a:r>
            <a:r>
              <a:rPr lang="it-IT" dirty="0"/>
              <a:t> </a:t>
            </a:r>
            <a:r>
              <a:rPr lang="it-IT" dirty="0" err="1"/>
              <a:t>is</a:t>
            </a:r>
            <a:r>
              <a:rPr lang="it-IT" dirty="0"/>
              <a:t> ok</a:t>
            </a:r>
          </a:p>
          <a:p>
            <a:pPr lvl="1"/>
            <a:r>
              <a:rPr lang="it-IT" dirty="0"/>
              <a:t>Robot </a:t>
            </a:r>
            <a:r>
              <a:rPr lang="it-IT" dirty="0" err="1"/>
              <a:t>computes</a:t>
            </a:r>
            <a:r>
              <a:rPr lang="it-IT" dirty="0"/>
              <a:t> </a:t>
            </a:r>
            <a:r>
              <a:rPr lang="it-IT" dirty="0" err="1"/>
              <a:t>path</a:t>
            </a:r>
            <a:r>
              <a:rPr lang="it-IT" dirty="0"/>
              <a:t> to cover </a:t>
            </a:r>
            <a:r>
              <a:rPr lang="it-IT" dirty="0" err="1"/>
              <a:t>all</a:t>
            </a:r>
            <a:r>
              <a:rPr lang="it-IT" dirty="0"/>
              <a:t> </a:t>
            </a:r>
            <a:r>
              <a:rPr lang="it-IT" dirty="0" err="1"/>
              <a:t>space</a:t>
            </a:r>
            <a:r>
              <a:rPr lang="it-IT" dirty="0"/>
              <a:t> (FW-FR1.3) (ex, </a:t>
            </a:r>
            <a:r>
              <a:rPr lang="it-IT" dirty="0" err="1"/>
              <a:t>path</a:t>
            </a:r>
            <a:r>
              <a:rPr lang="it-IT" dirty="0"/>
              <a:t> </a:t>
            </a:r>
            <a:r>
              <a:rPr lang="it-IT" dirty="0" err="1"/>
              <a:t>is</a:t>
            </a:r>
            <a:r>
              <a:rPr lang="it-IT" dirty="0"/>
              <a:t> cA1, cA2, c B2,..)</a:t>
            </a:r>
          </a:p>
          <a:p>
            <a:pPr lvl="1"/>
            <a:r>
              <a:rPr lang="it-IT" dirty="0"/>
              <a:t>Robot starts vacuum pump</a:t>
            </a:r>
          </a:p>
          <a:p>
            <a:pPr lvl="1"/>
            <a:r>
              <a:rPr lang="it-IT" dirty="0"/>
              <a:t>Robot </a:t>
            </a:r>
            <a:r>
              <a:rPr lang="it-IT" dirty="0" err="1"/>
              <a:t>moves</a:t>
            </a:r>
            <a:r>
              <a:rPr lang="it-IT" dirty="0"/>
              <a:t> to Ca1, stays </a:t>
            </a:r>
            <a:r>
              <a:rPr lang="it-IT" dirty="0" err="1"/>
              <a:t>enough</a:t>
            </a:r>
            <a:r>
              <a:rPr lang="it-IT" dirty="0"/>
              <a:t> time to </a:t>
            </a:r>
            <a:r>
              <a:rPr lang="it-IT" dirty="0" err="1"/>
              <a:t>clean</a:t>
            </a:r>
            <a:r>
              <a:rPr lang="it-IT" dirty="0"/>
              <a:t> </a:t>
            </a:r>
            <a:r>
              <a:rPr lang="it-IT" dirty="0" err="1"/>
              <a:t>it</a:t>
            </a:r>
            <a:endParaRPr lang="it-IT" dirty="0"/>
          </a:p>
          <a:p>
            <a:pPr lvl="1"/>
            <a:r>
              <a:rPr lang="it-IT" dirty="0"/>
              <a:t>Robot </a:t>
            </a:r>
            <a:r>
              <a:rPr lang="it-IT" dirty="0" err="1"/>
              <a:t>computes</a:t>
            </a:r>
            <a:r>
              <a:rPr lang="it-IT" dirty="0"/>
              <a:t> and updates </a:t>
            </a:r>
            <a:r>
              <a:rPr lang="it-IT" dirty="0" err="1"/>
              <a:t>its</a:t>
            </a:r>
            <a:r>
              <a:rPr lang="it-IT" dirty="0"/>
              <a:t> position and </a:t>
            </a:r>
            <a:r>
              <a:rPr lang="it-IT" dirty="0" err="1"/>
              <a:t>orientation</a:t>
            </a:r>
            <a:endParaRPr lang="it-IT" dirty="0"/>
          </a:p>
          <a:p>
            <a:pPr lvl="1"/>
            <a:endParaRPr lang="it-IT" dirty="0"/>
          </a:p>
          <a:p>
            <a:pPr lvl="1"/>
            <a:r>
              <a:rPr lang="it-IT" dirty="0"/>
              <a:t>Robot </a:t>
            </a:r>
            <a:r>
              <a:rPr lang="it-IT" dirty="0" err="1"/>
              <a:t>moves</a:t>
            </a:r>
            <a:r>
              <a:rPr lang="it-IT" dirty="0"/>
              <a:t> to cA2, </a:t>
            </a:r>
          </a:p>
          <a:p>
            <a:pPr lvl="1"/>
            <a:r>
              <a:rPr lang="it-IT" dirty="0"/>
              <a:t>Robot </a:t>
            </a:r>
            <a:r>
              <a:rPr lang="it-IT" dirty="0" err="1"/>
              <a:t>computes</a:t>
            </a:r>
            <a:r>
              <a:rPr lang="it-IT" dirty="0"/>
              <a:t> and updates </a:t>
            </a:r>
            <a:r>
              <a:rPr lang="it-IT" dirty="0" err="1"/>
              <a:t>its</a:t>
            </a:r>
            <a:r>
              <a:rPr lang="it-IT" dirty="0"/>
              <a:t> position and </a:t>
            </a:r>
            <a:r>
              <a:rPr lang="it-IT" dirty="0" err="1"/>
              <a:t>orientation</a:t>
            </a:r>
            <a:endParaRPr lang="it-IT" dirty="0"/>
          </a:p>
          <a:p>
            <a:pPr lvl="1"/>
            <a:endParaRPr lang="it-IT" dirty="0"/>
          </a:p>
          <a:p>
            <a:pPr lvl="1"/>
            <a:r>
              <a:rPr lang="it-IT" dirty="0"/>
              <a:t>…</a:t>
            </a:r>
          </a:p>
          <a:p>
            <a:pPr lvl="1"/>
            <a:r>
              <a:rPr lang="it-IT" dirty="0"/>
              <a:t>Robot back to </a:t>
            </a:r>
            <a:r>
              <a:rPr lang="it-IT" dirty="0" err="1"/>
              <a:t>charging</a:t>
            </a:r>
            <a:r>
              <a:rPr lang="it-IT" dirty="0"/>
              <a:t> station</a:t>
            </a:r>
          </a:p>
        </p:txBody>
      </p:sp>
    </p:spTree>
    <p:extLst>
      <p:ext uri="{BB962C8B-B14F-4D97-AF65-F5344CB8AC3E}">
        <p14:creationId xmlns:p14="http://schemas.microsoft.com/office/powerpoint/2010/main" val="114774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74D6-49C7-402E-AD1B-DBB21C1DB41A}"/>
              </a:ext>
            </a:extLst>
          </p:cNvPr>
          <p:cNvSpPr>
            <a:spLocks noGrp="1"/>
          </p:cNvSpPr>
          <p:nvPr>
            <p:ph type="title"/>
          </p:nvPr>
        </p:nvSpPr>
        <p:spPr/>
        <p:txBody>
          <a:bodyPr/>
          <a:lstStyle/>
          <a:p>
            <a:r>
              <a:rPr lang="en-GB" dirty="0"/>
              <a:t>High level, informal description</a:t>
            </a:r>
          </a:p>
        </p:txBody>
      </p:sp>
      <p:sp>
        <p:nvSpPr>
          <p:cNvPr id="3" name="Content Placeholder 2">
            <a:extLst>
              <a:ext uri="{FF2B5EF4-FFF2-40B4-BE49-F238E27FC236}">
                <a16:creationId xmlns:a16="http://schemas.microsoft.com/office/drawing/2014/main" id="{25D54EDE-67A0-40D5-AC2E-0D8F15A3D4DB}"/>
              </a:ext>
            </a:extLst>
          </p:cNvPr>
          <p:cNvSpPr>
            <a:spLocks noGrp="1"/>
          </p:cNvSpPr>
          <p:nvPr>
            <p:ph idx="1"/>
          </p:nvPr>
        </p:nvSpPr>
        <p:spPr/>
        <p:txBody>
          <a:bodyPr>
            <a:normAutofit fontScale="55000" lnSpcReduction="20000"/>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several years robotic vacuum cleaners (RVC) are available. An RVC is capable of cleaning the floors of a house in autonomous mode.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RVC system</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composed of the robot itself and a charging station. The charging station is connected to an electric socket in the house, and allows charging the battery on board of the robot.</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robot itself is composed of mechanical and electric parts, a computer, and sensors. One infrared sensor in the frontal part recognizes obstacles, another infrared sensor always on the frontal part recognizes gaps (like a downhill staircase). A sensor on the battery reads the charge of the battery. The computer collects data from the sensors and controls the movement of four wheels. Another sensor on one of the wheels computes direction and distance traveled by the robot.</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on top of the robot there are three switches: on-off, start, learn.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learn button starts a procedure that allows the robot to map the space in the house. With a certain algorithm the robot moves in all directions, until it finds obstacles or gaps, and builds an internal map of this space. By definition the robot cannot move beyond obstacles, like walls or closed doors, and beyond gaps taller than 1cm.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starting point of the learn procedure must be the charging station. When the map is built the robot returns to the charging station and stops.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start button starts a cleaning procedure. The robot, starting from the charging station, covers and cleans all the space in the house, as mapped in the ‘learn’ procedure.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all cases when the charge of the battery is below a certain threshold, the robot returns to the charging station. When recharged, the robot completes the mission, then returns to the charging station and stops.</a:t>
            </a:r>
          </a:p>
          <a:p>
            <a:pPr>
              <a:lnSpc>
                <a:spcPct val="115000"/>
              </a:lnSpc>
              <a:spcAft>
                <a:spcPts val="1000"/>
              </a:spcAft>
            </a:pPr>
            <a:r>
              <a:rPr lang="en-US" sz="1800" dirty="0">
                <a:latin typeface="Calibri" panose="020F0502020204030204" pitchFamily="34" charset="0"/>
                <a:ea typeface="Calibri" panose="020F0502020204030204" pitchFamily="34" charset="0"/>
                <a:cs typeface="Times New Roman" panose="02020603050405020304" pitchFamily="18" charset="0"/>
              </a:rPr>
              <a:t>The robot has also a USB port to be used by maintenance staff for diagnostics and possibly firmware update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5379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7BCE-714D-999A-B08F-1568B0F9371C}"/>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64BD5E7D-706D-C540-11D2-A3854B8A1B31}"/>
              </a:ext>
            </a:extLst>
          </p:cNvPr>
          <p:cNvSpPr>
            <a:spLocks noGrp="1"/>
          </p:cNvSpPr>
          <p:nvPr>
            <p:ph idx="1"/>
          </p:nvPr>
        </p:nvSpPr>
        <p:spPr/>
        <p:txBody>
          <a:bodyPr>
            <a:normAutofit fontScale="70000" lnSpcReduction="20000"/>
          </a:bodyPr>
          <a:lstStyle/>
          <a:p>
            <a:r>
              <a:rPr lang="it-IT" dirty="0"/>
              <a:t>S1V  (</a:t>
            </a:r>
            <a:r>
              <a:rPr lang="it-IT" dirty="0" err="1"/>
              <a:t>all</a:t>
            </a:r>
            <a:r>
              <a:rPr lang="it-IT" dirty="0"/>
              <a:t> </a:t>
            </a:r>
            <a:r>
              <a:rPr lang="it-IT" dirty="0" err="1"/>
              <a:t>right</a:t>
            </a:r>
            <a:r>
              <a:rPr lang="it-IT" dirty="0"/>
              <a:t>, one  </a:t>
            </a:r>
            <a:r>
              <a:rPr lang="it-IT" dirty="0" err="1"/>
              <a:t>obstacle</a:t>
            </a:r>
            <a:r>
              <a:rPr lang="it-IT" dirty="0"/>
              <a:t> </a:t>
            </a:r>
            <a:r>
              <a:rPr lang="it-IT" dirty="0" err="1"/>
              <a:t>found</a:t>
            </a:r>
            <a:r>
              <a:rPr lang="it-IT" dirty="0"/>
              <a:t>)</a:t>
            </a:r>
          </a:p>
          <a:p>
            <a:pPr lvl="1"/>
            <a:r>
              <a:rPr lang="it-IT" dirty="0" err="1"/>
              <a:t>Precondition</a:t>
            </a:r>
            <a:r>
              <a:rPr lang="it-IT" dirty="0"/>
              <a:t>: robot </a:t>
            </a:r>
            <a:r>
              <a:rPr lang="it-IT" dirty="0" err="1"/>
              <a:t>is</a:t>
            </a:r>
            <a:r>
              <a:rPr lang="it-IT" dirty="0"/>
              <a:t> in </a:t>
            </a:r>
            <a:r>
              <a:rPr lang="it-IT" dirty="0" err="1"/>
              <a:t>charging</a:t>
            </a:r>
            <a:r>
              <a:rPr lang="it-IT" dirty="0"/>
              <a:t> station, </a:t>
            </a:r>
            <a:r>
              <a:rPr lang="it-IT" dirty="0" err="1"/>
              <a:t>battery</a:t>
            </a:r>
            <a:r>
              <a:rPr lang="it-IT" dirty="0"/>
              <a:t> </a:t>
            </a:r>
            <a:r>
              <a:rPr lang="it-IT" dirty="0" err="1"/>
              <a:t>is</a:t>
            </a:r>
            <a:r>
              <a:rPr lang="it-IT" dirty="0"/>
              <a:t> full, robot </a:t>
            </a:r>
            <a:r>
              <a:rPr lang="it-IT" dirty="0" err="1"/>
              <a:t>is</a:t>
            </a:r>
            <a:r>
              <a:rPr lang="it-IT" dirty="0"/>
              <a:t> working, </a:t>
            </a:r>
            <a:r>
              <a:rPr lang="it-IT" dirty="0" err="1"/>
              <a:t>map</a:t>
            </a:r>
            <a:r>
              <a:rPr lang="it-IT" dirty="0"/>
              <a:t> of </a:t>
            </a:r>
            <a:r>
              <a:rPr lang="it-IT" dirty="0" err="1"/>
              <a:t>space</a:t>
            </a:r>
            <a:r>
              <a:rPr lang="it-IT" dirty="0"/>
              <a:t> </a:t>
            </a:r>
            <a:r>
              <a:rPr lang="it-IT" dirty="0" err="1"/>
              <a:t>is</a:t>
            </a:r>
            <a:r>
              <a:rPr lang="it-IT" dirty="0"/>
              <a:t> </a:t>
            </a:r>
            <a:r>
              <a:rPr lang="it-IT" dirty="0" err="1"/>
              <a:t>available</a:t>
            </a:r>
            <a:r>
              <a:rPr lang="it-IT" dirty="0"/>
              <a:t> </a:t>
            </a:r>
          </a:p>
          <a:p>
            <a:pPr lvl="1"/>
            <a:r>
              <a:rPr lang="it-IT" dirty="0"/>
              <a:t>Post </a:t>
            </a:r>
            <a:r>
              <a:rPr lang="it-IT" dirty="0" err="1"/>
              <a:t>condition</a:t>
            </a:r>
            <a:r>
              <a:rPr lang="it-IT" dirty="0"/>
              <a:t>: </a:t>
            </a:r>
            <a:r>
              <a:rPr lang="it-IT" dirty="0" err="1"/>
              <a:t>all</a:t>
            </a:r>
            <a:r>
              <a:rPr lang="it-IT" dirty="0"/>
              <a:t> </a:t>
            </a:r>
            <a:r>
              <a:rPr lang="it-IT" dirty="0" err="1"/>
              <a:t>cells</a:t>
            </a:r>
            <a:r>
              <a:rPr lang="it-IT" dirty="0"/>
              <a:t> of </a:t>
            </a:r>
            <a:r>
              <a:rPr lang="it-IT" dirty="0" err="1"/>
              <a:t>space</a:t>
            </a:r>
            <a:r>
              <a:rPr lang="it-IT" dirty="0"/>
              <a:t> are </a:t>
            </a:r>
            <a:r>
              <a:rPr lang="it-IT" dirty="0" err="1"/>
              <a:t>clean</a:t>
            </a:r>
            <a:r>
              <a:rPr lang="it-IT" dirty="0"/>
              <a:t>, robot </a:t>
            </a:r>
            <a:r>
              <a:rPr lang="it-IT" dirty="0" err="1"/>
              <a:t>is</a:t>
            </a:r>
            <a:r>
              <a:rPr lang="it-IT" dirty="0"/>
              <a:t> in </a:t>
            </a:r>
            <a:r>
              <a:rPr lang="it-IT" dirty="0" err="1"/>
              <a:t>charging</a:t>
            </a:r>
            <a:r>
              <a:rPr lang="it-IT" dirty="0"/>
              <a:t> station</a:t>
            </a:r>
          </a:p>
          <a:p>
            <a:pPr lvl="1"/>
            <a:endParaRPr lang="it-IT" dirty="0"/>
          </a:p>
          <a:p>
            <a:pPr lvl="1"/>
            <a:endParaRPr lang="it-IT" dirty="0"/>
          </a:p>
          <a:p>
            <a:pPr lvl="1"/>
            <a:r>
              <a:rPr lang="it-IT" dirty="0"/>
              <a:t>End user </a:t>
            </a:r>
            <a:r>
              <a:rPr lang="it-IT" dirty="0" err="1"/>
              <a:t>pushes</a:t>
            </a:r>
            <a:r>
              <a:rPr lang="it-IT" dirty="0"/>
              <a:t> </a:t>
            </a:r>
            <a:r>
              <a:rPr lang="it-IT" dirty="0" err="1"/>
              <a:t>clean</a:t>
            </a:r>
            <a:r>
              <a:rPr lang="it-IT" dirty="0"/>
              <a:t> </a:t>
            </a:r>
            <a:r>
              <a:rPr lang="it-IT" dirty="0" err="1"/>
              <a:t>button</a:t>
            </a:r>
            <a:endParaRPr lang="it-IT" dirty="0"/>
          </a:p>
          <a:p>
            <a:pPr lvl="1"/>
            <a:r>
              <a:rPr lang="it-IT" dirty="0"/>
              <a:t>Robot starts </a:t>
            </a:r>
            <a:r>
              <a:rPr lang="it-IT" dirty="0" err="1"/>
              <a:t>diagnose</a:t>
            </a:r>
            <a:r>
              <a:rPr lang="it-IT" dirty="0"/>
              <a:t> procedure, </a:t>
            </a:r>
            <a:r>
              <a:rPr lang="it-IT" dirty="0" err="1"/>
              <a:t>result</a:t>
            </a:r>
            <a:r>
              <a:rPr lang="it-IT" dirty="0"/>
              <a:t> </a:t>
            </a:r>
            <a:r>
              <a:rPr lang="it-IT" dirty="0" err="1"/>
              <a:t>is</a:t>
            </a:r>
            <a:r>
              <a:rPr lang="it-IT" dirty="0"/>
              <a:t> ok</a:t>
            </a:r>
          </a:p>
          <a:p>
            <a:pPr lvl="1"/>
            <a:r>
              <a:rPr lang="it-IT" dirty="0"/>
              <a:t>Robot </a:t>
            </a:r>
            <a:r>
              <a:rPr lang="it-IT" dirty="0" err="1"/>
              <a:t>computes</a:t>
            </a:r>
            <a:r>
              <a:rPr lang="it-IT" dirty="0"/>
              <a:t> </a:t>
            </a:r>
            <a:r>
              <a:rPr lang="it-IT" dirty="0" err="1"/>
              <a:t>path</a:t>
            </a:r>
            <a:r>
              <a:rPr lang="it-IT" dirty="0"/>
              <a:t> to cover </a:t>
            </a:r>
            <a:r>
              <a:rPr lang="it-IT" dirty="0" err="1"/>
              <a:t>all</a:t>
            </a:r>
            <a:r>
              <a:rPr lang="it-IT" dirty="0"/>
              <a:t> </a:t>
            </a:r>
            <a:r>
              <a:rPr lang="it-IT" dirty="0" err="1"/>
              <a:t>space</a:t>
            </a:r>
            <a:r>
              <a:rPr lang="it-IT" dirty="0"/>
              <a:t> (FW-FR1.3) (ex, </a:t>
            </a:r>
            <a:r>
              <a:rPr lang="it-IT" dirty="0" err="1"/>
              <a:t>path</a:t>
            </a:r>
            <a:r>
              <a:rPr lang="it-IT" dirty="0"/>
              <a:t> </a:t>
            </a:r>
            <a:r>
              <a:rPr lang="it-IT" dirty="0" err="1"/>
              <a:t>is</a:t>
            </a:r>
            <a:r>
              <a:rPr lang="it-IT" dirty="0"/>
              <a:t> cA1, cA2, c B2, cB3)</a:t>
            </a:r>
          </a:p>
          <a:p>
            <a:pPr lvl="1"/>
            <a:r>
              <a:rPr lang="it-IT" dirty="0"/>
              <a:t>Robot starts vacuum pump</a:t>
            </a:r>
          </a:p>
          <a:p>
            <a:pPr lvl="1"/>
            <a:r>
              <a:rPr lang="it-IT" dirty="0"/>
              <a:t>Robot </a:t>
            </a:r>
            <a:r>
              <a:rPr lang="it-IT" dirty="0" err="1"/>
              <a:t>moves</a:t>
            </a:r>
            <a:r>
              <a:rPr lang="it-IT" dirty="0"/>
              <a:t> to Ca1, stays </a:t>
            </a:r>
            <a:r>
              <a:rPr lang="it-IT" dirty="0" err="1"/>
              <a:t>enough</a:t>
            </a:r>
            <a:r>
              <a:rPr lang="it-IT" dirty="0"/>
              <a:t> time to </a:t>
            </a:r>
            <a:r>
              <a:rPr lang="it-IT" dirty="0" err="1"/>
              <a:t>clean</a:t>
            </a:r>
            <a:r>
              <a:rPr lang="it-IT" dirty="0"/>
              <a:t> </a:t>
            </a:r>
            <a:r>
              <a:rPr lang="it-IT" dirty="0" err="1"/>
              <a:t>it</a:t>
            </a:r>
            <a:endParaRPr lang="it-IT" dirty="0"/>
          </a:p>
          <a:p>
            <a:pPr lvl="1"/>
            <a:r>
              <a:rPr lang="it-IT" dirty="0"/>
              <a:t>Robot </a:t>
            </a:r>
            <a:r>
              <a:rPr lang="it-IT" dirty="0" err="1"/>
              <a:t>computes</a:t>
            </a:r>
            <a:r>
              <a:rPr lang="it-IT" dirty="0"/>
              <a:t> and updates </a:t>
            </a:r>
            <a:r>
              <a:rPr lang="it-IT" dirty="0" err="1"/>
              <a:t>its</a:t>
            </a:r>
            <a:r>
              <a:rPr lang="it-IT" dirty="0"/>
              <a:t> position and </a:t>
            </a:r>
            <a:r>
              <a:rPr lang="it-IT" dirty="0" err="1"/>
              <a:t>orientation</a:t>
            </a:r>
            <a:endParaRPr lang="it-IT" dirty="0"/>
          </a:p>
          <a:p>
            <a:pPr lvl="1"/>
            <a:r>
              <a:rPr lang="it-IT" dirty="0"/>
              <a:t>Robot </a:t>
            </a:r>
            <a:r>
              <a:rPr lang="it-IT" dirty="0" err="1"/>
              <a:t>moves</a:t>
            </a:r>
            <a:r>
              <a:rPr lang="it-IT" dirty="0"/>
              <a:t> to cA2, </a:t>
            </a:r>
          </a:p>
          <a:p>
            <a:pPr lvl="1"/>
            <a:r>
              <a:rPr lang="it-IT" dirty="0"/>
              <a:t>Robot </a:t>
            </a:r>
            <a:r>
              <a:rPr lang="it-IT" dirty="0" err="1"/>
              <a:t>computes</a:t>
            </a:r>
            <a:r>
              <a:rPr lang="it-IT" dirty="0"/>
              <a:t> and updates </a:t>
            </a:r>
            <a:r>
              <a:rPr lang="it-IT" dirty="0" err="1"/>
              <a:t>its</a:t>
            </a:r>
            <a:r>
              <a:rPr lang="it-IT" dirty="0"/>
              <a:t> position and </a:t>
            </a:r>
            <a:r>
              <a:rPr lang="it-IT" dirty="0" err="1"/>
              <a:t>orientation</a:t>
            </a:r>
            <a:endParaRPr lang="it-IT" dirty="0"/>
          </a:p>
          <a:p>
            <a:pPr lvl="1"/>
            <a:r>
              <a:rPr lang="it-IT" dirty="0"/>
              <a:t>Robot </a:t>
            </a:r>
            <a:r>
              <a:rPr lang="it-IT" dirty="0" err="1"/>
              <a:t>recognizes</a:t>
            </a:r>
            <a:r>
              <a:rPr lang="it-IT" dirty="0"/>
              <a:t> </a:t>
            </a:r>
            <a:r>
              <a:rPr lang="it-IT" dirty="0" err="1"/>
              <a:t>obstacle</a:t>
            </a:r>
            <a:r>
              <a:rPr lang="it-IT" dirty="0"/>
              <a:t> in </a:t>
            </a:r>
            <a:r>
              <a:rPr lang="it-IT" dirty="0" err="1"/>
              <a:t>cell</a:t>
            </a:r>
            <a:r>
              <a:rPr lang="it-IT" dirty="0"/>
              <a:t> cB2 </a:t>
            </a:r>
            <a:r>
              <a:rPr lang="it-IT" dirty="0" err="1"/>
              <a:t>that</a:t>
            </a:r>
            <a:r>
              <a:rPr lang="it-IT" dirty="0"/>
              <a:t> </a:t>
            </a:r>
            <a:r>
              <a:rPr lang="it-IT" dirty="0" err="1"/>
              <a:t>was</a:t>
            </a:r>
            <a:r>
              <a:rPr lang="it-IT" dirty="0"/>
              <a:t> </a:t>
            </a:r>
            <a:r>
              <a:rPr lang="it-IT" dirty="0" err="1"/>
              <a:t>not</a:t>
            </a:r>
            <a:r>
              <a:rPr lang="it-IT" dirty="0"/>
              <a:t> in </a:t>
            </a:r>
            <a:r>
              <a:rPr lang="it-IT" dirty="0" err="1"/>
              <a:t>map</a:t>
            </a:r>
            <a:r>
              <a:rPr lang="it-IT" dirty="0"/>
              <a:t>. Robot </a:t>
            </a:r>
            <a:r>
              <a:rPr lang="it-IT" dirty="0" err="1"/>
              <a:t>computes</a:t>
            </a:r>
            <a:r>
              <a:rPr lang="it-IT" dirty="0"/>
              <a:t> turn </a:t>
            </a:r>
            <a:r>
              <a:rPr lang="it-IT" dirty="0" err="1"/>
              <a:t>around</a:t>
            </a:r>
            <a:r>
              <a:rPr lang="it-IT" dirty="0"/>
              <a:t> of </a:t>
            </a:r>
            <a:r>
              <a:rPr lang="it-IT" dirty="0" err="1"/>
              <a:t>cell</a:t>
            </a:r>
            <a:r>
              <a:rPr lang="it-IT" dirty="0"/>
              <a:t> cB2, and </a:t>
            </a:r>
            <a:r>
              <a:rPr lang="it-IT" dirty="0" err="1"/>
              <a:t>continues</a:t>
            </a:r>
            <a:r>
              <a:rPr lang="it-IT" dirty="0"/>
              <a:t> to cB3 </a:t>
            </a:r>
          </a:p>
          <a:p>
            <a:pPr lvl="1"/>
            <a:r>
              <a:rPr lang="it-IT" dirty="0"/>
              <a:t>…</a:t>
            </a:r>
          </a:p>
          <a:p>
            <a:pPr lvl="1"/>
            <a:r>
              <a:rPr lang="it-IT" dirty="0"/>
              <a:t>Robot back to </a:t>
            </a:r>
            <a:r>
              <a:rPr lang="it-IT" dirty="0" err="1"/>
              <a:t>charging</a:t>
            </a:r>
            <a:r>
              <a:rPr lang="it-IT" dirty="0"/>
              <a:t> station</a:t>
            </a:r>
          </a:p>
        </p:txBody>
      </p:sp>
    </p:spTree>
    <p:extLst>
      <p:ext uri="{BB962C8B-B14F-4D97-AF65-F5344CB8AC3E}">
        <p14:creationId xmlns:p14="http://schemas.microsoft.com/office/powerpoint/2010/main" val="195680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7E66-B12F-208E-6A07-A58DB88E20EA}"/>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44593F7E-80BC-39B6-D92D-6607403B33ED}"/>
              </a:ext>
            </a:extLst>
          </p:cNvPr>
          <p:cNvSpPr>
            <a:spLocks noGrp="1"/>
          </p:cNvSpPr>
          <p:nvPr>
            <p:ph idx="1"/>
          </p:nvPr>
        </p:nvSpPr>
        <p:spPr/>
        <p:txBody>
          <a:bodyPr/>
          <a:lstStyle/>
          <a:p>
            <a:r>
              <a:rPr lang="it-IT" dirty="0"/>
              <a:t>S1-exc1</a:t>
            </a:r>
          </a:p>
          <a:p>
            <a:pPr lvl="1"/>
            <a:r>
              <a:rPr lang="it-IT" dirty="0" err="1"/>
              <a:t>Precondition</a:t>
            </a:r>
            <a:r>
              <a:rPr lang="it-IT" dirty="0"/>
              <a:t>: robot </a:t>
            </a:r>
            <a:r>
              <a:rPr lang="it-IT" dirty="0" err="1"/>
              <a:t>is</a:t>
            </a:r>
            <a:r>
              <a:rPr lang="it-IT" dirty="0"/>
              <a:t> in </a:t>
            </a:r>
            <a:r>
              <a:rPr lang="it-IT" dirty="0" err="1"/>
              <a:t>charging</a:t>
            </a:r>
            <a:r>
              <a:rPr lang="it-IT" dirty="0"/>
              <a:t> station, </a:t>
            </a:r>
            <a:r>
              <a:rPr lang="it-IT" dirty="0" err="1"/>
              <a:t>battery</a:t>
            </a:r>
            <a:r>
              <a:rPr lang="it-IT" dirty="0"/>
              <a:t> </a:t>
            </a:r>
            <a:r>
              <a:rPr lang="it-IT" dirty="0" err="1"/>
              <a:t>is</a:t>
            </a:r>
            <a:r>
              <a:rPr lang="it-IT" dirty="0"/>
              <a:t> full, robot </a:t>
            </a:r>
            <a:r>
              <a:rPr lang="it-IT" dirty="0" err="1"/>
              <a:t>is</a:t>
            </a:r>
            <a:r>
              <a:rPr lang="it-IT" dirty="0"/>
              <a:t> working, </a:t>
            </a:r>
            <a:r>
              <a:rPr lang="it-IT" dirty="0" err="1"/>
              <a:t>map</a:t>
            </a:r>
            <a:r>
              <a:rPr lang="it-IT" dirty="0"/>
              <a:t> of </a:t>
            </a:r>
            <a:r>
              <a:rPr lang="it-IT" dirty="0" err="1"/>
              <a:t>space</a:t>
            </a:r>
            <a:r>
              <a:rPr lang="it-IT" dirty="0"/>
              <a:t> </a:t>
            </a:r>
            <a:r>
              <a:rPr lang="it-IT" dirty="0" err="1"/>
              <a:t>is</a:t>
            </a:r>
            <a:r>
              <a:rPr lang="it-IT" dirty="0"/>
              <a:t> NOT </a:t>
            </a:r>
            <a:r>
              <a:rPr lang="it-IT" dirty="0" err="1"/>
              <a:t>available</a:t>
            </a:r>
            <a:r>
              <a:rPr lang="it-IT" dirty="0"/>
              <a:t> </a:t>
            </a:r>
          </a:p>
          <a:p>
            <a:pPr lvl="1"/>
            <a:endParaRPr lang="it-IT" dirty="0"/>
          </a:p>
          <a:p>
            <a:pPr lvl="1"/>
            <a:endParaRPr lang="it-IT" dirty="0"/>
          </a:p>
          <a:p>
            <a:pPr lvl="1"/>
            <a:r>
              <a:rPr lang="it-IT" dirty="0"/>
              <a:t>End user </a:t>
            </a:r>
            <a:r>
              <a:rPr lang="it-IT" dirty="0" err="1"/>
              <a:t>pushes</a:t>
            </a:r>
            <a:r>
              <a:rPr lang="it-IT" dirty="0"/>
              <a:t> </a:t>
            </a:r>
            <a:r>
              <a:rPr lang="it-IT" dirty="0" err="1"/>
              <a:t>clean</a:t>
            </a:r>
            <a:r>
              <a:rPr lang="it-IT" dirty="0"/>
              <a:t> </a:t>
            </a:r>
            <a:r>
              <a:rPr lang="it-IT" dirty="0" err="1"/>
              <a:t>button</a:t>
            </a:r>
            <a:endParaRPr lang="it-IT" dirty="0"/>
          </a:p>
          <a:p>
            <a:pPr lvl="1"/>
            <a:r>
              <a:rPr lang="it-IT" dirty="0"/>
              <a:t>Robot starts </a:t>
            </a:r>
            <a:r>
              <a:rPr lang="it-IT" dirty="0" err="1"/>
              <a:t>diagnose</a:t>
            </a:r>
            <a:r>
              <a:rPr lang="it-IT" dirty="0"/>
              <a:t> procedure, </a:t>
            </a:r>
            <a:r>
              <a:rPr lang="it-IT" dirty="0" err="1"/>
              <a:t>result</a:t>
            </a:r>
            <a:r>
              <a:rPr lang="it-IT" dirty="0"/>
              <a:t> </a:t>
            </a:r>
            <a:r>
              <a:rPr lang="it-IT" dirty="0" err="1"/>
              <a:t>is</a:t>
            </a:r>
            <a:r>
              <a:rPr lang="it-IT" dirty="0"/>
              <a:t> ok</a:t>
            </a:r>
          </a:p>
          <a:p>
            <a:pPr marL="457200" lvl="1" indent="0">
              <a:buNone/>
            </a:pPr>
            <a:endParaRPr lang="it-IT" dirty="0"/>
          </a:p>
          <a:p>
            <a:pPr lvl="1"/>
            <a:r>
              <a:rPr lang="it-IT" dirty="0"/>
              <a:t>Robot </a:t>
            </a:r>
            <a:r>
              <a:rPr lang="it-IT" dirty="0" err="1"/>
              <a:t>does</a:t>
            </a:r>
            <a:r>
              <a:rPr lang="it-IT" dirty="0"/>
              <a:t> </a:t>
            </a:r>
            <a:r>
              <a:rPr lang="it-IT" dirty="0" err="1"/>
              <a:t>not</a:t>
            </a:r>
            <a:r>
              <a:rPr lang="it-IT" dirty="0"/>
              <a:t> </a:t>
            </a:r>
            <a:r>
              <a:rPr lang="it-IT" dirty="0" err="1"/>
              <a:t>move</a:t>
            </a:r>
            <a:r>
              <a:rPr lang="it-IT" dirty="0"/>
              <a:t>, and </a:t>
            </a:r>
            <a:r>
              <a:rPr lang="it-IT" dirty="0" err="1"/>
              <a:t>signals</a:t>
            </a:r>
            <a:r>
              <a:rPr lang="it-IT" dirty="0"/>
              <a:t> on display to do ‘</a:t>
            </a:r>
            <a:r>
              <a:rPr lang="it-IT" dirty="0" err="1"/>
              <a:t>Learn</a:t>
            </a:r>
            <a:r>
              <a:rPr lang="it-IT" dirty="0"/>
              <a:t>’</a:t>
            </a:r>
          </a:p>
          <a:p>
            <a:pPr lvl="1"/>
            <a:endParaRPr lang="it-IT" dirty="0"/>
          </a:p>
        </p:txBody>
      </p:sp>
    </p:spTree>
    <p:extLst>
      <p:ext uri="{BB962C8B-B14F-4D97-AF65-F5344CB8AC3E}">
        <p14:creationId xmlns:p14="http://schemas.microsoft.com/office/powerpoint/2010/main" val="4241657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CD8C4-1652-D435-0CE7-BC68F6B81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357927-85F4-7FB4-935A-E938175AA584}"/>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3D2ACF4D-91FF-1EAE-A300-6218FF6553FF}"/>
              </a:ext>
            </a:extLst>
          </p:cNvPr>
          <p:cNvSpPr>
            <a:spLocks noGrp="1"/>
          </p:cNvSpPr>
          <p:nvPr>
            <p:ph idx="1"/>
          </p:nvPr>
        </p:nvSpPr>
        <p:spPr/>
        <p:txBody>
          <a:bodyPr/>
          <a:lstStyle/>
          <a:p>
            <a:r>
              <a:rPr lang="it-IT" dirty="0"/>
              <a:t>S1-exc2</a:t>
            </a:r>
          </a:p>
          <a:p>
            <a:pPr lvl="1"/>
            <a:r>
              <a:rPr lang="it-IT" dirty="0" err="1"/>
              <a:t>Precondition</a:t>
            </a:r>
            <a:r>
              <a:rPr lang="it-IT" dirty="0"/>
              <a:t>: robot </a:t>
            </a:r>
            <a:r>
              <a:rPr lang="it-IT" dirty="0" err="1"/>
              <a:t>is</a:t>
            </a:r>
            <a:r>
              <a:rPr lang="it-IT" dirty="0"/>
              <a:t> in NOT </a:t>
            </a:r>
            <a:r>
              <a:rPr lang="it-IT" dirty="0" err="1"/>
              <a:t>charging</a:t>
            </a:r>
            <a:r>
              <a:rPr lang="it-IT" dirty="0"/>
              <a:t> station, </a:t>
            </a:r>
            <a:r>
              <a:rPr lang="it-IT" dirty="0" err="1"/>
              <a:t>battery</a:t>
            </a:r>
            <a:r>
              <a:rPr lang="it-IT" dirty="0"/>
              <a:t> </a:t>
            </a:r>
            <a:r>
              <a:rPr lang="it-IT" dirty="0" err="1"/>
              <a:t>is</a:t>
            </a:r>
            <a:r>
              <a:rPr lang="it-IT" dirty="0"/>
              <a:t> full, robot </a:t>
            </a:r>
            <a:r>
              <a:rPr lang="it-IT" dirty="0" err="1"/>
              <a:t>is</a:t>
            </a:r>
            <a:r>
              <a:rPr lang="it-IT" dirty="0"/>
              <a:t> working, </a:t>
            </a:r>
            <a:r>
              <a:rPr lang="it-IT" dirty="0" err="1"/>
              <a:t>map</a:t>
            </a:r>
            <a:r>
              <a:rPr lang="it-IT" dirty="0"/>
              <a:t> of </a:t>
            </a:r>
            <a:r>
              <a:rPr lang="it-IT" dirty="0" err="1"/>
              <a:t>space</a:t>
            </a:r>
            <a:r>
              <a:rPr lang="it-IT" dirty="0"/>
              <a:t> </a:t>
            </a:r>
            <a:r>
              <a:rPr lang="it-IT" dirty="0" err="1"/>
              <a:t>is</a:t>
            </a:r>
            <a:r>
              <a:rPr lang="it-IT" dirty="0"/>
              <a:t> </a:t>
            </a:r>
            <a:r>
              <a:rPr lang="it-IT" dirty="0" err="1"/>
              <a:t>available</a:t>
            </a:r>
            <a:r>
              <a:rPr lang="it-IT" dirty="0"/>
              <a:t> </a:t>
            </a:r>
          </a:p>
          <a:p>
            <a:pPr lvl="1"/>
            <a:endParaRPr lang="it-IT" dirty="0"/>
          </a:p>
          <a:p>
            <a:pPr lvl="1"/>
            <a:endParaRPr lang="it-IT" dirty="0"/>
          </a:p>
          <a:p>
            <a:pPr lvl="1"/>
            <a:r>
              <a:rPr lang="it-IT" dirty="0"/>
              <a:t>End user </a:t>
            </a:r>
            <a:r>
              <a:rPr lang="it-IT" dirty="0" err="1"/>
              <a:t>pushes</a:t>
            </a:r>
            <a:r>
              <a:rPr lang="it-IT" dirty="0"/>
              <a:t> </a:t>
            </a:r>
            <a:r>
              <a:rPr lang="it-IT" dirty="0" err="1"/>
              <a:t>clean</a:t>
            </a:r>
            <a:r>
              <a:rPr lang="it-IT" dirty="0"/>
              <a:t> </a:t>
            </a:r>
            <a:r>
              <a:rPr lang="it-IT" dirty="0" err="1"/>
              <a:t>button</a:t>
            </a:r>
            <a:endParaRPr lang="it-IT" dirty="0"/>
          </a:p>
          <a:p>
            <a:pPr lvl="1"/>
            <a:r>
              <a:rPr lang="it-IT" dirty="0"/>
              <a:t>Robot starts </a:t>
            </a:r>
            <a:r>
              <a:rPr lang="it-IT" dirty="0" err="1"/>
              <a:t>diagnose</a:t>
            </a:r>
            <a:r>
              <a:rPr lang="it-IT" dirty="0"/>
              <a:t> procedure, </a:t>
            </a:r>
            <a:r>
              <a:rPr lang="it-IT" dirty="0" err="1"/>
              <a:t>result</a:t>
            </a:r>
            <a:r>
              <a:rPr lang="it-IT" dirty="0"/>
              <a:t> </a:t>
            </a:r>
            <a:r>
              <a:rPr lang="it-IT" dirty="0" err="1"/>
              <a:t>is</a:t>
            </a:r>
            <a:r>
              <a:rPr lang="it-IT" dirty="0"/>
              <a:t> ok</a:t>
            </a:r>
          </a:p>
          <a:p>
            <a:pPr lvl="1"/>
            <a:r>
              <a:rPr lang="it-IT" dirty="0"/>
              <a:t>Robot </a:t>
            </a:r>
            <a:r>
              <a:rPr lang="it-IT" dirty="0" err="1"/>
              <a:t>does</a:t>
            </a:r>
            <a:r>
              <a:rPr lang="it-IT" dirty="0"/>
              <a:t> </a:t>
            </a:r>
            <a:r>
              <a:rPr lang="it-IT" dirty="0" err="1"/>
              <a:t>not</a:t>
            </a:r>
            <a:r>
              <a:rPr lang="it-IT" dirty="0"/>
              <a:t> </a:t>
            </a:r>
            <a:r>
              <a:rPr lang="it-IT" dirty="0" err="1"/>
              <a:t>move</a:t>
            </a:r>
            <a:r>
              <a:rPr lang="it-IT" dirty="0"/>
              <a:t>, and </a:t>
            </a:r>
            <a:r>
              <a:rPr lang="it-IT" dirty="0" err="1"/>
              <a:t>signals</a:t>
            </a:r>
            <a:r>
              <a:rPr lang="it-IT" dirty="0"/>
              <a:t> to put </a:t>
            </a:r>
            <a:r>
              <a:rPr lang="it-IT" dirty="0" err="1"/>
              <a:t>it</a:t>
            </a:r>
            <a:r>
              <a:rPr lang="it-IT" dirty="0"/>
              <a:t> in </a:t>
            </a:r>
            <a:r>
              <a:rPr lang="it-IT" dirty="0" err="1"/>
              <a:t>charging</a:t>
            </a:r>
            <a:r>
              <a:rPr lang="it-IT" dirty="0"/>
              <a:t> station</a:t>
            </a:r>
          </a:p>
          <a:p>
            <a:pPr lvl="1"/>
            <a:endParaRPr lang="it-IT" dirty="0"/>
          </a:p>
        </p:txBody>
      </p:sp>
    </p:spTree>
    <p:extLst>
      <p:ext uri="{BB962C8B-B14F-4D97-AF65-F5344CB8AC3E}">
        <p14:creationId xmlns:p14="http://schemas.microsoft.com/office/powerpoint/2010/main" val="462850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B7C40-DD16-D14E-841E-F5B64DB81A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817E82-F2B9-BEA8-0D41-4815EC6EFD04}"/>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815621D9-8FA9-05A3-607A-72F57DBCDFC1}"/>
              </a:ext>
            </a:extLst>
          </p:cNvPr>
          <p:cNvSpPr>
            <a:spLocks noGrp="1"/>
          </p:cNvSpPr>
          <p:nvPr>
            <p:ph idx="1"/>
          </p:nvPr>
        </p:nvSpPr>
        <p:spPr/>
        <p:txBody>
          <a:bodyPr/>
          <a:lstStyle/>
          <a:p>
            <a:r>
              <a:rPr lang="it-IT" dirty="0"/>
              <a:t>S1-exc3</a:t>
            </a:r>
          </a:p>
          <a:p>
            <a:pPr lvl="1"/>
            <a:r>
              <a:rPr lang="it-IT" dirty="0" err="1"/>
              <a:t>Precondition</a:t>
            </a:r>
            <a:r>
              <a:rPr lang="it-IT" dirty="0"/>
              <a:t>: robot </a:t>
            </a:r>
            <a:r>
              <a:rPr lang="it-IT" dirty="0" err="1"/>
              <a:t>is</a:t>
            </a:r>
            <a:r>
              <a:rPr lang="it-IT" dirty="0"/>
              <a:t> in </a:t>
            </a:r>
            <a:r>
              <a:rPr lang="it-IT" dirty="0" err="1"/>
              <a:t>charging</a:t>
            </a:r>
            <a:r>
              <a:rPr lang="it-IT" dirty="0"/>
              <a:t> station, </a:t>
            </a:r>
            <a:r>
              <a:rPr lang="it-IT" dirty="0" err="1"/>
              <a:t>battery</a:t>
            </a:r>
            <a:r>
              <a:rPr lang="it-IT" dirty="0"/>
              <a:t> </a:t>
            </a:r>
            <a:r>
              <a:rPr lang="it-IT" dirty="0" err="1"/>
              <a:t>is</a:t>
            </a:r>
            <a:r>
              <a:rPr lang="it-IT" dirty="0"/>
              <a:t> NOT full, robot </a:t>
            </a:r>
            <a:r>
              <a:rPr lang="it-IT" dirty="0" err="1"/>
              <a:t>is</a:t>
            </a:r>
            <a:r>
              <a:rPr lang="it-IT" dirty="0"/>
              <a:t> working, </a:t>
            </a:r>
            <a:r>
              <a:rPr lang="it-IT" dirty="0" err="1"/>
              <a:t>map</a:t>
            </a:r>
            <a:r>
              <a:rPr lang="it-IT" dirty="0"/>
              <a:t> of </a:t>
            </a:r>
            <a:r>
              <a:rPr lang="it-IT" dirty="0" err="1"/>
              <a:t>space</a:t>
            </a:r>
            <a:r>
              <a:rPr lang="it-IT" dirty="0"/>
              <a:t> </a:t>
            </a:r>
            <a:r>
              <a:rPr lang="it-IT" dirty="0" err="1"/>
              <a:t>is</a:t>
            </a:r>
            <a:r>
              <a:rPr lang="it-IT" dirty="0"/>
              <a:t> </a:t>
            </a:r>
            <a:r>
              <a:rPr lang="it-IT" dirty="0" err="1"/>
              <a:t>available</a:t>
            </a:r>
            <a:r>
              <a:rPr lang="it-IT" dirty="0"/>
              <a:t> </a:t>
            </a:r>
          </a:p>
          <a:p>
            <a:pPr lvl="1"/>
            <a:endParaRPr lang="it-IT" dirty="0"/>
          </a:p>
          <a:p>
            <a:pPr lvl="1"/>
            <a:endParaRPr lang="it-IT" dirty="0"/>
          </a:p>
          <a:p>
            <a:pPr lvl="1"/>
            <a:r>
              <a:rPr lang="it-IT" dirty="0"/>
              <a:t>End user </a:t>
            </a:r>
            <a:r>
              <a:rPr lang="it-IT" dirty="0" err="1"/>
              <a:t>pushes</a:t>
            </a:r>
            <a:r>
              <a:rPr lang="it-IT" dirty="0"/>
              <a:t> </a:t>
            </a:r>
            <a:r>
              <a:rPr lang="it-IT" dirty="0" err="1"/>
              <a:t>clean</a:t>
            </a:r>
            <a:r>
              <a:rPr lang="it-IT" dirty="0"/>
              <a:t> </a:t>
            </a:r>
            <a:r>
              <a:rPr lang="it-IT" dirty="0" err="1"/>
              <a:t>button</a:t>
            </a:r>
            <a:endParaRPr lang="it-IT" dirty="0"/>
          </a:p>
          <a:p>
            <a:pPr lvl="1"/>
            <a:r>
              <a:rPr lang="it-IT" dirty="0"/>
              <a:t>Robot starts </a:t>
            </a:r>
            <a:r>
              <a:rPr lang="it-IT" dirty="0" err="1"/>
              <a:t>diagnose</a:t>
            </a:r>
            <a:r>
              <a:rPr lang="it-IT" dirty="0"/>
              <a:t> procedure, </a:t>
            </a:r>
            <a:r>
              <a:rPr lang="it-IT" dirty="0" err="1"/>
              <a:t>result</a:t>
            </a:r>
            <a:r>
              <a:rPr lang="it-IT" dirty="0"/>
              <a:t> </a:t>
            </a:r>
            <a:r>
              <a:rPr lang="it-IT" dirty="0" err="1"/>
              <a:t>is</a:t>
            </a:r>
            <a:r>
              <a:rPr lang="it-IT" dirty="0"/>
              <a:t> ok</a:t>
            </a:r>
          </a:p>
          <a:p>
            <a:pPr lvl="1"/>
            <a:endParaRPr lang="it-IT" dirty="0"/>
          </a:p>
          <a:p>
            <a:pPr lvl="1"/>
            <a:r>
              <a:rPr lang="it-IT" dirty="0"/>
              <a:t>Robot </a:t>
            </a:r>
            <a:r>
              <a:rPr lang="it-IT" dirty="0" err="1"/>
              <a:t>does</a:t>
            </a:r>
            <a:r>
              <a:rPr lang="it-IT" dirty="0"/>
              <a:t> </a:t>
            </a:r>
            <a:r>
              <a:rPr lang="it-IT" dirty="0" err="1"/>
              <a:t>not</a:t>
            </a:r>
            <a:r>
              <a:rPr lang="it-IT" dirty="0"/>
              <a:t> </a:t>
            </a:r>
            <a:r>
              <a:rPr lang="it-IT" dirty="0" err="1"/>
              <a:t>move</a:t>
            </a:r>
            <a:r>
              <a:rPr lang="it-IT" dirty="0"/>
              <a:t>, and </a:t>
            </a:r>
            <a:r>
              <a:rPr lang="it-IT" dirty="0" err="1"/>
              <a:t>signals</a:t>
            </a:r>
            <a:r>
              <a:rPr lang="it-IT" dirty="0"/>
              <a:t> on display to do </a:t>
            </a:r>
            <a:r>
              <a:rPr lang="it-IT" dirty="0" err="1"/>
              <a:t>wait</a:t>
            </a:r>
            <a:r>
              <a:rPr lang="it-IT" dirty="0"/>
              <a:t> to finish </a:t>
            </a:r>
            <a:r>
              <a:rPr lang="it-IT" dirty="0" err="1"/>
              <a:t>charging</a:t>
            </a:r>
            <a:endParaRPr lang="it-IT" dirty="0"/>
          </a:p>
          <a:p>
            <a:pPr lvl="1"/>
            <a:endParaRPr lang="it-IT" dirty="0"/>
          </a:p>
        </p:txBody>
      </p:sp>
    </p:spTree>
    <p:extLst>
      <p:ext uri="{BB962C8B-B14F-4D97-AF65-F5344CB8AC3E}">
        <p14:creationId xmlns:p14="http://schemas.microsoft.com/office/powerpoint/2010/main" val="1585138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3B055-1E1A-8777-E0E1-8C0D929063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33959D-8EDB-8B75-75AD-23D53DBD8A1D}"/>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83C9BD8E-F0A9-5237-0CA0-E6F0BF628B67}"/>
              </a:ext>
            </a:extLst>
          </p:cNvPr>
          <p:cNvSpPr>
            <a:spLocks noGrp="1"/>
          </p:cNvSpPr>
          <p:nvPr>
            <p:ph idx="1"/>
          </p:nvPr>
        </p:nvSpPr>
        <p:spPr/>
        <p:txBody>
          <a:bodyPr/>
          <a:lstStyle/>
          <a:p>
            <a:r>
              <a:rPr lang="it-IT" dirty="0"/>
              <a:t>S1-exc4</a:t>
            </a:r>
          </a:p>
          <a:p>
            <a:pPr lvl="1"/>
            <a:r>
              <a:rPr lang="it-IT" dirty="0" err="1"/>
              <a:t>Precondition</a:t>
            </a:r>
            <a:r>
              <a:rPr lang="it-IT" dirty="0"/>
              <a:t>: robot </a:t>
            </a:r>
            <a:r>
              <a:rPr lang="it-IT" dirty="0" err="1"/>
              <a:t>is</a:t>
            </a:r>
            <a:r>
              <a:rPr lang="it-IT" dirty="0"/>
              <a:t> in </a:t>
            </a:r>
            <a:r>
              <a:rPr lang="it-IT" dirty="0" err="1"/>
              <a:t>charging</a:t>
            </a:r>
            <a:r>
              <a:rPr lang="it-IT" dirty="0"/>
              <a:t> station, </a:t>
            </a:r>
            <a:r>
              <a:rPr lang="it-IT" dirty="0" err="1"/>
              <a:t>battery</a:t>
            </a:r>
            <a:r>
              <a:rPr lang="it-IT" dirty="0"/>
              <a:t> </a:t>
            </a:r>
            <a:r>
              <a:rPr lang="it-IT" dirty="0" err="1"/>
              <a:t>is</a:t>
            </a:r>
            <a:r>
              <a:rPr lang="it-IT" dirty="0"/>
              <a:t> full, robot </a:t>
            </a:r>
            <a:r>
              <a:rPr lang="it-IT" dirty="0" err="1"/>
              <a:t>is</a:t>
            </a:r>
            <a:r>
              <a:rPr lang="it-IT" dirty="0"/>
              <a:t> NOT working, </a:t>
            </a:r>
            <a:r>
              <a:rPr lang="it-IT" dirty="0" err="1"/>
              <a:t>map</a:t>
            </a:r>
            <a:r>
              <a:rPr lang="it-IT" dirty="0"/>
              <a:t> of </a:t>
            </a:r>
            <a:r>
              <a:rPr lang="it-IT" dirty="0" err="1"/>
              <a:t>space</a:t>
            </a:r>
            <a:r>
              <a:rPr lang="it-IT" dirty="0"/>
              <a:t> </a:t>
            </a:r>
            <a:r>
              <a:rPr lang="it-IT" dirty="0" err="1"/>
              <a:t>is</a:t>
            </a:r>
            <a:r>
              <a:rPr lang="it-IT" dirty="0"/>
              <a:t> </a:t>
            </a:r>
            <a:r>
              <a:rPr lang="it-IT" dirty="0" err="1"/>
              <a:t>available</a:t>
            </a:r>
            <a:r>
              <a:rPr lang="it-IT" dirty="0"/>
              <a:t> </a:t>
            </a:r>
          </a:p>
          <a:p>
            <a:pPr lvl="1"/>
            <a:endParaRPr lang="it-IT" dirty="0"/>
          </a:p>
          <a:p>
            <a:pPr lvl="1"/>
            <a:endParaRPr lang="it-IT" dirty="0"/>
          </a:p>
          <a:p>
            <a:pPr lvl="1"/>
            <a:r>
              <a:rPr lang="it-IT" dirty="0"/>
              <a:t>End user </a:t>
            </a:r>
            <a:r>
              <a:rPr lang="it-IT" dirty="0" err="1"/>
              <a:t>pushes</a:t>
            </a:r>
            <a:r>
              <a:rPr lang="it-IT" dirty="0"/>
              <a:t> </a:t>
            </a:r>
            <a:r>
              <a:rPr lang="it-IT" dirty="0" err="1"/>
              <a:t>clean</a:t>
            </a:r>
            <a:r>
              <a:rPr lang="it-IT" dirty="0"/>
              <a:t> </a:t>
            </a:r>
            <a:r>
              <a:rPr lang="it-IT" dirty="0" err="1"/>
              <a:t>button</a:t>
            </a:r>
            <a:endParaRPr lang="it-IT" dirty="0"/>
          </a:p>
          <a:p>
            <a:pPr lvl="1"/>
            <a:r>
              <a:rPr lang="it-IT" dirty="0"/>
              <a:t>Robot starts </a:t>
            </a:r>
            <a:r>
              <a:rPr lang="it-IT" dirty="0" err="1"/>
              <a:t>diagnose</a:t>
            </a:r>
            <a:r>
              <a:rPr lang="it-IT" dirty="0"/>
              <a:t> procedure, </a:t>
            </a:r>
            <a:r>
              <a:rPr lang="it-IT" dirty="0" err="1"/>
              <a:t>result</a:t>
            </a:r>
            <a:r>
              <a:rPr lang="it-IT" dirty="0"/>
              <a:t> </a:t>
            </a:r>
            <a:r>
              <a:rPr lang="it-IT" dirty="0" err="1"/>
              <a:t>is</a:t>
            </a:r>
            <a:r>
              <a:rPr lang="it-IT" dirty="0"/>
              <a:t> NOK</a:t>
            </a:r>
          </a:p>
          <a:p>
            <a:pPr lvl="1"/>
            <a:r>
              <a:rPr lang="it-IT" dirty="0"/>
              <a:t>Robot </a:t>
            </a:r>
            <a:r>
              <a:rPr lang="it-IT" dirty="0" err="1"/>
              <a:t>does</a:t>
            </a:r>
            <a:r>
              <a:rPr lang="it-IT" dirty="0"/>
              <a:t> </a:t>
            </a:r>
            <a:r>
              <a:rPr lang="it-IT" dirty="0" err="1"/>
              <a:t>not</a:t>
            </a:r>
            <a:r>
              <a:rPr lang="it-IT" dirty="0"/>
              <a:t> </a:t>
            </a:r>
            <a:r>
              <a:rPr lang="it-IT" dirty="0" err="1"/>
              <a:t>move</a:t>
            </a:r>
            <a:r>
              <a:rPr lang="it-IT" dirty="0"/>
              <a:t>, and </a:t>
            </a:r>
            <a:r>
              <a:rPr lang="it-IT" dirty="0" err="1"/>
              <a:t>signals</a:t>
            </a:r>
            <a:r>
              <a:rPr lang="it-IT" dirty="0"/>
              <a:t> ‘</a:t>
            </a:r>
            <a:r>
              <a:rPr lang="it-IT" dirty="0" err="1"/>
              <a:t>broken</a:t>
            </a:r>
            <a:r>
              <a:rPr lang="it-IT" dirty="0"/>
              <a:t>, call </a:t>
            </a:r>
            <a:r>
              <a:rPr lang="it-IT" dirty="0" err="1"/>
              <a:t>maintenance</a:t>
            </a:r>
            <a:r>
              <a:rPr lang="it-IT" dirty="0"/>
              <a:t>’</a:t>
            </a:r>
          </a:p>
          <a:p>
            <a:pPr lvl="1"/>
            <a:endParaRPr lang="it-IT" dirty="0"/>
          </a:p>
        </p:txBody>
      </p:sp>
    </p:spTree>
    <p:extLst>
      <p:ext uri="{BB962C8B-B14F-4D97-AF65-F5344CB8AC3E}">
        <p14:creationId xmlns:p14="http://schemas.microsoft.com/office/powerpoint/2010/main" val="3685602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8472B-13BE-7F4D-A6F4-0E311D5CF2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ADAE96-297C-E23A-2F99-FD6E37AC308C}"/>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05A4242A-E53C-1002-1525-F2B95B4F3FA5}"/>
              </a:ext>
            </a:extLst>
          </p:cNvPr>
          <p:cNvSpPr>
            <a:spLocks noGrp="1"/>
          </p:cNvSpPr>
          <p:nvPr>
            <p:ph idx="1"/>
          </p:nvPr>
        </p:nvSpPr>
        <p:spPr/>
        <p:txBody>
          <a:bodyPr>
            <a:normAutofit fontScale="77500" lnSpcReduction="20000"/>
          </a:bodyPr>
          <a:lstStyle/>
          <a:p>
            <a:r>
              <a:rPr lang="it-IT" dirty="0"/>
              <a:t>S1exc5 (</a:t>
            </a:r>
            <a:r>
              <a:rPr lang="it-IT" dirty="0" err="1"/>
              <a:t>someone</a:t>
            </a:r>
            <a:r>
              <a:rPr lang="it-IT" dirty="0"/>
              <a:t> </a:t>
            </a:r>
            <a:r>
              <a:rPr lang="it-IT" dirty="0" err="1"/>
              <a:t>moves</a:t>
            </a:r>
            <a:r>
              <a:rPr lang="it-IT" dirty="0"/>
              <a:t> robot in middle of mission)</a:t>
            </a:r>
          </a:p>
          <a:p>
            <a:pPr lvl="1"/>
            <a:r>
              <a:rPr lang="it-IT" dirty="0" err="1"/>
              <a:t>Precondition</a:t>
            </a:r>
            <a:r>
              <a:rPr lang="it-IT" dirty="0"/>
              <a:t>: robot </a:t>
            </a:r>
            <a:r>
              <a:rPr lang="it-IT" dirty="0" err="1"/>
              <a:t>is</a:t>
            </a:r>
            <a:r>
              <a:rPr lang="it-IT" dirty="0"/>
              <a:t> in </a:t>
            </a:r>
            <a:r>
              <a:rPr lang="it-IT" dirty="0" err="1"/>
              <a:t>charging</a:t>
            </a:r>
            <a:r>
              <a:rPr lang="it-IT" dirty="0"/>
              <a:t> station, </a:t>
            </a:r>
            <a:r>
              <a:rPr lang="it-IT" dirty="0" err="1"/>
              <a:t>battery</a:t>
            </a:r>
            <a:r>
              <a:rPr lang="it-IT" dirty="0"/>
              <a:t> </a:t>
            </a:r>
            <a:r>
              <a:rPr lang="it-IT" dirty="0" err="1"/>
              <a:t>is</a:t>
            </a:r>
            <a:r>
              <a:rPr lang="it-IT" dirty="0"/>
              <a:t> full, robot </a:t>
            </a:r>
            <a:r>
              <a:rPr lang="it-IT" dirty="0" err="1"/>
              <a:t>is</a:t>
            </a:r>
            <a:r>
              <a:rPr lang="it-IT" dirty="0"/>
              <a:t> working, </a:t>
            </a:r>
            <a:r>
              <a:rPr lang="it-IT" dirty="0" err="1"/>
              <a:t>map</a:t>
            </a:r>
            <a:r>
              <a:rPr lang="it-IT" dirty="0"/>
              <a:t> of </a:t>
            </a:r>
            <a:r>
              <a:rPr lang="it-IT" dirty="0" err="1"/>
              <a:t>space</a:t>
            </a:r>
            <a:r>
              <a:rPr lang="it-IT" dirty="0"/>
              <a:t> </a:t>
            </a:r>
            <a:r>
              <a:rPr lang="it-IT" dirty="0" err="1"/>
              <a:t>is</a:t>
            </a:r>
            <a:r>
              <a:rPr lang="it-IT" dirty="0"/>
              <a:t> </a:t>
            </a:r>
            <a:r>
              <a:rPr lang="it-IT" dirty="0" err="1"/>
              <a:t>available</a:t>
            </a:r>
            <a:r>
              <a:rPr lang="it-IT" dirty="0"/>
              <a:t> </a:t>
            </a:r>
          </a:p>
          <a:p>
            <a:pPr lvl="1"/>
            <a:r>
              <a:rPr lang="it-IT" dirty="0"/>
              <a:t>Post </a:t>
            </a:r>
            <a:r>
              <a:rPr lang="it-IT" dirty="0" err="1"/>
              <a:t>condition</a:t>
            </a:r>
            <a:r>
              <a:rPr lang="it-IT" dirty="0"/>
              <a:t>: robot </a:t>
            </a:r>
            <a:r>
              <a:rPr lang="it-IT" dirty="0" err="1"/>
              <a:t>stops</a:t>
            </a:r>
            <a:r>
              <a:rPr lang="it-IT" dirty="0"/>
              <a:t> and </a:t>
            </a:r>
            <a:r>
              <a:rPr lang="it-IT" dirty="0" err="1"/>
              <a:t>waits</a:t>
            </a:r>
            <a:r>
              <a:rPr lang="it-IT" dirty="0"/>
              <a:t> for user </a:t>
            </a:r>
            <a:r>
              <a:rPr lang="it-IT" dirty="0" err="1"/>
              <a:t>intervention</a:t>
            </a:r>
            <a:endParaRPr lang="it-IT" dirty="0"/>
          </a:p>
          <a:p>
            <a:pPr lvl="1"/>
            <a:endParaRPr lang="it-IT" dirty="0"/>
          </a:p>
          <a:p>
            <a:pPr lvl="1"/>
            <a:r>
              <a:rPr lang="it-IT" dirty="0"/>
              <a:t>End user </a:t>
            </a:r>
            <a:r>
              <a:rPr lang="it-IT" dirty="0" err="1"/>
              <a:t>pushes</a:t>
            </a:r>
            <a:r>
              <a:rPr lang="it-IT" dirty="0"/>
              <a:t> </a:t>
            </a:r>
            <a:r>
              <a:rPr lang="it-IT" dirty="0" err="1"/>
              <a:t>clean</a:t>
            </a:r>
            <a:r>
              <a:rPr lang="it-IT" dirty="0"/>
              <a:t> </a:t>
            </a:r>
            <a:r>
              <a:rPr lang="it-IT" dirty="0" err="1"/>
              <a:t>button</a:t>
            </a:r>
            <a:endParaRPr lang="it-IT" dirty="0"/>
          </a:p>
          <a:p>
            <a:pPr lvl="1"/>
            <a:r>
              <a:rPr lang="it-IT" dirty="0"/>
              <a:t>Robot starts </a:t>
            </a:r>
            <a:r>
              <a:rPr lang="it-IT" dirty="0" err="1"/>
              <a:t>diagnose</a:t>
            </a:r>
            <a:r>
              <a:rPr lang="it-IT" dirty="0"/>
              <a:t> procedure, </a:t>
            </a:r>
            <a:r>
              <a:rPr lang="it-IT" dirty="0" err="1"/>
              <a:t>result</a:t>
            </a:r>
            <a:r>
              <a:rPr lang="it-IT" dirty="0"/>
              <a:t> </a:t>
            </a:r>
            <a:r>
              <a:rPr lang="it-IT" dirty="0" err="1"/>
              <a:t>is</a:t>
            </a:r>
            <a:r>
              <a:rPr lang="it-IT" dirty="0"/>
              <a:t> ok</a:t>
            </a:r>
          </a:p>
          <a:p>
            <a:pPr lvl="1"/>
            <a:r>
              <a:rPr lang="it-IT" dirty="0"/>
              <a:t>Robot </a:t>
            </a:r>
            <a:r>
              <a:rPr lang="it-IT" dirty="0" err="1"/>
              <a:t>computes</a:t>
            </a:r>
            <a:r>
              <a:rPr lang="it-IT" dirty="0"/>
              <a:t> </a:t>
            </a:r>
            <a:r>
              <a:rPr lang="it-IT" dirty="0" err="1"/>
              <a:t>path</a:t>
            </a:r>
            <a:r>
              <a:rPr lang="it-IT" dirty="0"/>
              <a:t> to cover </a:t>
            </a:r>
            <a:r>
              <a:rPr lang="it-IT" dirty="0" err="1"/>
              <a:t>all</a:t>
            </a:r>
            <a:r>
              <a:rPr lang="it-IT" dirty="0"/>
              <a:t> </a:t>
            </a:r>
            <a:r>
              <a:rPr lang="it-IT" dirty="0" err="1"/>
              <a:t>space</a:t>
            </a:r>
            <a:r>
              <a:rPr lang="it-IT" dirty="0"/>
              <a:t> (FW-FR1.3) (ex, </a:t>
            </a:r>
            <a:r>
              <a:rPr lang="it-IT" dirty="0" err="1"/>
              <a:t>path</a:t>
            </a:r>
            <a:r>
              <a:rPr lang="it-IT" dirty="0"/>
              <a:t> </a:t>
            </a:r>
            <a:r>
              <a:rPr lang="it-IT" dirty="0" err="1"/>
              <a:t>is</a:t>
            </a:r>
            <a:r>
              <a:rPr lang="it-IT" dirty="0"/>
              <a:t> cA1, cA2, c B2,..)</a:t>
            </a:r>
          </a:p>
          <a:p>
            <a:pPr lvl="1"/>
            <a:r>
              <a:rPr lang="it-IT" dirty="0"/>
              <a:t>Robot starts vacuum pump</a:t>
            </a:r>
          </a:p>
          <a:p>
            <a:pPr lvl="1"/>
            <a:r>
              <a:rPr lang="it-IT" dirty="0"/>
              <a:t>Robot </a:t>
            </a:r>
            <a:r>
              <a:rPr lang="it-IT" dirty="0" err="1"/>
              <a:t>moves</a:t>
            </a:r>
            <a:r>
              <a:rPr lang="it-IT" dirty="0"/>
              <a:t> to Ca1, stays </a:t>
            </a:r>
            <a:r>
              <a:rPr lang="it-IT" dirty="0" err="1"/>
              <a:t>enough</a:t>
            </a:r>
            <a:r>
              <a:rPr lang="it-IT" dirty="0"/>
              <a:t> time to </a:t>
            </a:r>
            <a:r>
              <a:rPr lang="it-IT" dirty="0" err="1"/>
              <a:t>clean</a:t>
            </a:r>
            <a:r>
              <a:rPr lang="it-IT" dirty="0"/>
              <a:t> </a:t>
            </a:r>
            <a:r>
              <a:rPr lang="it-IT" dirty="0" err="1"/>
              <a:t>it</a:t>
            </a:r>
            <a:endParaRPr lang="it-IT" dirty="0"/>
          </a:p>
          <a:p>
            <a:pPr lvl="1"/>
            <a:r>
              <a:rPr lang="it-IT" dirty="0"/>
              <a:t>Robot </a:t>
            </a:r>
            <a:r>
              <a:rPr lang="it-IT" dirty="0" err="1"/>
              <a:t>computes</a:t>
            </a:r>
            <a:r>
              <a:rPr lang="it-IT" dirty="0"/>
              <a:t> and updates </a:t>
            </a:r>
            <a:r>
              <a:rPr lang="it-IT" dirty="0" err="1"/>
              <a:t>its</a:t>
            </a:r>
            <a:r>
              <a:rPr lang="it-IT" dirty="0"/>
              <a:t> position and </a:t>
            </a:r>
            <a:r>
              <a:rPr lang="it-IT" dirty="0" err="1"/>
              <a:t>orientation</a:t>
            </a:r>
            <a:endParaRPr lang="it-IT" dirty="0"/>
          </a:p>
          <a:p>
            <a:pPr lvl="1"/>
            <a:endParaRPr lang="it-IT" dirty="0"/>
          </a:p>
          <a:p>
            <a:pPr lvl="1"/>
            <a:r>
              <a:rPr lang="it-IT" dirty="0"/>
              <a:t>Robot </a:t>
            </a:r>
            <a:r>
              <a:rPr lang="it-IT" dirty="0" err="1"/>
              <a:t>moves</a:t>
            </a:r>
            <a:r>
              <a:rPr lang="it-IT" dirty="0"/>
              <a:t> to cA2, </a:t>
            </a:r>
          </a:p>
          <a:p>
            <a:pPr lvl="1"/>
            <a:r>
              <a:rPr lang="it-IT" dirty="0"/>
              <a:t>Robot </a:t>
            </a:r>
            <a:r>
              <a:rPr lang="it-IT" dirty="0" err="1"/>
              <a:t>computes</a:t>
            </a:r>
            <a:r>
              <a:rPr lang="it-IT" dirty="0"/>
              <a:t> and updates </a:t>
            </a:r>
            <a:r>
              <a:rPr lang="it-IT" dirty="0" err="1"/>
              <a:t>its</a:t>
            </a:r>
            <a:r>
              <a:rPr lang="it-IT" dirty="0"/>
              <a:t> position and </a:t>
            </a:r>
            <a:r>
              <a:rPr lang="it-IT" dirty="0" err="1"/>
              <a:t>orientation</a:t>
            </a:r>
            <a:endParaRPr lang="it-IT" dirty="0"/>
          </a:p>
          <a:p>
            <a:pPr lvl="1"/>
            <a:r>
              <a:rPr lang="it-IT" dirty="0"/>
              <a:t>---- </a:t>
            </a:r>
            <a:r>
              <a:rPr lang="it-IT" dirty="0" err="1"/>
              <a:t>someone</a:t>
            </a:r>
            <a:r>
              <a:rPr lang="it-IT" dirty="0"/>
              <a:t> </a:t>
            </a:r>
            <a:r>
              <a:rPr lang="it-IT" dirty="0" err="1"/>
              <a:t>moves</a:t>
            </a:r>
            <a:r>
              <a:rPr lang="it-IT" dirty="0"/>
              <a:t> robot</a:t>
            </a:r>
          </a:p>
          <a:p>
            <a:pPr lvl="1"/>
            <a:r>
              <a:rPr lang="it-IT" dirty="0"/>
              <a:t>Robot </a:t>
            </a:r>
            <a:r>
              <a:rPr lang="it-IT" dirty="0" err="1"/>
              <a:t>recognizes</a:t>
            </a:r>
            <a:r>
              <a:rPr lang="it-IT" dirty="0"/>
              <a:t> </a:t>
            </a:r>
            <a:r>
              <a:rPr lang="it-IT" dirty="0" err="1"/>
              <a:t>map</a:t>
            </a:r>
            <a:r>
              <a:rPr lang="it-IT" dirty="0"/>
              <a:t> </a:t>
            </a:r>
            <a:r>
              <a:rPr lang="it-IT" dirty="0" err="1"/>
              <a:t>is</a:t>
            </a:r>
            <a:r>
              <a:rPr lang="it-IT" dirty="0"/>
              <a:t> </a:t>
            </a:r>
            <a:r>
              <a:rPr lang="it-IT" dirty="0" err="1"/>
              <a:t>wrong</a:t>
            </a:r>
            <a:endParaRPr lang="it-IT" dirty="0"/>
          </a:p>
          <a:p>
            <a:pPr lvl="1"/>
            <a:r>
              <a:rPr lang="it-IT" dirty="0"/>
              <a:t>Robot </a:t>
            </a:r>
            <a:r>
              <a:rPr lang="it-IT" dirty="0" err="1"/>
              <a:t>stops</a:t>
            </a:r>
            <a:r>
              <a:rPr lang="it-IT" dirty="0"/>
              <a:t> and </a:t>
            </a:r>
            <a:r>
              <a:rPr lang="it-IT" dirty="0" err="1"/>
              <a:t>signals</a:t>
            </a:r>
            <a:r>
              <a:rPr lang="it-IT" dirty="0"/>
              <a:t> on display: ‘</a:t>
            </a:r>
            <a:r>
              <a:rPr lang="it-IT" dirty="0" err="1"/>
              <a:t>bring</a:t>
            </a:r>
            <a:r>
              <a:rPr lang="it-IT" dirty="0"/>
              <a:t> back to </a:t>
            </a:r>
            <a:r>
              <a:rPr lang="it-IT" dirty="0" err="1"/>
              <a:t>charging</a:t>
            </a:r>
            <a:r>
              <a:rPr lang="it-IT" dirty="0"/>
              <a:t> station’</a:t>
            </a:r>
          </a:p>
          <a:p>
            <a:pPr marL="457200" lvl="1" indent="0">
              <a:buNone/>
            </a:pPr>
            <a:endParaRPr lang="it-IT" dirty="0"/>
          </a:p>
        </p:txBody>
      </p:sp>
    </p:spTree>
    <p:extLst>
      <p:ext uri="{BB962C8B-B14F-4D97-AF65-F5344CB8AC3E}">
        <p14:creationId xmlns:p14="http://schemas.microsoft.com/office/powerpoint/2010/main" val="1646042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8A825-A120-CF8D-CBD4-F08E61E9A4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7025B4-8877-5AD1-D1A9-EA56F3F74DC5}"/>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5D22BF3F-DB1A-AA2F-EB0E-DE5415F3D93E}"/>
              </a:ext>
            </a:extLst>
          </p:cNvPr>
          <p:cNvSpPr>
            <a:spLocks noGrp="1"/>
          </p:cNvSpPr>
          <p:nvPr>
            <p:ph idx="1"/>
          </p:nvPr>
        </p:nvSpPr>
        <p:spPr/>
        <p:txBody>
          <a:bodyPr>
            <a:normAutofit fontScale="77500" lnSpcReduction="20000"/>
          </a:bodyPr>
          <a:lstStyle/>
          <a:p>
            <a:r>
              <a:rPr lang="it-IT" dirty="0"/>
              <a:t>S1exc6 (</a:t>
            </a:r>
            <a:r>
              <a:rPr lang="it-IT" dirty="0" err="1"/>
              <a:t>not</a:t>
            </a:r>
            <a:r>
              <a:rPr lang="it-IT" dirty="0"/>
              <a:t> </a:t>
            </a:r>
            <a:r>
              <a:rPr lang="it-IT" dirty="0" err="1"/>
              <a:t>enough</a:t>
            </a:r>
            <a:r>
              <a:rPr lang="it-IT" dirty="0"/>
              <a:t> </a:t>
            </a:r>
            <a:r>
              <a:rPr lang="it-IT" dirty="0" err="1"/>
              <a:t>battery</a:t>
            </a:r>
            <a:r>
              <a:rPr lang="it-IT" dirty="0"/>
              <a:t>)</a:t>
            </a:r>
          </a:p>
          <a:p>
            <a:pPr lvl="1"/>
            <a:r>
              <a:rPr lang="it-IT" dirty="0" err="1"/>
              <a:t>Precondition</a:t>
            </a:r>
            <a:r>
              <a:rPr lang="it-IT" dirty="0"/>
              <a:t>: robot </a:t>
            </a:r>
            <a:r>
              <a:rPr lang="it-IT" dirty="0" err="1"/>
              <a:t>is</a:t>
            </a:r>
            <a:r>
              <a:rPr lang="it-IT" dirty="0"/>
              <a:t> in </a:t>
            </a:r>
            <a:r>
              <a:rPr lang="it-IT" dirty="0" err="1"/>
              <a:t>charging</a:t>
            </a:r>
            <a:r>
              <a:rPr lang="it-IT" dirty="0"/>
              <a:t> station, </a:t>
            </a:r>
            <a:r>
              <a:rPr lang="it-IT" dirty="0" err="1"/>
              <a:t>battery</a:t>
            </a:r>
            <a:r>
              <a:rPr lang="it-IT" dirty="0"/>
              <a:t> </a:t>
            </a:r>
            <a:r>
              <a:rPr lang="it-IT" dirty="0" err="1"/>
              <a:t>is</a:t>
            </a:r>
            <a:r>
              <a:rPr lang="it-IT" dirty="0"/>
              <a:t> full, robot </a:t>
            </a:r>
            <a:r>
              <a:rPr lang="it-IT" dirty="0" err="1"/>
              <a:t>is</a:t>
            </a:r>
            <a:r>
              <a:rPr lang="it-IT" dirty="0"/>
              <a:t> working, </a:t>
            </a:r>
            <a:r>
              <a:rPr lang="it-IT" dirty="0" err="1"/>
              <a:t>map</a:t>
            </a:r>
            <a:r>
              <a:rPr lang="it-IT" dirty="0"/>
              <a:t> of </a:t>
            </a:r>
            <a:r>
              <a:rPr lang="it-IT" dirty="0" err="1"/>
              <a:t>space</a:t>
            </a:r>
            <a:r>
              <a:rPr lang="it-IT" dirty="0"/>
              <a:t> </a:t>
            </a:r>
            <a:r>
              <a:rPr lang="it-IT" dirty="0" err="1"/>
              <a:t>is</a:t>
            </a:r>
            <a:r>
              <a:rPr lang="it-IT" dirty="0"/>
              <a:t> </a:t>
            </a:r>
            <a:r>
              <a:rPr lang="it-IT" dirty="0" err="1"/>
              <a:t>available</a:t>
            </a:r>
            <a:r>
              <a:rPr lang="it-IT" dirty="0"/>
              <a:t> </a:t>
            </a:r>
          </a:p>
          <a:p>
            <a:pPr lvl="1"/>
            <a:r>
              <a:rPr lang="it-IT" dirty="0"/>
              <a:t>Post </a:t>
            </a:r>
            <a:r>
              <a:rPr lang="it-IT" dirty="0" err="1"/>
              <a:t>condition</a:t>
            </a:r>
            <a:r>
              <a:rPr lang="it-IT" dirty="0"/>
              <a:t>: </a:t>
            </a:r>
            <a:r>
              <a:rPr lang="it-IT" dirty="0" err="1"/>
              <a:t>space</a:t>
            </a:r>
            <a:r>
              <a:rPr lang="it-IT" dirty="0"/>
              <a:t> </a:t>
            </a:r>
            <a:r>
              <a:rPr lang="it-IT" dirty="0" err="1"/>
              <a:t>not</a:t>
            </a:r>
            <a:r>
              <a:rPr lang="it-IT" dirty="0"/>
              <a:t> </a:t>
            </a:r>
            <a:r>
              <a:rPr lang="it-IT" dirty="0" err="1"/>
              <a:t>fully</a:t>
            </a:r>
            <a:r>
              <a:rPr lang="it-IT" dirty="0"/>
              <a:t> </a:t>
            </a:r>
            <a:r>
              <a:rPr lang="it-IT" dirty="0" err="1"/>
              <a:t>cleaned</a:t>
            </a:r>
            <a:r>
              <a:rPr lang="it-IT" dirty="0"/>
              <a:t>, robot in </a:t>
            </a:r>
            <a:r>
              <a:rPr lang="it-IT" dirty="0" err="1"/>
              <a:t>charging</a:t>
            </a:r>
            <a:r>
              <a:rPr lang="it-IT" dirty="0"/>
              <a:t> station</a:t>
            </a:r>
          </a:p>
          <a:p>
            <a:pPr lvl="1"/>
            <a:endParaRPr lang="it-IT" dirty="0"/>
          </a:p>
          <a:p>
            <a:pPr lvl="1"/>
            <a:r>
              <a:rPr lang="it-IT" dirty="0"/>
              <a:t>End user </a:t>
            </a:r>
            <a:r>
              <a:rPr lang="it-IT" dirty="0" err="1"/>
              <a:t>pushes</a:t>
            </a:r>
            <a:r>
              <a:rPr lang="it-IT" dirty="0"/>
              <a:t> </a:t>
            </a:r>
            <a:r>
              <a:rPr lang="it-IT" dirty="0" err="1"/>
              <a:t>clean</a:t>
            </a:r>
            <a:r>
              <a:rPr lang="it-IT" dirty="0"/>
              <a:t> </a:t>
            </a:r>
            <a:r>
              <a:rPr lang="it-IT" dirty="0" err="1"/>
              <a:t>button</a:t>
            </a:r>
            <a:endParaRPr lang="it-IT" dirty="0"/>
          </a:p>
          <a:p>
            <a:pPr lvl="1"/>
            <a:r>
              <a:rPr lang="it-IT" dirty="0"/>
              <a:t>Robot starts </a:t>
            </a:r>
            <a:r>
              <a:rPr lang="it-IT" dirty="0" err="1"/>
              <a:t>diagnose</a:t>
            </a:r>
            <a:r>
              <a:rPr lang="it-IT" dirty="0"/>
              <a:t> procedure, </a:t>
            </a:r>
            <a:r>
              <a:rPr lang="it-IT" dirty="0" err="1"/>
              <a:t>result</a:t>
            </a:r>
            <a:r>
              <a:rPr lang="it-IT" dirty="0"/>
              <a:t> </a:t>
            </a:r>
            <a:r>
              <a:rPr lang="it-IT" dirty="0" err="1"/>
              <a:t>is</a:t>
            </a:r>
            <a:r>
              <a:rPr lang="it-IT" dirty="0"/>
              <a:t> ok</a:t>
            </a:r>
          </a:p>
          <a:p>
            <a:pPr lvl="1"/>
            <a:r>
              <a:rPr lang="it-IT" dirty="0"/>
              <a:t>Robot </a:t>
            </a:r>
            <a:r>
              <a:rPr lang="it-IT" dirty="0" err="1"/>
              <a:t>computes</a:t>
            </a:r>
            <a:r>
              <a:rPr lang="it-IT" dirty="0"/>
              <a:t> </a:t>
            </a:r>
            <a:r>
              <a:rPr lang="it-IT" dirty="0" err="1"/>
              <a:t>path</a:t>
            </a:r>
            <a:r>
              <a:rPr lang="it-IT" dirty="0"/>
              <a:t> to cover </a:t>
            </a:r>
            <a:r>
              <a:rPr lang="it-IT" dirty="0" err="1"/>
              <a:t>all</a:t>
            </a:r>
            <a:r>
              <a:rPr lang="it-IT" dirty="0"/>
              <a:t> </a:t>
            </a:r>
            <a:r>
              <a:rPr lang="it-IT" dirty="0" err="1"/>
              <a:t>space</a:t>
            </a:r>
            <a:r>
              <a:rPr lang="it-IT" dirty="0"/>
              <a:t> (FW-FR1.3) (ex, </a:t>
            </a:r>
            <a:r>
              <a:rPr lang="it-IT" dirty="0" err="1"/>
              <a:t>path</a:t>
            </a:r>
            <a:r>
              <a:rPr lang="it-IT" dirty="0"/>
              <a:t> </a:t>
            </a:r>
            <a:r>
              <a:rPr lang="it-IT" dirty="0" err="1"/>
              <a:t>is</a:t>
            </a:r>
            <a:r>
              <a:rPr lang="it-IT" dirty="0"/>
              <a:t> cA1, cA2, c B2,..)</a:t>
            </a:r>
          </a:p>
          <a:p>
            <a:pPr lvl="1"/>
            <a:r>
              <a:rPr lang="it-IT" dirty="0"/>
              <a:t>Robot starts vacuum pump</a:t>
            </a:r>
          </a:p>
          <a:p>
            <a:pPr lvl="1"/>
            <a:r>
              <a:rPr lang="it-IT" dirty="0"/>
              <a:t>Robot </a:t>
            </a:r>
            <a:r>
              <a:rPr lang="it-IT" dirty="0" err="1"/>
              <a:t>moves</a:t>
            </a:r>
            <a:r>
              <a:rPr lang="it-IT" dirty="0"/>
              <a:t> to Ca1, stays </a:t>
            </a:r>
            <a:r>
              <a:rPr lang="it-IT" dirty="0" err="1"/>
              <a:t>enough</a:t>
            </a:r>
            <a:r>
              <a:rPr lang="it-IT" dirty="0"/>
              <a:t> time to </a:t>
            </a:r>
            <a:r>
              <a:rPr lang="it-IT" dirty="0" err="1"/>
              <a:t>clean</a:t>
            </a:r>
            <a:r>
              <a:rPr lang="it-IT" dirty="0"/>
              <a:t> </a:t>
            </a:r>
            <a:r>
              <a:rPr lang="it-IT" dirty="0" err="1"/>
              <a:t>it</a:t>
            </a:r>
            <a:endParaRPr lang="it-IT" dirty="0"/>
          </a:p>
          <a:p>
            <a:pPr lvl="1"/>
            <a:r>
              <a:rPr lang="it-IT" dirty="0"/>
              <a:t>Robot </a:t>
            </a:r>
            <a:r>
              <a:rPr lang="it-IT" dirty="0" err="1"/>
              <a:t>computes</a:t>
            </a:r>
            <a:r>
              <a:rPr lang="it-IT" dirty="0"/>
              <a:t> and updates </a:t>
            </a:r>
            <a:r>
              <a:rPr lang="it-IT" dirty="0" err="1"/>
              <a:t>its</a:t>
            </a:r>
            <a:r>
              <a:rPr lang="it-IT" dirty="0"/>
              <a:t> position and </a:t>
            </a:r>
            <a:r>
              <a:rPr lang="it-IT" dirty="0" err="1"/>
              <a:t>orientation</a:t>
            </a:r>
            <a:endParaRPr lang="it-IT" dirty="0"/>
          </a:p>
          <a:p>
            <a:pPr lvl="1"/>
            <a:endParaRPr lang="it-IT" dirty="0"/>
          </a:p>
          <a:p>
            <a:pPr lvl="1"/>
            <a:r>
              <a:rPr lang="it-IT" dirty="0"/>
              <a:t>Robot </a:t>
            </a:r>
            <a:r>
              <a:rPr lang="it-IT" dirty="0" err="1"/>
              <a:t>moves</a:t>
            </a:r>
            <a:r>
              <a:rPr lang="it-IT" dirty="0"/>
              <a:t> to cA2, </a:t>
            </a:r>
          </a:p>
          <a:p>
            <a:pPr lvl="1"/>
            <a:r>
              <a:rPr lang="it-IT" dirty="0"/>
              <a:t>Robot </a:t>
            </a:r>
            <a:r>
              <a:rPr lang="it-IT" dirty="0" err="1"/>
              <a:t>recognizes</a:t>
            </a:r>
            <a:r>
              <a:rPr lang="it-IT" dirty="0"/>
              <a:t> </a:t>
            </a:r>
            <a:r>
              <a:rPr lang="it-IT" dirty="0" err="1"/>
              <a:t>not</a:t>
            </a:r>
            <a:r>
              <a:rPr lang="it-IT" dirty="0"/>
              <a:t> </a:t>
            </a:r>
            <a:r>
              <a:rPr lang="it-IT" dirty="0" err="1"/>
              <a:t>enough</a:t>
            </a:r>
            <a:r>
              <a:rPr lang="it-IT" dirty="0"/>
              <a:t> </a:t>
            </a:r>
            <a:r>
              <a:rPr lang="it-IT" dirty="0" err="1"/>
              <a:t>charge</a:t>
            </a:r>
            <a:r>
              <a:rPr lang="it-IT" dirty="0"/>
              <a:t> to finish </a:t>
            </a:r>
            <a:r>
              <a:rPr lang="it-IT" dirty="0" err="1"/>
              <a:t>cleaning</a:t>
            </a:r>
            <a:endParaRPr lang="it-IT" dirty="0"/>
          </a:p>
          <a:p>
            <a:pPr lvl="1"/>
            <a:r>
              <a:rPr lang="it-IT" dirty="0"/>
              <a:t>Robot </a:t>
            </a:r>
            <a:r>
              <a:rPr lang="it-IT" dirty="0" err="1"/>
              <a:t>stops</a:t>
            </a:r>
            <a:r>
              <a:rPr lang="it-IT" dirty="0"/>
              <a:t> vacuum pump</a:t>
            </a:r>
          </a:p>
          <a:p>
            <a:pPr lvl="1"/>
            <a:r>
              <a:rPr lang="it-IT" dirty="0"/>
              <a:t>Robot </a:t>
            </a:r>
            <a:r>
              <a:rPr lang="it-IT" dirty="0" err="1"/>
              <a:t>computes</a:t>
            </a:r>
            <a:r>
              <a:rPr lang="it-IT" dirty="0"/>
              <a:t> </a:t>
            </a:r>
            <a:r>
              <a:rPr lang="it-IT" dirty="0" err="1"/>
              <a:t>path</a:t>
            </a:r>
            <a:r>
              <a:rPr lang="it-IT" dirty="0"/>
              <a:t> P-BACK to </a:t>
            </a:r>
            <a:r>
              <a:rPr lang="it-IT" dirty="0" err="1"/>
              <a:t>charging</a:t>
            </a:r>
            <a:r>
              <a:rPr lang="it-IT" dirty="0"/>
              <a:t> station</a:t>
            </a:r>
          </a:p>
          <a:p>
            <a:pPr lvl="1"/>
            <a:r>
              <a:rPr lang="it-IT" dirty="0"/>
              <a:t>Robot follows P-BACK </a:t>
            </a:r>
          </a:p>
          <a:p>
            <a:pPr lvl="1"/>
            <a:endParaRPr lang="it-IT" dirty="0"/>
          </a:p>
          <a:p>
            <a:pPr lvl="1"/>
            <a:endParaRPr lang="it-IT" dirty="0"/>
          </a:p>
          <a:p>
            <a:pPr marL="457200" lvl="1" indent="0">
              <a:buNone/>
            </a:pPr>
            <a:endParaRPr lang="it-IT" dirty="0"/>
          </a:p>
        </p:txBody>
      </p:sp>
    </p:spTree>
    <p:extLst>
      <p:ext uri="{BB962C8B-B14F-4D97-AF65-F5344CB8AC3E}">
        <p14:creationId xmlns:p14="http://schemas.microsoft.com/office/powerpoint/2010/main" val="1457542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A89B0-56ED-A36A-784E-BD69E2C19C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1F9431-BD8D-A8C5-9848-0D9230FC044A}"/>
              </a:ext>
            </a:extLst>
          </p:cNvPr>
          <p:cNvSpPr>
            <a:spLocks noGrp="1"/>
          </p:cNvSpPr>
          <p:nvPr>
            <p:ph type="title"/>
          </p:nvPr>
        </p:nvSpPr>
        <p:spPr/>
        <p:txBody>
          <a:bodyPr/>
          <a:lstStyle/>
          <a:p>
            <a:r>
              <a:rPr lang="it-IT" dirty="0"/>
              <a:t>UC2 </a:t>
            </a:r>
            <a:r>
              <a:rPr lang="it-IT" dirty="0" err="1"/>
              <a:t>Map</a:t>
            </a:r>
            <a:r>
              <a:rPr lang="it-IT" dirty="0"/>
              <a:t> </a:t>
            </a:r>
            <a:r>
              <a:rPr lang="it-IT" dirty="0" err="1"/>
              <a:t>space</a:t>
            </a:r>
            <a:endParaRPr lang="it-IT" dirty="0"/>
          </a:p>
        </p:txBody>
      </p:sp>
      <p:sp>
        <p:nvSpPr>
          <p:cNvPr id="3" name="Content Placeholder 2">
            <a:extLst>
              <a:ext uri="{FF2B5EF4-FFF2-40B4-BE49-F238E27FC236}">
                <a16:creationId xmlns:a16="http://schemas.microsoft.com/office/drawing/2014/main" id="{1AD02DAA-8594-7D89-BAFD-96FB940EB86E}"/>
              </a:ext>
            </a:extLst>
          </p:cNvPr>
          <p:cNvSpPr>
            <a:spLocks noGrp="1"/>
          </p:cNvSpPr>
          <p:nvPr>
            <p:ph idx="1"/>
          </p:nvPr>
        </p:nvSpPr>
        <p:spPr/>
        <p:txBody>
          <a:bodyPr/>
          <a:lstStyle/>
          <a:p>
            <a:r>
              <a:rPr lang="it-IT" dirty="0" err="1"/>
              <a:t>Actor</a:t>
            </a:r>
            <a:r>
              <a:rPr lang="it-IT" dirty="0"/>
              <a:t> </a:t>
            </a:r>
            <a:r>
              <a:rPr lang="it-IT" dirty="0" err="1"/>
              <a:t>involved</a:t>
            </a:r>
            <a:r>
              <a:rPr lang="it-IT" dirty="0"/>
              <a:t>: end user</a:t>
            </a:r>
          </a:p>
          <a:p>
            <a:r>
              <a:rPr lang="it-IT" dirty="0"/>
              <a:t>Goal: </a:t>
            </a:r>
            <a:r>
              <a:rPr lang="it-IT" dirty="0" err="1"/>
              <a:t>map</a:t>
            </a:r>
            <a:r>
              <a:rPr lang="it-IT" dirty="0"/>
              <a:t> the </a:t>
            </a:r>
            <a:r>
              <a:rPr lang="it-IT" dirty="0" err="1"/>
              <a:t>space</a:t>
            </a:r>
            <a:r>
              <a:rPr lang="it-IT" dirty="0"/>
              <a:t> </a:t>
            </a:r>
          </a:p>
          <a:p>
            <a:r>
              <a:rPr lang="it-IT" dirty="0" err="1"/>
              <a:t>Description</a:t>
            </a:r>
            <a:r>
              <a:rPr lang="it-IT" dirty="0"/>
              <a:t>:  robot </a:t>
            </a:r>
            <a:r>
              <a:rPr lang="it-IT" dirty="0" err="1"/>
              <a:t>moves</a:t>
            </a:r>
            <a:r>
              <a:rPr lang="it-IT" dirty="0"/>
              <a:t> from </a:t>
            </a:r>
            <a:r>
              <a:rPr lang="it-IT" dirty="0" err="1"/>
              <a:t>charging</a:t>
            </a:r>
            <a:r>
              <a:rPr lang="it-IT" dirty="0"/>
              <a:t> station, </a:t>
            </a:r>
            <a:r>
              <a:rPr lang="it-IT" dirty="0" err="1"/>
              <a:t>applying</a:t>
            </a:r>
            <a:r>
              <a:rPr lang="it-IT" dirty="0"/>
              <a:t> an </a:t>
            </a:r>
            <a:r>
              <a:rPr lang="it-IT" dirty="0" err="1"/>
              <a:t>algorithm</a:t>
            </a:r>
            <a:r>
              <a:rPr lang="it-IT" dirty="0"/>
              <a:t> to cover a </a:t>
            </a:r>
            <a:r>
              <a:rPr lang="it-IT" dirty="0" err="1"/>
              <a:t>graph</a:t>
            </a:r>
            <a:r>
              <a:rPr lang="it-IT" dirty="0"/>
              <a:t> so </a:t>
            </a:r>
            <a:r>
              <a:rPr lang="it-IT" dirty="0" err="1"/>
              <a:t>that</a:t>
            </a:r>
            <a:r>
              <a:rPr lang="it-IT" dirty="0"/>
              <a:t> </a:t>
            </a:r>
            <a:r>
              <a:rPr lang="it-IT" dirty="0" err="1"/>
              <a:t>all</a:t>
            </a:r>
            <a:r>
              <a:rPr lang="it-IT" dirty="0"/>
              <a:t> </a:t>
            </a:r>
            <a:r>
              <a:rPr lang="it-IT" dirty="0" err="1"/>
              <a:t>cells</a:t>
            </a:r>
            <a:r>
              <a:rPr lang="it-IT" dirty="0"/>
              <a:t> are </a:t>
            </a:r>
            <a:r>
              <a:rPr lang="it-IT" dirty="0" err="1"/>
              <a:t>tagged</a:t>
            </a:r>
            <a:r>
              <a:rPr lang="it-IT" dirty="0"/>
              <a:t> </a:t>
            </a:r>
            <a:r>
              <a:rPr lang="it-IT" dirty="0" err="1"/>
              <a:t>as</a:t>
            </a:r>
            <a:r>
              <a:rPr lang="it-IT" dirty="0"/>
              <a:t> free or </a:t>
            </a:r>
            <a:r>
              <a:rPr lang="it-IT" dirty="0" err="1"/>
              <a:t>obstacle</a:t>
            </a:r>
            <a:r>
              <a:rPr lang="it-IT" dirty="0"/>
              <a:t> or gap.  In the end the </a:t>
            </a:r>
            <a:r>
              <a:rPr lang="it-IT" dirty="0" err="1"/>
              <a:t>space</a:t>
            </a:r>
            <a:r>
              <a:rPr lang="it-IT" dirty="0"/>
              <a:t> </a:t>
            </a:r>
            <a:r>
              <a:rPr lang="it-IT" dirty="0" err="1"/>
              <a:t>is</a:t>
            </a:r>
            <a:r>
              <a:rPr lang="it-IT" dirty="0"/>
              <a:t> </a:t>
            </a:r>
            <a:r>
              <a:rPr lang="it-IT" dirty="0" err="1"/>
              <a:t>described</a:t>
            </a:r>
            <a:r>
              <a:rPr lang="it-IT" dirty="0"/>
              <a:t> by a </a:t>
            </a:r>
            <a:r>
              <a:rPr lang="it-IT" dirty="0" err="1"/>
              <a:t>map</a:t>
            </a:r>
            <a:endParaRPr lang="it-IT" dirty="0"/>
          </a:p>
          <a:p>
            <a:endParaRPr lang="it-IT" dirty="0"/>
          </a:p>
          <a:p>
            <a:r>
              <a:rPr lang="it-IT" dirty="0" err="1"/>
              <a:t>Scenarios</a:t>
            </a:r>
            <a:r>
              <a:rPr lang="it-IT" dirty="0"/>
              <a:t>: s2</a:t>
            </a:r>
          </a:p>
          <a:p>
            <a:r>
              <a:rPr lang="it-IT" dirty="0"/>
              <a:t>  </a:t>
            </a:r>
            <a:r>
              <a:rPr lang="it-IT" dirty="0" err="1"/>
              <a:t>exceptions</a:t>
            </a:r>
            <a:r>
              <a:rPr lang="it-IT" dirty="0"/>
              <a:t>: </a:t>
            </a:r>
            <a:r>
              <a:rPr lang="it-IT" dirty="0" err="1"/>
              <a:t>battery</a:t>
            </a:r>
            <a:r>
              <a:rPr lang="it-IT" dirty="0"/>
              <a:t> </a:t>
            </a:r>
            <a:r>
              <a:rPr lang="it-IT" dirty="0" err="1"/>
              <a:t>not</a:t>
            </a:r>
            <a:r>
              <a:rPr lang="it-IT" dirty="0"/>
              <a:t> </a:t>
            </a:r>
            <a:r>
              <a:rPr lang="it-IT" dirty="0" err="1"/>
              <a:t>enough</a:t>
            </a:r>
            <a:r>
              <a:rPr lang="it-IT" dirty="0"/>
              <a:t>, robot breaks, robot </a:t>
            </a:r>
            <a:r>
              <a:rPr lang="it-IT" dirty="0" err="1"/>
              <a:t>not</a:t>
            </a:r>
            <a:r>
              <a:rPr lang="it-IT" dirty="0"/>
              <a:t> in </a:t>
            </a:r>
            <a:r>
              <a:rPr lang="it-IT" dirty="0" err="1"/>
              <a:t>charging</a:t>
            </a:r>
            <a:r>
              <a:rPr lang="it-IT" dirty="0"/>
              <a:t> station, </a:t>
            </a:r>
            <a:r>
              <a:rPr lang="it-IT" dirty="0" err="1"/>
              <a:t>map</a:t>
            </a:r>
            <a:r>
              <a:rPr lang="it-IT" dirty="0"/>
              <a:t> </a:t>
            </a:r>
            <a:r>
              <a:rPr lang="it-IT" dirty="0" err="1"/>
              <a:t>already</a:t>
            </a:r>
            <a:r>
              <a:rPr lang="it-IT" dirty="0"/>
              <a:t> </a:t>
            </a:r>
            <a:r>
              <a:rPr lang="it-IT" dirty="0" err="1"/>
              <a:t>exists</a:t>
            </a:r>
            <a:endParaRPr lang="it-IT" dirty="0"/>
          </a:p>
          <a:p>
            <a:endParaRPr lang="it-IT" dirty="0"/>
          </a:p>
        </p:txBody>
      </p:sp>
    </p:spTree>
    <p:extLst>
      <p:ext uri="{BB962C8B-B14F-4D97-AF65-F5344CB8AC3E}">
        <p14:creationId xmlns:p14="http://schemas.microsoft.com/office/powerpoint/2010/main" val="3570930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81BC2-F070-50B8-0F99-7C77F2BCB2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7EC4BD-B078-B97E-43C1-7B560E420556}"/>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1E20239A-03CE-CE93-4277-7B31DF0ED579}"/>
              </a:ext>
            </a:extLst>
          </p:cNvPr>
          <p:cNvSpPr>
            <a:spLocks noGrp="1"/>
          </p:cNvSpPr>
          <p:nvPr>
            <p:ph idx="1"/>
          </p:nvPr>
        </p:nvSpPr>
        <p:spPr/>
        <p:txBody>
          <a:bodyPr>
            <a:normAutofit fontScale="85000" lnSpcReduction="20000"/>
          </a:bodyPr>
          <a:lstStyle/>
          <a:p>
            <a:r>
              <a:rPr lang="it-IT" dirty="0"/>
              <a:t>S2  (</a:t>
            </a:r>
            <a:r>
              <a:rPr lang="it-IT" dirty="0" err="1"/>
              <a:t>all</a:t>
            </a:r>
            <a:r>
              <a:rPr lang="it-IT" dirty="0"/>
              <a:t> </a:t>
            </a:r>
            <a:r>
              <a:rPr lang="it-IT" dirty="0" err="1"/>
              <a:t>right</a:t>
            </a:r>
            <a:r>
              <a:rPr lang="it-IT" dirty="0"/>
              <a:t>, </a:t>
            </a:r>
            <a:r>
              <a:rPr lang="it-IT" dirty="0" err="1"/>
              <a:t>map</a:t>
            </a:r>
            <a:r>
              <a:rPr lang="it-IT" dirty="0"/>
              <a:t> </a:t>
            </a:r>
            <a:r>
              <a:rPr lang="it-IT" dirty="0" err="1"/>
              <a:t>produced</a:t>
            </a:r>
            <a:r>
              <a:rPr lang="it-IT" dirty="0"/>
              <a:t>)</a:t>
            </a:r>
          </a:p>
          <a:p>
            <a:pPr lvl="1"/>
            <a:r>
              <a:rPr lang="it-IT" dirty="0" err="1"/>
              <a:t>Precondition</a:t>
            </a:r>
            <a:r>
              <a:rPr lang="it-IT" dirty="0"/>
              <a:t>: robot </a:t>
            </a:r>
            <a:r>
              <a:rPr lang="it-IT" dirty="0" err="1"/>
              <a:t>is</a:t>
            </a:r>
            <a:r>
              <a:rPr lang="it-IT" dirty="0"/>
              <a:t> in </a:t>
            </a:r>
            <a:r>
              <a:rPr lang="it-IT" dirty="0" err="1"/>
              <a:t>charging</a:t>
            </a:r>
            <a:r>
              <a:rPr lang="it-IT" dirty="0"/>
              <a:t> station, </a:t>
            </a:r>
            <a:r>
              <a:rPr lang="it-IT" dirty="0" err="1"/>
              <a:t>battery</a:t>
            </a:r>
            <a:r>
              <a:rPr lang="it-IT" dirty="0"/>
              <a:t> </a:t>
            </a:r>
            <a:r>
              <a:rPr lang="it-IT" dirty="0" err="1"/>
              <a:t>is</a:t>
            </a:r>
            <a:r>
              <a:rPr lang="it-IT" dirty="0"/>
              <a:t> full, robot </a:t>
            </a:r>
            <a:r>
              <a:rPr lang="it-IT" dirty="0" err="1"/>
              <a:t>is</a:t>
            </a:r>
            <a:r>
              <a:rPr lang="it-IT" dirty="0"/>
              <a:t> working,  </a:t>
            </a:r>
            <a:r>
              <a:rPr lang="it-IT" dirty="0" err="1"/>
              <a:t>map</a:t>
            </a:r>
            <a:r>
              <a:rPr lang="it-IT" dirty="0"/>
              <a:t> </a:t>
            </a:r>
            <a:r>
              <a:rPr lang="it-IT" dirty="0" err="1"/>
              <a:t>does</a:t>
            </a:r>
            <a:r>
              <a:rPr lang="it-IT" dirty="0"/>
              <a:t> </a:t>
            </a:r>
            <a:r>
              <a:rPr lang="it-IT" dirty="0" err="1"/>
              <a:t>not</a:t>
            </a:r>
            <a:r>
              <a:rPr lang="it-IT" dirty="0"/>
              <a:t> </a:t>
            </a:r>
            <a:r>
              <a:rPr lang="it-IT" dirty="0" err="1"/>
              <a:t>exist</a:t>
            </a:r>
            <a:endParaRPr lang="it-IT" dirty="0"/>
          </a:p>
          <a:p>
            <a:pPr lvl="1"/>
            <a:r>
              <a:rPr lang="it-IT" dirty="0"/>
              <a:t>Post </a:t>
            </a:r>
            <a:r>
              <a:rPr lang="it-IT" dirty="0" err="1"/>
              <a:t>condition</a:t>
            </a:r>
            <a:r>
              <a:rPr lang="it-IT" dirty="0"/>
              <a:t>: </a:t>
            </a:r>
            <a:r>
              <a:rPr lang="it-IT" dirty="0" err="1"/>
              <a:t>map</a:t>
            </a:r>
            <a:r>
              <a:rPr lang="it-IT" dirty="0"/>
              <a:t> </a:t>
            </a:r>
            <a:r>
              <a:rPr lang="it-IT" dirty="0" err="1"/>
              <a:t>is</a:t>
            </a:r>
            <a:r>
              <a:rPr lang="it-IT" dirty="0"/>
              <a:t> </a:t>
            </a:r>
            <a:r>
              <a:rPr lang="it-IT" dirty="0" err="1"/>
              <a:t>produced</a:t>
            </a:r>
            <a:r>
              <a:rPr lang="it-IT" dirty="0"/>
              <a:t> (</a:t>
            </a:r>
            <a:r>
              <a:rPr lang="it-IT" dirty="0" err="1"/>
              <a:t>every</a:t>
            </a:r>
            <a:r>
              <a:rPr lang="it-IT" dirty="0"/>
              <a:t> </a:t>
            </a:r>
            <a:r>
              <a:rPr lang="it-IT" dirty="0" err="1"/>
              <a:t>cell</a:t>
            </a:r>
            <a:r>
              <a:rPr lang="it-IT" dirty="0"/>
              <a:t> in </a:t>
            </a:r>
            <a:r>
              <a:rPr lang="it-IT" dirty="0" err="1"/>
              <a:t>space</a:t>
            </a:r>
            <a:r>
              <a:rPr lang="it-IT" dirty="0"/>
              <a:t> </a:t>
            </a:r>
            <a:r>
              <a:rPr lang="it-IT" dirty="0" err="1"/>
              <a:t>is</a:t>
            </a:r>
            <a:r>
              <a:rPr lang="it-IT" dirty="0"/>
              <a:t> </a:t>
            </a:r>
            <a:r>
              <a:rPr lang="it-IT" dirty="0" err="1"/>
              <a:t>tagged</a:t>
            </a:r>
            <a:r>
              <a:rPr lang="it-IT" dirty="0"/>
              <a:t> free, </a:t>
            </a:r>
            <a:r>
              <a:rPr lang="it-IT" dirty="0" err="1"/>
              <a:t>obstacle</a:t>
            </a:r>
            <a:r>
              <a:rPr lang="it-IT" dirty="0"/>
              <a:t> or gap), robot </a:t>
            </a:r>
            <a:r>
              <a:rPr lang="it-IT" dirty="0" err="1"/>
              <a:t>is</a:t>
            </a:r>
            <a:r>
              <a:rPr lang="it-IT" dirty="0"/>
              <a:t> in </a:t>
            </a:r>
            <a:r>
              <a:rPr lang="it-IT" dirty="0" err="1"/>
              <a:t>charging</a:t>
            </a:r>
            <a:r>
              <a:rPr lang="it-IT" dirty="0"/>
              <a:t> station</a:t>
            </a:r>
          </a:p>
          <a:p>
            <a:pPr lvl="1"/>
            <a:endParaRPr lang="it-IT" dirty="0"/>
          </a:p>
          <a:p>
            <a:pPr lvl="1"/>
            <a:r>
              <a:rPr lang="it-IT" dirty="0"/>
              <a:t>End user </a:t>
            </a:r>
            <a:r>
              <a:rPr lang="it-IT" dirty="0" err="1"/>
              <a:t>pushes</a:t>
            </a:r>
            <a:r>
              <a:rPr lang="it-IT" dirty="0"/>
              <a:t> </a:t>
            </a:r>
            <a:r>
              <a:rPr lang="it-IT" dirty="0" err="1"/>
              <a:t>learn</a:t>
            </a:r>
            <a:r>
              <a:rPr lang="it-IT" dirty="0"/>
              <a:t> </a:t>
            </a:r>
            <a:r>
              <a:rPr lang="it-IT" dirty="0" err="1"/>
              <a:t>button</a:t>
            </a:r>
            <a:endParaRPr lang="it-IT" dirty="0"/>
          </a:p>
          <a:p>
            <a:pPr lvl="1"/>
            <a:r>
              <a:rPr lang="it-IT" dirty="0"/>
              <a:t>Robot starts </a:t>
            </a:r>
            <a:r>
              <a:rPr lang="it-IT" dirty="0" err="1"/>
              <a:t>diagnose</a:t>
            </a:r>
            <a:r>
              <a:rPr lang="it-IT" dirty="0"/>
              <a:t> procedure, </a:t>
            </a:r>
            <a:r>
              <a:rPr lang="it-IT" dirty="0" err="1"/>
              <a:t>result</a:t>
            </a:r>
            <a:r>
              <a:rPr lang="it-IT" dirty="0"/>
              <a:t> </a:t>
            </a:r>
            <a:r>
              <a:rPr lang="it-IT" dirty="0" err="1"/>
              <a:t>is</a:t>
            </a:r>
            <a:r>
              <a:rPr lang="it-IT" dirty="0"/>
              <a:t> ok</a:t>
            </a:r>
          </a:p>
          <a:p>
            <a:pPr lvl="1"/>
            <a:r>
              <a:rPr lang="it-IT" dirty="0"/>
              <a:t>Robot </a:t>
            </a:r>
            <a:r>
              <a:rPr lang="it-IT" dirty="0" err="1"/>
              <a:t>moves</a:t>
            </a:r>
            <a:r>
              <a:rPr lang="it-IT" dirty="0"/>
              <a:t> to </a:t>
            </a:r>
            <a:r>
              <a:rPr lang="it-IT" dirty="0" err="1"/>
              <a:t>cell</a:t>
            </a:r>
            <a:r>
              <a:rPr lang="it-IT" dirty="0"/>
              <a:t> </a:t>
            </a:r>
            <a:r>
              <a:rPr lang="it-IT" dirty="0" err="1"/>
              <a:t>xy</a:t>
            </a:r>
            <a:r>
              <a:rPr lang="it-IT" dirty="0"/>
              <a:t> </a:t>
            </a:r>
            <a:r>
              <a:rPr lang="it-IT" dirty="0" err="1"/>
              <a:t>applying</a:t>
            </a:r>
            <a:r>
              <a:rPr lang="it-IT" dirty="0"/>
              <a:t> coverage </a:t>
            </a:r>
            <a:r>
              <a:rPr lang="it-IT" dirty="0" err="1"/>
              <a:t>algorithm</a:t>
            </a:r>
            <a:endParaRPr lang="it-IT" dirty="0"/>
          </a:p>
          <a:p>
            <a:pPr lvl="1"/>
            <a:r>
              <a:rPr lang="it-IT" dirty="0"/>
              <a:t>Cell </a:t>
            </a:r>
            <a:r>
              <a:rPr lang="it-IT" dirty="0" err="1"/>
              <a:t>xy</a:t>
            </a:r>
            <a:r>
              <a:rPr lang="it-IT" dirty="0"/>
              <a:t> </a:t>
            </a:r>
            <a:r>
              <a:rPr lang="it-IT" dirty="0" err="1"/>
              <a:t>is</a:t>
            </a:r>
            <a:r>
              <a:rPr lang="it-IT" dirty="0"/>
              <a:t> free (no </a:t>
            </a:r>
            <a:r>
              <a:rPr lang="it-IT" dirty="0" err="1"/>
              <a:t>obstacle</a:t>
            </a:r>
            <a:r>
              <a:rPr lang="it-IT" dirty="0"/>
              <a:t> </a:t>
            </a:r>
            <a:r>
              <a:rPr lang="it-IT" dirty="0" err="1"/>
              <a:t>found</a:t>
            </a:r>
            <a:r>
              <a:rPr lang="it-IT" dirty="0"/>
              <a:t>), </a:t>
            </a:r>
            <a:r>
              <a:rPr lang="it-IT" dirty="0" err="1"/>
              <a:t>cell</a:t>
            </a:r>
            <a:r>
              <a:rPr lang="it-IT" dirty="0"/>
              <a:t> </a:t>
            </a:r>
            <a:r>
              <a:rPr lang="it-IT" dirty="0" err="1"/>
              <a:t>xy</a:t>
            </a:r>
            <a:r>
              <a:rPr lang="it-IT" dirty="0"/>
              <a:t> </a:t>
            </a:r>
            <a:r>
              <a:rPr lang="it-IT" dirty="0" err="1"/>
              <a:t>is</a:t>
            </a:r>
            <a:r>
              <a:rPr lang="it-IT" dirty="0"/>
              <a:t> </a:t>
            </a:r>
            <a:r>
              <a:rPr lang="it-IT" dirty="0" err="1"/>
              <a:t>tagged</a:t>
            </a:r>
            <a:r>
              <a:rPr lang="it-IT" dirty="0"/>
              <a:t> </a:t>
            </a:r>
            <a:r>
              <a:rPr lang="it-IT" dirty="0" err="1"/>
              <a:t>as</a:t>
            </a:r>
            <a:r>
              <a:rPr lang="it-IT" dirty="0"/>
              <a:t> free in </a:t>
            </a:r>
            <a:r>
              <a:rPr lang="it-IT" dirty="0" err="1"/>
              <a:t>map</a:t>
            </a:r>
            <a:endParaRPr lang="it-IT" dirty="0"/>
          </a:p>
          <a:p>
            <a:pPr lvl="1"/>
            <a:r>
              <a:rPr lang="it-IT" dirty="0"/>
              <a:t>Robot </a:t>
            </a:r>
            <a:r>
              <a:rPr lang="it-IT" dirty="0" err="1"/>
              <a:t>moves</a:t>
            </a:r>
            <a:r>
              <a:rPr lang="it-IT" dirty="0"/>
              <a:t> to </a:t>
            </a:r>
            <a:r>
              <a:rPr lang="it-IT" dirty="0" err="1"/>
              <a:t>cell</a:t>
            </a:r>
            <a:r>
              <a:rPr lang="it-IT" dirty="0"/>
              <a:t> </a:t>
            </a:r>
            <a:r>
              <a:rPr lang="it-IT" dirty="0" err="1"/>
              <a:t>kw</a:t>
            </a:r>
            <a:r>
              <a:rPr lang="it-IT" dirty="0"/>
              <a:t> </a:t>
            </a:r>
            <a:r>
              <a:rPr lang="it-IT" dirty="0" err="1"/>
              <a:t>applying</a:t>
            </a:r>
            <a:r>
              <a:rPr lang="it-IT" dirty="0"/>
              <a:t> coverage </a:t>
            </a:r>
            <a:r>
              <a:rPr lang="it-IT" dirty="0" err="1"/>
              <a:t>algorithm</a:t>
            </a:r>
            <a:endParaRPr lang="it-IT" dirty="0"/>
          </a:p>
          <a:p>
            <a:pPr lvl="1"/>
            <a:r>
              <a:rPr lang="it-IT" dirty="0"/>
              <a:t>Cell </a:t>
            </a:r>
            <a:r>
              <a:rPr lang="it-IT" dirty="0" err="1"/>
              <a:t>kw</a:t>
            </a:r>
            <a:r>
              <a:rPr lang="it-IT" dirty="0"/>
              <a:t> </a:t>
            </a:r>
            <a:r>
              <a:rPr lang="it-IT" dirty="0" err="1"/>
              <a:t>is</a:t>
            </a:r>
            <a:r>
              <a:rPr lang="it-IT" dirty="0"/>
              <a:t> </a:t>
            </a:r>
            <a:r>
              <a:rPr lang="it-IT" dirty="0" err="1"/>
              <a:t>not</a:t>
            </a:r>
            <a:r>
              <a:rPr lang="it-IT" dirty="0"/>
              <a:t> </a:t>
            </a:r>
            <a:r>
              <a:rPr lang="it-IT" dirty="0" err="1"/>
              <a:t>reachable</a:t>
            </a:r>
            <a:r>
              <a:rPr lang="it-IT" dirty="0"/>
              <a:t>, </a:t>
            </a:r>
            <a:r>
              <a:rPr lang="it-IT" dirty="0" err="1"/>
              <a:t>cell</a:t>
            </a:r>
            <a:r>
              <a:rPr lang="it-IT" dirty="0"/>
              <a:t> </a:t>
            </a:r>
            <a:r>
              <a:rPr lang="it-IT" dirty="0" err="1"/>
              <a:t>is</a:t>
            </a:r>
            <a:r>
              <a:rPr lang="it-IT" dirty="0"/>
              <a:t> </a:t>
            </a:r>
            <a:r>
              <a:rPr lang="it-IT" dirty="0" err="1"/>
              <a:t>tagged</a:t>
            </a:r>
            <a:r>
              <a:rPr lang="it-IT" dirty="0"/>
              <a:t> </a:t>
            </a:r>
            <a:r>
              <a:rPr lang="it-IT" dirty="0" err="1"/>
              <a:t>as</a:t>
            </a:r>
            <a:r>
              <a:rPr lang="it-IT" dirty="0"/>
              <a:t> </a:t>
            </a:r>
            <a:r>
              <a:rPr lang="it-IT" dirty="0" err="1"/>
              <a:t>obstacle</a:t>
            </a:r>
            <a:endParaRPr lang="it-IT" dirty="0"/>
          </a:p>
          <a:p>
            <a:pPr lvl="1"/>
            <a:r>
              <a:rPr lang="it-IT" dirty="0"/>
              <a:t>..</a:t>
            </a:r>
          </a:p>
          <a:p>
            <a:pPr lvl="1"/>
            <a:endParaRPr lang="it-IT" dirty="0"/>
          </a:p>
          <a:p>
            <a:pPr lvl="1"/>
            <a:r>
              <a:rPr lang="it-IT" dirty="0"/>
              <a:t>…(</a:t>
            </a:r>
            <a:r>
              <a:rPr lang="it-IT" dirty="0" err="1"/>
              <a:t>until</a:t>
            </a:r>
            <a:r>
              <a:rPr lang="it-IT" dirty="0"/>
              <a:t> </a:t>
            </a:r>
            <a:r>
              <a:rPr lang="it-IT" dirty="0" err="1"/>
              <a:t>all</a:t>
            </a:r>
            <a:r>
              <a:rPr lang="it-IT" dirty="0"/>
              <a:t> </a:t>
            </a:r>
            <a:r>
              <a:rPr lang="it-IT" dirty="0" err="1"/>
              <a:t>cells</a:t>
            </a:r>
            <a:r>
              <a:rPr lang="it-IT" dirty="0"/>
              <a:t> </a:t>
            </a:r>
            <a:r>
              <a:rPr lang="it-IT" dirty="0" err="1"/>
              <a:t>tried</a:t>
            </a:r>
            <a:r>
              <a:rPr lang="it-IT" dirty="0"/>
              <a:t> and </a:t>
            </a:r>
            <a:r>
              <a:rPr lang="it-IT" dirty="0" err="1"/>
              <a:t>tagged</a:t>
            </a:r>
            <a:r>
              <a:rPr lang="it-IT" dirty="0"/>
              <a:t>)</a:t>
            </a:r>
          </a:p>
          <a:p>
            <a:pPr lvl="1"/>
            <a:r>
              <a:rPr lang="it-IT" dirty="0"/>
              <a:t>Robot back to </a:t>
            </a:r>
            <a:r>
              <a:rPr lang="it-IT" dirty="0" err="1"/>
              <a:t>charging</a:t>
            </a:r>
            <a:r>
              <a:rPr lang="it-IT" dirty="0"/>
              <a:t> station</a:t>
            </a:r>
          </a:p>
        </p:txBody>
      </p:sp>
    </p:spTree>
    <p:extLst>
      <p:ext uri="{BB962C8B-B14F-4D97-AF65-F5344CB8AC3E}">
        <p14:creationId xmlns:p14="http://schemas.microsoft.com/office/powerpoint/2010/main" val="3456505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BFE42-D694-8C1D-FBA8-BC5942AFD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8AD910-7D94-2DD2-9A60-52E0B32C2B8C}"/>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39F433AF-18BF-072A-CBD2-C0764ADD7D50}"/>
              </a:ext>
            </a:extLst>
          </p:cNvPr>
          <p:cNvSpPr>
            <a:spLocks noGrp="1"/>
          </p:cNvSpPr>
          <p:nvPr>
            <p:ph idx="1"/>
          </p:nvPr>
        </p:nvSpPr>
        <p:spPr/>
        <p:txBody>
          <a:bodyPr>
            <a:normAutofit/>
          </a:bodyPr>
          <a:lstStyle/>
          <a:p>
            <a:r>
              <a:rPr lang="it-IT" dirty="0"/>
              <a:t>S2-exc  (</a:t>
            </a:r>
            <a:r>
              <a:rPr lang="it-IT" dirty="0" err="1"/>
              <a:t>map</a:t>
            </a:r>
            <a:r>
              <a:rPr lang="it-IT" dirty="0"/>
              <a:t> </a:t>
            </a:r>
            <a:r>
              <a:rPr lang="it-IT" dirty="0" err="1"/>
              <a:t>already</a:t>
            </a:r>
            <a:r>
              <a:rPr lang="it-IT" dirty="0"/>
              <a:t> </a:t>
            </a:r>
            <a:r>
              <a:rPr lang="it-IT" dirty="0" err="1"/>
              <a:t>available</a:t>
            </a:r>
            <a:r>
              <a:rPr lang="it-IT" dirty="0"/>
              <a:t>)</a:t>
            </a:r>
          </a:p>
          <a:p>
            <a:pPr lvl="1"/>
            <a:r>
              <a:rPr lang="it-IT" dirty="0" err="1"/>
              <a:t>Precondition</a:t>
            </a:r>
            <a:r>
              <a:rPr lang="it-IT" dirty="0"/>
              <a:t>: robot </a:t>
            </a:r>
            <a:r>
              <a:rPr lang="it-IT" dirty="0" err="1"/>
              <a:t>is</a:t>
            </a:r>
            <a:r>
              <a:rPr lang="it-IT" dirty="0"/>
              <a:t> in </a:t>
            </a:r>
            <a:r>
              <a:rPr lang="it-IT" dirty="0" err="1"/>
              <a:t>charging</a:t>
            </a:r>
            <a:r>
              <a:rPr lang="it-IT" dirty="0"/>
              <a:t> station, </a:t>
            </a:r>
            <a:r>
              <a:rPr lang="it-IT" dirty="0" err="1"/>
              <a:t>battery</a:t>
            </a:r>
            <a:r>
              <a:rPr lang="it-IT" dirty="0"/>
              <a:t> </a:t>
            </a:r>
            <a:r>
              <a:rPr lang="it-IT" dirty="0" err="1"/>
              <a:t>is</a:t>
            </a:r>
            <a:r>
              <a:rPr lang="it-IT" dirty="0"/>
              <a:t> full, robot </a:t>
            </a:r>
            <a:r>
              <a:rPr lang="it-IT" dirty="0" err="1"/>
              <a:t>is</a:t>
            </a:r>
            <a:r>
              <a:rPr lang="it-IT" dirty="0"/>
              <a:t> working,  </a:t>
            </a:r>
            <a:r>
              <a:rPr lang="it-IT" dirty="0" err="1"/>
              <a:t>map</a:t>
            </a:r>
            <a:r>
              <a:rPr lang="it-IT" dirty="0"/>
              <a:t> </a:t>
            </a:r>
            <a:r>
              <a:rPr lang="it-IT" b="1" dirty="0" err="1"/>
              <a:t>exists</a:t>
            </a:r>
            <a:r>
              <a:rPr lang="it-IT" dirty="0"/>
              <a:t> </a:t>
            </a:r>
            <a:r>
              <a:rPr lang="it-IT" dirty="0" err="1"/>
              <a:t>already</a:t>
            </a:r>
            <a:endParaRPr lang="it-IT" dirty="0"/>
          </a:p>
          <a:p>
            <a:pPr lvl="1"/>
            <a:r>
              <a:rPr lang="it-IT" dirty="0"/>
              <a:t>Post </a:t>
            </a:r>
            <a:r>
              <a:rPr lang="it-IT" dirty="0" err="1"/>
              <a:t>condition</a:t>
            </a:r>
            <a:r>
              <a:rPr lang="it-IT" dirty="0"/>
              <a:t>: </a:t>
            </a:r>
          </a:p>
          <a:p>
            <a:pPr lvl="1"/>
            <a:endParaRPr lang="it-IT" dirty="0"/>
          </a:p>
          <a:p>
            <a:pPr lvl="1"/>
            <a:r>
              <a:rPr lang="it-IT" dirty="0"/>
              <a:t>End user </a:t>
            </a:r>
            <a:r>
              <a:rPr lang="it-IT" dirty="0" err="1"/>
              <a:t>pushes</a:t>
            </a:r>
            <a:r>
              <a:rPr lang="it-IT" dirty="0"/>
              <a:t> </a:t>
            </a:r>
            <a:r>
              <a:rPr lang="it-IT" dirty="0" err="1"/>
              <a:t>learn</a:t>
            </a:r>
            <a:r>
              <a:rPr lang="it-IT" dirty="0"/>
              <a:t> </a:t>
            </a:r>
            <a:r>
              <a:rPr lang="it-IT" dirty="0" err="1"/>
              <a:t>button</a:t>
            </a:r>
            <a:endParaRPr lang="it-IT" dirty="0"/>
          </a:p>
          <a:p>
            <a:pPr lvl="1"/>
            <a:r>
              <a:rPr lang="it-IT" dirty="0"/>
              <a:t>Robot </a:t>
            </a:r>
            <a:r>
              <a:rPr lang="it-IT" dirty="0" err="1"/>
              <a:t>asks</a:t>
            </a:r>
            <a:r>
              <a:rPr lang="it-IT" dirty="0"/>
              <a:t> ‘are </a:t>
            </a:r>
            <a:r>
              <a:rPr lang="it-IT" dirty="0" err="1"/>
              <a:t>you</a:t>
            </a:r>
            <a:r>
              <a:rPr lang="it-IT" dirty="0"/>
              <a:t> sure?’</a:t>
            </a:r>
          </a:p>
          <a:p>
            <a:pPr lvl="1"/>
            <a:r>
              <a:rPr lang="it-IT" dirty="0"/>
              <a:t>End user </a:t>
            </a:r>
            <a:r>
              <a:rPr lang="it-IT" dirty="0" err="1"/>
              <a:t>does</a:t>
            </a:r>
            <a:r>
              <a:rPr lang="it-IT" dirty="0"/>
              <a:t> </a:t>
            </a:r>
            <a:r>
              <a:rPr lang="it-IT" dirty="0" err="1"/>
              <a:t>nothing</a:t>
            </a:r>
            <a:endParaRPr lang="it-IT" dirty="0"/>
          </a:p>
          <a:p>
            <a:pPr lvl="1"/>
            <a:r>
              <a:rPr lang="it-IT" dirty="0"/>
              <a:t>Robot </a:t>
            </a:r>
            <a:r>
              <a:rPr lang="it-IT" dirty="0" err="1"/>
              <a:t>does</a:t>
            </a:r>
            <a:r>
              <a:rPr lang="it-IT" dirty="0"/>
              <a:t> </a:t>
            </a:r>
            <a:r>
              <a:rPr lang="it-IT" dirty="0" err="1"/>
              <a:t>not</a:t>
            </a:r>
            <a:r>
              <a:rPr lang="it-IT" dirty="0"/>
              <a:t> </a:t>
            </a:r>
            <a:r>
              <a:rPr lang="it-IT" dirty="0" err="1"/>
              <a:t>move</a:t>
            </a:r>
            <a:endParaRPr lang="it-IT" dirty="0"/>
          </a:p>
        </p:txBody>
      </p:sp>
    </p:spTree>
    <p:extLst>
      <p:ext uri="{BB962C8B-B14F-4D97-AF65-F5344CB8AC3E}">
        <p14:creationId xmlns:p14="http://schemas.microsoft.com/office/powerpoint/2010/main" val="2244176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F806-E50D-07B0-ACF4-7638DF64C3F1}"/>
              </a:ext>
            </a:extLst>
          </p:cNvPr>
          <p:cNvSpPr>
            <a:spLocks noGrp="1"/>
          </p:cNvSpPr>
          <p:nvPr>
            <p:ph type="title"/>
          </p:nvPr>
        </p:nvSpPr>
        <p:spPr/>
        <p:txBody>
          <a:bodyPr/>
          <a:lstStyle/>
          <a:p>
            <a:r>
              <a:rPr lang="it-IT" dirty="0"/>
              <a:t>4 </a:t>
            </a:r>
            <a:r>
              <a:rPr lang="it-IT" dirty="0" err="1"/>
              <a:t>documents</a:t>
            </a:r>
            <a:endParaRPr lang="it-IT" dirty="0"/>
          </a:p>
        </p:txBody>
      </p:sp>
      <p:sp>
        <p:nvSpPr>
          <p:cNvPr id="3" name="Content Placeholder 2">
            <a:extLst>
              <a:ext uri="{FF2B5EF4-FFF2-40B4-BE49-F238E27FC236}">
                <a16:creationId xmlns:a16="http://schemas.microsoft.com/office/drawing/2014/main" id="{3C17D48E-9AAC-FBAC-D30A-9EE5F317F1A4}"/>
              </a:ext>
            </a:extLst>
          </p:cNvPr>
          <p:cNvSpPr>
            <a:spLocks noGrp="1"/>
          </p:cNvSpPr>
          <p:nvPr>
            <p:ph idx="1"/>
          </p:nvPr>
        </p:nvSpPr>
        <p:spPr/>
        <p:txBody>
          <a:bodyPr/>
          <a:lstStyle/>
          <a:p>
            <a:r>
              <a:rPr lang="it-IT" dirty="0" err="1"/>
              <a:t>Requirements</a:t>
            </a:r>
            <a:r>
              <a:rPr lang="it-IT" dirty="0"/>
              <a:t>, system </a:t>
            </a:r>
            <a:r>
              <a:rPr lang="it-IT" dirty="0" err="1"/>
              <a:t>level</a:t>
            </a:r>
            <a:endParaRPr lang="it-IT" dirty="0"/>
          </a:p>
          <a:p>
            <a:pPr lvl="1"/>
            <a:r>
              <a:rPr lang="it-IT" dirty="0" err="1"/>
              <a:t>Requirements</a:t>
            </a:r>
            <a:r>
              <a:rPr lang="it-IT" dirty="0"/>
              <a:t> robot</a:t>
            </a:r>
          </a:p>
          <a:p>
            <a:pPr lvl="2"/>
            <a:r>
              <a:rPr lang="it-IT" dirty="0" err="1">
                <a:highlight>
                  <a:srgbClr val="FFFF00"/>
                </a:highlight>
              </a:rPr>
              <a:t>Requirements</a:t>
            </a:r>
            <a:r>
              <a:rPr lang="it-IT" dirty="0">
                <a:highlight>
                  <a:srgbClr val="FFFF00"/>
                </a:highlight>
              </a:rPr>
              <a:t> firmware</a:t>
            </a:r>
          </a:p>
          <a:p>
            <a:pPr lvl="1"/>
            <a:r>
              <a:rPr lang="it-IT" dirty="0" err="1"/>
              <a:t>Requirements</a:t>
            </a:r>
            <a:r>
              <a:rPr lang="it-IT" dirty="0"/>
              <a:t> </a:t>
            </a:r>
            <a:r>
              <a:rPr lang="it-IT" dirty="0" err="1"/>
              <a:t>charging</a:t>
            </a:r>
            <a:r>
              <a:rPr lang="it-IT" dirty="0"/>
              <a:t> station</a:t>
            </a:r>
          </a:p>
        </p:txBody>
      </p:sp>
    </p:spTree>
    <p:extLst>
      <p:ext uri="{BB962C8B-B14F-4D97-AF65-F5344CB8AC3E}">
        <p14:creationId xmlns:p14="http://schemas.microsoft.com/office/powerpoint/2010/main" val="16974970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934FE-10EA-297C-25BA-51F125E967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CFBC3-C0A5-9752-16ED-C4461AA56E1A}"/>
              </a:ext>
            </a:extLst>
          </p:cNvPr>
          <p:cNvSpPr>
            <a:spLocks noGrp="1"/>
          </p:cNvSpPr>
          <p:nvPr>
            <p:ph type="title"/>
          </p:nvPr>
        </p:nvSpPr>
        <p:spPr/>
        <p:txBody>
          <a:bodyPr/>
          <a:lstStyle/>
          <a:p>
            <a:r>
              <a:rPr lang="it-IT" dirty="0"/>
              <a:t>----   </a:t>
            </a:r>
            <a:r>
              <a:rPr lang="it-IT" dirty="0" err="1"/>
              <a:t>charging</a:t>
            </a:r>
            <a:r>
              <a:rPr lang="it-IT" dirty="0"/>
              <a:t> station </a:t>
            </a:r>
            <a:r>
              <a:rPr lang="it-IT" dirty="0" err="1"/>
              <a:t>requirements</a:t>
            </a:r>
            <a:endParaRPr lang="it-IT" dirty="0"/>
          </a:p>
        </p:txBody>
      </p:sp>
      <p:sp>
        <p:nvSpPr>
          <p:cNvPr id="3" name="Content Placeholder 2">
            <a:extLst>
              <a:ext uri="{FF2B5EF4-FFF2-40B4-BE49-F238E27FC236}">
                <a16:creationId xmlns:a16="http://schemas.microsoft.com/office/drawing/2014/main" id="{690524C5-5A6F-B8F7-903F-7A95C56363EB}"/>
              </a:ext>
            </a:extLst>
          </p:cNvPr>
          <p:cNvSpPr>
            <a:spLocks noGrp="1"/>
          </p:cNvSpPr>
          <p:nvPr>
            <p:ph idx="1"/>
          </p:nvPr>
        </p:nvSpPr>
        <p:spPr/>
        <p:txBody>
          <a:bodyPr/>
          <a:lstStyle/>
          <a:p>
            <a:r>
              <a:rPr lang="it-IT" dirty="0" err="1"/>
              <a:t>Context</a:t>
            </a:r>
            <a:r>
              <a:rPr lang="it-IT" dirty="0"/>
              <a:t> </a:t>
            </a:r>
            <a:r>
              <a:rPr lang="it-IT" dirty="0" err="1"/>
              <a:t>diagram</a:t>
            </a:r>
            <a:endParaRPr lang="it-IT" dirty="0"/>
          </a:p>
          <a:p>
            <a:r>
              <a:rPr lang="it-IT" dirty="0" err="1"/>
              <a:t>Interfaces</a:t>
            </a:r>
            <a:endParaRPr lang="it-IT" dirty="0"/>
          </a:p>
          <a:p>
            <a:r>
              <a:rPr lang="it-IT" dirty="0"/>
              <a:t>Fr</a:t>
            </a:r>
          </a:p>
          <a:p>
            <a:pPr lvl="1"/>
            <a:r>
              <a:rPr lang="it-IT" dirty="0" err="1"/>
              <a:t>Charge</a:t>
            </a:r>
            <a:r>
              <a:rPr lang="it-IT" dirty="0"/>
              <a:t> </a:t>
            </a:r>
            <a:r>
              <a:rPr lang="it-IT" dirty="0" err="1"/>
              <a:t>battery</a:t>
            </a:r>
            <a:r>
              <a:rPr lang="it-IT" dirty="0"/>
              <a:t> </a:t>
            </a:r>
          </a:p>
          <a:p>
            <a:r>
              <a:rPr lang="it-IT" dirty="0" err="1"/>
              <a:t>Nfr</a:t>
            </a:r>
            <a:r>
              <a:rPr lang="it-IT" dirty="0"/>
              <a:t> </a:t>
            </a:r>
          </a:p>
          <a:p>
            <a:r>
              <a:rPr lang="it-IT" dirty="0"/>
              <a:t>System design</a:t>
            </a:r>
          </a:p>
          <a:p>
            <a:pPr lvl="1"/>
            <a:r>
              <a:rPr lang="it-IT" dirty="0"/>
              <a:t>Transformer 220v </a:t>
            </a:r>
            <a:r>
              <a:rPr lang="it-IT" dirty="0" err="1"/>
              <a:t>ac</a:t>
            </a:r>
            <a:r>
              <a:rPr lang="it-IT" dirty="0"/>
              <a:t> to 20v dc</a:t>
            </a:r>
          </a:p>
          <a:p>
            <a:pPr lvl="1"/>
            <a:r>
              <a:rPr lang="it-IT" dirty="0"/>
              <a:t>..</a:t>
            </a:r>
          </a:p>
          <a:p>
            <a:endParaRPr lang="it-IT" dirty="0"/>
          </a:p>
        </p:txBody>
      </p:sp>
      <p:sp>
        <p:nvSpPr>
          <p:cNvPr id="5" name="TextBox 4">
            <a:extLst>
              <a:ext uri="{FF2B5EF4-FFF2-40B4-BE49-F238E27FC236}">
                <a16:creationId xmlns:a16="http://schemas.microsoft.com/office/drawing/2014/main" id="{7244D86C-D4F2-2A60-1110-95234673DA0A}"/>
              </a:ext>
            </a:extLst>
          </p:cNvPr>
          <p:cNvSpPr txBox="1"/>
          <p:nvPr/>
        </p:nvSpPr>
        <p:spPr>
          <a:xfrm>
            <a:off x="7452360" y="1904497"/>
            <a:ext cx="6094674" cy="1200329"/>
          </a:xfrm>
          <a:prstGeom prst="rect">
            <a:avLst/>
          </a:prstGeom>
          <a:noFill/>
        </p:spPr>
        <p:txBody>
          <a:bodyPr wrap="square">
            <a:spAutoFit/>
          </a:bodyPr>
          <a:lstStyle/>
          <a:p>
            <a:r>
              <a:rPr lang="it-IT" dirty="0" err="1"/>
              <a:t>Requirements</a:t>
            </a:r>
            <a:r>
              <a:rPr lang="it-IT" dirty="0"/>
              <a:t>, system </a:t>
            </a:r>
            <a:r>
              <a:rPr lang="it-IT" dirty="0" err="1"/>
              <a:t>level</a:t>
            </a:r>
            <a:endParaRPr lang="it-IT" dirty="0"/>
          </a:p>
          <a:p>
            <a:pPr lvl="1"/>
            <a:r>
              <a:rPr lang="it-IT" dirty="0" err="1"/>
              <a:t>Requirements</a:t>
            </a:r>
            <a:r>
              <a:rPr lang="it-IT" dirty="0"/>
              <a:t> robot</a:t>
            </a:r>
          </a:p>
          <a:p>
            <a:pPr lvl="2"/>
            <a:r>
              <a:rPr lang="it-IT" dirty="0" err="1"/>
              <a:t>Requirements</a:t>
            </a:r>
            <a:r>
              <a:rPr lang="it-IT" dirty="0"/>
              <a:t> firmware</a:t>
            </a:r>
          </a:p>
          <a:p>
            <a:pPr lvl="1"/>
            <a:r>
              <a:rPr lang="it-IT" dirty="0" err="1"/>
              <a:t>Requirements</a:t>
            </a:r>
            <a:r>
              <a:rPr lang="it-IT" dirty="0"/>
              <a:t> </a:t>
            </a:r>
            <a:r>
              <a:rPr lang="it-IT" dirty="0" err="1"/>
              <a:t>charging</a:t>
            </a:r>
            <a:r>
              <a:rPr lang="it-IT" dirty="0"/>
              <a:t> station</a:t>
            </a:r>
          </a:p>
        </p:txBody>
      </p:sp>
      <p:sp>
        <p:nvSpPr>
          <p:cNvPr id="6" name="Arrow: Right 5">
            <a:extLst>
              <a:ext uri="{FF2B5EF4-FFF2-40B4-BE49-F238E27FC236}">
                <a16:creationId xmlns:a16="http://schemas.microsoft.com/office/drawing/2014/main" id="{41271075-D575-7EE6-FADA-70F0AE3E4635}"/>
              </a:ext>
            </a:extLst>
          </p:cNvPr>
          <p:cNvSpPr/>
          <p:nvPr/>
        </p:nvSpPr>
        <p:spPr>
          <a:xfrm>
            <a:off x="6631388" y="2722522"/>
            <a:ext cx="1304014" cy="461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68540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0489E-1DD6-178E-6AE8-E480E2733D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7D22D8-2960-2E3E-FE0D-50D0BD61D7F7}"/>
              </a:ext>
            </a:extLst>
          </p:cNvPr>
          <p:cNvSpPr>
            <a:spLocks noGrp="1"/>
          </p:cNvSpPr>
          <p:nvPr>
            <p:ph type="title"/>
          </p:nvPr>
        </p:nvSpPr>
        <p:spPr/>
        <p:txBody>
          <a:bodyPr/>
          <a:lstStyle/>
          <a:p>
            <a:r>
              <a:rPr lang="it-IT" dirty="0"/>
              <a:t>----   firmware </a:t>
            </a:r>
            <a:r>
              <a:rPr lang="it-IT" dirty="0" err="1"/>
              <a:t>requirements</a:t>
            </a:r>
            <a:endParaRPr lang="it-IT" dirty="0"/>
          </a:p>
        </p:txBody>
      </p:sp>
      <p:sp>
        <p:nvSpPr>
          <p:cNvPr id="3" name="Content Placeholder 2">
            <a:extLst>
              <a:ext uri="{FF2B5EF4-FFF2-40B4-BE49-F238E27FC236}">
                <a16:creationId xmlns:a16="http://schemas.microsoft.com/office/drawing/2014/main" id="{FDDAF241-2D97-D97F-0100-C36255712101}"/>
              </a:ext>
            </a:extLst>
          </p:cNvPr>
          <p:cNvSpPr>
            <a:spLocks noGrp="1"/>
          </p:cNvSpPr>
          <p:nvPr>
            <p:ph idx="1"/>
          </p:nvPr>
        </p:nvSpPr>
        <p:spPr/>
        <p:txBody>
          <a:bodyPr>
            <a:normAutofit/>
          </a:bodyPr>
          <a:lstStyle/>
          <a:p>
            <a:r>
              <a:rPr lang="it-IT" dirty="0" err="1"/>
              <a:t>Context</a:t>
            </a:r>
            <a:r>
              <a:rPr lang="it-IT" dirty="0"/>
              <a:t> </a:t>
            </a:r>
            <a:r>
              <a:rPr lang="it-IT" dirty="0" err="1"/>
              <a:t>diagram</a:t>
            </a:r>
            <a:endParaRPr lang="it-IT" dirty="0"/>
          </a:p>
          <a:p>
            <a:r>
              <a:rPr lang="it-IT" dirty="0" err="1"/>
              <a:t>Interfaces</a:t>
            </a:r>
            <a:endParaRPr lang="it-IT" dirty="0"/>
          </a:p>
          <a:p>
            <a:r>
              <a:rPr lang="it-IT" dirty="0"/>
              <a:t>Fr</a:t>
            </a:r>
          </a:p>
          <a:p>
            <a:pPr lvl="1"/>
            <a:r>
              <a:rPr lang="it-IT" dirty="0"/>
              <a:t>(</a:t>
            </a:r>
            <a:r>
              <a:rPr lang="it-IT" dirty="0" err="1"/>
              <a:t>nearly</a:t>
            </a:r>
            <a:r>
              <a:rPr lang="it-IT" dirty="0"/>
              <a:t> </a:t>
            </a:r>
            <a:r>
              <a:rPr lang="it-IT" dirty="0" err="1"/>
              <a:t>all</a:t>
            </a:r>
            <a:r>
              <a:rPr lang="it-IT" dirty="0"/>
              <a:t> robot-fr </a:t>
            </a:r>
            <a:r>
              <a:rPr lang="it-IT" dirty="0" err="1"/>
              <a:t>will</a:t>
            </a:r>
            <a:r>
              <a:rPr lang="it-IT" dirty="0"/>
              <a:t> be </a:t>
            </a:r>
            <a:r>
              <a:rPr lang="it-IT" dirty="0" err="1"/>
              <a:t>partially</a:t>
            </a:r>
            <a:r>
              <a:rPr lang="it-IT" dirty="0"/>
              <a:t> or </a:t>
            </a:r>
            <a:r>
              <a:rPr lang="it-IT" dirty="0" err="1"/>
              <a:t>fully</a:t>
            </a:r>
            <a:r>
              <a:rPr lang="it-IT" dirty="0"/>
              <a:t> </a:t>
            </a:r>
            <a:r>
              <a:rPr lang="it-IT" dirty="0" err="1"/>
              <a:t>allocated</a:t>
            </a:r>
            <a:r>
              <a:rPr lang="it-IT" dirty="0"/>
              <a:t> </a:t>
            </a:r>
            <a:r>
              <a:rPr lang="it-IT" dirty="0" err="1"/>
              <a:t>here</a:t>
            </a:r>
            <a:r>
              <a:rPr lang="it-IT" dirty="0"/>
              <a:t>. Ex ‘</a:t>
            </a:r>
            <a:r>
              <a:rPr lang="it-IT" dirty="0" err="1"/>
              <a:t>movement</a:t>
            </a:r>
            <a:r>
              <a:rPr lang="it-IT" dirty="0"/>
              <a:t>’ </a:t>
            </a:r>
            <a:r>
              <a:rPr lang="it-IT" dirty="0" err="1"/>
              <a:t>is</a:t>
            </a:r>
            <a:r>
              <a:rPr lang="it-IT" dirty="0"/>
              <a:t> </a:t>
            </a:r>
            <a:r>
              <a:rPr lang="it-IT" dirty="0" err="1"/>
              <a:t>allocated</a:t>
            </a:r>
            <a:r>
              <a:rPr lang="it-IT" dirty="0"/>
              <a:t> to </a:t>
            </a:r>
            <a:r>
              <a:rPr lang="it-IT" dirty="0" err="1"/>
              <a:t>wheels</a:t>
            </a:r>
            <a:r>
              <a:rPr lang="it-IT" dirty="0"/>
              <a:t> and </a:t>
            </a:r>
            <a:r>
              <a:rPr lang="it-IT" dirty="0" err="1"/>
              <a:t>wheel</a:t>
            </a:r>
            <a:r>
              <a:rPr lang="it-IT" dirty="0"/>
              <a:t> </a:t>
            </a:r>
            <a:r>
              <a:rPr lang="it-IT" dirty="0" err="1"/>
              <a:t>engines</a:t>
            </a:r>
            <a:r>
              <a:rPr lang="it-IT" dirty="0"/>
              <a:t> for </a:t>
            </a:r>
            <a:r>
              <a:rPr lang="it-IT" dirty="0" err="1"/>
              <a:t>actual</a:t>
            </a:r>
            <a:r>
              <a:rPr lang="it-IT" dirty="0"/>
              <a:t> </a:t>
            </a:r>
            <a:r>
              <a:rPr lang="it-IT" dirty="0" err="1"/>
              <a:t>movement</a:t>
            </a:r>
            <a:r>
              <a:rPr lang="it-IT" dirty="0"/>
              <a:t>, and to firmware for </a:t>
            </a:r>
            <a:r>
              <a:rPr lang="it-IT" dirty="0" err="1"/>
              <a:t>controlling</a:t>
            </a:r>
            <a:r>
              <a:rPr lang="it-IT" dirty="0"/>
              <a:t> </a:t>
            </a:r>
            <a:r>
              <a:rPr lang="it-IT" dirty="0" err="1"/>
              <a:t>movements</a:t>
            </a:r>
            <a:r>
              <a:rPr lang="it-IT" dirty="0"/>
              <a:t>)</a:t>
            </a:r>
          </a:p>
          <a:p>
            <a:r>
              <a:rPr lang="it-IT" dirty="0" err="1"/>
              <a:t>Nfr</a:t>
            </a:r>
            <a:r>
              <a:rPr lang="it-IT" dirty="0"/>
              <a:t> </a:t>
            </a:r>
          </a:p>
          <a:p>
            <a:r>
              <a:rPr lang="it-IT" dirty="0" err="1"/>
              <a:t>Glossary</a:t>
            </a:r>
            <a:endParaRPr lang="it-IT" dirty="0"/>
          </a:p>
          <a:p>
            <a:r>
              <a:rPr lang="it-IT" dirty="0"/>
              <a:t>(software design)</a:t>
            </a:r>
          </a:p>
        </p:txBody>
      </p:sp>
      <p:sp>
        <p:nvSpPr>
          <p:cNvPr id="5" name="TextBox 4">
            <a:extLst>
              <a:ext uri="{FF2B5EF4-FFF2-40B4-BE49-F238E27FC236}">
                <a16:creationId xmlns:a16="http://schemas.microsoft.com/office/drawing/2014/main" id="{4F1C7A0E-7DAF-B39E-1DF1-A352F34D953C}"/>
              </a:ext>
            </a:extLst>
          </p:cNvPr>
          <p:cNvSpPr txBox="1"/>
          <p:nvPr/>
        </p:nvSpPr>
        <p:spPr>
          <a:xfrm>
            <a:off x="7221773" y="1690688"/>
            <a:ext cx="6094674" cy="1200329"/>
          </a:xfrm>
          <a:prstGeom prst="rect">
            <a:avLst/>
          </a:prstGeom>
          <a:noFill/>
        </p:spPr>
        <p:txBody>
          <a:bodyPr wrap="square">
            <a:spAutoFit/>
          </a:bodyPr>
          <a:lstStyle/>
          <a:p>
            <a:r>
              <a:rPr lang="it-IT" dirty="0" err="1"/>
              <a:t>Requirements</a:t>
            </a:r>
            <a:r>
              <a:rPr lang="it-IT" dirty="0"/>
              <a:t>, system </a:t>
            </a:r>
            <a:r>
              <a:rPr lang="it-IT" dirty="0" err="1"/>
              <a:t>level</a:t>
            </a:r>
            <a:endParaRPr lang="it-IT" dirty="0"/>
          </a:p>
          <a:p>
            <a:pPr lvl="1"/>
            <a:r>
              <a:rPr lang="it-IT" dirty="0" err="1"/>
              <a:t>Requirements</a:t>
            </a:r>
            <a:r>
              <a:rPr lang="it-IT" dirty="0"/>
              <a:t> robot</a:t>
            </a:r>
          </a:p>
          <a:p>
            <a:pPr lvl="2"/>
            <a:r>
              <a:rPr lang="it-IT" dirty="0" err="1"/>
              <a:t>Requirements</a:t>
            </a:r>
            <a:r>
              <a:rPr lang="it-IT" dirty="0"/>
              <a:t> firmware</a:t>
            </a:r>
          </a:p>
          <a:p>
            <a:pPr lvl="1"/>
            <a:r>
              <a:rPr lang="it-IT" dirty="0" err="1"/>
              <a:t>Requirements</a:t>
            </a:r>
            <a:r>
              <a:rPr lang="it-IT" dirty="0"/>
              <a:t> </a:t>
            </a:r>
            <a:r>
              <a:rPr lang="it-IT" dirty="0" err="1"/>
              <a:t>charging</a:t>
            </a:r>
            <a:r>
              <a:rPr lang="it-IT" dirty="0"/>
              <a:t> station</a:t>
            </a:r>
          </a:p>
        </p:txBody>
      </p:sp>
      <p:sp>
        <p:nvSpPr>
          <p:cNvPr id="6" name="Arrow: Right 5">
            <a:extLst>
              <a:ext uri="{FF2B5EF4-FFF2-40B4-BE49-F238E27FC236}">
                <a16:creationId xmlns:a16="http://schemas.microsoft.com/office/drawing/2014/main" id="{25199F97-5AFC-DF03-C493-8791894A7C62}"/>
              </a:ext>
            </a:extLst>
          </p:cNvPr>
          <p:cNvSpPr/>
          <p:nvPr/>
        </p:nvSpPr>
        <p:spPr>
          <a:xfrm>
            <a:off x="6702950" y="2258170"/>
            <a:ext cx="1518699" cy="4134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18239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1112-93E7-524D-5853-D23873C56346}"/>
              </a:ext>
            </a:extLst>
          </p:cNvPr>
          <p:cNvSpPr>
            <a:spLocks noGrp="1"/>
          </p:cNvSpPr>
          <p:nvPr>
            <p:ph type="title"/>
          </p:nvPr>
        </p:nvSpPr>
        <p:spPr/>
        <p:txBody>
          <a:bodyPr/>
          <a:lstStyle/>
          <a:p>
            <a:r>
              <a:rPr lang="it-IT" dirty="0"/>
              <a:t>FR</a:t>
            </a:r>
          </a:p>
        </p:txBody>
      </p:sp>
      <p:graphicFrame>
        <p:nvGraphicFramePr>
          <p:cNvPr id="4" name="Content Placeholder 3">
            <a:extLst>
              <a:ext uri="{FF2B5EF4-FFF2-40B4-BE49-F238E27FC236}">
                <a16:creationId xmlns:a16="http://schemas.microsoft.com/office/drawing/2014/main" id="{5F67F0F3-2EDD-A87C-BC4F-7F640FEBEAFD}"/>
              </a:ext>
            </a:extLst>
          </p:cNvPr>
          <p:cNvGraphicFramePr>
            <a:graphicFrameLocks noGrp="1"/>
          </p:cNvGraphicFramePr>
          <p:nvPr>
            <p:ph idx="1"/>
            <p:extLst>
              <p:ext uri="{D42A27DB-BD31-4B8C-83A1-F6EECF244321}">
                <p14:modId xmlns:p14="http://schemas.microsoft.com/office/powerpoint/2010/main" val="966586161"/>
              </p:ext>
            </p:extLst>
          </p:nvPr>
        </p:nvGraphicFramePr>
        <p:xfrm>
          <a:off x="1676403" y="124046"/>
          <a:ext cx="10515597" cy="7990840"/>
        </p:xfrm>
        <a:graphic>
          <a:graphicData uri="http://schemas.openxmlformats.org/drawingml/2006/table">
            <a:tbl>
              <a:tblPr firstRow="1" bandRow="1">
                <a:tableStyleId>{5C22544A-7EE6-4342-B048-85BDC9FD1C3A}</a:tableStyleId>
              </a:tblPr>
              <a:tblGrid>
                <a:gridCol w="1435873">
                  <a:extLst>
                    <a:ext uri="{9D8B030D-6E8A-4147-A177-3AD203B41FA5}">
                      <a16:colId xmlns:a16="http://schemas.microsoft.com/office/drawing/2014/main" val="1421410173"/>
                    </a:ext>
                  </a:extLst>
                </a:gridCol>
                <a:gridCol w="7100515">
                  <a:extLst>
                    <a:ext uri="{9D8B030D-6E8A-4147-A177-3AD203B41FA5}">
                      <a16:colId xmlns:a16="http://schemas.microsoft.com/office/drawing/2014/main" val="2863300919"/>
                    </a:ext>
                  </a:extLst>
                </a:gridCol>
                <a:gridCol w="1979209">
                  <a:extLst>
                    <a:ext uri="{9D8B030D-6E8A-4147-A177-3AD203B41FA5}">
                      <a16:colId xmlns:a16="http://schemas.microsoft.com/office/drawing/2014/main" val="3141256299"/>
                    </a:ext>
                  </a:extLst>
                </a:gridCol>
              </a:tblGrid>
              <a:tr h="370840">
                <a:tc>
                  <a:txBody>
                    <a:bodyPr/>
                    <a:lstStyle/>
                    <a:p>
                      <a:r>
                        <a:rPr lang="it-IT" dirty="0"/>
                        <a:t>ID</a:t>
                      </a:r>
                    </a:p>
                  </a:txBody>
                  <a:tcPr/>
                </a:tc>
                <a:tc>
                  <a:txBody>
                    <a:bodyPr/>
                    <a:lstStyle/>
                    <a:p>
                      <a:r>
                        <a:rPr lang="it-IT" dirty="0" err="1"/>
                        <a:t>description</a:t>
                      </a:r>
                      <a:endParaRPr lang="it-IT" dirty="0"/>
                    </a:p>
                  </a:txBody>
                  <a:tcPr/>
                </a:tc>
                <a:tc>
                  <a:txBody>
                    <a:bodyPr/>
                    <a:lstStyle/>
                    <a:p>
                      <a:r>
                        <a:rPr lang="it-IT" dirty="0" err="1"/>
                        <a:t>Traced</a:t>
                      </a:r>
                      <a:r>
                        <a:rPr lang="it-IT" dirty="0"/>
                        <a:t> to</a:t>
                      </a:r>
                    </a:p>
                  </a:txBody>
                  <a:tcPr/>
                </a:tc>
                <a:extLst>
                  <a:ext uri="{0D108BD9-81ED-4DB2-BD59-A6C34878D82A}">
                    <a16:rowId xmlns:a16="http://schemas.microsoft.com/office/drawing/2014/main" val="2451628549"/>
                  </a:ext>
                </a:extLst>
              </a:tr>
              <a:tr h="370840">
                <a:tc>
                  <a:txBody>
                    <a:bodyPr/>
                    <a:lstStyle/>
                    <a:p>
                      <a:r>
                        <a:rPr lang="it-IT" dirty="0"/>
                        <a:t>FW-FR1</a:t>
                      </a:r>
                    </a:p>
                  </a:txBody>
                  <a:tcPr/>
                </a:tc>
                <a:tc>
                  <a:txBody>
                    <a:bodyPr/>
                    <a:lstStyle/>
                    <a:p>
                      <a:r>
                        <a:rPr lang="it-IT" dirty="0" err="1"/>
                        <a:t>Manage</a:t>
                      </a:r>
                      <a:r>
                        <a:rPr lang="it-IT" dirty="0"/>
                        <a:t> </a:t>
                      </a:r>
                      <a:r>
                        <a:rPr lang="it-IT" dirty="0" err="1"/>
                        <a:t>movement</a:t>
                      </a:r>
                      <a:endParaRPr lang="it-IT" dirty="0"/>
                    </a:p>
                  </a:txBody>
                  <a:tcPr/>
                </a:tc>
                <a:tc>
                  <a:txBody>
                    <a:bodyPr/>
                    <a:lstStyle/>
                    <a:p>
                      <a:r>
                        <a:rPr lang="it-IT" dirty="0"/>
                        <a:t>R-FR2</a:t>
                      </a:r>
                    </a:p>
                  </a:txBody>
                  <a:tcPr/>
                </a:tc>
                <a:extLst>
                  <a:ext uri="{0D108BD9-81ED-4DB2-BD59-A6C34878D82A}">
                    <a16:rowId xmlns:a16="http://schemas.microsoft.com/office/drawing/2014/main" val="2010281287"/>
                  </a:ext>
                </a:extLst>
              </a:tr>
              <a:tr h="370840">
                <a:tc>
                  <a:txBody>
                    <a:bodyPr/>
                    <a:lstStyle/>
                    <a:p>
                      <a:endParaRPr lang="it-IT" dirty="0"/>
                    </a:p>
                  </a:txBody>
                  <a:tcPr/>
                </a:tc>
                <a:tc>
                  <a:txBody>
                    <a:bodyPr/>
                    <a:lstStyle/>
                    <a:p>
                      <a:r>
                        <a:rPr lang="it-IT" dirty="0"/>
                        <a:t>Compute </a:t>
                      </a:r>
                      <a:r>
                        <a:rPr lang="it-IT" dirty="0" err="1"/>
                        <a:t>path</a:t>
                      </a:r>
                      <a:r>
                        <a:rPr lang="it-IT" dirty="0"/>
                        <a:t> to </a:t>
                      </a:r>
                      <a:r>
                        <a:rPr lang="it-IT" dirty="0" err="1"/>
                        <a:t>charging</a:t>
                      </a:r>
                      <a:r>
                        <a:rPr lang="it-IT" dirty="0"/>
                        <a:t> station</a:t>
                      </a:r>
                    </a:p>
                    <a:p>
                      <a:r>
                        <a:rPr lang="it-IT" dirty="0"/>
                        <a:t>Compute energy </a:t>
                      </a:r>
                      <a:r>
                        <a:rPr lang="it-IT" dirty="0" err="1"/>
                        <a:t>needed</a:t>
                      </a:r>
                      <a:r>
                        <a:rPr lang="it-IT" dirty="0"/>
                        <a:t> for </a:t>
                      </a:r>
                      <a:r>
                        <a:rPr lang="it-IT" dirty="0" err="1"/>
                        <a:t>covering</a:t>
                      </a:r>
                      <a:r>
                        <a:rPr lang="it-IT" dirty="0"/>
                        <a:t> </a:t>
                      </a:r>
                      <a:r>
                        <a:rPr lang="it-IT" dirty="0" err="1"/>
                        <a:t>path</a:t>
                      </a:r>
                      <a:r>
                        <a:rPr lang="it-IT" dirty="0"/>
                        <a:t> (</a:t>
                      </a:r>
                      <a:r>
                        <a:rPr lang="it-IT" dirty="0" err="1"/>
                        <a:t>path</a:t>
                      </a:r>
                      <a:r>
                        <a:rPr lang="it-IT" dirty="0"/>
                        <a:t>)</a:t>
                      </a:r>
                    </a:p>
                    <a:p>
                      <a:r>
                        <a:rPr lang="it-IT" dirty="0"/>
                        <a:t>Compute time </a:t>
                      </a:r>
                      <a:r>
                        <a:rPr lang="it-IT" dirty="0" err="1"/>
                        <a:t>needed</a:t>
                      </a:r>
                      <a:r>
                        <a:rPr lang="it-IT" dirty="0"/>
                        <a:t> for </a:t>
                      </a:r>
                      <a:r>
                        <a:rPr lang="it-IT" dirty="0" err="1"/>
                        <a:t>covering</a:t>
                      </a:r>
                      <a:r>
                        <a:rPr lang="it-IT" dirty="0"/>
                        <a:t> </a:t>
                      </a:r>
                      <a:r>
                        <a:rPr lang="it-IT" dirty="0" err="1"/>
                        <a:t>path</a:t>
                      </a:r>
                      <a:r>
                        <a:rPr lang="it-IT" dirty="0"/>
                        <a:t> (</a:t>
                      </a:r>
                      <a:r>
                        <a:rPr lang="it-IT" dirty="0" err="1"/>
                        <a:t>path</a:t>
                      </a:r>
                      <a:r>
                        <a:rPr lang="it-IT" dirty="0"/>
                        <a:t>)</a:t>
                      </a:r>
                    </a:p>
                  </a:txBody>
                  <a:tcPr/>
                </a:tc>
                <a:tc>
                  <a:txBody>
                    <a:bodyPr/>
                    <a:lstStyle/>
                    <a:p>
                      <a:endParaRPr lang="it-IT" dirty="0"/>
                    </a:p>
                  </a:txBody>
                  <a:tcPr/>
                </a:tc>
                <a:extLst>
                  <a:ext uri="{0D108BD9-81ED-4DB2-BD59-A6C34878D82A}">
                    <a16:rowId xmlns:a16="http://schemas.microsoft.com/office/drawing/2014/main" val="3636500382"/>
                  </a:ext>
                </a:extLst>
              </a:tr>
              <a:tr h="370840">
                <a:tc>
                  <a:txBody>
                    <a:bodyPr/>
                    <a:lstStyle/>
                    <a:p>
                      <a:endParaRPr lang="it-IT" dirty="0"/>
                    </a:p>
                  </a:txBody>
                  <a:tcPr/>
                </a:tc>
                <a:tc>
                  <a:txBody>
                    <a:bodyPr/>
                    <a:lstStyle/>
                    <a:p>
                      <a:r>
                        <a:rPr lang="it-IT" dirty="0"/>
                        <a:t>Build </a:t>
                      </a:r>
                      <a:r>
                        <a:rPr lang="it-IT" dirty="0" err="1"/>
                        <a:t>map</a:t>
                      </a:r>
                      <a:r>
                        <a:rPr lang="it-IT" dirty="0"/>
                        <a:t> </a:t>
                      </a:r>
                    </a:p>
                  </a:txBody>
                  <a:tcPr/>
                </a:tc>
                <a:tc>
                  <a:txBody>
                    <a:bodyPr/>
                    <a:lstStyle/>
                    <a:p>
                      <a:endParaRPr lang="it-IT" dirty="0"/>
                    </a:p>
                  </a:txBody>
                  <a:tcPr/>
                </a:tc>
                <a:extLst>
                  <a:ext uri="{0D108BD9-81ED-4DB2-BD59-A6C34878D82A}">
                    <a16:rowId xmlns:a16="http://schemas.microsoft.com/office/drawing/2014/main" val="1493510300"/>
                  </a:ext>
                </a:extLst>
              </a:tr>
              <a:tr h="370840">
                <a:tc>
                  <a:txBody>
                    <a:bodyPr/>
                    <a:lstStyle/>
                    <a:p>
                      <a:r>
                        <a:rPr lang="it-IT" dirty="0"/>
                        <a:t>FW-FR1.3</a:t>
                      </a:r>
                    </a:p>
                  </a:txBody>
                  <a:tcPr/>
                </a:tc>
                <a:tc>
                  <a:txBody>
                    <a:bodyPr/>
                    <a:lstStyle/>
                    <a:p>
                      <a:r>
                        <a:rPr lang="it-IT" dirty="0" err="1"/>
                        <a:t>computeOptimalPath</a:t>
                      </a:r>
                      <a:r>
                        <a:rPr lang="it-IT" dirty="0"/>
                        <a:t> to cover </a:t>
                      </a:r>
                      <a:r>
                        <a:rPr lang="it-IT" dirty="0" err="1"/>
                        <a:t>all</a:t>
                      </a:r>
                      <a:r>
                        <a:rPr lang="it-IT" dirty="0"/>
                        <a:t> </a:t>
                      </a:r>
                      <a:r>
                        <a:rPr lang="it-IT" dirty="0" err="1"/>
                        <a:t>map</a:t>
                      </a:r>
                      <a:r>
                        <a:rPr lang="it-IT" dirty="0"/>
                        <a:t> and </a:t>
                      </a:r>
                      <a:r>
                        <a:rPr lang="it-IT" dirty="0" err="1"/>
                        <a:t>return</a:t>
                      </a:r>
                      <a:r>
                        <a:rPr lang="it-IT" dirty="0"/>
                        <a:t> to </a:t>
                      </a:r>
                      <a:r>
                        <a:rPr lang="it-IT" dirty="0" err="1"/>
                        <a:t>charging</a:t>
                      </a:r>
                      <a:r>
                        <a:rPr lang="it-IT" dirty="0"/>
                        <a:t> station</a:t>
                      </a:r>
                    </a:p>
                  </a:txBody>
                  <a:tcPr/>
                </a:tc>
                <a:tc>
                  <a:txBody>
                    <a:bodyPr/>
                    <a:lstStyle/>
                    <a:p>
                      <a:endParaRPr lang="it-IT" dirty="0"/>
                    </a:p>
                  </a:txBody>
                  <a:tcPr/>
                </a:tc>
                <a:extLst>
                  <a:ext uri="{0D108BD9-81ED-4DB2-BD59-A6C34878D82A}">
                    <a16:rowId xmlns:a16="http://schemas.microsoft.com/office/drawing/2014/main" val="1068065913"/>
                  </a:ext>
                </a:extLst>
              </a:tr>
              <a:tr h="370840">
                <a:tc>
                  <a:txBody>
                    <a:bodyPr/>
                    <a:lstStyle/>
                    <a:p>
                      <a:endParaRPr lang="it-IT" dirty="0"/>
                    </a:p>
                    <a:p>
                      <a:r>
                        <a:rPr lang="it-IT" dirty="0"/>
                        <a:t>FW-FR1.5</a:t>
                      </a:r>
                    </a:p>
                  </a:txBody>
                  <a:tcPr/>
                </a:tc>
                <a:tc>
                  <a:txBody>
                    <a:bodyPr/>
                    <a:lstStyle/>
                    <a:p>
                      <a:r>
                        <a:rPr lang="it-IT" dirty="0" err="1"/>
                        <a:t>followPath</a:t>
                      </a:r>
                      <a:endParaRPr lang="it-IT" dirty="0"/>
                    </a:p>
                    <a:p>
                      <a:r>
                        <a:rPr lang="it-IT" dirty="0" err="1"/>
                        <a:t>Reroute</a:t>
                      </a:r>
                      <a:r>
                        <a:rPr lang="it-IT" dirty="0"/>
                        <a:t> in case of </a:t>
                      </a:r>
                      <a:r>
                        <a:rPr lang="it-IT" dirty="0" err="1"/>
                        <a:t>obstacle</a:t>
                      </a:r>
                      <a:r>
                        <a:rPr lang="it-IT" dirty="0"/>
                        <a:t> (</a:t>
                      </a:r>
                      <a:r>
                        <a:rPr lang="it-IT" dirty="0" err="1"/>
                        <a:t>recompute</a:t>
                      </a:r>
                      <a:r>
                        <a:rPr lang="it-IT" dirty="0"/>
                        <a:t> </a:t>
                      </a:r>
                      <a:r>
                        <a:rPr lang="it-IT" dirty="0" err="1"/>
                        <a:t>path</a:t>
                      </a:r>
                      <a:r>
                        <a:rPr lang="it-IT" dirty="0"/>
                        <a:t>)</a:t>
                      </a:r>
                    </a:p>
                    <a:p>
                      <a:r>
                        <a:rPr lang="it-IT" dirty="0"/>
                        <a:t>Compute robot position and </a:t>
                      </a:r>
                      <a:r>
                        <a:rPr lang="it-IT" dirty="0" err="1"/>
                        <a:t>orientation</a:t>
                      </a:r>
                      <a:endParaRPr lang="it-IT" dirty="0"/>
                    </a:p>
                    <a:p>
                      <a:r>
                        <a:rPr lang="it-IT" dirty="0" err="1"/>
                        <a:t>Recognize</a:t>
                      </a:r>
                      <a:r>
                        <a:rPr lang="it-IT" dirty="0"/>
                        <a:t> </a:t>
                      </a:r>
                      <a:r>
                        <a:rPr lang="it-IT" dirty="0" err="1"/>
                        <a:t>that</a:t>
                      </a:r>
                      <a:r>
                        <a:rPr lang="it-IT" dirty="0"/>
                        <a:t> </a:t>
                      </a:r>
                      <a:r>
                        <a:rPr lang="it-IT" dirty="0" err="1"/>
                        <a:t>map</a:t>
                      </a:r>
                      <a:r>
                        <a:rPr lang="it-IT" dirty="0"/>
                        <a:t> </a:t>
                      </a:r>
                      <a:r>
                        <a:rPr lang="it-IT" dirty="0" err="1"/>
                        <a:t>is</a:t>
                      </a:r>
                      <a:r>
                        <a:rPr lang="it-IT" dirty="0"/>
                        <a:t> </a:t>
                      </a:r>
                      <a:r>
                        <a:rPr lang="it-IT" dirty="0" err="1"/>
                        <a:t>wrong</a:t>
                      </a:r>
                      <a:r>
                        <a:rPr lang="it-IT" dirty="0"/>
                        <a:t> (</a:t>
                      </a:r>
                      <a:r>
                        <a:rPr lang="it-IT" dirty="0" err="1"/>
                        <a:t>space</a:t>
                      </a:r>
                      <a:r>
                        <a:rPr lang="it-IT" dirty="0"/>
                        <a:t> </a:t>
                      </a:r>
                      <a:r>
                        <a:rPr lang="it-IT" dirty="0" err="1"/>
                        <a:t>does</a:t>
                      </a:r>
                      <a:r>
                        <a:rPr lang="it-IT" dirty="0"/>
                        <a:t> </a:t>
                      </a:r>
                      <a:r>
                        <a:rPr lang="it-IT" dirty="0" err="1"/>
                        <a:t>not</a:t>
                      </a:r>
                      <a:r>
                        <a:rPr lang="it-IT" dirty="0"/>
                        <a:t> match with </a:t>
                      </a:r>
                      <a:r>
                        <a:rPr lang="it-IT" dirty="0" err="1"/>
                        <a:t>map</a:t>
                      </a:r>
                      <a:r>
                        <a:rPr lang="it-IT" dirty="0"/>
                        <a:t>, ex </a:t>
                      </a:r>
                      <a:r>
                        <a:rPr lang="it-IT" dirty="0" err="1"/>
                        <a:t>someone</a:t>
                      </a:r>
                      <a:r>
                        <a:rPr lang="it-IT" dirty="0"/>
                        <a:t> </a:t>
                      </a:r>
                      <a:r>
                        <a:rPr lang="it-IT" dirty="0" err="1"/>
                        <a:t>has</a:t>
                      </a:r>
                      <a:r>
                        <a:rPr lang="it-IT" dirty="0"/>
                        <a:t> </a:t>
                      </a:r>
                      <a:r>
                        <a:rPr lang="it-IT" dirty="0" err="1"/>
                        <a:t>moved</a:t>
                      </a:r>
                      <a:r>
                        <a:rPr lang="it-IT" dirty="0"/>
                        <a:t> the robot)</a:t>
                      </a:r>
                    </a:p>
                  </a:txBody>
                  <a:tcPr/>
                </a:tc>
                <a:tc>
                  <a:txBody>
                    <a:bodyPr/>
                    <a:lstStyle/>
                    <a:p>
                      <a:endParaRPr lang="it-IT" dirty="0"/>
                    </a:p>
                  </a:txBody>
                  <a:tcPr/>
                </a:tc>
                <a:extLst>
                  <a:ext uri="{0D108BD9-81ED-4DB2-BD59-A6C34878D82A}">
                    <a16:rowId xmlns:a16="http://schemas.microsoft.com/office/drawing/2014/main" val="3342435498"/>
                  </a:ext>
                </a:extLst>
              </a:tr>
              <a:tr h="370840">
                <a:tc>
                  <a:txBody>
                    <a:bodyPr/>
                    <a:lstStyle/>
                    <a:p>
                      <a:endParaRPr lang="it-IT" dirty="0"/>
                    </a:p>
                  </a:txBody>
                  <a:tcPr/>
                </a:tc>
                <a:tc>
                  <a:txBody>
                    <a:bodyPr/>
                    <a:lstStyle/>
                    <a:p>
                      <a:r>
                        <a:rPr lang="it-IT" dirty="0" err="1"/>
                        <a:t>moveRobotforward</a:t>
                      </a:r>
                      <a:r>
                        <a:rPr lang="it-IT" dirty="0"/>
                        <a:t>(</a:t>
                      </a:r>
                      <a:r>
                        <a:rPr lang="it-IT" dirty="0" err="1"/>
                        <a:t>distance</a:t>
                      </a:r>
                      <a:r>
                        <a:rPr lang="it-IT" dirty="0"/>
                        <a:t>)</a:t>
                      </a:r>
                    </a:p>
                    <a:p>
                      <a:r>
                        <a:rPr lang="it-IT" dirty="0" err="1"/>
                        <a:t>moveRobotBackward</a:t>
                      </a:r>
                      <a:r>
                        <a:rPr lang="it-IT" dirty="0"/>
                        <a:t>(</a:t>
                      </a:r>
                      <a:r>
                        <a:rPr lang="it-IT" dirty="0" err="1"/>
                        <a:t>distance</a:t>
                      </a:r>
                      <a:r>
                        <a:rPr lang="it-IT" dirty="0"/>
                        <a:t>)</a:t>
                      </a:r>
                    </a:p>
                    <a:p>
                      <a:r>
                        <a:rPr lang="it-IT" dirty="0"/>
                        <a:t>Stop</a:t>
                      </a:r>
                    </a:p>
                  </a:txBody>
                  <a:tcPr/>
                </a:tc>
                <a:tc>
                  <a:txBody>
                    <a:bodyPr/>
                    <a:lstStyle/>
                    <a:p>
                      <a:endParaRPr lang="it-IT" dirty="0"/>
                    </a:p>
                  </a:txBody>
                  <a:tcPr/>
                </a:tc>
                <a:extLst>
                  <a:ext uri="{0D108BD9-81ED-4DB2-BD59-A6C34878D82A}">
                    <a16:rowId xmlns:a16="http://schemas.microsoft.com/office/drawing/2014/main" val="612760969"/>
                  </a:ext>
                </a:extLst>
              </a:tr>
              <a:tr h="370840">
                <a:tc>
                  <a:txBody>
                    <a:bodyPr/>
                    <a:lstStyle/>
                    <a:p>
                      <a:endParaRPr lang="it-IT" dirty="0"/>
                    </a:p>
                  </a:txBody>
                  <a:tcPr/>
                </a:tc>
                <a:tc>
                  <a:txBody>
                    <a:bodyPr/>
                    <a:lstStyle/>
                    <a:p>
                      <a:r>
                        <a:rPr lang="it-IT" dirty="0" err="1"/>
                        <a:t>turnRobotRight</a:t>
                      </a:r>
                      <a:r>
                        <a:rPr lang="it-IT" dirty="0"/>
                        <a:t>(degrees)  // controls </a:t>
                      </a:r>
                      <a:r>
                        <a:rPr lang="it-IT" dirty="0" err="1"/>
                        <a:t>rotation</a:t>
                      </a:r>
                      <a:r>
                        <a:rPr lang="it-IT" dirty="0"/>
                        <a:t> and </a:t>
                      </a:r>
                      <a:r>
                        <a:rPr lang="it-IT" dirty="0" err="1"/>
                        <a:t>movement</a:t>
                      </a:r>
                      <a:r>
                        <a:rPr lang="it-IT" dirty="0"/>
                        <a:t> of </a:t>
                      </a:r>
                      <a:r>
                        <a:rPr lang="it-IT" dirty="0" err="1"/>
                        <a:t>two</a:t>
                      </a:r>
                      <a:r>
                        <a:rPr lang="it-IT" dirty="0"/>
                        <a:t> </a:t>
                      </a:r>
                      <a:r>
                        <a:rPr lang="it-IT" dirty="0" err="1"/>
                        <a:t>wheels</a:t>
                      </a:r>
                      <a:r>
                        <a:rPr lang="it-IT" dirty="0"/>
                        <a:t> to turn robot on the spot</a:t>
                      </a:r>
                    </a:p>
                    <a:p>
                      <a:r>
                        <a:rPr lang="it-IT" dirty="0" err="1"/>
                        <a:t>turnRobotLeft</a:t>
                      </a:r>
                      <a:r>
                        <a:rPr lang="it-IT" dirty="0"/>
                        <a:t>(degrees)</a:t>
                      </a:r>
                    </a:p>
                  </a:txBody>
                  <a:tcPr/>
                </a:tc>
                <a:tc>
                  <a:txBody>
                    <a:bodyPr/>
                    <a:lstStyle/>
                    <a:p>
                      <a:endParaRPr lang="it-IT" dirty="0"/>
                    </a:p>
                  </a:txBody>
                  <a:tcPr/>
                </a:tc>
                <a:extLst>
                  <a:ext uri="{0D108BD9-81ED-4DB2-BD59-A6C34878D82A}">
                    <a16:rowId xmlns:a16="http://schemas.microsoft.com/office/drawing/2014/main" val="3665292995"/>
                  </a:ext>
                </a:extLst>
              </a:tr>
              <a:tr h="370840">
                <a:tc>
                  <a:txBody>
                    <a:bodyPr/>
                    <a:lstStyle/>
                    <a:p>
                      <a:endParaRPr lang="it-IT" dirty="0"/>
                    </a:p>
                  </a:txBody>
                  <a:tcPr/>
                </a:tc>
                <a:tc>
                  <a:txBody>
                    <a:bodyPr/>
                    <a:lstStyle/>
                    <a:p>
                      <a:r>
                        <a:rPr lang="it-IT" dirty="0" err="1"/>
                        <a:t>Manage</a:t>
                      </a:r>
                      <a:r>
                        <a:rPr lang="it-IT" dirty="0"/>
                        <a:t> Sensors </a:t>
                      </a:r>
                    </a:p>
                  </a:txBody>
                  <a:tcPr/>
                </a:tc>
                <a:tc>
                  <a:txBody>
                    <a:bodyPr/>
                    <a:lstStyle/>
                    <a:p>
                      <a:endParaRPr lang="it-IT" dirty="0"/>
                    </a:p>
                  </a:txBody>
                  <a:tcPr/>
                </a:tc>
                <a:extLst>
                  <a:ext uri="{0D108BD9-81ED-4DB2-BD59-A6C34878D82A}">
                    <a16:rowId xmlns:a16="http://schemas.microsoft.com/office/drawing/2014/main" val="2844861165"/>
                  </a:ext>
                </a:extLst>
              </a:tr>
              <a:tr h="370840">
                <a:tc>
                  <a:txBody>
                    <a:bodyPr/>
                    <a:lstStyle/>
                    <a:p>
                      <a:endParaRPr lang="it-IT" dirty="0"/>
                    </a:p>
                  </a:txBody>
                  <a:tcPr/>
                </a:tc>
                <a:tc>
                  <a:txBody>
                    <a:bodyPr/>
                    <a:lstStyle/>
                    <a:p>
                      <a:pPr lvl="1"/>
                      <a:r>
                        <a:rPr lang="it-IT" dirty="0"/>
                        <a:t>Read </a:t>
                      </a:r>
                      <a:r>
                        <a:rPr lang="it-IT" dirty="0" err="1"/>
                        <a:t>battery</a:t>
                      </a:r>
                      <a:r>
                        <a:rPr lang="it-IT" dirty="0"/>
                        <a:t> </a:t>
                      </a:r>
                      <a:r>
                        <a:rPr lang="it-IT" dirty="0" err="1"/>
                        <a:t>capacity</a:t>
                      </a:r>
                      <a:endParaRPr lang="it-IT" dirty="0"/>
                    </a:p>
                    <a:p>
                      <a:pPr lvl="1"/>
                      <a:r>
                        <a:rPr lang="it-IT" dirty="0"/>
                        <a:t>Read max </a:t>
                      </a:r>
                      <a:r>
                        <a:rPr lang="it-IT" dirty="0" err="1"/>
                        <a:t>battery</a:t>
                      </a:r>
                      <a:r>
                        <a:rPr lang="it-IT" dirty="0"/>
                        <a:t> </a:t>
                      </a:r>
                      <a:r>
                        <a:rPr lang="it-IT" dirty="0" err="1"/>
                        <a:t>capacity</a:t>
                      </a:r>
                      <a:endParaRPr lang="it-IT" dirty="0"/>
                    </a:p>
                    <a:p>
                      <a:pPr lvl="1"/>
                      <a:r>
                        <a:rPr lang="it-IT" dirty="0"/>
                        <a:t>Read </a:t>
                      </a:r>
                      <a:r>
                        <a:rPr lang="it-IT" dirty="0" err="1"/>
                        <a:t>battery</a:t>
                      </a:r>
                      <a:r>
                        <a:rPr lang="it-IT" dirty="0"/>
                        <a:t> </a:t>
                      </a:r>
                      <a:r>
                        <a:rPr lang="it-IT" dirty="0" err="1"/>
                        <a:t>error</a:t>
                      </a:r>
                      <a:r>
                        <a:rPr lang="it-IT" dirty="0"/>
                        <a:t> </a:t>
                      </a:r>
                      <a:r>
                        <a:rPr lang="it-IT" dirty="0" err="1"/>
                        <a:t>condition</a:t>
                      </a:r>
                      <a:endParaRPr lang="it-IT" dirty="0"/>
                    </a:p>
                    <a:p>
                      <a:endParaRPr lang="it-IT" dirty="0"/>
                    </a:p>
                  </a:txBody>
                  <a:tcPr/>
                </a:tc>
                <a:tc>
                  <a:txBody>
                    <a:bodyPr/>
                    <a:lstStyle/>
                    <a:p>
                      <a:endParaRPr lang="it-IT" dirty="0"/>
                    </a:p>
                  </a:txBody>
                  <a:tcPr/>
                </a:tc>
                <a:extLst>
                  <a:ext uri="{0D108BD9-81ED-4DB2-BD59-A6C34878D82A}">
                    <a16:rowId xmlns:a16="http://schemas.microsoft.com/office/drawing/2014/main" val="1967798961"/>
                  </a:ext>
                </a:extLst>
              </a:tr>
              <a:tr h="370840">
                <a:tc>
                  <a:txBody>
                    <a:bodyPr/>
                    <a:lstStyle/>
                    <a:p>
                      <a:endParaRPr lang="it-IT" dirty="0"/>
                    </a:p>
                  </a:txBody>
                  <a:tcPr/>
                </a:tc>
                <a:tc>
                  <a:txBody>
                    <a:bodyPr/>
                    <a:lstStyle/>
                    <a:p>
                      <a:r>
                        <a:rPr lang="it-IT" dirty="0" err="1"/>
                        <a:t>Move</a:t>
                      </a:r>
                      <a:r>
                        <a:rPr lang="it-IT" dirty="0"/>
                        <a:t> </a:t>
                      </a:r>
                      <a:r>
                        <a:rPr lang="it-IT" dirty="0" err="1"/>
                        <a:t>wheel</a:t>
                      </a:r>
                      <a:r>
                        <a:rPr lang="it-IT" dirty="0"/>
                        <a:t> (id </a:t>
                      </a:r>
                      <a:r>
                        <a:rPr lang="it-IT" dirty="0" err="1"/>
                        <a:t>wheel</a:t>
                      </a:r>
                      <a:r>
                        <a:rPr lang="it-IT" dirty="0"/>
                        <a:t>, degrees)</a:t>
                      </a:r>
                    </a:p>
                  </a:txBody>
                  <a:tcPr/>
                </a:tc>
                <a:tc>
                  <a:txBody>
                    <a:bodyPr/>
                    <a:lstStyle/>
                    <a:p>
                      <a:endParaRPr lang="it-IT" dirty="0"/>
                    </a:p>
                  </a:txBody>
                  <a:tcPr/>
                </a:tc>
                <a:extLst>
                  <a:ext uri="{0D108BD9-81ED-4DB2-BD59-A6C34878D82A}">
                    <a16:rowId xmlns:a16="http://schemas.microsoft.com/office/drawing/2014/main" val="3114888606"/>
                  </a:ext>
                </a:extLst>
              </a:tr>
              <a:tr h="370840">
                <a:tc>
                  <a:txBody>
                    <a:bodyPr/>
                    <a:lstStyle/>
                    <a:p>
                      <a:endParaRPr lang="it-IT" dirty="0"/>
                    </a:p>
                  </a:txBody>
                  <a:tcPr/>
                </a:tc>
                <a:tc>
                  <a:txBody>
                    <a:bodyPr/>
                    <a:lstStyle/>
                    <a:p>
                      <a:r>
                        <a:rPr lang="it-IT" dirty="0"/>
                        <a:t>Rotate </a:t>
                      </a:r>
                      <a:r>
                        <a:rPr lang="it-IT" dirty="0" err="1"/>
                        <a:t>wheel</a:t>
                      </a:r>
                      <a:r>
                        <a:rPr lang="it-IT" dirty="0"/>
                        <a:t> (id </a:t>
                      </a:r>
                      <a:r>
                        <a:rPr lang="it-IT" dirty="0" err="1"/>
                        <a:t>wheel</a:t>
                      </a:r>
                      <a:r>
                        <a:rPr lang="it-IT" dirty="0"/>
                        <a:t>, degrees)</a:t>
                      </a:r>
                    </a:p>
                  </a:txBody>
                  <a:tcPr/>
                </a:tc>
                <a:tc>
                  <a:txBody>
                    <a:bodyPr/>
                    <a:lstStyle/>
                    <a:p>
                      <a:endParaRPr lang="it-IT" dirty="0"/>
                    </a:p>
                  </a:txBody>
                  <a:tcPr/>
                </a:tc>
                <a:extLst>
                  <a:ext uri="{0D108BD9-81ED-4DB2-BD59-A6C34878D82A}">
                    <a16:rowId xmlns:a16="http://schemas.microsoft.com/office/drawing/2014/main" val="1763862717"/>
                  </a:ext>
                </a:extLst>
              </a:tr>
            </a:tbl>
          </a:graphicData>
        </a:graphic>
      </p:graphicFrame>
    </p:spTree>
    <p:extLst>
      <p:ext uri="{BB962C8B-B14F-4D97-AF65-F5344CB8AC3E}">
        <p14:creationId xmlns:p14="http://schemas.microsoft.com/office/powerpoint/2010/main" val="433931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F9D7-2A09-92BA-A120-0DD55B9F7F9E}"/>
              </a:ext>
            </a:extLst>
          </p:cNvPr>
          <p:cNvSpPr>
            <a:spLocks noGrp="1"/>
          </p:cNvSpPr>
          <p:nvPr>
            <p:ph type="title"/>
          </p:nvPr>
        </p:nvSpPr>
        <p:spPr/>
        <p:txBody>
          <a:bodyPr/>
          <a:lstStyle/>
          <a:p>
            <a:r>
              <a:rPr lang="it-IT" dirty="0" err="1"/>
              <a:t>Context</a:t>
            </a:r>
            <a:r>
              <a:rPr lang="it-IT" dirty="0"/>
              <a:t> </a:t>
            </a:r>
            <a:r>
              <a:rPr lang="it-IT" dirty="0" err="1"/>
              <a:t>diagram</a:t>
            </a:r>
            <a:endParaRPr lang="it-IT" dirty="0"/>
          </a:p>
        </p:txBody>
      </p:sp>
      <p:pic>
        <p:nvPicPr>
          <p:cNvPr id="5" name="Content Placeholder 4" descr="Diagram of a diagram&#10;&#10;AI-generated content may be incorrect.">
            <a:extLst>
              <a:ext uri="{FF2B5EF4-FFF2-40B4-BE49-F238E27FC236}">
                <a16:creationId xmlns:a16="http://schemas.microsoft.com/office/drawing/2014/main" id="{F1F0CC00-8023-96EB-04B2-C8087ECD6B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4227" y="1825625"/>
            <a:ext cx="6403545" cy="4351338"/>
          </a:xfrm>
        </p:spPr>
      </p:pic>
    </p:spTree>
    <p:extLst>
      <p:ext uri="{BB962C8B-B14F-4D97-AF65-F5344CB8AC3E}">
        <p14:creationId xmlns:p14="http://schemas.microsoft.com/office/powerpoint/2010/main" val="3432810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ACDF-472D-3233-053C-F49DE1C1AA54}"/>
              </a:ext>
            </a:extLst>
          </p:cNvPr>
          <p:cNvSpPr>
            <a:spLocks noGrp="1"/>
          </p:cNvSpPr>
          <p:nvPr>
            <p:ph type="title"/>
          </p:nvPr>
        </p:nvSpPr>
        <p:spPr/>
        <p:txBody>
          <a:bodyPr/>
          <a:lstStyle/>
          <a:p>
            <a:r>
              <a:rPr lang="it-IT" dirty="0" err="1"/>
              <a:t>Interfaces</a:t>
            </a:r>
            <a:endParaRPr lang="it-IT" dirty="0"/>
          </a:p>
        </p:txBody>
      </p:sp>
      <p:sp>
        <p:nvSpPr>
          <p:cNvPr id="3" name="Content Placeholder 2">
            <a:extLst>
              <a:ext uri="{FF2B5EF4-FFF2-40B4-BE49-F238E27FC236}">
                <a16:creationId xmlns:a16="http://schemas.microsoft.com/office/drawing/2014/main" id="{D1394A9B-E721-7387-B2DC-79142833A6AF}"/>
              </a:ext>
            </a:extLst>
          </p:cNvPr>
          <p:cNvSpPr>
            <a:spLocks noGrp="1"/>
          </p:cNvSpPr>
          <p:nvPr>
            <p:ph idx="1"/>
          </p:nvPr>
        </p:nvSpPr>
        <p:spPr>
          <a:xfrm>
            <a:off x="647368" y="4719637"/>
            <a:ext cx="10515600" cy="4351338"/>
          </a:xfrm>
        </p:spPr>
        <p:txBody>
          <a:bodyPr/>
          <a:lstStyle/>
          <a:p>
            <a:r>
              <a:rPr lang="it-IT" dirty="0" err="1"/>
              <a:t>Interfaces</a:t>
            </a:r>
            <a:r>
              <a:rPr lang="it-IT" dirty="0"/>
              <a:t> to be </a:t>
            </a:r>
            <a:r>
              <a:rPr lang="it-IT" dirty="0" err="1"/>
              <a:t>further</a:t>
            </a:r>
            <a:r>
              <a:rPr lang="it-IT" dirty="0"/>
              <a:t> </a:t>
            </a:r>
            <a:r>
              <a:rPr lang="it-IT" dirty="0" err="1"/>
              <a:t>defined</a:t>
            </a:r>
            <a:r>
              <a:rPr lang="it-IT" dirty="0"/>
              <a:t>, </a:t>
            </a:r>
            <a:r>
              <a:rPr lang="it-IT" dirty="0" err="1"/>
              <a:t>depending</a:t>
            </a:r>
            <a:r>
              <a:rPr lang="it-IT" dirty="0"/>
              <a:t> on the </a:t>
            </a:r>
            <a:r>
              <a:rPr lang="it-IT" dirty="0" err="1"/>
              <a:t>actor</a:t>
            </a:r>
            <a:r>
              <a:rPr lang="it-IT" dirty="0"/>
              <a:t> (component)</a:t>
            </a:r>
          </a:p>
          <a:p>
            <a:r>
              <a:rPr lang="it-IT" dirty="0"/>
              <a:t>Ex the </a:t>
            </a:r>
            <a:r>
              <a:rPr lang="it-IT" dirty="0" err="1"/>
              <a:t>obstacle</a:t>
            </a:r>
            <a:r>
              <a:rPr lang="it-IT" dirty="0"/>
              <a:t> </a:t>
            </a:r>
            <a:r>
              <a:rPr lang="it-IT" dirty="0" err="1"/>
              <a:t>sensor</a:t>
            </a:r>
            <a:r>
              <a:rPr lang="it-IT" dirty="0"/>
              <a:t> </a:t>
            </a:r>
            <a:r>
              <a:rPr lang="it-IT" dirty="0" err="1"/>
              <a:t>could</a:t>
            </a:r>
            <a:r>
              <a:rPr lang="it-IT" dirty="0"/>
              <a:t> be </a:t>
            </a:r>
            <a:r>
              <a:rPr lang="it-IT" dirty="0" err="1"/>
              <a:t>either</a:t>
            </a:r>
            <a:r>
              <a:rPr lang="it-IT" dirty="0"/>
              <a:t> </a:t>
            </a:r>
            <a:r>
              <a:rPr lang="it-IT" dirty="0" err="1"/>
              <a:t>connected</a:t>
            </a:r>
            <a:r>
              <a:rPr lang="it-IT" dirty="0"/>
              <a:t> to an interrupt </a:t>
            </a:r>
            <a:r>
              <a:rPr lang="it-IT" dirty="0" err="1"/>
              <a:t>function</a:t>
            </a:r>
            <a:r>
              <a:rPr lang="it-IT" dirty="0"/>
              <a:t> (interrupt, </a:t>
            </a:r>
            <a:r>
              <a:rPr lang="it-IT" dirty="0" err="1"/>
              <a:t>asynchronous</a:t>
            </a:r>
            <a:r>
              <a:rPr lang="it-IT" dirty="0"/>
              <a:t> model), or via a </a:t>
            </a:r>
            <a:r>
              <a:rPr lang="it-IT" dirty="0" err="1"/>
              <a:t>memory</a:t>
            </a:r>
            <a:r>
              <a:rPr lang="it-IT" dirty="0"/>
              <a:t> </a:t>
            </a:r>
            <a:r>
              <a:rPr lang="it-IT" dirty="0" err="1"/>
              <a:t>variable</a:t>
            </a:r>
            <a:r>
              <a:rPr lang="it-IT" dirty="0"/>
              <a:t> to be </a:t>
            </a:r>
            <a:r>
              <a:rPr lang="it-IT" dirty="0" err="1"/>
              <a:t>read</a:t>
            </a:r>
            <a:r>
              <a:rPr lang="it-IT" dirty="0"/>
              <a:t> </a:t>
            </a:r>
            <a:r>
              <a:rPr lang="it-IT" dirty="0" err="1"/>
              <a:t>regularly</a:t>
            </a:r>
            <a:r>
              <a:rPr lang="it-IT" dirty="0"/>
              <a:t> (polling model)  </a:t>
            </a:r>
          </a:p>
        </p:txBody>
      </p:sp>
      <p:graphicFrame>
        <p:nvGraphicFramePr>
          <p:cNvPr id="4" name="Content Placeholder 3">
            <a:extLst>
              <a:ext uri="{FF2B5EF4-FFF2-40B4-BE49-F238E27FC236}">
                <a16:creationId xmlns:a16="http://schemas.microsoft.com/office/drawing/2014/main" id="{D81CB23D-E614-A8A6-EB20-6F1362250B32}"/>
              </a:ext>
            </a:extLst>
          </p:cNvPr>
          <p:cNvGraphicFramePr>
            <a:graphicFrameLocks/>
          </p:cNvGraphicFramePr>
          <p:nvPr>
            <p:extLst>
              <p:ext uri="{D42A27DB-BD31-4B8C-83A1-F6EECF244321}">
                <p14:modId xmlns:p14="http://schemas.microsoft.com/office/powerpoint/2010/main" val="226982069"/>
              </p:ext>
            </p:extLst>
          </p:nvPr>
        </p:nvGraphicFramePr>
        <p:xfrm>
          <a:off x="3467100" y="490205"/>
          <a:ext cx="7886700" cy="40386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308392577"/>
                    </a:ext>
                  </a:extLst>
                </a:gridCol>
                <a:gridCol w="1836420">
                  <a:extLst>
                    <a:ext uri="{9D8B030D-6E8A-4147-A177-3AD203B41FA5}">
                      <a16:colId xmlns:a16="http://schemas.microsoft.com/office/drawing/2014/main" val="307263623"/>
                    </a:ext>
                  </a:extLst>
                </a:gridCol>
                <a:gridCol w="3421380">
                  <a:extLst>
                    <a:ext uri="{9D8B030D-6E8A-4147-A177-3AD203B41FA5}">
                      <a16:colId xmlns:a16="http://schemas.microsoft.com/office/drawing/2014/main" val="2756780207"/>
                    </a:ext>
                  </a:extLst>
                </a:gridCol>
              </a:tblGrid>
              <a:tr h="370840">
                <a:tc>
                  <a:txBody>
                    <a:bodyPr/>
                    <a:lstStyle/>
                    <a:p>
                      <a:r>
                        <a:rPr lang="it-IT" dirty="0"/>
                        <a:t>Actors</a:t>
                      </a:r>
                    </a:p>
                  </a:txBody>
                  <a:tcPr/>
                </a:tc>
                <a:tc>
                  <a:txBody>
                    <a:bodyPr/>
                    <a:lstStyle/>
                    <a:p>
                      <a:r>
                        <a:rPr lang="it-IT" dirty="0" err="1"/>
                        <a:t>Physical</a:t>
                      </a:r>
                      <a:r>
                        <a:rPr lang="it-IT" dirty="0"/>
                        <a:t> </a:t>
                      </a:r>
                      <a:r>
                        <a:rPr lang="it-IT" dirty="0" err="1"/>
                        <a:t>interface</a:t>
                      </a:r>
                      <a:endParaRPr lang="it-IT" dirty="0"/>
                    </a:p>
                  </a:txBody>
                  <a:tcPr/>
                </a:tc>
                <a:tc>
                  <a:txBody>
                    <a:bodyPr/>
                    <a:lstStyle/>
                    <a:p>
                      <a:r>
                        <a:rPr lang="it-IT" dirty="0" err="1"/>
                        <a:t>Logical</a:t>
                      </a:r>
                      <a:r>
                        <a:rPr lang="it-IT" dirty="0"/>
                        <a:t> </a:t>
                      </a:r>
                      <a:r>
                        <a:rPr lang="it-IT" dirty="0" err="1"/>
                        <a:t>interface</a:t>
                      </a:r>
                      <a:endParaRPr lang="it-IT" dirty="0"/>
                    </a:p>
                  </a:txBody>
                  <a:tcPr/>
                </a:tc>
                <a:extLst>
                  <a:ext uri="{0D108BD9-81ED-4DB2-BD59-A6C34878D82A}">
                    <a16:rowId xmlns:a16="http://schemas.microsoft.com/office/drawing/2014/main" val="4243115150"/>
                  </a:ext>
                </a:extLst>
              </a:tr>
              <a:tr h="370840">
                <a:tc>
                  <a:txBody>
                    <a:bodyPr/>
                    <a:lstStyle/>
                    <a:p>
                      <a:r>
                        <a:rPr lang="it-IT" dirty="0"/>
                        <a:t>Button on off</a:t>
                      </a:r>
                    </a:p>
                  </a:txBody>
                  <a:tcPr/>
                </a:tc>
                <a:tc>
                  <a:txBody>
                    <a:bodyPr/>
                    <a:lstStyle/>
                    <a:p>
                      <a:endParaRPr lang="it-I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Variable</a:t>
                      </a:r>
                      <a:r>
                        <a:rPr lang="it-IT" dirty="0"/>
                        <a:t> Y, </a:t>
                      </a:r>
                      <a:r>
                        <a:rPr lang="it-IT" dirty="0" err="1"/>
                        <a:t>true</a:t>
                      </a:r>
                      <a:r>
                        <a:rPr lang="it-IT" dirty="0"/>
                        <a:t> false</a:t>
                      </a:r>
                    </a:p>
                    <a:p>
                      <a:endParaRPr lang="it-IT" dirty="0"/>
                    </a:p>
                    <a:p>
                      <a:r>
                        <a:rPr lang="it-IT" dirty="0"/>
                        <a:t>Start , stop</a:t>
                      </a:r>
                    </a:p>
                  </a:txBody>
                  <a:tcPr/>
                </a:tc>
                <a:extLst>
                  <a:ext uri="{0D108BD9-81ED-4DB2-BD59-A6C34878D82A}">
                    <a16:rowId xmlns:a16="http://schemas.microsoft.com/office/drawing/2014/main" val="2861286799"/>
                  </a:ext>
                </a:extLst>
              </a:tr>
              <a:tr h="370840">
                <a:tc>
                  <a:txBody>
                    <a:bodyPr/>
                    <a:lstStyle/>
                    <a:p>
                      <a:r>
                        <a:rPr lang="it-IT" dirty="0"/>
                        <a:t>Button </a:t>
                      </a:r>
                      <a:r>
                        <a:rPr lang="it-IT" dirty="0" err="1"/>
                        <a:t>learn</a:t>
                      </a:r>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157931818"/>
                  </a:ext>
                </a:extLst>
              </a:tr>
              <a:tr h="370840">
                <a:tc>
                  <a:txBody>
                    <a:bodyPr/>
                    <a:lstStyle/>
                    <a:p>
                      <a:r>
                        <a:rPr lang="it-IT" dirty="0"/>
                        <a:t>Ir </a:t>
                      </a:r>
                      <a:r>
                        <a:rPr lang="it-IT" dirty="0" err="1"/>
                        <a:t>obstacle</a:t>
                      </a:r>
                      <a:r>
                        <a:rPr lang="it-IT" dirty="0"/>
                        <a:t> </a:t>
                      </a:r>
                      <a:r>
                        <a:rPr lang="it-IT" dirty="0" err="1"/>
                        <a:t>sensor</a:t>
                      </a:r>
                      <a:endParaRPr lang="it-IT" dirty="0"/>
                    </a:p>
                  </a:txBody>
                  <a:tcPr/>
                </a:tc>
                <a:tc>
                  <a:txBody>
                    <a:bodyPr/>
                    <a:lstStyle/>
                    <a:p>
                      <a:endParaRPr lang="it-IT" dirty="0"/>
                    </a:p>
                  </a:txBody>
                  <a:tcPr/>
                </a:tc>
                <a:tc>
                  <a:txBody>
                    <a:bodyPr/>
                    <a:lstStyle/>
                    <a:p>
                      <a:r>
                        <a:rPr lang="it-IT" dirty="0" err="1"/>
                        <a:t>Variable</a:t>
                      </a:r>
                      <a:r>
                        <a:rPr lang="it-IT" dirty="0"/>
                        <a:t> Z, </a:t>
                      </a:r>
                    </a:p>
                  </a:txBody>
                  <a:tcPr/>
                </a:tc>
                <a:extLst>
                  <a:ext uri="{0D108BD9-81ED-4DB2-BD59-A6C34878D82A}">
                    <a16:rowId xmlns:a16="http://schemas.microsoft.com/office/drawing/2014/main" val="1659350148"/>
                  </a:ext>
                </a:extLst>
              </a:tr>
              <a:tr h="370840">
                <a:tc>
                  <a:txBody>
                    <a:bodyPr/>
                    <a:lstStyle/>
                    <a:p>
                      <a:r>
                        <a:rPr lang="it-IT" dirty="0" err="1"/>
                        <a:t>Battery</a:t>
                      </a:r>
                      <a:r>
                        <a:rPr lang="it-IT" dirty="0"/>
                        <a:t> </a:t>
                      </a:r>
                      <a:r>
                        <a:rPr lang="it-IT" dirty="0" err="1"/>
                        <a:t>sensor</a:t>
                      </a:r>
                      <a:endParaRPr lang="it-IT" dirty="0"/>
                    </a:p>
                  </a:txBody>
                  <a:tcPr/>
                </a:tc>
                <a:tc>
                  <a:txBody>
                    <a:bodyPr/>
                    <a:lstStyle/>
                    <a:p>
                      <a:endParaRPr lang="it-IT" dirty="0"/>
                    </a:p>
                  </a:txBody>
                  <a:tcPr/>
                </a:tc>
                <a:tc>
                  <a:txBody>
                    <a:bodyPr/>
                    <a:lstStyle/>
                    <a:p>
                      <a:r>
                        <a:rPr lang="it-IT" dirty="0" err="1"/>
                        <a:t>Variable</a:t>
                      </a:r>
                      <a:r>
                        <a:rPr lang="it-IT" dirty="0"/>
                        <a:t> B, long </a:t>
                      </a:r>
                      <a:r>
                        <a:rPr lang="it-IT" dirty="0" err="1"/>
                        <a:t>int</a:t>
                      </a:r>
                      <a:endParaRPr lang="it-IT" dirty="0"/>
                    </a:p>
                    <a:p>
                      <a:r>
                        <a:rPr lang="it-IT" dirty="0"/>
                        <a:t>0 = 0 </a:t>
                      </a:r>
                      <a:r>
                        <a:rPr lang="it-IT" dirty="0" err="1"/>
                        <a:t>charge</a:t>
                      </a:r>
                      <a:endParaRPr lang="it-IT" dirty="0"/>
                    </a:p>
                    <a:p>
                      <a:r>
                        <a:rPr lang="it-IT" dirty="0" err="1"/>
                        <a:t>Maxint</a:t>
                      </a:r>
                      <a:r>
                        <a:rPr lang="it-IT" dirty="0"/>
                        <a:t> = 1Ah</a:t>
                      </a:r>
                    </a:p>
                    <a:p>
                      <a:r>
                        <a:rPr lang="it-IT" dirty="0" err="1"/>
                        <a:t>Variable</a:t>
                      </a:r>
                      <a:r>
                        <a:rPr lang="it-IT" dirty="0"/>
                        <a:t> </a:t>
                      </a:r>
                      <a:r>
                        <a:rPr lang="it-IT" dirty="0" err="1"/>
                        <a:t>Berror</a:t>
                      </a:r>
                      <a:r>
                        <a:rPr lang="it-IT" dirty="0"/>
                        <a:t>, short </a:t>
                      </a:r>
                      <a:r>
                        <a:rPr lang="it-IT" dirty="0" err="1"/>
                        <a:t>int</a:t>
                      </a:r>
                      <a:endParaRPr lang="it-IT" dirty="0"/>
                    </a:p>
                    <a:p>
                      <a:r>
                        <a:rPr lang="it-IT" dirty="0"/>
                        <a:t>  1 =error1</a:t>
                      </a:r>
                    </a:p>
                    <a:p>
                      <a:r>
                        <a:rPr lang="it-IT" dirty="0"/>
                        <a:t> 2 = error2</a:t>
                      </a:r>
                    </a:p>
                    <a:p>
                      <a:r>
                        <a:rPr lang="it-IT" dirty="0" err="1"/>
                        <a:t>Variable</a:t>
                      </a:r>
                      <a:r>
                        <a:rPr lang="it-IT" dirty="0"/>
                        <a:t> </a:t>
                      </a:r>
                      <a:r>
                        <a:rPr lang="it-IT" dirty="0" err="1"/>
                        <a:t>MaxC</a:t>
                      </a:r>
                      <a:r>
                        <a:rPr lang="it-IT" dirty="0"/>
                        <a:t>..</a:t>
                      </a:r>
                    </a:p>
                  </a:txBody>
                  <a:tcPr/>
                </a:tc>
                <a:extLst>
                  <a:ext uri="{0D108BD9-81ED-4DB2-BD59-A6C34878D82A}">
                    <a16:rowId xmlns:a16="http://schemas.microsoft.com/office/drawing/2014/main" val="3590694838"/>
                  </a:ext>
                </a:extLst>
              </a:tr>
            </a:tbl>
          </a:graphicData>
        </a:graphic>
      </p:graphicFrame>
    </p:spTree>
    <p:extLst>
      <p:ext uri="{BB962C8B-B14F-4D97-AF65-F5344CB8AC3E}">
        <p14:creationId xmlns:p14="http://schemas.microsoft.com/office/powerpoint/2010/main" val="27636598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0DC4-82B3-1E13-FA7C-1AC11A8DDC83}"/>
              </a:ext>
            </a:extLst>
          </p:cNvPr>
          <p:cNvSpPr>
            <a:spLocks noGrp="1"/>
          </p:cNvSpPr>
          <p:nvPr>
            <p:ph type="title"/>
          </p:nvPr>
        </p:nvSpPr>
        <p:spPr/>
        <p:txBody>
          <a:bodyPr/>
          <a:lstStyle/>
          <a:p>
            <a:r>
              <a:rPr lang="it-IT" dirty="0"/>
              <a:t>Embedded system</a:t>
            </a:r>
          </a:p>
        </p:txBody>
      </p:sp>
      <p:sp>
        <p:nvSpPr>
          <p:cNvPr id="3" name="Content Placeholder 2">
            <a:extLst>
              <a:ext uri="{FF2B5EF4-FFF2-40B4-BE49-F238E27FC236}">
                <a16:creationId xmlns:a16="http://schemas.microsoft.com/office/drawing/2014/main" id="{725C7E3B-2FD2-B890-0B63-E57E3562F3E2}"/>
              </a:ext>
            </a:extLst>
          </p:cNvPr>
          <p:cNvSpPr>
            <a:spLocks noGrp="1"/>
          </p:cNvSpPr>
          <p:nvPr>
            <p:ph idx="1"/>
          </p:nvPr>
        </p:nvSpPr>
        <p:spPr/>
        <p:txBody>
          <a:bodyPr/>
          <a:lstStyle/>
          <a:p>
            <a:endParaRPr lang="it-IT" dirty="0"/>
          </a:p>
        </p:txBody>
      </p:sp>
      <p:sp>
        <p:nvSpPr>
          <p:cNvPr id="4" name="TextBox 3">
            <a:extLst>
              <a:ext uri="{FF2B5EF4-FFF2-40B4-BE49-F238E27FC236}">
                <a16:creationId xmlns:a16="http://schemas.microsoft.com/office/drawing/2014/main" id="{658A18A5-749B-CE0B-191D-B7BA5C0942F7}"/>
              </a:ext>
            </a:extLst>
          </p:cNvPr>
          <p:cNvSpPr txBox="1"/>
          <p:nvPr/>
        </p:nvSpPr>
        <p:spPr>
          <a:xfrm>
            <a:off x="2568271" y="4277802"/>
            <a:ext cx="235358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it-IT" dirty="0" err="1"/>
              <a:t>sensors</a:t>
            </a:r>
            <a:endParaRPr lang="it-IT" dirty="0"/>
          </a:p>
        </p:txBody>
      </p:sp>
      <p:sp>
        <p:nvSpPr>
          <p:cNvPr id="5" name="TextBox 4">
            <a:extLst>
              <a:ext uri="{FF2B5EF4-FFF2-40B4-BE49-F238E27FC236}">
                <a16:creationId xmlns:a16="http://schemas.microsoft.com/office/drawing/2014/main" id="{5559E888-5CE0-422E-071D-7B765CE1C9F0}"/>
              </a:ext>
            </a:extLst>
          </p:cNvPr>
          <p:cNvSpPr txBox="1"/>
          <p:nvPr/>
        </p:nvSpPr>
        <p:spPr>
          <a:xfrm>
            <a:off x="4565374" y="3014342"/>
            <a:ext cx="235358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it-IT" dirty="0" err="1"/>
              <a:t>logic</a:t>
            </a:r>
            <a:endParaRPr lang="it-IT" dirty="0"/>
          </a:p>
        </p:txBody>
      </p:sp>
      <p:sp>
        <p:nvSpPr>
          <p:cNvPr id="6" name="TextBox 5">
            <a:extLst>
              <a:ext uri="{FF2B5EF4-FFF2-40B4-BE49-F238E27FC236}">
                <a16:creationId xmlns:a16="http://schemas.microsoft.com/office/drawing/2014/main" id="{332E9BB4-42C7-24A5-A5F2-8FEF082BD806}"/>
              </a:ext>
            </a:extLst>
          </p:cNvPr>
          <p:cNvSpPr txBox="1"/>
          <p:nvPr/>
        </p:nvSpPr>
        <p:spPr>
          <a:xfrm>
            <a:off x="6651928" y="4226320"/>
            <a:ext cx="235358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it-IT" dirty="0" err="1"/>
              <a:t>actuators</a:t>
            </a:r>
            <a:endParaRPr lang="it-IT" dirty="0"/>
          </a:p>
        </p:txBody>
      </p:sp>
      <p:sp>
        <p:nvSpPr>
          <p:cNvPr id="7" name="Arrow: Right 6">
            <a:extLst>
              <a:ext uri="{FF2B5EF4-FFF2-40B4-BE49-F238E27FC236}">
                <a16:creationId xmlns:a16="http://schemas.microsoft.com/office/drawing/2014/main" id="{F0F3EAFD-54BB-C30B-9F09-8D2DA80ED573}"/>
              </a:ext>
            </a:extLst>
          </p:cNvPr>
          <p:cNvSpPr/>
          <p:nvPr/>
        </p:nvSpPr>
        <p:spPr>
          <a:xfrm rot="20151001">
            <a:off x="3323645" y="3474327"/>
            <a:ext cx="1598212" cy="6842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Arrow: Right 7">
            <a:extLst>
              <a:ext uri="{FF2B5EF4-FFF2-40B4-BE49-F238E27FC236}">
                <a16:creationId xmlns:a16="http://schemas.microsoft.com/office/drawing/2014/main" id="{D06B44C9-924D-CD24-C244-3C8EB052334A}"/>
              </a:ext>
            </a:extLst>
          </p:cNvPr>
          <p:cNvSpPr/>
          <p:nvPr/>
        </p:nvSpPr>
        <p:spPr>
          <a:xfrm rot="1577546">
            <a:off x="6650768" y="3474326"/>
            <a:ext cx="1598212" cy="6842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951762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D196-69A4-5C7E-BEC3-5AF9595C94D7}"/>
              </a:ext>
            </a:extLst>
          </p:cNvPr>
          <p:cNvSpPr>
            <a:spLocks noGrp="1"/>
          </p:cNvSpPr>
          <p:nvPr>
            <p:ph type="title"/>
          </p:nvPr>
        </p:nvSpPr>
        <p:spPr/>
        <p:txBody>
          <a:bodyPr/>
          <a:lstStyle/>
          <a:p>
            <a:r>
              <a:rPr lang="it-IT" dirty="0"/>
              <a:t>System </a:t>
            </a:r>
            <a:r>
              <a:rPr lang="it-IT" dirty="0" err="1"/>
              <a:t>process</a:t>
            </a:r>
            <a:endParaRPr lang="it-IT" dirty="0"/>
          </a:p>
        </p:txBody>
      </p:sp>
      <p:sp>
        <p:nvSpPr>
          <p:cNvPr id="3" name="Content Placeholder 2">
            <a:extLst>
              <a:ext uri="{FF2B5EF4-FFF2-40B4-BE49-F238E27FC236}">
                <a16:creationId xmlns:a16="http://schemas.microsoft.com/office/drawing/2014/main" id="{20365C21-2E5E-F413-0E14-0B3880ED75FE}"/>
              </a:ext>
            </a:extLst>
          </p:cNvPr>
          <p:cNvSpPr>
            <a:spLocks noGrp="1"/>
          </p:cNvSpPr>
          <p:nvPr>
            <p:ph idx="1"/>
          </p:nvPr>
        </p:nvSpPr>
        <p:spPr/>
        <p:txBody>
          <a:bodyPr/>
          <a:lstStyle/>
          <a:p>
            <a:endParaRPr lang="it-IT" dirty="0"/>
          </a:p>
        </p:txBody>
      </p:sp>
      <p:grpSp>
        <p:nvGrpSpPr>
          <p:cNvPr id="4" name="Gruppo 5">
            <a:extLst>
              <a:ext uri="{FF2B5EF4-FFF2-40B4-BE49-F238E27FC236}">
                <a16:creationId xmlns:a16="http://schemas.microsoft.com/office/drawing/2014/main" id="{5BCADDD9-5D74-7FB6-546A-DE7A603E47B7}"/>
              </a:ext>
            </a:extLst>
          </p:cNvPr>
          <p:cNvGrpSpPr/>
          <p:nvPr/>
        </p:nvGrpSpPr>
        <p:grpSpPr>
          <a:xfrm>
            <a:off x="2640012" y="1374920"/>
            <a:ext cx="6911975" cy="5327650"/>
            <a:chOff x="900113" y="1125538"/>
            <a:chExt cx="6911975" cy="5327650"/>
          </a:xfrm>
        </p:grpSpPr>
        <p:sp>
          <p:nvSpPr>
            <p:cNvPr id="5" name="Text Box 5">
              <a:extLst>
                <a:ext uri="{FF2B5EF4-FFF2-40B4-BE49-F238E27FC236}">
                  <a16:creationId xmlns:a16="http://schemas.microsoft.com/office/drawing/2014/main" id="{F660B722-C619-5F5B-4E10-FE1B16A065FC}"/>
                </a:ext>
              </a:extLst>
            </p:cNvPr>
            <p:cNvSpPr txBox="1">
              <a:spLocks noChangeArrowheads="1"/>
            </p:cNvSpPr>
            <p:nvPr/>
          </p:nvSpPr>
          <p:spPr bwMode="auto">
            <a:xfrm>
              <a:off x="3348038" y="1125538"/>
              <a:ext cx="1944687" cy="835025"/>
            </a:xfrm>
            <a:prstGeom prst="rect">
              <a:avLst/>
            </a:prstGeom>
            <a:solidFill>
              <a:srgbClr val="FF6633"/>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50000"/>
                </a:spcBef>
                <a:spcAft>
                  <a:spcPct val="0"/>
                </a:spcAft>
                <a:buClrTx/>
                <a:buFontTx/>
                <a:buNone/>
              </a:pPr>
              <a:r>
                <a:rPr lang="en-US" altLang="it-IT" sz="1600" dirty="0">
                  <a:solidFill>
                    <a:schemeClr val="bg1"/>
                  </a:solidFill>
                  <a:latin typeface="+mn-lt"/>
                </a:rPr>
                <a:t>System Requirements   engineering</a:t>
              </a:r>
            </a:p>
          </p:txBody>
        </p:sp>
        <p:sp>
          <p:nvSpPr>
            <p:cNvPr id="6" name="AutoShape 6">
              <a:extLst>
                <a:ext uri="{FF2B5EF4-FFF2-40B4-BE49-F238E27FC236}">
                  <a16:creationId xmlns:a16="http://schemas.microsoft.com/office/drawing/2014/main" id="{F61C68A2-367B-495A-5393-FFB6067D3342}"/>
                </a:ext>
              </a:extLst>
            </p:cNvPr>
            <p:cNvSpPr>
              <a:spLocks noChangeArrowheads="1"/>
            </p:cNvSpPr>
            <p:nvPr/>
          </p:nvSpPr>
          <p:spPr bwMode="auto">
            <a:xfrm>
              <a:off x="3419475" y="2205038"/>
              <a:ext cx="1803395" cy="431800"/>
            </a:xfrm>
            <a:prstGeom prst="foldedCorner">
              <a:avLst>
                <a:gd name="adj" fmla="val 12500"/>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0"/>
                </a:spcBef>
                <a:spcAft>
                  <a:spcPct val="0"/>
                </a:spcAft>
                <a:buClrTx/>
                <a:buFontTx/>
                <a:buNone/>
              </a:pPr>
              <a:r>
                <a:rPr lang="en-US" altLang="it-IT" sz="1200" dirty="0">
                  <a:latin typeface="+mn-lt"/>
                </a:rPr>
                <a:t>System Requirement </a:t>
              </a:r>
            </a:p>
          </p:txBody>
        </p:sp>
        <p:sp>
          <p:nvSpPr>
            <p:cNvPr id="7" name="Text Box 28">
              <a:extLst>
                <a:ext uri="{FF2B5EF4-FFF2-40B4-BE49-F238E27FC236}">
                  <a16:creationId xmlns:a16="http://schemas.microsoft.com/office/drawing/2014/main" id="{9406DD43-5502-7F4A-83E8-5CD398C58DB8}"/>
                </a:ext>
              </a:extLst>
            </p:cNvPr>
            <p:cNvSpPr txBox="1">
              <a:spLocks noChangeArrowheads="1"/>
            </p:cNvSpPr>
            <p:nvPr/>
          </p:nvSpPr>
          <p:spPr bwMode="auto">
            <a:xfrm>
              <a:off x="3419475" y="2852738"/>
              <a:ext cx="1944688" cy="346075"/>
            </a:xfrm>
            <a:prstGeom prst="rect">
              <a:avLst/>
            </a:prstGeom>
            <a:solidFill>
              <a:srgbClr val="FF6633"/>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50000"/>
                </a:spcBef>
                <a:spcAft>
                  <a:spcPct val="0"/>
                </a:spcAft>
                <a:buClrTx/>
                <a:buFontTx/>
                <a:buNone/>
              </a:pPr>
              <a:r>
                <a:rPr lang="en-US" altLang="it-IT" sz="1600" dirty="0">
                  <a:solidFill>
                    <a:schemeClr val="bg1"/>
                  </a:solidFill>
                  <a:latin typeface="+mn-lt"/>
                </a:rPr>
                <a:t>System design  </a:t>
              </a:r>
            </a:p>
          </p:txBody>
        </p:sp>
        <p:sp>
          <p:nvSpPr>
            <p:cNvPr id="8" name="AutoShape 29">
              <a:extLst>
                <a:ext uri="{FF2B5EF4-FFF2-40B4-BE49-F238E27FC236}">
                  <a16:creationId xmlns:a16="http://schemas.microsoft.com/office/drawing/2014/main" id="{270EB233-0FCF-0B9B-6BDF-5800FF6536E6}"/>
                </a:ext>
              </a:extLst>
            </p:cNvPr>
            <p:cNvSpPr>
              <a:spLocks noChangeArrowheads="1"/>
            </p:cNvSpPr>
            <p:nvPr/>
          </p:nvSpPr>
          <p:spPr bwMode="auto">
            <a:xfrm>
              <a:off x="3563938" y="3500438"/>
              <a:ext cx="1514475" cy="431800"/>
            </a:xfrm>
            <a:prstGeom prst="foldedCorner">
              <a:avLst>
                <a:gd name="adj" fmla="val 12500"/>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0"/>
                </a:spcBef>
                <a:spcAft>
                  <a:spcPct val="0"/>
                </a:spcAft>
                <a:buClrTx/>
                <a:buFontTx/>
                <a:buNone/>
              </a:pPr>
              <a:r>
                <a:rPr lang="en-US" altLang="it-IT" sz="1200">
                  <a:latin typeface="+mn-lt"/>
                </a:rPr>
                <a:t>System design </a:t>
              </a:r>
            </a:p>
          </p:txBody>
        </p:sp>
        <p:sp>
          <p:nvSpPr>
            <p:cNvPr id="9" name="Text Box 30">
              <a:extLst>
                <a:ext uri="{FF2B5EF4-FFF2-40B4-BE49-F238E27FC236}">
                  <a16:creationId xmlns:a16="http://schemas.microsoft.com/office/drawing/2014/main" id="{170D97AC-6AC6-58B9-6504-1D8C9EE22ABC}"/>
                </a:ext>
              </a:extLst>
            </p:cNvPr>
            <p:cNvSpPr txBox="1">
              <a:spLocks noChangeArrowheads="1"/>
            </p:cNvSpPr>
            <p:nvPr/>
          </p:nvSpPr>
          <p:spPr bwMode="auto">
            <a:xfrm>
              <a:off x="5364163" y="4149725"/>
              <a:ext cx="2447925" cy="830263"/>
            </a:xfrm>
            <a:prstGeom prst="rect">
              <a:avLst/>
            </a:prstGeom>
            <a:solidFill>
              <a:srgbClr val="FF6633"/>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50000"/>
                </a:spcBef>
                <a:spcAft>
                  <a:spcPct val="0"/>
                </a:spcAft>
                <a:buClrTx/>
                <a:buFontTx/>
                <a:buNone/>
              </a:pPr>
              <a:r>
                <a:rPr lang="en-US" altLang="it-IT" sz="1600" dirty="0">
                  <a:solidFill>
                    <a:schemeClr val="bg1"/>
                  </a:solidFill>
                  <a:latin typeface="+mn-lt"/>
                </a:rPr>
                <a:t>Software process (requirement, design, implementation, test)</a:t>
              </a:r>
            </a:p>
          </p:txBody>
        </p:sp>
        <p:sp>
          <p:nvSpPr>
            <p:cNvPr id="10" name="Text Box 31">
              <a:extLst>
                <a:ext uri="{FF2B5EF4-FFF2-40B4-BE49-F238E27FC236}">
                  <a16:creationId xmlns:a16="http://schemas.microsoft.com/office/drawing/2014/main" id="{E3F16A6E-3AEF-8642-991A-E9B652BCBA63}"/>
                </a:ext>
              </a:extLst>
            </p:cNvPr>
            <p:cNvSpPr txBox="1">
              <a:spLocks noChangeArrowheads="1"/>
            </p:cNvSpPr>
            <p:nvPr/>
          </p:nvSpPr>
          <p:spPr bwMode="auto">
            <a:xfrm>
              <a:off x="900113" y="4149725"/>
              <a:ext cx="2735262" cy="835025"/>
            </a:xfrm>
            <a:prstGeom prst="rect">
              <a:avLst/>
            </a:prstGeom>
            <a:solidFill>
              <a:srgbClr val="FF6633"/>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50000"/>
                </a:spcBef>
                <a:spcAft>
                  <a:spcPct val="0"/>
                </a:spcAft>
                <a:buClrTx/>
                <a:buFontTx/>
                <a:buNone/>
              </a:pPr>
              <a:r>
                <a:rPr lang="en-US" altLang="it-IT" sz="1600" dirty="0">
                  <a:solidFill>
                    <a:schemeClr val="bg1"/>
                  </a:solidFill>
                  <a:latin typeface="+mn-lt"/>
                </a:rPr>
                <a:t>Hardware development (requirement, design, implementation, test)</a:t>
              </a:r>
            </a:p>
          </p:txBody>
        </p:sp>
        <p:sp>
          <p:nvSpPr>
            <p:cNvPr id="11" name="Text Box 32">
              <a:extLst>
                <a:ext uri="{FF2B5EF4-FFF2-40B4-BE49-F238E27FC236}">
                  <a16:creationId xmlns:a16="http://schemas.microsoft.com/office/drawing/2014/main" id="{4DBD333A-902F-35AC-213A-D92FDECE7E28}"/>
                </a:ext>
              </a:extLst>
            </p:cNvPr>
            <p:cNvSpPr txBox="1">
              <a:spLocks noChangeArrowheads="1"/>
            </p:cNvSpPr>
            <p:nvPr/>
          </p:nvSpPr>
          <p:spPr bwMode="auto">
            <a:xfrm>
              <a:off x="3419475" y="5229225"/>
              <a:ext cx="1944688" cy="590550"/>
            </a:xfrm>
            <a:prstGeom prst="rect">
              <a:avLst/>
            </a:prstGeom>
            <a:solidFill>
              <a:srgbClr val="FF6633"/>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50000"/>
                </a:spcBef>
                <a:spcAft>
                  <a:spcPct val="0"/>
                </a:spcAft>
                <a:buClrTx/>
                <a:buFontTx/>
                <a:buNone/>
              </a:pPr>
              <a:r>
                <a:rPr lang="en-US" altLang="it-IT" sz="1600" dirty="0">
                  <a:solidFill>
                    <a:schemeClr val="bg1"/>
                  </a:solidFill>
                  <a:latin typeface="+mn-lt"/>
                </a:rPr>
                <a:t>System integration, test  </a:t>
              </a:r>
            </a:p>
          </p:txBody>
        </p:sp>
        <p:sp>
          <p:nvSpPr>
            <p:cNvPr id="12" name="Line 33">
              <a:extLst>
                <a:ext uri="{FF2B5EF4-FFF2-40B4-BE49-F238E27FC236}">
                  <a16:creationId xmlns:a16="http://schemas.microsoft.com/office/drawing/2014/main" id="{328F9315-04CE-9612-8B31-0CC9E07ACFB3}"/>
                </a:ext>
              </a:extLst>
            </p:cNvPr>
            <p:cNvSpPr>
              <a:spLocks noChangeShapeType="1"/>
            </p:cNvSpPr>
            <p:nvPr/>
          </p:nvSpPr>
          <p:spPr bwMode="auto">
            <a:xfrm>
              <a:off x="4284663" y="1989138"/>
              <a:ext cx="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 name="Line 34">
              <a:extLst>
                <a:ext uri="{FF2B5EF4-FFF2-40B4-BE49-F238E27FC236}">
                  <a16:creationId xmlns:a16="http://schemas.microsoft.com/office/drawing/2014/main" id="{213BE81D-FF77-3F2E-224B-ADA9D482B87E}"/>
                </a:ext>
              </a:extLst>
            </p:cNvPr>
            <p:cNvSpPr>
              <a:spLocks noChangeShapeType="1"/>
            </p:cNvSpPr>
            <p:nvPr/>
          </p:nvSpPr>
          <p:spPr bwMode="auto">
            <a:xfrm>
              <a:off x="4284663" y="2636838"/>
              <a:ext cx="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 name="Line 35">
              <a:extLst>
                <a:ext uri="{FF2B5EF4-FFF2-40B4-BE49-F238E27FC236}">
                  <a16:creationId xmlns:a16="http://schemas.microsoft.com/office/drawing/2014/main" id="{117AF720-016D-F4A1-C446-AEAFCF8F94D9}"/>
                </a:ext>
              </a:extLst>
            </p:cNvPr>
            <p:cNvSpPr>
              <a:spLocks noChangeShapeType="1"/>
            </p:cNvSpPr>
            <p:nvPr/>
          </p:nvSpPr>
          <p:spPr bwMode="auto">
            <a:xfrm>
              <a:off x="4284663" y="3213100"/>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 name="AutoShape 36">
              <a:extLst>
                <a:ext uri="{FF2B5EF4-FFF2-40B4-BE49-F238E27FC236}">
                  <a16:creationId xmlns:a16="http://schemas.microsoft.com/office/drawing/2014/main" id="{FAECF7A6-B529-B94D-69BA-67537879C07D}"/>
                </a:ext>
              </a:extLst>
            </p:cNvPr>
            <p:cNvSpPr>
              <a:spLocks noChangeArrowheads="1"/>
            </p:cNvSpPr>
            <p:nvPr/>
          </p:nvSpPr>
          <p:spPr bwMode="auto">
            <a:xfrm>
              <a:off x="5651500" y="5084763"/>
              <a:ext cx="1514475" cy="431800"/>
            </a:xfrm>
            <a:prstGeom prst="foldedCorner">
              <a:avLst>
                <a:gd name="adj" fmla="val 12500"/>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0"/>
                </a:spcBef>
                <a:spcAft>
                  <a:spcPct val="0"/>
                </a:spcAft>
                <a:buClrTx/>
                <a:buFontTx/>
                <a:buNone/>
              </a:pPr>
              <a:r>
                <a:rPr lang="en-US" altLang="it-IT" sz="1200">
                  <a:latin typeface="+mn-lt"/>
                </a:rPr>
                <a:t>Software </a:t>
              </a:r>
            </a:p>
          </p:txBody>
        </p:sp>
        <p:sp>
          <p:nvSpPr>
            <p:cNvPr id="16" name="AutoShape 37">
              <a:extLst>
                <a:ext uri="{FF2B5EF4-FFF2-40B4-BE49-F238E27FC236}">
                  <a16:creationId xmlns:a16="http://schemas.microsoft.com/office/drawing/2014/main" id="{A51739DE-E36D-B77C-4B3D-32B8D2B0E8C7}"/>
                </a:ext>
              </a:extLst>
            </p:cNvPr>
            <p:cNvSpPr>
              <a:spLocks noChangeArrowheads="1"/>
            </p:cNvSpPr>
            <p:nvPr/>
          </p:nvSpPr>
          <p:spPr bwMode="auto">
            <a:xfrm>
              <a:off x="1476375" y="5157788"/>
              <a:ext cx="1514475" cy="431800"/>
            </a:xfrm>
            <a:prstGeom prst="foldedCorner">
              <a:avLst>
                <a:gd name="adj" fmla="val 12500"/>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0"/>
                </a:spcBef>
                <a:spcAft>
                  <a:spcPct val="0"/>
                </a:spcAft>
                <a:buClrTx/>
                <a:buFontTx/>
                <a:buNone/>
              </a:pPr>
              <a:r>
                <a:rPr lang="en-US" altLang="it-IT" sz="1200" dirty="0">
                  <a:latin typeface="+mn-lt"/>
                </a:rPr>
                <a:t>Hardware </a:t>
              </a:r>
            </a:p>
          </p:txBody>
        </p:sp>
        <p:sp>
          <p:nvSpPr>
            <p:cNvPr id="17" name="AutoShape 38">
              <a:extLst>
                <a:ext uri="{FF2B5EF4-FFF2-40B4-BE49-F238E27FC236}">
                  <a16:creationId xmlns:a16="http://schemas.microsoft.com/office/drawing/2014/main" id="{E83F3536-8211-7CB8-C22E-03C3823F7C7E}"/>
                </a:ext>
              </a:extLst>
            </p:cNvPr>
            <p:cNvSpPr>
              <a:spLocks noChangeArrowheads="1"/>
            </p:cNvSpPr>
            <p:nvPr/>
          </p:nvSpPr>
          <p:spPr bwMode="auto">
            <a:xfrm>
              <a:off x="3708400" y="6021388"/>
              <a:ext cx="1514475" cy="431800"/>
            </a:xfrm>
            <a:prstGeom prst="foldedCorner">
              <a:avLst>
                <a:gd name="adj" fmla="val 12500"/>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0"/>
                </a:spcBef>
                <a:spcAft>
                  <a:spcPct val="0"/>
                </a:spcAft>
                <a:buClrTx/>
                <a:buFontTx/>
                <a:buNone/>
              </a:pPr>
              <a:r>
                <a:rPr lang="en-US" altLang="it-IT" sz="1200">
                  <a:latin typeface="+mn-lt"/>
                </a:rPr>
                <a:t>System </a:t>
              </a:r>
            </a:p>
          </p:txBody>
        </p:sp>
        <p:sp>
          <p:nvSpPr>
            <p:cNvPr id="18" name="Line 39">
              <a:extLst>
                <a:ext uri="{FF2B5EF4-FFF2-40B4-BE49-F238E27FC236}">
                  <a16:creationId xmlns:a16="http://schemas.microsoft.com/office/drawing/2014/main" id="{A3285EB0-FB08-50F7-C498-24995DE5BDE4}"/>
                </a:ext>
              </a:extLst>
            </p:cNvPr>
            <p:cNvSpPr>
              <a:spLocks noChangeShapeType="1"/>
            </p:cNvSpPr>
            <p:nvPr/>
          </p:nvSpPr>
          <p:spPr bwMode="auto">
            <a:xfrm flipH="1">
              <a:off x="2916238" y="3933825"/>
              <a:ext cx="1223962"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 name="Line 40">
              <a:extLst>
                <a:ext uri="{FF2B5EF4-FFF2-40B4-BE49-F238E27FC236}">
                  <a16:creationId xmlns:a16="http://schemas.microsoft.com/office/drawing/2014/main" id="{1BD096FF-17A7-0026-FFCB-F560A057D347}"/>
                </a:ext>
              </a:extLst>
            </p:cNvPr>
            <p:cNvSpPr>
              <a:spLocks noChangeShapeType="1"/>
            </p:cNvSpPr>
            <p:nvPr/>
          </p:nvSpPr>
          <p:spPr bwMode="auto">
            <a:xfrm>
              <a:off x="4427538" y="3933825"/>
              <a:ext cx="1152525"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 name="Line 41">
              <a:extLst>
                <a:ext uri="{FF2B5EF4-FFF2-40B4-BE49-F238E27FC236}">
                  <a16:creationId xmlns:a16="http://schemas.microsoft.com/office/drawing/2014/main" id="{06246849-EA0B-DAD5-5ECF-1016952E76B1}"/>
                </a:ext>
              </a:extLst>
            </p:cNvPr>
            <p:cNvSpPr>
              <a:spLocks noChangeShapeType="1"/>
            </p:cNvSpPr>
            <p:nvPr/>
          </p:nvSpPr>
          <p:spPr bwMode="auto">
            <a:xfrm>
              <a:off x="2268538" y="5013325"/>
              <a:ext cx="0" cy="144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 name="Line 42">
              <a:extLst>
                <a:ext uri="{FF2B5EF4-FFF2-40B4-BE49-F238E27FC236}">
                  <a16:creationId xmlns:a16="http://schemas.microsoft.com/office/drawing/2014/main" id="{D551BA2D-5858-7EA4-E8BA-A9C53B1D76E3}"/>
                </a:ext>
              </a:extLst>
            </p:cNvPr>
            <p:cNvSpPr>
              <a:spLocks noChangeShapeType="1"/>
            </p:cNvSpPr>
            <p:nvPr/>
          </p:nvSpPr>
          <p:spPr bwMode="auto">
            <a:xfrm>
              <a:off x="6443663" y="4941888"/>
              <a:ext cx="0"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 name="Line 43">
              <a:extLst>
                <a:ext uri="{FF2B5EF4-FFF2-40B4-BE49-F238E27FC236}">
                  <a16:creationId xmlns:a16="http://schemas.microsoft.com/office/drawing/2014/main" id="{3736679C-D677-288C-569F-31D8A2221955}"/>
                </a:ext>
              </a:extLst>
            </p:cNvPr>
            <p:cNvSpPr>
              <a:spLocks noChangeShapeType="1"/>
            </p:cNvSpPr>
            <p:nvPr/>
          </p:nvSpPr>
          <p:spPr bwMode="auto">
            <a:xfrm>
              <a:off x="2987675" y="5373688"/>
              <a:ext cx="431800" cy="71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 name="Line 44">
              <a:extLst>
                <a:ext uri="{FF2B5EF4-FFF2-40B4-BE49-F238E27FC236}">
                  <a16:creationId xmlns:a16="http://schemas.microsoft.com/office/drawing/2014/main" id="{178FBABB-D638-B209-DA8F-C1A809240D68}"/>
                </a:ext>
              </a:extLst>
            </p:cNvPr>
            <p:cNvSpPr>
              <a:spLocks noChangeShapeType="1"/>
            </p:cNvSpPr>
            <p:nvPr/>
          </p:nvSpPr>
          <p:spPr bwMode="auto">
            <a:xfrm flipH="1">
              <a:off x="5364163" y="5373688"/>
              <a:ext cx="287337"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 name="Line 46">
              <a:extLst>
                <a:ext uri="{FF2B5EF4-FFF2-40B4-BE49-F238E27FC236}">
                  <a16:creationId xmlns:a16="http://schemas.microsoft.com/office/drawing/2014/main" id="{6DFDE626-67BA-BEBD-E97C-BA6AD82B1CF1}"/>
                </a:ext>
              </a:extLst>
            </p:cNvPr>
            <p:cNvSpPr>
              <a:spLocks noChangeShapeType="1"/>
            </p:cNvSpPr>
            <p:nvPr/>
          </p:nvSpPr>
          <p:spPr bwMode="auto">
            <a:xfrm>
              <a:off x="4356100" y="5805488"/>
              <a:ext cx="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5" name="Arrow: Left 24">
            <a:extLst>
              <a:ext uri="{FF2B5EF4-FFF2-40B4-BE49-F238E27FC236}">
                <a16:creationId xmlns:a16="http://schemas.microsoft.com/office/drawing/2014/main" id="{32DF9C8C-E28F-EFF1-418D-CC549F15A3FF}"/>
              </a:ext>
            </a:extLst>
          </p:cNvPr>
          <p:cNvSpPr/>
          <p:nvPr/>
        </p:nvSpPr>
        <p:spPr>
          <a:xfrm rot="20607430">
            <a:off x="7099390" y="2022619"/>
            <a:ext cx="1650321" cy="55389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Arrow: Left 25">
            <a:extLst>
              <a:ext uri="{FF2B5EF4-FFF2-40B4-BE49-F238E27FC236}">
                <a16:creationId xmlns:a16="http://schemas.microsoft.com/office/drawing/2014/main" id="{5588E739-C3EF-6B98-1540-B10FB4DA866B}"/>
              </a:ext>
            </a:extLst>
          </p:cNvPr>
          <p:cNvSpPr/>
          <p:nvPr/>
        </p:nvSpPr>
        <p:spPr>
          <a:xfrm rot="20607430">
            <a:off x="9371441" y="3724347"/>
            <a:ext cx="1650321" cy="55389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76183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0317B-B783-039E-962F-62E39812D399}"/>
              </a:ext>
            </a:extLst>
          </p:cNvPr>
          <p:cNvSpPr>
            <a:spLocks noGrp="1"/>
          </p:cNvSpPr>
          <p:nvPr>
            <p:ph type="title"/>
          </p:nvPr>
        </p:nvSpPr>
        <p:spPr/>
        <p:txBody>
          <a:bodyPr/>
          <a:lstStyle/>
          <a:p>
            <a:r>
              <a:rPr lang="it-IT" dirty="0"/>
              <a:t>Software </a:t>
            </a:r>
            <a:r>
              <a:rPr lang="it-IT" dirty="0" err="1"/>
              <a:t>process</a:t>
            </a:r>
            <a:endParaRPr lang="it-IT" dirty="0"/>
          </a:p>
        </p:txBody>
      </p:sp>
      <p:sp>
        <p:nvSpPr>
          <p:cNvPr id="3" name="Content Placeholder 2">
            <a:extLst>
              <a:ext uri="{FF2B5EF4-FFF2-40B4-BE49-F238E27FC236}">
                <a16:creationId xmlns:a16="http://schemas.microsoft.com/office/drawing/2014/main" id="{A288EBC7-5BFD-6B94-2E00-168CFAD348C3}"/>
              </a:ext>
            </a:extLst>
          </p:cNvPr>
          <p:cNvSpPr>
            <a:spLocks noGrp="1"/>
          </p:cNvSpPr>
          <p:nvPr>
            <p:ph idx="1"/>
          </p:nvPr>
        </p:nvSpPr>
        <p:spPr/>
        <p:txBody>
          <a:bodyPr/>
          <a:lstStyle/>
          <a:p>
            <a:endParaRPr lang="it-IT"/>
          </a:p>
        </p:txBody>
      </p:sp>
      <p:sp>
        <p:nvSpPr>
          <p:cNvPr id="4" name="Text Box 4">
            <a:extLst>
              <a:ext uri="{FF2B5EF4-FFF2-40B4-BE49-F238E27FC236}">
                <a16:creationId xmlns:a16="http://schemas.microsoft.com/office/drawing/2014/main" id="{F251ADC0-501C-AE94-3F5E-EE2B692313D5}"/>
              </a:ext>
            </a:extLst>
          </p:cNvPr>
          <p:cNvSpPr txBox="1">
            <a:spLocks noChangeArrowheads="1"/>
          </p:cNvSpPr>
          <p:nvPr/>
        </p:nvSpPr>
        <p:spPr bwMode="auto">
          <a:xfrm>
            <a:off x="1968355" y="2238100"/>
            <a:ext cx="1857250" cy="707886"/>
          </a:xfrm>
          <a:prstGeom prst="rect">
            <a:avLst/>
          </a:prstGeom>
          <a:solidFill>
            <a:schemeClr val="accent2"/>
          </a:solidFill>
          <a:ln w="9525">
            <a:solidFill>
              <a:schemeClr val="accent2"/>
            </a:solidFill>
            <a:miter lim="800000"/>
            <a:headEnd/>
            <a:tailEnd/>
          </a:ln>
        </p:spPr>
        <p:txBody>
          <a:bodyPr>
            <a:spAutoFit/>
          </a:bodyP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50000"/>
              </a:spcBef>
              <a:spcAft>
                <a:spcPct val="0"/>
              </a:spcAft>
              <a:buClrTx/>
              <a:buFontTx/>
              <a:buNone/>
            </a:pPr>
            <a:r>
              <a:rPr lang="en-US" altLang="it-IT" sz="2000" dirty="0">
                <a:solidFill>
                  <a:schemeClr val="bg1"/>
                </a:solidFill>
                <a:latin typeface="+mn-lt"/>
                <a:cs typeface="Arial" panose="020B0604020202020204" pitchFamily="34" charset="0"/>
              </a:rPr>
              <a:t>Requirement engineering</a:t>
            </a:r>
          </a:p>
        </p:txBody>
      </p:sp>
      <p:sp>
        <p:nvSpPr>
          <p:cNvPr id="5" name="Text Box 5">
            <a:extLst>
              <a:ext uri="{FF2B5EF4-FFF2-40B4-BE49-F238E27FC236}">
                <a16:creationId xmlns:a16="http://schemas.microsoft.com/office/drawing/2014/main" id="{18C68A57-3579-E34F-04EA-19BCEEF723CC}"/>
              </a:ext>
            </a:extLst>
          </p:cNvPr>
          <p:cNvSpPr txBox="1">
            <a:spLocks noChangeArrowheads="1"/>
          </p:cNvSpPr>
          <p:nvPr/>
        </p:nvSpPr>
        <p:spPr bwMode="auto">
          <a:xfrm>
            <a:off x="4856569" y="3289069"/>
            <a:ext cx="1857251" cy="707886"/>
          </a:xfrm>
          <a:prstGeom prst="rect">
            <a:avLst/>
          </a:prstGeom>
          <a:solidFill>
            <a:schemeClr val="accent2"/>
          </a:solidFill>
          <a:ln w="9525">
            <a:solidFill>
              <a:schemeClr val="accent2"/>
            </a:solidFill>
            <a:miter lim="800000"/>
            <a:headEnd/>
            <a:tailEnd/>
          </a:ln>
          <a:effectLst/>
        </p:spPr>
        <p:txBody>
          <a:bodyPr>
            <a:spAutoFit/>
          </a:bodyP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50000"/>
              </a:spcBef>
              <a:spcAft>
                <a:spcPct val="0"/>
              </a:spcAft>
              <a:buClrTx/>
              <a:buFontTx/>
              <a:buNone/>
            </a:pPr>
            <a:r>
              <a:rPr lang="en-US" altLang="it-IT" sz="2000" dirty="0">
                <a:solidFill>
                  <a:schemeClr val="bg1"/>
                </a:solidFill>
                <a:latin typeface="+mn-lt"/>
                <a:cs typeface="Arial" panose="020B0604020202020204" pitchFamily="34" charset="0"/>
              </a:rPr>
              <a:t>Architecture  and design</a:t>
            </a:r>
          </a:p>
        </p:txBody>
      </p:sp>
      <p:sp>
        <p:nvSpPr>
          <p:cNvPr id="6" name="Text Box 6">
            <a:extLst>
              <a:ext uri="{FF2B5EF4-FFF2-40B4-BE49-F238E27FC236}">
                <a16:creationId xmlns:a16="http://schemas.microsoft.com/office/drawing/2014/main" id="{70B7A87F-3555-A89C-5271-A4EFFCD275AE}"/>
              </a:ext>
            </a:extLst>
          </p:cNvPr>
          <p:cNvSpPr txBox="1">
            <a:spLocks noChangeArrowheads="1"/>
          </p:cNvSpPr>
          <p:nvPr/>
        </p:nvSpPr>
        <p:spPr bwMode="auto">
          <a:xfrm>
            <a:off x="7194430" y="4602057"/>
            <a:ext cx="2131669" cy="400110"/>
          </a:xfrm>
          <a:prstGeom prst="rect">
            <a:avLst/>
          </a:prstGeom>
          <a:solidFill>
            <a:schemeClr val="accent2"/>
          </a:solidFill>
          <a:ln w="9525">
            <a:solidFill>
              <a:schemeClr val="accent2"/>
            </a:solidFill>
            <a:miter lim="800000"/>
            <a:headEnd/>
            <a:tailEnd/>
          </a:ln>
          <a:effectLst/>
        </p:spPr>
        <p:txBody>
          <a:bodyPr>
            <a:spAutoFit/>
          </a:bodyP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50000"/>
              </a:spcBef>
              <a:spcAft>
                <a:spcPct val="0"/>
              </a:spcAft>
              <a:buClrTx/>
              <a:buFontTx/>
              <a:buNone/>
            </a:pPr>
            <a:r>
              <a:rPr lang="en-US" altLang="it-IT" sz="2000" dirty="0">
                <a:solidFill>
                  <a:schemeClr val="bg1"/>
                </a:solidFill>
                <a:latin typeface="+mn-lt"/>
                <a:cs typeface="Arial" panose="020B0604020202020204" pitchFamily="34" charset="0"/>
              </a:rPr>
              <a:t>Implementation</a:t>
            </a:r>
          </a:p>
        </p:txBody>
      </p:sp>
      <p:sp>
        <p:nvSpPr>
          <p:cNvPr id="7" name="AutoShape 7">
            <a:extLst>
              <a:ext uri="{FF2B5EF4-FFF2-40B4-BE49-F238E27FC236}">
                <a16:creationId xmlns:a16="http://schemas.microsoft.com/office/drawing/2014/main" id="{94FF9183-C549-7F81-5138-302FB2E0ADC1}"/>
              </a:ext>
            </a:extLst>
          </p:cNvPr>
          <p:cNvSpPr>
            <a:spLocks noChangeArrowheads="1"/>
          </p:cNvSpPr>
          <p:nvPr/>
        </p:nvSpPr>
        <p:spPr bwMode="auto">
          <a:xfrm>
            <a:off x="3343478" y="3092194"/>
            <a:ext cx="1032480" cy="393751"/>
          </a:xfrm>
          <a:prstGeom prst="foldedCorner">
            <a:avLst>
              <a:gd name="adj" fmla="val 12500"/>
            </a:avLst>
          </a:prstGeom>
          <a:solidFill>
            <a:schemeClr val="accent2">
              <a:lumMod val="60000"/>
              <a:lumOff val="40000"/>
            </a:schemeClr>
          </a:solidFill>
          <a:ln w="9525">
            <a:solidFill>
              <a:schemeClr val="accent2">
                <a:lumMod val="60000"/>
                <a:lumOff val="40000"/>
              </a:schemeClr>
            </a:solidFill>
            <a:round/>
            <a:headEnd/>
            <a:tailEnd/>
          </a:ln>
        </p:spPr>
        <p:txBody>
          <a:bodyPr wrap="none" anchor="ct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0"/>
              </a:spcBef>
              <a:spcAft>
                <a:spcPct val="0"/>
              </a:spcAft>
              <a:buClrTx/>
              <a:buFontTx/>
              <a:buNone/>
            </a:pPr>
            <a:r>
              <a:rPr lang="en-US" altLang="it-IT" sz="1200">
                <a:solidFill>
                  <a:schemeClr val="bg1"/>
                </a:solidFill>
                <a:latin typeface="+mn-lt"/>
                <a:cs typeface="Arial" panose="020B0604020202020204" pitchFamily="34" charset="0"/>
              </a:rPr>
              <a:t>Requirement </a:t>
            </a:r>
          </a:p>
          <a:p>
            <a:pPr algn="ctr" eaLnBrk="1" hangingPunct="1">
              <a:spcBef>
                <a:spcPct val="0"/>
              </a:spcBef>
              <a:spcAft>
                <a:spcPct val="0"/>
              </a:spcAft>
              <a:buClrTx/>
              <a:buFontTx/>
              <a:buNone/>
            </a:pPr>
            <a:r>
              <a:rPr lang="en-US" altLang="it-IT" sz="1200">
                <a:solidFill>
                  <a:schemeClr val="bg1"/>
                </a:solidFill>
                <a:latin typeface="+mn-lt"/>
                <a:cs typeface="Arial" panose="020B0604020202020204" pitchFamily="34" charset="0"/>
              </a:rPr>
              <a:t>document</a:t>
            </a:r>
          </a:p>
        </p:txBody>
      </p:sp>
      <p:sp>
        <p:nvSpPr>
          <p:cNvPr id="8" name="AutoShape 8">
            <a:extLst>
              <a:ext uri="{FF2B5EF4-FFF2-40B4-BE49-F238E27FC236}">
                <a16:creationId xmlns:a16="http://schemas.microsoft.com/office/drawing/2014/main" id="{DB8167C3-634D-B6EE-55F9-484AC274A005}"/>
              </a:ext>
            </a:extLst>
          </p:cNvPr>
          <p:cNvSpPr>
            <a:spLocks noChangeArrowheads="1"/>
          </p:cNvSpPr>
          <p:nvPr/>
        </p:nvSpPr>
        <p:spPr bwMode="auto">
          <a:xfrm>
            <a:off x="6507627" y="4076572"/>
            <a:ext cx="1032479" cy="393751"/>
          </a:xfrm>
          <a:prstGeom prst="foldedCorner">
            <a:avLst>
              <a:gd name="adj" fmla="val 12500"/>
            </a:avLst>
          </a:prstGeom>
          <a:solidFill>
            <a:schemeClr val="accent2">
              <a:lumMod val="60000"/>
              <a:lumOff val="40000"/>
            </a:schemeClr>
          </a:solidFill>
          <a:ln w="9525">
            <a:solidFill>
              <a:schemeClr val="accent2">
                <a:lumMod val="60000"/>
                <a:lumOff val="40000"/>
              </a:schemeClr>
            </a:solidFill>
            <a:round/>
            <a:headEnd/>
            <a:tailEnd/>
          </a:ln>
          <a:effectLst/>
        </p:spPr>
        <p:txBody>
          <a:bodyPr wrap="none" anchor="ct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0"/>
              </a:spcBef>
              <a:spcAft>
                <a:spcPct val="0"/>
              </a:spcAft>
              <a:buClrTx/>
              <a:buFontTx/>
              <a:buNone/>
            </a:pPr>
            <a:r>
              <a:rPr lang="en-US" altLang="it-IT" sz="1200" dirty="0">
                <a:solidFill>
                  <a:schemeClr val="bg1"/>
                </a:solidFill>
                <a:latin typeface="+mn-lt"/>
                <a:cs typeface="Arial" panose="020B0604020202020204" pitchFamily="34" charset="0"/>
              </a:rPr>
              <a:t>Design </a:t>
            </a:r>
          </a:p>
          <a:p>
            <a:pPr algn="ctr" eaLnBrk="1" hangingPunct="1">
              <a:spcBef>
                <a:spcPct val="0"/>
              </a:spcBef>
              <a:spcAft>
                <a:spcPct val="0"/>
              </a:spcAft>
              <a:buClrTx/>
              <a:buFontTx/>
              <a:buNone/>
            </a:pPr>
            <a:r>
              <a:rPr lang="en-US" altLang="it-IT" sz="1200" dirty="0">
                <a:solidFill>
                  <a:schemeClr val="bg1"/>
                </a:solidFill>
                <a:latin typeface="+mn-lt"/>
                <a:cs typeface="Arial" panose="020B0604020202020204" pitchFamily="34" charset="0"/>
              </a:rPr>
              <a:t>document</a:t>
            </a:r>
          </a:p>
        </p:txBody>
      </p:sp>
      <p:sp>
        <p:nvSpPr>
          <p:cNvPr id="9" name="Line 9">
            <a:extLst>
              <a:ext uri="{FF2B5EF4-FFF2-40B4-BE49-F238E27FC236}">
                <a16:creationId xmlns:a16="http://schemas.microsoft.com/office/drawing/2014/main" id="{011C9EAE-DF22-23FF-21FD-BD9BD6D52D1D}"/>
              </a:ext>
            </a:extLst>
          </p:cNvPr>
          <p:cNvSpPr>
            <a:spLocks noChangeShapeType="1"/>
          </p:cNvSpPr>
          <p:nvPr/>
        </p:nvSpPr>
        <p:spPr bwMode="auto">
          <a:xfrm>
            <a:off x="3757380" y="2828727"/>
            <a:ext cx="344159" cy="2620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 name="Line 10">
            <a:extLst>
              <a:ext uri="{FF2B5EF4-FFF2-40B4-BE49-F238E27FC236}">
                <a16:creationId xmlns:a16="http://schemas.microsoft.com/office/drawing/2014/main" id="{1F2253E3-D560-CAEF-5B07-698581FEC3EE}"/>
              </a:ext>
            </a:extLst>
          </p:cNvPr>
          <p:cNvSpPr>
            <a:spLocks noChangeShapeType="1"/>
          </p:cNvSpPr>
          <p:nvPr/>
        </p:nvSpPr>
        <p:spPr bwMode="auto">
          <a:xfrm flipV="1">
            <a:off x="4237991" y="2895318"/>
            <a:ext cx="206193" cy="1968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 name="AutoShape 11">
            <a:extLst>
              <a:ext uri="{FF2B5EF4-FFF2-40B4-BE49-F238E27FC236}">
                <a16:creationId xmlns:a16="http://schemas.microsoft.com/office/drawing/2014/main" id="{78FB2140-9F5E-CE6C-A44B-92583E664657}"/>
              </a:ext>
            </a:extLst>
          </p:cNvPr>
          <p:cNvSpPr>
            <a:spLocks noChangeArrowheads="1"/>
          </p:cNvSpPr>
          <p:nvPr/>
        </p:nvSpPr>
        <p:spPr bwMode="auto">
          <a:xfrm>
            <a:off x="8913714" y="5062399"/>
            <a:ext cx="1032480" cy="393751"/>
          </a:xfrm>
          <a:prstGeom prst="foldedCorner">
            <a:avLst>
              <a:gd name="adj" fmla="val 12500"/>
            </a:avLst>
          </a:prstGeom>
          <a:solidFill>
            <a:schemeClr val="accent2">
              <a:lumMod val="60000"/>
              <a:lumOff val="40000"/>
            </a:schemeClr>
          </a:solidFill>
          <a:ln w="9525">
            <a:solidFill>
              <a:schemeClr val="accent2">
                <a:lumMod val="60000"/>
                <a:lumOff val="40000"/>
              </a:schemeClr>
            </a:solidFill>
            <a:round/>
            <a:headEnd/>
            <a:tailEnd/>
          </a:ln>
          <a:effectLst/>
        </p:spPr>
        <p:txBody>
          <a:bodyPr wrap="none" anchor="ct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0"/>
              </a:spcBef>
              <a:spcAft>
                <a:spcPct val="0"/>
              </a:spcAft>
              <a:buClrTx/>
              <a:buFontTx/>
              <a:buNone/>
            </a:pPr>
            <a:r>
              <a:rPr lang="en-US" altLang="it-IT" sz="1200" dirty="0">
                <a:solidFill>
                  <a:schemeClr val="bg1"/>
                </a:solidFill>
                <a:latin typeface="+mn-lt"/>
                <a:cs typeface="Arial" panose="020B0604020202020204" pitchFamily="34" charset="0"/>
              </a:rPr>
              <a:t>Software </a:t>
            </a:r>
          </a:p>
          <a:p>
            <a:pPr algn="ctr" eaLnBrk="1" hangingPunct="1">
              <a:spcBef>
                <a:spcPct val="0"/>
              </a:spcBef>
              <a:spcAft>
                <a:spcPct val="0"/>
              </a:spcAft>
              <a:buClrTx/>
              <a:buFontTx/>
              <a:buNone/>
            </a:pPr>
            <a:r>
              <a:rPr lang="en-US" altLang="it-IT" sz="1200" dirty="0">
                <a:solidFill>
                  <a:schemeClr val="bg1"/>
                </a:solidFill>
                <a:latin typeface="+mn-lt"/>
                <a:cs typeface="Arial" panose="020B0604020202020204" pitchFamily="34" charset="0"/>
              </a:rPr>
              <a:t>system</a:t>
            </a:r>
          </a:p>
        </p:txBody>
      </p:sp>
      <p:sp>
        <p:nvSpPr>
          <p:cNvPr id="12" name="Line 12">
            <a:extLst>
              <a:ext uri="{FF2B5EF4-FFF2-40B4-BE49-F238E27FC236}">
                <a16:creationId xmlns:a16="http://schemas.microsoft.com/office/drawing/2014/main" id="{D5C4B736-03FC-ED9B-07BD-F03C7F36C419}"/>
              </a:ext>
            </a:extLst>
          </p:cNvPr>
          <p:cNvSpPr>
            <a:spLocks noChangeShapeType="1"/>
          </p:cNvSpPr>
          <p:nvPr/>
        </p:nvSpPr>
        <p:spPr bwMode="auto">
          <a:xfrm>
            <a:off x="6575852" y="3946287"/>
            <a:ext cx="137968" cy="1302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Line 13">
            <a:extLst>
              <a:ext uri="{FF2B5EF4-FFF2-40B4-BE49-F238E27FC236}">
                <a16:creationId xmlns:a16="http://schemas.microsoft.com/office/drawing/2014/main" id="{00A3192A-DF36-176F-CA22-1369BBEE3CE3}"/>
              </a:ext>
            </a:extLst>
          </p:cNvPr>
          <p:cNvSpPr>
            <a:spLocks noChangeShapeType="1"/>
          </p:cNvSpPr>
          <p:nvPr/>
        </p:nvSpPr>
        <p:spPr bwMode="auto">
          <a:xfrm flipV="1">
            <a:off x="7264171" y="3705982"/>
            <a:ext cx="470299" cy="3705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Line 14">
            <a:extLst>
              <a:ext uri="{FF2B5EF4-FFF2-40B4-BE49-F238E27FC236}">
                <a16:creationId xmlns:a16="http://schemas.microsoft.com/office/drawing/2014/main" id="{4E2FBE0A-518A-F86C-67FD-DF8703719BDC}"/>
              </a:ext>
            </a:extLst>
          </p:cNvPr>
          <p:cNvSpPr>
            <a:spLocks noChangeShapeType="1"/>
          </p:cNvSpPr>
          <p:nvPr/>
        </p:nvSpPr>
        <p:spPr bwMode="auto">
          <a:xfrm>
            <a:off x="8707521" y="4995809"/>
            <a:ext cx="206193" cy="1317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 name="Text Box 15">
            <a:extLst>
              <a:ext uri="{FF2B5EF4-FFF2-40B4-BE49-F238E27FC236}">
                <a16:creationId xmlns:a16="http://schemas.microsoft.com/office/drawing/2014/main" id="{3CA0D752-9790-5989-079F-A1CAB3D75D13}"/>
              </a:ext>
            </a:extLst>
          </p:cNvPr>
          <p:cNvSpPr txBox="1">
            <a:spLocks noChangeArrowheads="1"/>
          </p:cNvSpPr>
          <p:nvPr/>
        </p:nvSpPr>
        <p:spPr bwMode="auto">
          <a:xfrm rot="16200000">
            <a:off x="3868324" y="1961314"/>
            <a:ext cx="1773329" cy="621610"/>
          </a:xfrm>
          <a:prstGeom prst="rect">
            <a:avLst/>
          </a:prstGeom>
          <a:solidFill>
            <a:schemeClr val="accent2">
              <a:lumMod val="20000"/>
              <a:lumOff val="80000"/>
            </a:schemeClr>
          </a:solidFill>
          <a:ln w="9525">
            <a:solidFill>
              <a:schemeClr val="accent2">
                <a:lumMod val="20000"/>
                <a:lumOff val="80000"/>
              </a:schemeClr>
            </a:solidFill>
            <a:miter lim="800000"/>
            <a:headEnd/>
            <a:tailEnd/>
          </a:ln>
        </p:spPr>
        <p:txBody>
          <a:bodyPr>
            <a:spAutoFit/>
          </a:bodyP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50000"/>
              </a:spcBef>
              <a:spcAft>
                <a:spcPct val="0"/>
              </a:spcAft>
              <a:buClrTx/>
              <a:buFontTx/>
              <a:buNone/>
            </a:pPr>
            <a:r>
              <a:rPr lang="en-US" altLang="it-IT" sz="1800" dirty="0">
                <a:latin typeface="+mn-lt"/>
                <a:cs typeface="Arial" panose="020B0604020202020204" pitchFamily="34" charset="0"/>
              </a:rPr>
              <a:t>Requirement inspection</a:t>
            </a:r>
          </a:p>
        </p:txBody>
      </p:sp>
      <p:sp>
        <p:nvSpPr>
          <p:cNvPr id="16" name="Line 16">
            <a:extLst>
              <a:ext uri="{FF2B5EF4-FFF2-40B4-BE49-F238E27FC236}">
                <a16:creationId xmlns:a16="http://schemas.microsoft.com/office/drawing/2014/main" id="{8E1CC761-C53F-1CDB-B648-8FC0E6324FBA}"/>
              </a:ext>
            </a:extLst>
          </p:cNvPr>
          <p:cNvSpPr>
            <a:spLocks noChangeShapeType="1"/>
          </p:cNvSpPr>
          <p:nvPr/>
        </p:nvSpPr>
        <p:spPr bwMode="auto">
          <a:xfrm>
            <a:off x="5062761" y="3025603"/>
            <a:ext cx="275934" cy="2634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 name="Text Box 17">
            <a:extLst>
              <a:ext uri="{FF2B5EF4-FFF2-40B4-BE49-F238E27FC236}">
                <a16:creationId xmlns:a16="http://schemas.microsoft.com/office/drawing/2014/main" id="{14EED0F5-AC31-24EC-B3F2-8A97ED81AA44}"/>
              </a:ext>
            </a:extLst>
          </p:cNvPr>
          <p:cNvSpPr txBox="1">
            <a:spLocks noChangeArrowheads="1"/>
          </p:cNvSpPr>
          <p:nvPr/>
        </p:nvSpPr>
        <p:spPr bwMode="auto">
          <a:xfrm rot="16200000">
            <a:off x="6845242" y="3145172"/>
            <a:ext cx="2147791" cy="369332"/>
          </a:xfrm>
          <a:prstGeom prst="rect">
            <a:avLst/>
          </a:prstGeom>
          <a:solidFill>
            <a:schemeClr val="accent2">
              <a:lumMod val="20000"/>
              <a:lumOff val="80000"/>
            </a:schemeClr>
          </a:solidFill>
          <a:ln w="9525">
            <a:solidFill>
              <a:schemeClr val="accent2">
                <a:lumMod val="20000"/>
                <a:lumOff val="80000"/>
              </a:schemeClr>
            </a:solidFill>
            <a:miter lim="800000"/>
            <a:headEnd/>
            <a:tailEnd/>
          </a:ln>
          <a:effectLst/>
        </p:spPr>
        <p:txBody>
          <a:bodyPr wrap="square">
            <a:spAutoFit/>
          </a:bodyP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50000"/>
              </a:spcBef>
              <a:spcAft>
                <a:spcPct val="0"/>
              </a:spcAft>
              <a:buClrTx/>
              <a:buFontTx/>
              <a:buNone/>
            </a:pPr>
            <a:r>
              <a:rPr lang="en-US" altLang="it-IT" sz="1800" dirty="0">
                <a:latin typeface="+mn-lt"/>
                <a:cs typeface="Arial" panose="020B0604020202020204" pitchFamily="34" charset="0"/>
              </a:rPr>
              <a:t>Design inspection</a:t>
            </a:r>
          </a:p>
        </p:txBody>
      </p:sp>
      <p:sp>
        <p:nvSpPr>
          <p:cNvPr id="18" name="Text Box 18">
            <a:extLst>
              <a:ext uri="{FF2B5EF4-FFF2-40B4-BE49-F238E27FC236}">
                <a16:creationId xmlns:a16="http://schemas.microsoft.com/office/drawing/2014/main" id="{9D606183-E108-C7D5-7BDF-CB0B4A54328B}"/>
              </a:ext>
            </a:extLst>
          </p:cNvPr>
          <p:cNvSpPr txBox="1">
            <a:spLocks noChangeArrowheads="1"/>
          </p:cNvSpPr>
          <p:nvPr/>
        </p:nvSpPr>
        <p:spPr bwMode="auto">
          <a:xfrm rot="16200000">
            <a:off x="9026174" y="3799786"/>
            <a:ext cx="1773329" cy="621610"/>
          </a:xfrm>
          <a:prstGeom prst="rect">
            <a:avLst/>
          </a:prstGeom>
          <a:solidFill>
            <a:schemeClr val="accent2">
              <a:lumMod val="20000"/>
              <a:lumOff val="80000"/>
            </a:schemeClr>
          </a:solidFill>
          <a:ln w="9525">
            <a:solidFill>
              <a:schemeClr val="accent2">
                <a:lumMod val="20000"/>
                <a:lumOff val="80000"/>
              </a:schemeClr>
            </a:solidFill>
            <a:miter lim="800000"/>
            <a:headEnd/>
            <a:tailEnd/>
          </a:ln>
          <a:effectLst/>
        </p:spPr>
        <p:txBody>
          <a:bodyPr>
            <a:spAutoFit/>
          </a:bodyP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50000"/>
              </a:spcBef>
              <a:spcAft>
                <a:spcPct val="0"/>
              </a:spcAft>
              <a:buClrTx/>
              <a:buFontTx/>
              <a:buNone/>
            </a:pPr>
            <a:r>
              <a:rPr lang="en-US" altLang="it-IT" sz="1800" dirty="0">
                <a:latin typeface="+mn-lt"/>
                <a:cs typeface="Arial" panose="020B0604020202020204" pitchFamily="34" charset="0"/>
              </a:rPr>
              <a:t>Test, code inspection</a:t>
            </a:r>
          </a:p>
        </p:txBody>
      </p:sp>
      <p:sp>
        <p:nvSpPr>
          <p:cNvPr id="19" name="Line 19">
            <a:extLst>
              <a:ext uri="{FF2B5EF4-FFF2-40B4-BE49-F238E27FC236}">
                <a16:creationId xmlns:a16="http://schemas.microsoft.com/office/drawing/2014/main" id="{AEE3A7BD-2F97-5762-96CA-D0651C22824E}"/>
              </a:ext>
            </a:extLst>
          </p:cNvPr>
          <p:cNvSpPr>
            <a:spLocks noChangeShapeType="1"/>
          </p:cNvSpPr>
          <p:nvPr/>
        </p:nvSpPr>
        <p:spPr bwMode="auto">
          <a:xfrm>
            <a:off x="8133512" y="4274896"/>
            <a:ext cx="369333" cy="3286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 name="Line 20">
            <a:extLst>
              <a:ext uri="{FF2B5EF4-FFF2-40B4-BE49-F238E27FC236}">
                <a16:creationId xmlns:a16="http://schemas.microsoft.com/office/drawing/2014/main" id="{74DD3DE6-280B-BDA3-6765-AD2B91FD8D2A}"/>
              </a:ext>
            </a:extLst>
          </p:cNvPr>
          <p:cNvSpPr>
            <a:spLocks noChangeShapeType="1"/>
          </p:cNvSpPr>
          <p:nvPr/>
        </p:nvSpPr>
        <p:spPr bwMode="auto">
          <a:xfrm flipV="1">
            <a:off x="9946194" y="4995809"/>
            <a:ext cx="136451" cy="1968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 name="Text Box 21">
            <a:extLst>
              <a:ext uri="{FF2B5EF4-FFF2-40B4-BE49-F238E27FC236}">
                <a16:creationId xmlns:a16="http://schemas.microsoft.com/office/drawing/2014/main" id="{C7EDA7CF-14B8-973F-E80F-2DB301AFADC7}"/>
              </a:ext>
            </a:extLst>
          </p:cNvPr>
          <p:cNvSpPr txBox="1">
            <a:spLocks noChangeArrowheads="1"/>
          </p:cNvSpPr>
          <p:nvPr/>
        </p:nvSpPr>
        <p:spPr bwMode="auto">
          <a:xfrm>
            <a:off x="2036580" y="5546318"/>
            <a:ext cx="8115807" cy="400110"/>
          </a:xfrm>
          <a:prstGeom prst="rect">
            <a:avLst/>
          </a:prstGeom>
          <a:solidFill>
            <a:schemeClr val="accent2"/>
          </a:solidFill>
          <a:ln w="9525">
            <a:solidFill>
              <a:schemeClr val="accent2"/>
            </a:solidFill>
            <a:miter lim="800000"/>
            <a:headEnd/>
            <a:tailEnd/>
          </a:ln>
          <a:effectLst/>
        </p:spPr>
        <p:txBody>
          <a:bodyPr>
            <a:spAutoFit/>
          </a:bodyP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50000"/>
              </a:spcBef>
              <a:spcAft>
                <a:spcPct val="0"/>
              </a:spcAft>
              <a:buClrTx/>
              <a:buFontTx/>
              <a:buNone/>
            </a:pPr>
            <a:r>
              <a:rPr lang="en-US" altLang="it-IT" sz="2000" dirty="0">
                <a:solidFill>
                  <a:schemeClr val="bg1"/>
                </a:solidFill>
                <a:latin typeface="+mn-lt"/>
                <a:cs typeface="Arial" panose="020B0604020202020204" pitchFamily="34" charset="0"/>
              </a:rPr>
              <a:t>Configuration management</a:t>
            </a:r>
          </a:p>
        </p:txBody>
      </p:sp>
      <p:sp>
        <p:nvSpPr>
          <p:cNvPr id="22" name="Text Box 22">
            <a:extLst>
              <a:ext uri="{FF2B5EF4-FFF2-40B4-BE49-F238E27FC236}">
                <a16:creationId xmlns:a16="http://schemas.microsoft.com/office/drawing/2014/main" id="{37E80A54-3FF6-012E-94F1-BDD324B2AC34}"/>
              </a:ext>
            </a:extLst>
          </p:cNvPr>
          <p:cNvSpPr txBox="1">
            <a:spLocks noChangeArrowheads="1"/>
          </p:cNvSpPr>
          <p:nvPr/>
        </p:nvSpPr>
        <p:spPr bwMode="auto">
          <a:xfrm>
            <a:off x="2036580" y="5915044"/>
            <a:ext cx="8115807" cy="400110"/>
          </a:xfrm>
          <a:prstGeom prst="rect">
            <a:avLst/>
          </a:prstGeom>
          <a:solidFill>
            <a:schemeClr val="accent2"/>
          </a:solidFill>
          <a:ln w="9525">
            <a:solidFill>
              <a:schemeClr val="accent2"/>
            </a:solidFill>
            <a:miter lim="800000"/>
            <a:headEnd/>
            <a:tailEnd/>
          </a:ln>
          <a:effectLst/>
        </p:spPr>
        <p:txBody>
          <a:bodyPr>
            <a:spAutoFit/>
          </a:bodyPr>
          <a:lstStyle>
            <a:lvl1pPr>
              <a:spcBef>
                <a:spcPct val="20000"/>
              </a:spcBef>
              <a:spcAft>
                <a:spcPct val="5000"/>
              </a:spcAft>
              <a:buClr>
                <a:srgbClr val="000000"/>
              </a:buClr>
              <a:buFont typeface="Wingdings" pitchFamily="2" charset="2"/>
              <a:buChar char="§"/>
              <a:defRPr sz="3200">
                <a:solidFill>
                  <a:schemeClr val="tx1"/>
                </a:solidFill>
                <a:latin typeface="Lucida Sans Unicode" panose="020B0602030504020204" pitchFamily="34" charset="0"/>
              </a:defRPr>
            </a:lvl1pPr>
            <a:lvl2pPr marL="742950" indent="-285750">
              <a:spcBef>
                <a:spcPct val="20000"/>
              </a:spcBef>
              <a:buClr>
                <a:srgbClr val="000000"/>
              </a:buClr>
              <a:buFont typeface="Wingdings" pitchFamily="2" charset="2"/>
              <a:buChar char="w"/>
              <a:defRPr sz="2800">
                <a:solidFill>
                  <a:schemeClr val="tx1"/>
                </a:solidFill>
                <a:latin typeface="Lucida Sans Unicode" panose="020B0602030504020204" pitchFamily="34" charset="0"/>
              </a:defRPr>
            </a:lvl2pPr>
            <a:lvl3pPr marL="1143000" indent="-228600">
              <a:spcBef>
                <a:spcPct val="20000"/>
              </a:spcBef>
              <a:buClr>
                <a:srgbClr val="000000"/>
              </a:buClr>
              <a:buChar char="–"/>
              <a:defRPr sz="2400">
                <a:solidFill>
                  <a:schemeClr val="tx1"/>
                </a:solidFill>
                <a:latin typeface="Lucida Sans Unicode" panose="020B0602030504020204" pitchFamily="34" charset="0"/>
              </a:defRPr>
            </a:lvl3pPr>
            <a:lvl4pPr marL="1600200" indent="-228600">
              <a:spcBef>
                <a:spcPct val="20000"/>
              </a:spcBef>
              <a:buClr>
                <a:srgbClr val="000000"/>
              </a:buClr>
              <a:buChar char="–"/>
              <a:defRPr sz="2000">
                <a:solidFill>
                  <a:schemeClr val="tx1"/>
                </a:solidFill>
                <a:latin typeface="Lucida Sans Unicode" panose="020B0602030504020204" pitchFamily="34" charset="0"/>
              </a:defRPr>
            </a:lvl4pPr>
            <a:lvl5pPr marL="2057400" indent="-228600">
              <a:spcBef>
                <a:spcPct val="20000"/>
              </a:spcBef>
              <a:buClr>
                <a:srgbClr val="000000"/>
              </a:buClr>
              <a:buChar char="–"/>
              <a:defRPr sz="2000">
                <a:solidFill>
                  <a:schemeClr val="tx1"/>
                </a:solidFill>
                <a:latin typeface="Lucida Sans Unicode" panose="020B0602030504020204" pitchFamily="34" charset="0"/>
              </a:defRPr>
            </a:lvl5pPr>
            <a:lvl6pPr marL="25146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6pPr>
            <a:lvl7pPr marL="29718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7pPr>
            <a:lvl8pPr marL="34290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8pPr>
            <a:lvl9pPr marL="3886200" indent="-228600" eaLnBrk="0" fontAlgn="base" hangingPunct="0">
              <a:spcBef>
                <a:spcPct val="20000"/>
              </a:spcBef>
              <a:spcAft>
                <a:spcPct val="0"/>
              </a:spcAft>
              <a:buClr>
                <a:srgbClr val="000000"/>
              </a:buClr>
              <a:buChar char="–"/>
              <a:defRPr sz="2000">
                <a:solidFill>
                  <a:schemeClr val="tx1"/>
                </a:solidFill>
                <a:latin typeface="Lucida Sans Unicode" panose="020B0602030504020204" pitchFamily="34" charset="0"/>
              </a:defRPr>
            </a:lvl9pPr>
          </a:lstStyle>
          <a:p>
            <a:pPr algn="ctr" eaLnBrk="1" hangingPunct="1">
              <a:spcBef>
                <a:spcPct val="50000"/>
              </a:spcBef>
              <a:spcAft>
                <a:spcPct val="0"/>
              </a:spcAft>
              <a:buClrTx/>
              <a:buFontTx/>
              <a:buNone/>
            </a:pPr>
            <a:r>
              <a:rPr lang="en-US" altLang="it-IT" sz="2000" dirty="0">
                <a:solidFill>
                  <a:schemeClr val="bg1"/>
                </a:solidFill>
                <a:latin typeface="+mn-lt"/>
                <a:cs typeface="Arial" panose="020B0604020202020204" pitchFamily="34" charset="0"/>
              </a:rPr>
              <a:t>Project management</a:t>
            </a:r>
          </a:p>
        </p:txBody>
      </p:sp>
    </p:spTree>
    <p:extLst>
      <p:ext uri="{BB962C8B-B14F-4D97-AF65-F5344CB8AC3E}">
        <p14:creationId xmlns:p14="http://schemas.microsoft.com/office/powerpoint/2010/main" val="1357685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9E332-F353-F05B-0DB5-65DA10FD2FC3}"/>
              </a:ext>
            </a:extLst>
          </p:cNvPr>
          <p:cNvSpPr>
            <a:spLocks noGrp="1"/>
          </p:cNvSpPr>
          <p:nvPr>
            <p:ph type="title"/>
          </p:nvPr>
        </p:nvSpPr>
        <p:spPr/>
        <p:txBody>
          <a:bodyPr/>
          <a:lstStyle/>
          <a:p>
            <a:r>
              <a:rPr lang="it-IT" dirty="0"/>
              <a:t>System vs </a:t>
            </a:r>
            <a:r>
              <a:rPr lang="it-IT" dirty="0" err="1"/>
              <a:t>sw</a:t>
            </a:r>
            <a:r>
              <a:rPr lang="it-IT" dirty="0"/>
              <a:t> </a:t>
            </a:r>
            <a:r>
              <a:rPr lang="it-IT" dirty="0" err="1"/>
              <a:t>requirements</a:t>
            </a:r>
            <a:endParaRPr lang="it-IT" dirty="0"/>
          </a:p>
        </p:txBody>
      </p:sp>
      <p:sp>
        <p:nvSpPr>
          <p:cNvPr id="4" name="Content Placeholder 3">
            <a:extLst>
              <a:ext uri="{FF2B5EF4-FFF2-40B4-BE49-F238E27FC236}">
                <a16:creationId xmlns:a16="http://schemas.microsoft.com/office/drawing/2014/main" id="{5F873150-7B3F-A4AA-0D27-C513BAF5B2A7}"/>
              </a:ext>
            </a:extLst>
          </p:cNvPr>
          <p:cNvSpPr>
            <a:spLocks noGrp="1"/>
          </p:cNvSpPr>
          <p:nvPr>
            <p:ph sz="half" idx="1"/>
          </p:nvPr>
        </p:nvSpPr>
        <p:spPr/>
        <p:txBody>
          <a:bodyPr/>
          <a:lstStyle/>
          <a:p>
            <a:pPr marL="0" indent="0">
              <a:buNone/>
            </a:pPr>
            <a:r>
              <a:rPr lang="it-IT" dirty="0"/>
              <a:t>System </a:t>
            </a:r>
            <a:r>
              <a:rPr lang="it-IT" dirty="0" err="1"/>
              <a:t>requirements</a:t>
            </a:r>
            <a:endParaRPr lang="it-IT" dirty="0"/>
          </a:p>
          <a:p>
            <a:r>
              <a:rPr lang="it-IT" dirty="0" err="1"/>
              <a:t>Functional</a:t>
            </a:r>
            <a:endParaRPr lang="it-IT" dirty="0"/>
          </a:p>
          <a:p>
            <a:pPr lvl="1"/>
            <a:r>
              <a:rPr lang="it-IT" dirty="0"/>
              <a:t>F1</a:t>
            </a:r>
          </a:p>
          <a:p>
            <a:pPr lvl="1"/>
            <a:r>
              <a:rPr lang="it-IT" dirty="0"/>
              <a:t>F2</a:t>
            </a:r>
          </a:p>
          <a:p>
            <a:pPr lvl="1"/>
            <a:r>
              <a:rPr lang="it-IT" dirty="0"/>
              <a:t>F3</a:t>
            </a:r>
          </a:p>
          <a:p>
            <a:pPr lvl="1"/>
            <a:endParaRPr lang="it-IT" dirty="0"/>
          </a:p>
          <a:p>
            <a:r>
              <a:rPr lang="it-IT" dirty="0"/>
              <a:t>Non </a:t>
            </a:r>
            <a:r>
              <a:rPr lang="it-IT" dirty="0" err="1"/>
              <a:t>functional</a:t>
            </a:r>
            <a:endParaRPr lang="it-IT" dirty="0"/>
          </a:p>
          <a:p>
            <a:pPr lvl="1"/>
            <a:r>
              <a:rPr lang="it-IT" dirty="0"/>
              <a:t>NFR1</a:t>
            </a:r>
          </a:p>
          <a:p>
            <a:pPr lvl="1"/>
            <a:r>
              <a:rPr lang="it-IT" dirty="0"/>
              <a:t>NFR2</a:t>
            </a:r>
          </a:p>
        </p:txBody>
      </p:sp>
      <p:sp>
        <p:nvSpPr>
          <p:cNvPr id="5" name="Content Placeholder 4">
            <a:extLst>
              <a:ext uri="{FF2B5EF4-FFF2-40B4-BE49-F238E27FC236}">
                <a16:creationId xmlns:a16="http://schemas.microsoft.com/office/drawing/2014/main" id="{AAE63D19-0BD4-6937-A4C2-F2A2057E4546}"/>
              </a:ext>
            </a:extLst>
          </p:cNvPr>
          <p:cNvSpPr>
            <a:spLocks noGrp="1"/>
          </p:cNvSpPr>
          <p:nvPr>
            <p:ph sz="half" idx="2"/>
          </p:nvPr>
        </p:nvSpPr>
        <p:spPr/>
        <p:txBody>
          <a:bodyPr/>
          <a:lstStyle/>
          <a:p>
            <a:pPr marL="0" indent="0">
              <a:buNone/>
            </a:pPr>
            <a:r>
              <a:rPr lang="it-IT" dirty="0"/>
              <a:t>Software </a:t>
            </a:r>
            <a:r>
              <a:rPr lang="it-IT" dirty="0" err="1"/>
              <a:t>requirements</a:t>
            </a:r>
            <a:endParaRPr lang="it-IT" dirty="0"/>
          </a:p>
          <a:p>
            <a:r>
              <a:rPr lang="it-IT" dirty="0" err="1"/>
              <a:t>Functional</a:t>
            </a:r>
            <a:endParaRPr lang="it-IT" dirty="0"/>
          </a:p>
          <a:p>
            <a:pPr lvl="1"/>
            <a:r>
              <a:rPr lang="it-IT" dirty="0"/>
              <a:t>SWF1</a:t>
            </a:r>
          </a:p>
          <a:p>
            <a:pPr lvl="1"/>
            <a:r>
              <a:rPr lang="it-IT" strike="sngStrike" dirty="0"/>
              <a:t>SWF2</a:t>
            </a:r>
          </a:p>
          <a:p>
            <a:pPr lvl="1"/>
            <a:r>
              <a:rPr lang="it-IT" dirty="0"/>
              <a:t>SWF3</a:t>
            </a:r>
          </a:p>
          <a:p>
            <a:pPr lvl="1"/>
            <a:endParaRPr lang="it-IT" dirty="0"/>
          </a:p>
          <a:p>
            <a:r>
              <a:rPr lang="it-IT" dirty="0"/>
              <a:t>Non </a:t>
            </a:r>
            <a:r>
              <a:rPr lang="it-IT" dirty="0" err="1"/>
              <a:t>functional</a:t>
            </a:r>
            <a:endParaRPr lang="it-IT" dirty="0"/>
          </a:p>
          <a:p>
            <a:pPr lvl="1"/>
            <a:r>
              <a:rPr lang="it-IT" dirty="0"/>
              <a:t>SWNFR1</a:t>
            </a:r>
          </a:p>
          <a:p>
            <a:pPr lvl="1"/>
            <a:r>
              <a:rPr lang="it-IT" strike="sngStrike" dirty="0"/>
              <a:t>SwNFR2</a:t>
            </a:r>
          </a:p>
          <a:p>
            <a:pPr lvl="1"/>
            <a:endParaRPr lang="it-IT" dirty="0"/>
          </a:p>
        </p:txBody>
      </p:sp>
      <p:cxnSp>
        <p:nvCxnSpPr>
          <p:cNvPr id="7" name="Straight Arrow Connector 6">
            <a:extLst>
              <a:ext uri="{FF2B5EF4-FFF2-40B4-BE49-F238E27FC236}">
                <a16:creationId xmlns:a16="http://schemas.microsoft.com/office/drawing/2014/main" id="{867297C1-D94F-B068-F16A-1B127E1ED90E}"/>
              </a:ext>
            </a:extLst>
          </p:cNvPr>
          <p:cNvCxnSpPr/>
          <p:nvPr/>
        </p:nvCxnSpPr>
        <p:spPr>
          <a:xfrm>
            <a:off x="2229492" y="2938409"/>
            <a:ext cx="4058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F5BECAD-3E19-ABC9-C01E-9C877C2655AC}"/>
              </a:ext>
            </a:extLst>
          </p:cNvPr>
          <p:cNvCxnSpPr/>
          <p:nvPr/>
        </p:nvCxnSpPr>
        <p:spPr>
          <a:xfrm>
            <a:off x="2229492" y="3734865"/>
            <a:ext cx="4058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9C0CE1-E139-8E0E-DD78-44538417E40F}"/>
              </a:ext>
            </a:extLst>
          </p:cNvPr>
          <p:cNvCxnSpPr/>
          <p:nvPr/>
        </p:nvCxnSpPr>
        <p:spPr>
          <a:xfrm>
            <a:off x="2525016" y="5095864"/>
            <a:ext cx="4058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548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18F4-28E3-7EFF-FF3C-6D0E6624962A}"/>
              </a:ext>
            </a:extLst>
          </p:cNvPr>
          <p:cNvSpPr>
            <a:spLocks noGrp="1"/>
          </p:cNvSpPr>
          <p:nvPr>
            <p:ph type="title"/>
          </p:nvPr>
        </p:nvSpPr>
        <p:spPr/>
        <p:txBody>
          <a:bodyPr/>
          <a:lstStyle/>
          <a:p>
            <a:r>
              <a:rPr lang="it-IT" dirty="0"/>
              <a:t>System vs software </a:t>
            </a:r>
            <a:r>
              <a:rPr lang="it-IT" dirty="0" err="1"/>
              <a:t>requirement</a:t>
            </a:r>
            <a:endParaRPr lang="it-IT" dirty="0"/>
          </a:p>
        </p:txBody>
      </p:sp>
      <p:sp>
        <p:nvSpPr>
          <p:cNvPr id="3" name="Content Placeholder 2">
            <a:extLst>
              <a:ext uri="{FF2B5EF4-FFF2-40B4-BE49-F238E27FC236}">
                <a16:creationId xmlns:a16="http://schemas.microsoft.com/office/drawing/2014/main" id="{DA0185BD-8574-07EB-F681-9BDCC7ED08F4}"/>
              </a:ext>
            </a:extLst>
          </p:cNvPr>
          <p:cNvSpPr>
            <a:spLocks noGrp="1"/>
          </p:cNvSpPr>
          <p:nvPr>
            <p:ph sz="half" idx="1"/>
          </p:nvPr>
        </p:nvSpPr>
        <p:spPr/>
        <p:txBody>
          <a:bodyPr/>
          <a:lstStyle/>
          <a:p>
            <a:r>
              <a:rPr lang="it-IT" dirty="0"/>
              <a:t>System </a:t>
            </a:r>
            <a:r>
              <a:rPr lang="it-IT" dirty="0" err="1"/>
              <a:t>context</a:t>
            </a:r>
            <a:r>
              <a:rPr lang="it-IT" dirty="0"/>
              <a:t> </a:t>
            </a:r>
            <a:r>
              <a:rPr lang="it-IT" dirty="0" err="1"/>
              <a:t>diagram</a:t>
            </a:r>
            <a:endParaRPr lang="it-IT" dirty="0"/>
          </a:p>
        </p:txBody>
      </p:sp>
      <p:sp>
        <p:nvSpPr>
          <p:cNvPr id="4" name="Content Placeholder 3">
            <a:extLst>
              <a:ext uri="{FF2B5EF4-FFF2-40B4-BE49-F238E27FC236}">
                <a16:creationId xmlns:a16="http://schemas.microsoft.com/office/drawing/2014/main" id="{2AA90F88-C61B-825E-D3A3-CD48565058D6}"/>
              </a:ext>
            </a:extLst>
          </p:cNvPr>
          <p:cNvSpPr>
            <a:spLocks noGrp="1"/>
          </p:cNvSpPr>
          <p:nvPr>
            <p:ph sz="half" idx="2"/>
          </p:nvPr>
        </p:nvSpPr>
        <p:spPr/>
        <p:txBody>
          <a:bodyPr/>
          <a:lstStyle/>
          <a:p>
            <a:r>
              <a:rPr lang="it-IT" dirty="0"/>
              <a:t>Software </a:t>
            </a:r>
            <a:r>
              <a:rPr lang="it-IT" dirty="0" err="1"/>
              <a:t>context</a:t>
            </a:r>
            <a:r>
              <a:rPr lang="it-IT" dirty="0"/>
              <a:t> </a:t>
            </a:r>
            <a:r>
              <a:rPr lang="it-IT" dirty="0" err="1"/>
              <a:t>diagram</a:t>
            </a:r>
            <a:endParaRPr lang="it-IT" dirty="0"/>
          </a:p>
        </p:txBody>
      </p:sp>
    </p:spTree>
    <p:extLst>
      <p:ext uri="{BB962C8B-B14F-4D97-AF65-F5344CB8AC3E}">
        <p14:creationId xmlns:p14="http://schemas.microsoft.com/office/powerpoint/2010/main" val="286305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C47D-4779-61EC-E416-85C865341906}"/>
              </a:ext>
            </a:extLst>
          </p:cNvPr>
          <p:cNvSpPr>
            <a:spLocks noGrp="1"/>
          </p:cNvSpPr>
          <p:nvPr>
            <p:ph type="title"/>
          </p:nvPr>
        </p:nvSpPr>
        <p:spPr/>
        <p:txBody>
          <a:bodyPr/>
          <a:lstStyle/>
          <a:p>
            <a:r>
              <a:rPr lang="it-IT" dirty="0"/>
              <a:t>System </a:t>
            </a:r>
            <a:r>
              <a:rPr lang="it-IT" dirty="0" err="1"/>
              <a:t>Requirements</a:t>
            </a:r>
            <a:r>
              <a:rPr lang="it-IT" dirty="0"/>
              <a:t> </a:t>
            </a:r>
            <a:r>
              <a:rPr lang="it-IT" dirty="0" err="1"/>
              <a:t>document</a:t>
            </a:r>
            <a:r>
              <a:rPr lang="it-IT" dirty="0"/>
              <a:t> </a:t>
            </a:r>
          </a:p>
        </p:txBody>
      </p:sp>
      <p:sp>
        <p:nvSpPr>
          <p:cNvPr id="3" name="Content Placeholder 2">
            <a:extLst>
              <a:ext uri="{FF2B5EF4-FFF2-40B4-BE49-F238E27FC236}">
                <a16:creationId xmlns:a16="http://schemas.microsoft.com/office/drawing/2014/main" id="{92599E1D-936B-6166-9836-1CEB26C9DE35}"/>
              </a:ext>
            </a:extLst>
          </p:cNvPr>
          <p:cNvSpPr>
            <a:spLocks noGrp="1"/>
          </p:cNvSpPr>
          <p:nvPr>
            <p:ph idx="1"/>
          </p:nvPr>
        </p:nvSpPr>
        <p:spPr/>
        <p:txBody>
          <a:bodyPr>
            <a:normAutofit fontScale="92500" lnSpcReduction="20000"/>
          </a:bodyPr>
          <a:lstStyle/>
          <a:p>
            <a:r>
              <a:rPr lang="it-IT" dirty="0"/>
              <a:t>Business model</a:t>
            </a:r>
          </a:p>
          <a:p>
            <a:r>
              <a:rPr lang="it-IT" dirty="0"/>
              <a:t>Stakeholders</a:t>
            </a:r>
          </a:p>
          <a:p>
            <a:r>
              <a:rPr lang="it-IT" dirty="0" err="1"/>
              <a:t>Context</a:t>
            </a:r>
            <a:r>
              <a:rPr lang="it-IT" dirty="0"/>
              <a:t> </a:t>
            </a:r>
            <a:r>
              <a:rPr lang="it-IT" dirty="0" err="1"/>
              <a:t>diagram</a:t>
            </a:r>
            <a:endParaRPr lang="it-IT" dirty="0"/>
          </a:p>
          <a:p>
            <a:r>
              <a:rPr lang="it-IT" dirty="0" err="1"/>
              <a:t>Functional</a:t>
            </a:r>
            <a:r>
              <a:rPr lang="it-IT" dirty="0"/>
              <a:t> </a:t>
            </a:r>
            <a:r>
              <a:rPr lang="it-IT" dirty="0" err="1"/>
              <a:t>requirements</a:t>
            </a:r>
            <a:endParaRPr lang="it-IT" dirty="0"/>
          </a:p>
          <a:p>
            <a:r>
              <a:rPr lang="it-IT" dirty="0"/>
              <a:t>NF </a:t>
            </a:r>
            <a:r>
              <a:rPr lang="it-IT" dirty="0" err="1"/>
              <a:t>requirements</a:t>
            </a:r>
            <a:endParaRPr lang="it-IT" dirty="0"/>
          </a:p>
          <a:p>
            <a:r>
              <a:rPr lang="it-IT" dirty="0" err="1"/>
              <a:t>Table</a:t>
            </a:r>
            <a:r>
              <a:rPr lang="it-IT" dirty="0"/>
              <a:t> of access </a:t>
            </a:r>
            <a:r>
              <a:rPr lang="it-IT" dirty="0" err="1"/>
              <a:t>rights</a:t>
            </a:r>
            <a:endParaRPr lang="it-IT" dirty="0"/>
          </a:p>
          <a:p>
            <a:r>
              <a:rPr lang="it-IT" dirty="0"/>
              <a:t>Use </a:t>
            </a:r>
            <a:r>
              <a:rPr lang="it-IT" dirty="0" err="1"/>
              <a:t>cases</a:t>
            </a:r>
            <a:r>
              <a:rPr lang="it-IT" dirty="0"/>
              <a:t> / </a:t>
            </a:r>
            <a:r>
              <a:rPr lang="it-IT" dirty="0" err="1"/>
              <a:t>scenarios</a:t>
            </a:r>
            <a:endParaRPr lang="it-IT" dirty="0"/>
          </a:p>
          <a:p>
            <a:r>
              <a:rPr lang="it-IT" dirty="0" err="1"/>
              <a:t>Conceptual</a:t>
            </a:r>
            <a:r>
              <a:rPr lang="it-IT" dirty="0"/>
              <a:t> </a:t>
            </a:r>
            <a:r>
              <a:rPr lang="it-IT" dirty="0" err="1"/>
              <a:t>diagram</a:t>
            </a:r>
            <a:r>
              <a:rPr lang="it-IT" dirty="0"/>
              <a:t> / </a:t>
            </a:r>
            <a:r>
              <a:rPr lang="it-IT" dirty="0" err="1"/>
              <a:t>Glossary</a:t>
            </a:r>
            <a:endParaRPr lang="it-IT" dirty="0"/>
          </a:p>
          <a:p>
            <a:r>
              <a:rPr lang="it-IT" dirty="0"/>
              <a:t>System design</a:t>
            </a:r>
          </a:p>
          <a:p>
            <a:r>
              <a:rPr lang="it-IT" dirty="0"/>
              <a:t>Deployment </a:t>
            </a:r>
            <a:r>
              <a:rPr lang="it-IT" dirty="0" err="1"/>
              <a:t>diagram</a:t>
            </a:r>
            <a:endParaRPr lang="it-IT" dirty="0"/>
          </a:p>
          <a:p>
            <a:endParaRPr lang="it-IT" dirty="0"/>
          </a:p>
        </p:txBody>
      </p:sp>
    </p:spTree>
    <p:extLst>
      <p:ext uri="{BB962C8B-B14F-4D97-AF65-F5344CB8AC3E}">
        <p14:creationId xmlns:p14="http://schemas.microsoft.com/office/powerpoint/2010/main" val="798663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6BC7-E6C8-906C-88F7-983581AEBDF8}"/>
              </a:ext>
            </a:extLst>
          </p:cNvPr>
          <p:cNvSpPr>
            <a:spLocks noGrp="1"/>
          </p:cNvSpPr>
          <p:nvPr>
            <p:ph type="title"/>
          </p:nvPr>
        </p:nvSpPr>
        <p:spPr/>
        <p:txBody>
          <a:bodyPr/>
          <a:lstStyle/>
          <a:p>
            <a:r>
              <a:rPr lang="it-IT" dirty="0"/>
              <a:t>The core </a:t>
            </a:r>
            <a:r>
              <a:rPr lang="it-IT" dirty="0" err="1"/>
              <a:t>functions</a:t>
            </a:r>
            <a:endParaRPr lang="it-IT" dirty="0"/>
          </a:p>
        </p:txBody>
      </p:sp>
      <p:sp>
        <p:nvSpPr>
          <p:cNvPr id="3" name="Content Placeholder 2">
            <a:extLst>
              <a:ext uri="{FF2B5EF4-FFF2-40B4-BE49-F238E27FC236}">
                <a16:creationId xmlns:a16="http://schemas.microsoft.com/office/drawing/2014/main" id="{8FD65E95-6636-4C6C-9F4A-E83C014480A1}"/>
              </a:ext>
            </a:extLst>
          </p:cNvPr>
          <p:cNvSpPr>
            <a:spLocks noGrp="1"/>
          </p:cNvSpPr>
          <p:nvPr>
            <p:ph idx="1"/>
          </p:nvPr>
        </p:nvSpPr>
        <p:spPr/>
        <p:txBody>
          <a:bodyPr/>
          <a:lstStyle/>
          <a:p>
            <a:r>
              <a:rPr lang="it-IT" dirty="0" err="1"/>
              <a:t>Clean</a:t>
            </a:r>
            <a:r>
              <a:rPr lang="it-IT" dirty="0"/>
              <a:t> house</a:t>
            </a:r>
          </a:p>
          <a:p>
            <a:pPr lvl="1"/>
            <a:r>
              <a:rPr lang="it-IT" dirty="0" err="1"/>
              <a:t>Learn</a:t>
            </a:r>
            <a:r>
              <a:rPr lang="it-IT" dirty="0"/>
              <a:t> </a:t>
            </a:r>
            <a:r>
              <a:rPr lang="it-IT" dirty="0" err="1"/>
              <a:t>space</a:t>
            </a:r>
            <a:endParaRPr lang="it-IT" dirty="0"/>
          </a:p>
          <a:p>
            <a:pPr lvl="1"/>
            <a:r>
              <a:rPr lang="it-IT" dirty="0" err="1"/>
              <a:t>Move</a:t>
            </a:r>
            <a:r>
              <a:rPr lang="it-IT" dirty="0"/>
              <a:t> </a:t>
            </a:r>
            <a:r>
              <a:rPr lang="it-IT" dirty="0" err="1"/>
              <a:t>autonomously</a:t>
            </a:r>
            <a:endParaRPr lang="it-IT" dirty="0"/>
          </a:p>
        </p:txBody>
      </p:sp>
    </p:spTree>
    <p:extLst>
      <p:ext uri="{BB962C8B-B14F-4D97-AF65-F5344CB8AC3E}">
        <p14:creationId xmlns:p14="http://schemas.microsoft.com/office/powerpoint/2010/main" val="1707152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1FC-FA28-4AD7-6A72-ABE2B74E3880}"/>
              </a:ext>
            </a:extLst>
          </p:cNvPr>
          <p:cNvSpPr>
            <a:spLocks noGrp="1"/>
          </p:cNvSpPr>
          <p:nvPr>
            <p:ph type="title"/>
          </p:nvPr>
        </p:nvSpPr>
        <p:spPr/>
        <p:txBody>
          <a:bodyPr/>
          <a:lstStyle/>
          <a:p>
            <a:r>
              <a:rPr lang="it-IT" dirty="0"/>
              <a:t>Business model</a:t>
            </a:r>
          </a:p>
        </p:txBody>
      </p:sp>
      <p:sp>
        <p:nvSpPr>
          <p:cNvPr id="3" name="Content Placeholder 2">
            <a:extLst>
              <a:ext uri="{FF2B5EF4-FFF2-40B4-BE49-F238E27FC236}">
                <a16:creationId xmlns:a16="http://schemas.microsoft.com/office/drawing/2014/main" id="{43BC114D-AD82-F85C-2B5C-E7D8FF4887E0}"/>
              </a:ext>
            </a:extLst>
          </p:cNvPr>
          <p:cNvSpPr>
            <a:spLocks noGrp="1"/>
          </p:cNvSpPr>
          <p:nvPr>
            <p:ph idx="1"/>
          </p:nvPr>
        </p:nvSpPr>
        <p:spPr/>
        <p:txBody>
          <a:bodyPr/>
          <a:lstStyle/>
          <a:p>
            <a:r>
              <a:rPr lang="it-IT" dirty="0" err="1"/>
              <a:t>Answers</a:t>
            </a:r>
            <a:r>
              <a:rPr lang="it-IT" dirty="0"/>
              <a:t> </a:t>
            </a:r>
            <a:r>
              <a:rPr lang="it-IT" dirty="0" err="1"/>
              <a:t>those</a:t>
            </a:r>
            <a:r>
              <a:rPr lang="it-IT" dirty="0"/>
              <a:t> </a:t>
            </a:r>
            <a:r>
              <a:rPr lang="it-IT" dirty="0" err="1"/>
              <a:t>questions</a:t>
            </a:r>
            <a:endParaRPr lang="it-IT" dirty="0"/>
          </a:p>
          <a:p>
            <a:pPr lvl="1"/>
            <a:r>
              <a:rPr lang="it-IT" dirty="0"/>
              <a:t>Who?   (customer </a:t>
            </a:r>
            <a:r>
              <a:rPr lang="it-IT" dirty="0" err="1"/>
              <a:t>segments</a:t>
            </a:r>
            <a:r>
              <a:rPr lang="it-IT" dirty="0"/>
              <a:t>)</a:t>
            </a:r>
          </a:p>
          <a:p>
            <a:pPr lvl="2"/>
            <a:r>
              <a:rPr lang="it-IT" dirty="0"/>
              <a:t>Home </a:t>
            </a:r>
            <a:r>
              <a:rPr lang="it-IT" dirty="0" err="1"/>
              <a:t>segment</a:t>
            </a:r>
            <a:r>
              <a:rPr lang="it-IT" dirty="0"/>
              <a:t>  (no industrial </a:t>
            </a:r>
            <a:r>
              <a:rPr lang="it-IT" dirty="0" err="1"/>
              <a:t>cleaning</a:t>
            </a:r>
            <a:r>
              <a:rPr lang="it-IT" dirty="0"/>
              <a:t>)</a:t>
            </a:r>
          </a:p>
          <a:p>
            <a:pPr lvl="2"/>
            <a:r>
              <a:rPr lang="it-IT" dirty="0"/>
              <a:t>Basic model ( no app, no internet connection, no </a:t>
            </a:r>
            <a:r>
              <a:rPr lang="it-IT" dirty="0" err="1"/>
              <a:t>alexa</a:t>
            </a:r>
            <a:r>
              <a:rPr lang="it-IT" dirty="0"/>
              <a:t>..)</a:t>
            </a:r>
          </a:p>
          <a:p>
            <a:pPr lvl="1"/>
            <a:r>
              <a:rPr lang="it-IT" dirty="0" err="1"/>
              <a:t>Why</a:t>
            </a:r>
            <a:r>
              <a:rPr lang="it-IT" dirty="0"/>
              <a:t>? (</a:t>
            </a:r>
            <a:r>
              <a:rPr lang="it-IT" dirty="0" err="1"/>
              <a:t>value</a:t>
            </a:r>
            <a:r>
              <a:rPr lang="it-IT" dirty="0"/>
              <a:t> </a:t>
            </a:r>
            <a:r>
              <a:rPr lang="it-IT" dirty="0" err="1"/>
              <a:t>proposition</a:t>
            </a:r>
            <a:r>
              <a:rPr lang="it-IT" dirty="0"/>
              <a:t>)</a:t>
            </a:r>
          </a:p>
          <a:p>
            <a:pPr lvl="2"/>
            <a:r>
              <a:rPr lang="it-IT" dirty="0"/>
              <a:t>Save </a:t>
            </a:r>
            <a:r>
              <a:rPr lang="it-IT" dirty="0" err="1"/>
              <a:t>effort</a:t>
            </a:r>
            <a:r>
              <a:rPr lang="it-IT" dirty="0"/>
              <a:t> and time to </a:t>
            </a:r>
            <a:r>
              <a:rPr lang="it-IT" dirty="0" err="1"/>
              <a:t>clean</a:t>
            </a:r>
            <a:r>
              <a:rPr lang="it-IT" dirty="0"/>
              <a:t> house</a:t>
            </a:r>
          </a:p>
          <a:p>
            <a:pPr lvl="1"/>
            <a:r>
              <a:rPr lang="it-IT" dirty="0"/>
              <a:t>Money flow? (revenue stream)</a:t>
            </a:r>
          </a:p>
          <a:p>
            <a:pPr lvl="2"/>
            <a:r>
              <a:rPr lang="it-IT" dirty="0"/>
              <a:t>From users / customers</a:t>
            </a:r>
          </a:p>
          <a:p>
            <a:pPr marL="914400" lvl="2" indent="0">
              <a:buNone/>
            </a:pPr>
            <a:endParaRPr lang="it-IT" dirty="0"/>
          </a:p>
        </p:txBody>
      </p:sp>
    </p:spTree>
    <p:extLst>
      <p:ext uri="{BB962C8B-B14F-4D97-AF65-F5344CB8AC3E}">
        <p14:creationId xmlns:p14="http://schemas.microsoft.com/office/powerpoint/2010/main" val="2641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8DF4-75B5-0571-ED76-E45A377803A3}"/>
              </a:ext>
            </a:extLst>
          </p:cNvPr>
          <p:cNvSpPr>
            <a:spLocks noGrp="1"/>
          </p:cNvSpPr>
          <p:nvPr>
            <p:ph type="title"/>
          </p:nvPr>
        </p:nvSpPr>
        <p:spPr/>
        <p:txBody>
          <a:bodyPr/>
          <a:lstStyle/>
          <a:p>
            <a:r>
              <a:rPr lang="it-IT" dirty="0" err="1"/>
              <a:t>Context</a:t>
            </a:r>
            <a:endParaRPr lang="it-IT" dirty="0"/>
          </a:p>
        </p:txBody>
      </p:sp>
      <p:sp>
        <p:nvSpPr>
          <p:cNvPr id="3" name="Content Placeholder 2">
            <a:extLst>
              <a:ext uri="{FF2B5EF4-FFF2-40B4-BE49-F238E27FC236}">
                <a16:creationId xmlns:a16="http://schemas.microsoft.com/office/drawing/2014/main" id="{57476070-32D3-A47F-A44B-9D6B4974ED4D}"/>
              </a:ext>
            </a:extLst>
          </p:cNvPr>
          <p:cNvSpPr>
            <a:spLocks noGrp="1"/>
          </p:cNvSpPr>
          <p:nvPr>
            <p:ph idx="1"/>
          </p:nvPr>
        </p:nvSpPr>
        <p:spPr/>
        <p:txBody>
          <a:bodyPr/>
          <a:lstStyle/>
          <a:p>
            <a:r>
              <a:rPr lang="it-IT" dirty="0"/>
              <a:t>Company X </a:t>
            </a:r>
            <a:r>
              <a:rPr lang="it-IT" dirty="0" err="1"/>
              <a:t>developing</a:t>
            </a:r>
            <a:r>
              <a:rPr lang="it-IT" dirty="0"/>
              <a:t> consumer devices </a:t>
            </a:r>
            <a:r>
              <a:rPr lang="it-IT" dirty="0" err="1"/>
              <a:t>willing</a:t>
            </a:r>
            <a:r>
              <a:rPr lang="it-IT" dirty="0"/>
              <a:t> to </a:t>
            </a:r>
            <a:r>
              <a:rPr lang="it-IT" dirty="0" err="1"/>
              <a:t>enter</a:t>
            </a:r>
            <a:r>
              <a:rPr lang="it-IT" dirty="0"/>
              <a:t> market (OEM)</a:t>
            </a:r>
          </a:p>
          <a:p>
            <a:pPr lvl="1"/>
            <a:r>
              <a:rPr lang="it-IT" dirty="0"/>
              <a:t>Termozeta, </a:t>
            </a:r>
            <a:r>
              <a:rPr lang="it-IT" dirty="0" err="1"/>
              <a:t>beghelli</a:t>
            </a:r>
            <a:endParaRPr lang="it-IT" dirty="0"/>
          </a:p>
          <a:p>
            <a:pPr lvl="1"/>
            <a:r>
              <a:rPr lang="it-IT" dirty="0"/>
              <a:t>Philips, Siemens, </a:t>
            </a:r>
            <a:r>
              <a:rPr lang="it-IT" dirty="0" err="1"/>
              <a:t>hoover</a:t>
            </a:r>
            <a:r>
              <a:rPr lang="it-IT" dirty="0"/>
              <a:t>  </a:t>
            </a:r>
          </a:p>
          <a:p>
            <a:pPr lvl="1"/>
            <a:r>
              <a:rPr lang="it-IT" dirty="0" err="1"/>
              <a:t>dyson</a:t>
            </a:r>
            <a:endParaRPr lang="it-IT" dirty="0"/>
          </a:p>
          <a:p>
            <a:pPr lvl="1"/>
            <a:endParaRPr lang="it-IT" dirty="0"/>
          </a:p>
          <a:p>
            <a:pPr lvl="1"/>
            <a:endParaRPr lang="it-IT" dirty="0"/>
          </a:p>
          <a:p>
            <a:pPr lvl="1"/>
            <a:r>
              <a:rPr lang="it-IT" dirty="0"/>
              <a:t>Marketing office</a:t>
            </a:r>
          </a:p>
          <a:p>
            <a:pPr lvl="1"/>
            <a:r>
              <a:rPr lang="it-IT" dirty="0"/>
              <a:t>Engineering office ( R&amp;D)</a:t>
            </a:r>
          </a:p>
          <a:p>
            <a:pPr lvl="2"/>
            <a:r>
              <a:rPr lang="it-IT" dirty="0"/>
              <a:t>Software office</a:t>
            </a:r>
          </a:p>
          <a:p>
            <a:pPr lvl="2"/>
            <a:r>
              <a:rPr lang="it-IT" dirty="0"/>
              <a:t>Electronics and </a:t>
            </a:r>
            <a:r>
              <a:rPr lang="it-IT" dirty="0" err="1"/>
              <a:t>mechanical</a:t>
            </a:r>
            <a:r>
              <a:rPr lang="it-IT" dirty="0"/>
              <a:t> office</a:t>
            </a:r>
          </a:p>
        </p:txBody>
      </p:sp>
    </p:spTree>
    <p:extLst>
      <p:ext uri="{BB962C8B-B14F-4D97-AF65-F5344CB8AC3E}">
        <p14:creationId xmlns:p14="http://schemas.microsoft.com/office/powerpoint/2010/main" val="204763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659C-F708-5BC7-CE46-B9E5DCD314A8}"/>
              </a:ext>
            </a:extLst>
          </p:cNvPr>
          <p:cNvSpPr>
            <a:spLocks noGrp="1"/>
          </p:cNvSpPr>
          <p:nvPr>
            <p:ph type="title"/>
          </p:nvPr>
        </p:nvSpPr>
        <p:spPr/>
        <p:txBody>
          <a:bodyPr/>
          <a:lstStyle/>
          <a:p>
            <a:r>
              <a:rPr lang="it-IT" dirty="0"/>
              <a:t>Business model</a:t>
            </a:r>
          </a:p>
        </p:txBody>
      </p:sp>
      <p:sp>
        <p:nvSpPr>
          <p:cNvPr id="3" name="Content Placeholder 2">
            <a:extLst>
              <a:ext uri="{FF2B5EF4-FFF2-40B4-BE49-F238E27FC236}">
                <a16:creationId xmlns:a16="http://schemas.microsoft.com/office/drawing/2014/main" id="{89F88EAB-DD58-D896-7802-6BB10CEDD7EF}"/>
              </a:ext>
            </a:extLst>
          </p:cNvPr>
          <p:cNvSpPr>
            <a:spLocks noGrp="1"/>
          </p:cNvSpPr>
          <p:nvPr>
            <p:ph idx="1"/>
          </p:nvPr>
        </p:nvSpPr>
        <p:spPr/>
        <p:txBody>
          <a:bodyPr/>
          <a:lstStyle/>
          <a:p>
            <a:r>
              <a:rPr lang="it-IT" dirty="0"/>
              <a:t>See Business model canvas </a:t>
            </a:r>
          </a:p>
        </p:txBody>
      </p:sp>
      <p:pic>
        <p:nvPicPr>
          <p:cNvPr id="1026" name="Picture 2" descr="Business Model Canvas Que Es - Image to u">
            <a:extLst>
              <a:ext uri="{FF2B5EF4-FFF2-40B4-BE49-F238E27FC236}">
                <a16:creationId xmlns:a16="http://schemas.microsoft.com/office/drawing/2014/main" id="{150AD9C2-F35A-BEC2-6045-EB3287D46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683" y="1335796"/>
            <a:ext cx="10032694" cy="5643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732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2673</Words>
  <Application>Microsoft Office PowerPoint</Application>
  <PresentationFormat>Widescreen</PresentationFormat>
  <Paragraphs>532</Paragraphs>
  <Slides>49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Aptos</vt:lpstr>
      <vt:lpstr>Arial</vt:lpstr>
      <vt:lpstr>Calibri</vt:lpstr>
      <vt:lpstr>Calibri Light</vt:lpstr>
      <vt:lpstr>Office Theme</vt:lpstr>
      <vt:lpstr>LAb1 - RVC</vt:lpstr>
      <vt:lpstr>Goals  of the Lab</vt:lpstr>
      <vt:lpstr>High level, informal description</vt:lpstr>
      <vt:lpstr>4 documents</vt:lpstr>
      <vt:lpstr>System Requirements document </vt:lpstr>
      <vt:lpstr>The core functions</vt:lpstr>
      <vt:lpstr>Business model</vt:lpstr>
      <vt:lpstr>Context</vt:lpstr>
      <vt:lpstr>Business model</vt:lpstr>
      <vt:lpstr>Stakeholders</vt:lpstr>
      <vt:lpstr>----- system requirements</vt:lpstr>
      <vt:lpstr>Context diagram</vt:lpstr>
      <vt:lpstr>Interfaces</vt:lpstr>
      <vt:lpstr>System design</vt:lpstr>
      <vt:lpstr>FR</vt:lpstr>
      <vt:lpstr>FR</vt:lpstr>
      <vt:lpstr>Table of rights </vt:lpstr>
      <vt:lpstr>NFR</vt:lpstr>
      <vt:lpstr>Glossary</vt:lpstr>
      <vt:lpstr>Glossary</vt:lpstr>
      <vt:lpstr>Deployment diagram</vt:lpstr>
      <vt:lpstr>----   robot requirements</vt:lpstr>
      <vt:lpstr>NFR</vt:lpstr>
      <vt:lpstr>Context diagram</vt:lpstr>
      <vt:lpstr>Interfaces</vt:lpstr>
      <vt:lpstr>Deployment diagram </vt:lpstr>
      <vt:lpstr>Use cases and scenarios</vt:lpstr>
      <vt:lpstr>UC1 Clean space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UC2 Map space</vt:lpstr>
      <vt:lpstr>PowerPoint Presentation</vt:lpstr>
      <vt:lpstr>PowerPoint Presentation</vt:lpstr>
      <vt:lpstr>----   charging station requirements</vt:lpstr>
      <vt:lpstr>----   firmware requirements</vt:lpstr>
      <vt:lpstr>FR</vt:lpstr>
      <vt:lpstr>Context diagram</vt:lpstr>
      <vt:lpstr>Interfaces</vt:lpstr>
      <vt:lpstr>Embedded system</vt:lpstr>
      <vt:lpstr>System process</vt:lpstr>
      <vt:lpstr>Software process</vt:lpstr>
      <vt:lpstr>System vs sw requirements</vt:lpstr>
      <vt:lpstr>System vs software requirement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LAb2 - questions</dc:title>
  <dc:creator>Morisio  Maurizio</dc:creator>
  <cp:lastModifiedBy>Maurizio  Morisio</cp:lastModifiedBy>
  <cp:revision>59</cp:revision>
  <dcterms:created xsi:type="dcterms:W3CDTF">2022-03-10T07:50:53Z</dcterms:created>
  <dcterms:modified xsi:type="dcterms:W3CDTF">2025-03-21T12:06:54Z</dcterms:modified>
</cp:coreProperties>
</file>