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285C-FDE5-40E0-AC23-946FFF20564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06A80-00FB-4C44-BE5E-7912173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3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4F15-98BF-4331-8ECA-B170E864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3234F-BE18-4EDF-8680-6BDE2836D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10098-98A6-488F-AC22-902A8828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F81D0-066C-4F46-B2A9-5196768A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2D89D-C23C-4ED5-A36F-D88802B9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ABCF3-6D7D-45EE-A44A-277CDB82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C640-263E-4132-A942-14821B5D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733A5-CE61-4B5D-988E-4291BC26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73C41-B7BE-4B84-93AD-65E416C7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C1DE4-4754-4D4F-99FD-C9480F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8B93B-012C-4957-BD57-00CF9DD46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AF252-9412-4D89-891F-4FF18B3AB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1EC3-7219-4220-A59B-B4A42C4A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B077A-8A1F-4981-AFA0-89C4A155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06355-9BC5-45AE-B1AA-ECEB13BE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8EDF-7E5A-4F03-85D5-7F3EF6B5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01C9C-2A21-4579-82C5-FBD15327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0BB7B-324E-46A0-A7F3-197228EE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595D7-B254-4B45-A248-ECEFF85E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D4A0E-9D00-469E-AE6F-328774A6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4CB44-1022-4F00-AB61-288B3697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B74E2-F55D-47EF-BA54-BAE1C371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F9F65-53D9-45E1-86E4-A48F8184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F12B-DCE6-434B-9583-1A775D33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3E594-73A0-4E5E-906D-AA611BE5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8B9E7-FC7D-4526-BAF5-AF91A72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706E-E0DD-4EB7-B9AA-F63D66DA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BC5C-2268-419E-AF1F-B3D00DE7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EA88C-861F-448D-A26B-765A1C59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F08FD-8C62-4679-9302-EC8C7FFE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33E0D-C66D-4034-AA89-1A463DE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DFEFB-BC3F-4F47-9E95-27635ECE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A42D4-E5A1-45F9-840A-1A392EE2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630AE-A2A2-4A10-862A-64A14719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67FE2-2991-4C90-AAAA-16A324A6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C6ACA8-22CD-47F4-8E17-A54D81EE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63132-A98C-48DD-9932-0A621CB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44B20-BEF2-4ED2-90FC-40AC817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6A1AF3-759A-45E0-9E1C-E297A102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00FB-7F9B-450F-9B90-1BDFB1F0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06DE1-4744-4258-BEA1-AD65CC3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0005B-0D3B-4645-BB81-552A3E1A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A6FBE-54E6-4EDD-8D60-68FA5F9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AFA54-2D00-4DB9-8D8E-3AB4065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0CB1F-3A4F-4759-8D43-C88CB8C4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7CD69-C380-450F-AA3E-914D323D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F3B9-150C-4739-A900-0648CF1F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1600D-EFCB-45A0-844B-E2143177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F9A8D-BA9C-4DE1-97CE-BA54DA9B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2BD0D-B392-49AB-86B4-35A6AB7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D96E4-C183-407F-9376-80B04560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1E462-6132-4DDA-ADE3-C683303B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C1CE-F616-45BB-8356-8944800D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E67A4C-43EF-4DA9-8102-E4BA35E7C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AA425-F8F2-4977-A659-5524FE0C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226B9-1655-4BF0-8474-1684CB35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217EE-DB89-45B3-A13D-81D83C0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CAA27-4775-487B-BB9A-59AC322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0F3C10-A2F0-457A-9842-64C22087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27175-8972-40B4-8FA4-0211CFE8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1D58E-07B7-4DFE-B610-5C40E6F3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5FE9-B9A4-449E-8526-622AC4CF812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FB008-BC9C-4A4A-A95C-D327FEEF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C5FF5-BBFD-4C39-939C-CA53397B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E1CC-12B6-441E-82CD-8BF00EF0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C680-24AF-4764-965B-471E955C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14131-08F0-4D44-99DD-D943B8E4D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9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AFB1-5634-40FE-9CB9-70F0BCBB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037F4-40C9-4D35-9C8C-1A9BE8D9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설립취지 </a:t>
            </a:r>
            <a:endParaRPr lang="en-US" altLang="ko-KR" dirty="0"/>
          </a:p>
          <a:p>
            <a:r>
              <a:rPr lang="en-US" altLang="ko-KR" dirty="0"/>
              <a:t>AWS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클라우드란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AWS</a:t>
            </a:r>
            <a:r>
              <a:rPr lang="ko-KR" altLang="en-US" dirty="0"/>
              <a:t> 장단점</a:t>
            </a:r>
            <a:endParaRPr lang="en-US" altLang="ko-KR" dirty="0"/>
          </a:p>
          <a:p>
            <a:r>
              <a:rPr lang="en-US" altLang="ko-KR" dirty="0"/>
              <a:t>AWS </a:t>
            </a:r>
            <a:r>
              <a:rPr lang="ko-KR" altLang="en-US" dirty="0"/>
              <a:t>자격증</a:t>
            </a:r>
            <a:endParaRPr lang="en-US" altLang="ko-KR" dirty="0"/>
          </a:p>
          <a:p>
            <a:r>
              <a:rPr lang="en-US" altLang="ko-KR" dirty="0"/>
              <a:t>REST SOAP</a:t>
            </a:r>
          </a:p>
          <a:p>
            <a:r>
              <a:rPr lang="ko-KR" altLang="en-US" dirty="0"/>
              <a:t>제품 및 서비스 목록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7382F-94B7-41A5-857A-2869CC83D907}"/>
              </a:ext>
            </a:extLst>
          </p:cNvPr>
          <p:cNvSpPr txBox="1"/>
          <p:nvPr/>
        </p:nvSpPr>
        <p:spPr>
          <a:xfrm>
            <a:off x="471854" y="971549"/>
            <a:ext cx="112482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00B050"/>
                </a:solidFill>
              </a:rPr>
              <a:t>AWS </a:t>
            </a:r>
            <a:r>
              <a:rPr lang="ko-KR" altLang="en-US" sz="3500" b="1" dirty="0">
                <a:solidFill>
                  <a:srgbClr val="00B050"/>
                </a:solidFill>
              </a:rPr>
              <a:t>설립취지</a:t>
            </a:r>
            <a:endParaRPr lang="en-US" altLang="ko-KR" sz="3500" b="1" dirty="0">
              <a:solidFill>
                <a:srgbClr val="00B050"/>
              </a:solidFill>
            </a:endParaRPr>
          </a:p>
          <a:p>
            <a:r>
              <a:rPr lang="en-US" altLang="ko-KR" dirty="0"/>
              <a:t>  </a:t>
            </a:r>
            <a:r>
              <a:rPr lang="en-US" altLang="ko-KR" sz="2000" dirty="0"/>
              <a:t>AWS</a:t>
            </a:r>
            <a:r>
              <a:rPr lang="ko-KR" altLang="en-US" sz="2000" dirty="0"/>
              <a:t>는 아마존 웹 서비스로 쇼핑몰 업체인 아마존의 자회사이다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쇼핑몰을 운영 하다 보니 연말 등 할인행사를 할 때 고객들이 급격히 몰리면서 서버가 </a:t>
            </a:r>
            <a:r>
              <a:rPr lang="ko-KR" altLang="en-US" sz="2000" dirty="0" err="1"/>
              <a:t>느려지거나</a:t>
            </a:r>
            <a:r>
              <a:rPr lang="ko-KR" altLang="en-US" sz="2000" dirty="0"/>
              <a:t> 접속이 안되는 경우가 생기는 걸 보고 인프라를 쉽게 확대하고 줄이는 동시에 안정적으로 운영하는 것이 곧 비용과 관리시간을 줄</a:t>
            </a:r>
            <a:r>
              <a:rPr lang="ko-KR" altLang="en-US" sz="2000" dirty="0">
                <a:effectLst/>
              </a:rPr>
              <a:t>일 수 있다는 것을 알게 되었고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인프라 기술력을 서비스로 확대하기로 결정했다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BF8DF-AB1E-4915-91E6-E275E08E113D}"/>
              </a:ext>
            </a:extLst>
          </p:cNvPr>
          <p:cNvSpPr txBox="1"/>
          <p:nvPr/>
        </p:nvSpPr>
        <p:spPr>
          <a:xfrm>
            <a:off x="471854" y="3429000"/>
            <a:ext cx="1124829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00B050"/>
                </a:solidFill>
              </a:rPr>
              <a:t>AWS</a:t>
            </a:r>
            <a:r>
              <a:rPr lang="ko-KR" altLang="en-US" sz="3500" b="1" dirty="0">
                <a:solidFill>
                  <a:srgbClr val="00B050"/>
                </a:solidFill>
              </a:rPr>
              <a:t>란 </a:t>
            </a:r>
            <a:r>
              <a:rPr lang="en-US" altLang="ko-KR" sz="3500" b="1" dirty="0">
                <a:solidFill>
                  <a:srgbClr val="00B05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아마존에서 개발한 클라우드 컴퓨팅 플랫폼으로 네트워킹을 기반으로 가상 컴퓨터와 스토리지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인프라 등 다양한 서비스를 제공하고 있다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비즈니스와 개발자가 웹 서비스를 사용하여 확장 가능하고 정교한 애플리케이션 구축하도록 지원하여 준다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현재 소규모 법인</a:t>
            </a:r>
            <a:r>
              <a:rPr lang="en-US" altLang="ko-KR" sz="2000" dirty="0"/>
              <a:t>(</a:t>
            </a:r>
            <a:r>
              <a:rPr lang="ko-KR" altLang="en-US" sz="2000" dirty="0"/>
              <a:t>회사</a:t>
            </a:r>
            <a:r>
              <a:rPr lang="en-US" altLang="ko-KR" sz="2000" dirty="0"/>
              <a:t>) </a:t>
            </a:r>
            <a:r>
              <a:rPr lang="ko-KR" altLang="en-US" sz="2000" dirty="0"/>
              <a:t>및 개인 을 포함한 다양한 사용자들이 사용하고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클라우드 컴퓨팅의 장점을 이용하기 위해 많은 거대 기업에서도 활용하고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15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B0B8B-6310-434E-84B0-777CCE608EAE}"/>
              </a:ext>
            </a:extLst>
          </p:cNvPr>
          <p:cNvSpPr txBox="1"/>
          <p:nvPr/>
        </p:nvSpPr>
        <p:spPr>
          <a:xfrm>
            <a:off x="800100" y="133082"/>
            <a:ext cx="10591800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err="1">
                <a:solidFill>
                  <a:srgbClr val="00B050"/>
                </a:solidFill>
              </a:rPr>
              <a:t>클라우드란</a:t>
            </a:r>
            <a:r>
              <a:rPr lang="en-US" altLang="ko-KR" sz="3500" b="1" dirty="0">
                <a:solidFill>
                  <a:srgbClr val="00B050"/>
                </a:solidFill>
              </a:rPr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기존의 물리적인 형태의 실물 컴퓨팅 리소스를 네트워크 기반 서비스 형태로 제공하는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IaaS(Infrastructure as a Service) : </a:t>
            </a:r>
            <a:r>
              <a:rPr lang="ko-KR" altLang="en-US" dirty="0" err="1"/>
              <a:t>서비스로서의</a:t>
            </a:r>
            <a:r>
              <a:rPr lang="ko-KR" altLang="en-US" dirty="0"/>
              <a:t> </a:t>
            </a:r>
            <a:r>
              <a:rPr lang="ko-KR" altLang="en-US" dirty="0" err="1"/>
              <a:t>인프라스트럭처</a:t>
            </a:r>
            <a:endParaRPr lang="en-US" altLang="ko-KR" dirty="0"/>
          </a:p>
          <a:p>
            <a:r>
              <a:rPr lang="en-US" altLang="ko-KR" dirty="0"/>
              <a:t>- AWS, </a:t>
            </a:r>
            <a:r>
              <a:rPr lang="ko-KR" altLang="en-US" dirty="0"/>
              <a:t>네이버플랫폼과 같은 </a:t>
            </a:r>
            <a:r>
              <a:rPr lang="ko-KR" altLang="en-US" dirty="0" err="1"/>
              <a:t>인프라스트럭처를</a:t>
            </a:r>
            <a:r>
              <a:rPr lang="ko-KR" altLang="en-US" dirty="0"/>
              <a:t> 제공</a:t>
            </a:r>
            <a:r>
              <a:rPr lang="en-US" altLang="ko-KR" dirty="0"/>
              <a:t>, </a:t>
            </a:r>
            <a:r>
              <a:rPr lang="ko-KR" altLang="en-US" dirty="0"/>
              <a:t>가상 서버 또는 스토리지</a:t>
            </a:r>
            <a:r>
              <a:rPr lang="en-US" altLang="ko-KR" dirty="0"/>
              <a:t>, </a:t>
            </a:r>
            <a:r>
              <a:rPr lang="ko-KR" altLang="en-US" dirty="0"/>
              <a:t>가상 네트워크 등의 리소스를 형태로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사용자는 물리적인 하드웨어를 직접 관리할 필요가 없으며</a:t>
            </a:r>
            <a:r>
              <a:rPr lang="en-US" altLang="ko-KR" dirty="0"/>
              <a:t>, </a:t>
            </a:r>
            <a:r>
              <a:rPr lang="ko-KR" altLang="en-US" dirty="0"/>
              <a:t>직접적으로 서비스 이용을 통해 컴퓨터 리소스를 사용 할 수 있다</a:t>
            </a:r>
            <a:r>
              <a:rPr lang="en-US" altLang="ko-KR" dirty="0"/>
              <a:t>. Ex) AWS, MS </a:t>
            </a:r>
            <a:r>
              <a:rPr lang="ko-KR" altLang="en-US" dirty="0" err="1"/>
              <a:t>애저</a:t>
            </a:r>
            <a:r>
              <a:rPr lang="en-US" altLang="ko-KR" dirty="0"/>
              <a:t>, IBM </a:t>
            </a:r>
            <a:r>
              <a:rPr lang="ko-KR" altLang="en-US" dirty="0" err="1"/>
              <a:t>소프트레이어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클라우드 </a:t>
            </a:r>
            <a:r>
              <a:rPr lang="en-US" altLang="ko-KR" dirty="0"/>
              <a:t>IT</a:t>
            </a:r>
            <a:r>
              <a:rPr lang="ko-KR" altLang="en-US" dirty="0"/>
              <a:t>의 기본 구성요소로 </a:t>
            </a:r>
            <a:r>
              <a:rPr lang="en-US" altLang="ko-KR" dirty="0"/>
              <a:t>PaaS, SaaS</a:t>
            </a:r>
            <a:r>
              <a:rPr lang="ko-KR" altLang="en-US" dirty="0"/>
              <a:t>의 기반이 되는 기술이다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PaaS(Platform as a Service) : </a:t>
            </a:r>
            <a:r>
              <a:rPr lang="ko-KR" altLang="en-US" dirty="0" err="1"/>
              <a:t>서비스로서의</a:t>
            </a:r>
            <a:r>
              <a:rPr lang="ko-KR" altLang="en-US" dirty="0"/>
              <a:t> 플랫폼 </a:t>
            </a:r>
            <a:r>
              <a:rPr lang="en-US" altLang="ko-KR" dirty="0"/>
              <a:t>IaaS, SaaS</a:t>
            </a:r>
            <a:r>
              <a:rPr lang="ko-KR" altLang="en-US" dirty="0"/>
              <a:t>의 개발자버전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또는 </a:t>
            </a:r>
            <a:r>
              <a:rPr lang="en-US" altLang="ko-KR" dirty="0"/>
              <a:t>Application </a:t>
            </a:r>
            <a:r>
              <a:rPr lang="ko-KR" altLang="en-US" dirty="0"/>
              <a:t>서버 등의 주로 개발 환경과 관련한 서비스를 제공한다</a:t>
            </a:r>
            <a:r>
              <a:rPr lang="en-US" altLang="ko-KR" dirty="0"/>
              <a:t>(OS, DB, WAS, JDK)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하드웨어 </a:t>
            </a:r>
            <a:r>
              <a:rPr lang="en-US" altLang="ko-KR" dirty="0"/>
              <a:t>OS </a:t>
            </a:r>
            <a:r>
              <a:rPr lang="ko-KR" altLang="en-US" dirty="0"/>
              <a:t>미들웨어에 대한 관리는 서비스 제공자가 하며</a:t>
            </a:r>
            <a:r>
              <a:rPr lang="en-US" altLang="ko-KR" dirty="0"/>
              <a:t>, </a:t>
            </a:r>
            <a:r>
              <a:rPr lang="ko-KR" altLang="en-US" dirty="0"/>
              <a:t>사용자는 제공된 미들웨어만 사용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인프라를 관리 할 필요없이 애플리케이션을 실행할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SaaS(Software as a Service) : </a:t>
            </a:r>
            <a:r>
              <a:rPr lang="ko-KR" altLang="en-US" dirty="0" err="1"/>
              <a:t>서비스로서의</a:t>
            </a:r>
            <a:r>
              <a:rPr lang="ko-KR" altLang="en-US" dirty="0"/>
              <a:t> 소프트웨어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소프트웨어 또는 애플리케이션의 기능만 제공하며 </a:t>
            </a:r>
            <a:r>
              <a:rPr lang="ko-KR" altLang="en-US" dirty="0" err="1"/>
              <a:t>네이버클라우드</a:t>
            </a:r>
            <a:r>
              <a:rPr lang="en-US" altLang="ko-KR" dirty="0"/>
              <a:t>, </a:t>
            </a:r>
            <a:r>
              <a:rPr lang="ko-KR" altLang="en-US" dirty="0"/>
              <a:t>웹 메일 등과 같은 형태의 서비스를 사용자에게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일반적으로 웹을 통해 로그인만 하면 사용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장점으로는 </a:t>
            </a:r>
            <a:r>
              <a:rPr lang="en-US" altLang="ko-KR" dirty="0"/>
              <a:t>PC</a:t>
            </a:r>
            <a:r>
              <a:rPr lang="ko-KR" altLang="en-US" dirty="0"/>
              <a:t>나 기업 서버에 소프트웨어를 설치하지 않아도 되고 중앙에서 해당 소프트웨어를 관리하기 때문에  사용자가 일일이 업그레이드나 패치 작업을 할 필요도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322A9-BF73-4D78-9AD3-617F82173D1C}"/>
              </a:ext>
            </a:extLst>
          </p:cNvPr>
          <p:cNvSpPr txBox="1"/>
          <p:nvPr/>
        </p:nvSpPr>
        <p:spPr>
          <a:xfrm>
            <a:off x="152400" y="205040"/>
            <a:ext cx="11272638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00B050"/>
                </a:solidFill>
              </a:rPr>
              <a:t>AWS</a:t>
            </a:r>
            <a:r>
              <a:rPr lang="ko-KR" altLang="en-US" sz="3500" dirty="0">
                <a:solidFill>
                  <a:srgbClr val="00B050"/>
                </a:solidFill>
              </a:rPr>
              <a:t>의 장단점</a:t>
            </a:r>
            <a:endParaRPr lang="en-US" altLang="ko-KR" sz="35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(</a:t>
            </a:r>
            <a:r>
              <a:rPr lang="ko-KR" altLang="en-US" dirty="0"/>
              <a:t>빠르다</a:t>
            </a:r>
            <a:r>
              <a:rPr lang="en-US" altLang="ko-KR" dirty="0"/>
              <a:t>, </a:t>
            </a:r>
            <a:r>
              <a:rPr lang="ko-KR" altLang="en-US" dirty="0"/>
              <a:t>편리하다</a:t>
            </a:r>
            <a:r>
              <a:rPr lang="en-US" altLang="ko-KR" dirty="0"/>
              <a:t>, </a:t>
            </a:r>
            <a:r>
              <a:rPr lang="ko-KR" altLang="en-US" dirty="0"/>
              <a:t>기능이 많다</a:t>
            </a:r>
            <a:r>
              <a:rPr lang="en-US" altLang="ko-KR" dirty="0"/>
              <a:t>)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세계 </a:t>
            </a:r>
            <a:r>
              <a:rPr lang="en-US" altLang="ko-KR" sz="1600" dirty="0"/>
              <a:t>1</a:t>
            </a:r>
            <a:r>
              <a:rPr lang="ko-KR" altLang="en-US" sz="1600" dirty="0"/>
              <a:t>위의 업체로 가장 발전된 형태의 다양한 기능으로 가장 크고 성숙한 퍼블릭 </a:t>
            </a:r>
            <a:r>
              <a:rPr lang="en-US" altLang="ko-KR" sz="1600" dirty="0"/>
              <a:t>IaaS </a:t>
            </a:r>
            <a:r>
              <a:rPr lang="ko-KR" altLang="en-US" sz="1600" dirty="0"/>
              <a:t>클라우드 업체로 평가받고</a:t>
            </a:r>
            <a:endParaRPr lang="en-US" altLang="ko-KR" sz="1600" dirty="0"/>
          </a:p>
          <a:p>
            <a:r>
              <a:rPr lang="ko-KR" altLang="en-US" sz="1600" dirty="0"/>
              <a:t>  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아마존의 서버가 경쟁 업체들의 서버를 합친 것보다 크다는 소리도 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특히 람다 서버리스 컴퓨팅 플랫폼 같은 새로운 </a:t>
            </a:r>
            <a:r>
              <a:rPr lang="en-US" altLang="ko-KR" sz="1600" dirty="0"/>
              <a:t>IaaS </a:t>
            </a:r>
            <a:r>
              <a:rPr lang="ko-KR" altLang="en-US" sz="1600" dirty="0"/>
              <a:t>클라우드 기능에 관해서 혁신적이고 선도적이라고 평가받는다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아마존 마켓 </a:t>
            </a:r>
            <a:r>
              <a:rPr lang="ko-KR" altLang="en-US" sz="1600" dirty="0" err="1"/>
              <a:t>플레이스는</a:t>
            </a:r>
            <a:r>
              <a:rPr lang="ko-KR" altLang="en-US" sz="1600" dirty="0"/>
              <a:t> </a:t>
            </a:r>
            <a:r>
              <a:rPr lang="en-US" altLang="ko-KR" sz="1600" dirty="0"/>
              <a:t>AWS</a:t>
            </a:r>
            <a:r>
              <a:rPr lang="ko-KR" altLang="en-US" sz="1600" dirty="0"/>
              <a:t>에서 호스팅하거나 </a:t>
            </a:r>
            <a:r>
              <a:rPr lang="en-US" altLang="ko-KR" sz="1600" dirty="0"/>
              <a:t>AWS</a:t>
            </a:r>
            <a:r>
              <a:rPr lang="ko-KR" altLang="en-US" sz="1600" dirty="0"/>
              <a:t>로 통합하는 </a:t>
            </a:r>
            <a:r>
              <a:rPr lang="ko-KR" altLang="en-US" sz="1600" dirty="0" err="1"/>
              <a:t>써드파티</a:t>
            </a:r>
            <a:r>
              <a:rPr lang="ko-KR" altLang="en-US" sz="1600" dirty="0"/>
              <a:t> 툴의 선택지가 다양하다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기업의 </a:t>
            </a:r>
            <a:r>
              <a:rPr lang="en-US" altLang="ko-KR" sz="1600" dirty="0"/>
              <a:t>AWS </a:t>
            </a:r>
            <a:r>
              <a:rPr lang="ko-KR" altLang="en-US" sz="1600" dirty="0"/>
              <a:t>플랫폼 사용을 돕는 컨설턴트와 전문가도 많다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5. AWS</a:t>
            </a:r>
            <a:r>
              <a:rPr lang="ko-KR" altLang="en-US" sz="1600" dirty="0"/>
              <a:t>는 언어 및 운영체제에 </a:t>
            </a:r>
            <a:r>
              <a:rPr lang="ko-KR" altLang="en-US" sz="1600" dirty="0" err="1"/>
              <a:t>구애받지</a:t>
            </a:r>
            <a:r>
              <a:rPr lang="ko-KR" altLang="en-US" sz="1600" dirty="0"/>
              <a:t> 않는 플랫폼이다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사용자의 비즈니스에 가장 적합한 개발 플랫폼</a:t>
            </a:r>
            <a:endParaRPr lang="en-US" altLang="ko-KR" sz="1600" dirty="0"/>
          </a:p>
          <a:p>
            <a:r>
              <a:rPr lang="ko-KR" altLang="en-US" sz="1600" dirty="0"/>
              <a:t>   또는 프로그래밍 모델을 선택할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사용할 서비스를 한 개 또는 여러 개 선택하고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사용 방식도 선택할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dirty="0"/>
              <a:t>단점 </a:t>
            </a:r>
            <a:r>
              <a:rPr lang="en-US" altLang="ko-KR" dirty="0"/>
              <a:t>(</a:t>
            </a:r>
            <a:r>
              <a:rPr lang="ko-KR" altLang="en-US" dirty="0"/>
              <a:t>비싸고 어렵고 복잡하다</a:t>
            </a:r>
            <a:r>
              <a:rPr lang="en-US" altLang="ko-KR" dirty="0"/>
              <a:t>)</a:t>
            </a:r>
            <a:endParaRPr lang="en-US" altLang="ko-KR" sz="1500" dirty="0"/>
          </a:p>
          <a:p>
            <a:r>
              <a:rPr lang="en-US" altLang="ko-KR" sz="1500" dirty="0"/>
              <a:t>1. AWS</a:t>
            </a:r>
            <a:r>
              <a:rPr lang="ko-KR" altLang="en-US" sz="1500" dirty="0"/>
              <a:t>를 시작하기는 쉽지만</a:t>
            </a:r>
            <a:r>
              <a:rPr lang="en-US" altLang="ko-KR" sz="1500" dirty="0"/>
              <a:t>, AWS</a:t>
            </a:r>
            <a:r>
              <a:rPr lang="ko-KR" altLang="en-US" sz="1500" dirty="0"/>
              <a:t>를 효과적으로 활용하는 방법을 배워야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심지어 자격증도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   기능이 다양해 기업이 서비스 내용을 정확히 알지 못하면 외부의 전문 서비스 업체와 계약을 맺고 도움을</a:t>
            </a:r>
            <a:endParaRPr lang="en-US" altLang="ko-KR" sz="1500" dirty="0"/>
          </a:p>
          <a:p>
            <a:r>
              <a:rPr lang="ko-KR" altLang="en-US" sz="1500" dirty="0"/>
              <a:t>   받아야 한다</a:t>
            </a:r>
            <a:endParaRPr lang="en-US" altLang="ko-KR" sz="1500" dirty="0"/>
          </a:p>
          <a:p>
            <a:r>
              <a:rPr lang="en-US" altLang="ko-KR" sz="1500" dirty="0"/>
              <a:t>2. AWS</a:t>
            </a:r>
            <a:r>
              <a:rPr lang="ko-KR" altLang="en-US" sz="1500" dirty="0"/>
              <a:t>가 꾸준히 </a:t>
            </a:r>
            <a:r>
              <a:rPr lang="ko-KR" altLang="en-US" sz="1500" dirty="0" err="1"/>
              <a:t>역신하면서도</a:t>
            </a:r>
            <a:r>
              <a:rPr lang="ko-KR" altLang="en-US" sz="1500" dirty="0"/>
              <a:t> 고객도 그에 따라 새로운 기능과 플랫폼으로 계속해서 신속하게 업그레이드 </a:t>
            </a:r>
            <a:r>
              <a:rPr lang="ko-KR" altLang="en-US" sz="1500" dirty="0" err="1"/>
              <a:t>해야한다</a:t>
            </a:r>
            <a:endParaRPr lang="en-US" altLang="ko-KR" sz="1500" dirty="0"/>
          </a:p>
          <a:p>
            <a:r>
              <a:rPr lang="ko-KR" altLang="en-US" sz="1500" dirty="0"/>
              <a:t>   문제는 고객이 이 속도를 따라가지 못할 수 있다는 데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3. AWS</a:t>
            </a:r>
            <a:r>
              <a:rPr lang="ko-KR" altLang="en-US" sz="1500" dirty="0"/>
              <a:t>는 가격을 선도하려는 의도를 내보이지도 않았고</a:t>
            </a:r>
            <a:r>
              <a:rPr lang="en-US" altLang="ko-KR" sz="1500" dirty="0"/>
              <a:t>, </a:t>
            </a:r>
            <a:r>
              <a:rPr lang="ko-KR" altLang="en-US" sz="1500" dirty="0"/>
              <a:t>예약 구매 서비스로 할인도 해주고는 있으나</a:t>
            </a:r>
            <a:r>
              <a:rPr lang="en-US" altLang="ko-KR" sz="1500" dirty="0"/>
              <a:t>, </a:t>
            </a:r>
            <a:r>
              <a:rPr lang="ko-KR" altLang="en-US" sz="1500" dirty="0"/>
              <a:t>세분화된 가격</a:t>
            </a:r>
            <a:endParaRPr lang="en-US" altLang="ko-KR" sz="1500" dirty="0"/>
          </a:p>
          <a:p>
            <a:r>
              <a:rPr lang="ko-KR" altLang="en-US" sz="1500" dirty="0"/>
              <a:t>   정책이 복잡해 </a:t>
            </a:r>
            <a:r>
              <a:rPr lang="ko-KR" altLang="en-US" sz="1500" dirty="0" err="1"/>
              <a:t>써드파티</a:t>
            </a:r>
            <a:r>
              <a:rPr lang="ko-KR" altLang="en-US" sz="1500" dirty="0"/>
              <a:t> 비용 관리 툴이 필요할 수도 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  2</a:t>
            </a:r>
            <a:r>
              <a:rPr lang="ko-KR" altLang="en-US" sz="1500" dirty="0"/>
              <a:t>코어 </a:t>
            </a:r>
            <a:r>
              <a:rPr lang="en-US" altLang="ko-KR" sz="1500" dirty="0"/>
              <a:t>8GB </a:t>
            </a:r>
            <a:r>
              <a:rPr lang="ko-KR" altLang="en-US" sz="1500" dirty="0"/>
              <a:t>램 기준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온디맨드</a:t>
            </a:r>
            <a:r>
              <a:rPr lang="en-US" altLang="ko-KR" sz="1500" dirty="0"/>
              <a:t>, </a:t>
            </a:r>
            <a:r>
              <a:rPr lang="ko-KR" altLang="en-US" sz="1500" dirty="0"/>
              <a:t>리눅스</a:t>
            </a:r>
            <a:r>
              <a:rPr lang="en-US" altLang="ko-KR" sz="1500" dirty="0"/>
              <a:t>)</a:t>
            </a:r>
            <a:r>
              <a:rPr lang="ko-KR" altLang="en-US" sz="1500" dirty="0"/>
              <a:t>으로 </a:t>
            </a:r>
            <a:r>
              <a:rPr lang="en-US" altLang="ko-KR" sz="1500" dirty="0"/>
              <a:t>1</a:t>
            </a:r>
            <a:r>
              <a:rPr lang="ko-KR" altLang="en-US" sz="1500" dirty="0"/>
              <a:t>시간당 한화로 약 </a:t>
            </a:r>
            <a:r>
              <a:rPr lang="en-US" altLang="ko-KR" sz="1500" dirty="0"/>
              <a:t>140</a:t>
            </a:r>
            <a:r>
              <a:rPr lang="ko-KR" altLang="en-US" sz="1500" dirty="0"/>
              <a:t>원</a:t>
            </a:r>
            <a:r>
              <a:rPr lang="en-US" altLang="ko-KR" sz="1500" dirty="0"/>
              <a:t>+@</a:t>
            </a:r>
          </a:p>
          <a:p>
            <a:r>
              <a:rPr lang="ko-KR" altLang="en-US" sz="1500" dirty="0"/>
              <a:t>   처음엔 무료</a:t>
            </a:r>
            <a:r>
              <a:rPr lang="en-US" altLang="ko-KR" sz="1500" dirty="0"/>
              <a:t>, </a:t>
            </a:r>
            <a:r>
              <a:rPr lang="ko-KR" altLang="en-US" sz="1500" dirty="0"/>
              <a:t>일정기간이 지나면 유료로 모르고 사용하다가 요금 폭탄을 맞을 수도 있다</a:t>
            </a:r>
            <a:r>
              <a:rPr lang="en-US" altLang="ko-KR" sz="15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BD586-8D13-4391-A109-CC6122A6A3C8}"/>
              </a:ext>
            </a:extLst>
          </p:cNvPr>
          <p:cNvSpPr txBox="1"/>
          <p:nvPr/>
        </p:nvSpPr>
        <p:spPr>
          <a:xfrm>
            <a:off x="249381" y="205040"/>
            <a:ext cx="1129347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>
                <a:solidFill>
                  <a:srgbClr val="00B050"/>
                </a:solidFill>
              </a:rPr>
              <a:t>AWS </a:t>
            </a:r>
            <a:r>
              <a:rPr lang="ko-KR" altLang="en-US" sz="3500" b="1" dirty="0">
                <a:solidFill>
                  <a:srgbClr val="00B050"/>
                </a:solidFill>
              </a:rPr>
              <a:t>자격증 </a:t>
            </a:r>
            <a:r>
              <a:rPr lang="en-US" altLang="ko-KR" sz="3500" b="1" dirty="0">
                <a:solidFill>
                  <a:srgbClr val="00B050"/>
                </a:solidFill>
              </a:rPr>
              <a:t>(</a:t>
            </a:r>
            <a:r>
              <a:rPr lang="ko-KR" altLang="en-US" sz="3500" b="1" dirty="0">
                <a:solidFill>
                  <a:srgbClr val="00B050"/>
                </a:solidFill>
              </a:rPr>
              <a:t>국제자격증</a:t>
            </a:r>
            <a:r>
              <a:rPr lang="en-US" altLang="ko-KR" sz="3500" b="1" dirty="0">
                <a:solidFill>
                  <a:srgbClr val="00B050"/>
                </a:solidFill>
              </a:rPr>
              <a:t>) </a:t>
            </a:r>
            <a:r>
              <a:rPr lang="ko-KR" altLang="en-US" dirty="0"/>
              <a:t>비용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100USD ~ 300USD (</a:t>
            </a:r>
            <a:r>
              <a:rPr lang="ko-KR" altLang="en-US" dirty="0"/>
              <a:t>한화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120</a:t>
            </a:r>
            <a:r>
              <a:rPr lang="ko-KR" altLang="en-US" dirty="0"/>
              <a:t>만원</a:t>
            </a:r>
            <a:r>
              <a:rPr lang="en-US" altLang="ko-KR" dirty="0"/>
              <a:t>~360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AWS </a:t>
            </a:r>
            <a:r>
              <a:rPr lang="en-US" altLang="ko-KR" dirty="0" err="1"/>
              <a:t>Fondational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클라우드 종사자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AWS Associate (1</a:t>
            </a:r>
            <a:r>
              <a:rPr lang="ko-KR" altLang="en-US" dirty="0"/>
              <a:t>년 이상의 실무 경험을 보유한 사람을 위한 시험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시스템 운영 관리자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어소시에이트</a:t>
            </a:r>
            <a:endParaRPr lang="en-US" altLang="ko-KR" dirty="0"/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</a:t>
            </a:r>
            <a:r>
              <a:rPr lang="ko-KR" altLang="en-US" dirty="0" err="1">
                <a:effectLst/>
              </a:rPr>
              <a:t>솔루션스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아키텍트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어소시에이트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개발자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 err="1">
                <a:effectLst/>
              </a:rPr>
              <a:t>어소시에이트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AWS Professional (2</a:t>
            </a:r>
            <a:r>
              <a:rPr lang="ko-KR" altLang="en-US" dirty="0"/>
              <a:t>년 이상의 실무 경험을 보유한 사람을 위한 시험</a:t>
            </a:r>
            <a:r>
              <a:rPr lang="en-US" altLang="ko-KR" dirty="0"/>
              <a:t>) 300USD</a:t>
            </a: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</a:t>
            </a:r>
            <a:r>
              <a:rPr lang="ko-KR" altLang="en-US" dirty="0" err="1">
                <a:effectLst/>
              </a:rPr>
              <a:t>솔루션스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아키텍트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프로페셔널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</a:t>
            </a:r>
            <a:r>
              <a:rPr lang="en-US" altLang="ko-KR" dirty="0">
                <a:effectLst/>
              </a:rPr>
              <a:t>DevOps </a:t>
            </a:r>
            <a:r>
              <a:rPr lang="ko-KR" altLang="en-US" dirty="0">
                <a:effectLst/>
              </a:rPr>
              <a:t>엔지니어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프로페셔널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AWS Specialty – (AWS 2</a:t>
            </a:r>
            <a:r>
              <a:rPr lang="ko-KR" altLang="en-US" dirty="0"/>
              <a:t>년 이상의 실무경험</a:t>
            </a:r>
            <a:r>
              <a:rPr lang="en-US" altLang="ko-KR" dirty="0"/>
              <a:t>, 5</a:t>
            </a:r>
            <a:r>
              <a:rPr lang="ko-KR" altLang="en-US" dirty="0"/>
              <a:t>년 이상의 </a:t>
            </a:r>
            <a:r>
              <a:rPr lang="en-US" altLang="ko-KR" dirty="0"/>
              <a:t>IT </a:t>
            </a:r>
            <a:r>
              <a:rPr lang="ko-KR" altLang="en-US" dirty="0"/>
              <a:t>경험 권장</a:t>
            </a:r>
            <a:r>
              <a:rPr lang="en-US" altLang="ko-KR" dirty="0"/>
              <a:t>) 300USD</a:t>
            </a: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보안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전문 분야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빅 데이터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전문 분야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고급 네트워킹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전문 분야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</a:t>
            </a:r>
            <a:r>
              <a:rPr lang="en-US" altLang="ko-KR" dirty="0">
                <a:effectLst/>
              </a:rPr>
              <a:t>Machine Learning - </a:t>
            </a:r>
            <a:r>
              <a:rPr lang="ko-KR" altLang="en-US" dirty="0">
                <a:effectLst/>
              </a:rPr>
              <a:t>전문 분야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AWS </a:t>
            </a:r>
            <a:r>
              <a:rPr lang="ko-KR" altLang="en-US" dirty="0">
                <a:effectLst/>
              </a:rPr>
              <a:t>공인 </a:t>
            </a:r>
            <a:r>
              <a:rPr lang="en-US" altLang="ko-KR" dirty="0">
                <a:effectLst/>
              </a:rPr>
              <a:t>Alexa Skill </a:t>
            </a:r>
            <a:r>
              <a:rPr lang="ko-KR" altLang="en-US" dirty="0" err="1">
                <a:effectLst/>
              </a:rPr>
              <a:t>빌더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전문 분야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취득 후 </a:t>
            </a:r>
            <a:r>
              <a:rPr lang="en-US" altLang="ko-KR" dirty="0"/>
              <a:t>3</a:t>
            </a:r>
            <a:r>
              <a:rPr lang="ko-KR" altLang="en-US" dirty="0"/>
              <a:t>년간 유효하며 이후 꾸준히 갱신을 하여 전문성을 입증해야 한다</a:t>
            </a:r>
          </a:p>
          <a:p>
            <a:r>
              <a:rPr lang="ko-KR" altLang="en-US" dirty="0"/>
              <a:t>재인증을 </a:t>
            </a:r>
            <a:r>
              <a:rPr lang="ko-KR" altLang="en-US" dirty="0" err="1"/>
              <a:t>할땐</a:t>
            </a:r>
            <a:r>
              <a:rPr lang="ko-KR" altLang="en-US" dirty="0"/>
              <a:t> </a:t>
            </a:r>
            <a:r>
              <a:rPr lang="en-US" altLang="ko-KR" dirty="0"/>
              <a:t>50% </a:t>
            </a:r>
            <a:r>
              <a:rPr lang="ko-KR" altLang="en-US" dirty="0"/>
              <a:t>디스카운트 된 금액으로 시험을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EE949-10A2-49D8-B93A-C97749EE7CCD}"/>
              </a:ext>
            </a:extLst>
          </p:cNvPr>
          <p:cNvSpPr txBox="1"/>
          <p:nvPr/>
        </p:nvSpPr>
        <p:spPr>
          <a:xfrm>
            <a:off x="103909" y="167633"/>
            <a:ext cx="420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B050"/>
                </a:solidFill>
              </a:rPr>
              <a:t>제품 및 서비스 목록</a:t>
            </a:r>
            <a:endParaRPr lang="en-US" altLang="ko-KR" sz="30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DFFD44E-C174-412D-8A55-C28F9EBB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4054"/>
              </p:ext>
            </p:extLst>
          </p:nvPr>
        </p:nvGraphicFramePr>
        <p:xfrm>
          <a:off x="349482" y="860411"/>
          <a:ext cx="2376959" cy="20281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6959">
                  <a:extLst>
                    <a:ext uri="{9D8B030D-6E8A-4147-A177-3AD203B41FA5}">
                      <a16:colId xmlns:a16="http://schemas.microsoft.com/office/drawing/2014/main" val="329952372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컴퓨팅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18780"/>
                  </a:ext>
                </a:extLst>
              </a:tr>
              <a:tr h="230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EC2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68030"/>
                  </a:ext>
                </a:extLst>
              </a:tr>
              <a:tr h="221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EC2 </a:t>
                      </a:r>
                      <a:r>
                        <a:rPr lang="ko-KR" altLang="en-US" sz="1200" dirty="0"/>
                        <a:t>컨테이너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3459"/>
                  </a:ext>
                </a:extLst>
              </a:tr>
              <a:tr h="2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오토 스케일링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17770"/>
                  </a:ext>
                </a:extLst>
              </a:tr>
              <a:tr h="216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람다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6295"/>
                  </a:ext>
                </a:extLst>
              </a:tr>
              <a:tr h="233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VPC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78627"/>
                  </a:ext>
                </a:extLst>
              </a:tr>
              <a:tr h="2907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일랙스틱</a:t>
                      </a:r>
                      <a:r>
                        <a:rPr lang="ko-KR" altLang="en-US" sz="1200" dirty="0"/>
                        <a:t> 로드 </a:t>
                      </a:r>
                      <a:r>
                        <a:rPr lang="ko-KR" altLang="en-US" sz="1200" dirty="0" err="1"/>
                        <a:t>밸런싱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22349"/>
                  </a:ext>
                </a:extLst>
              </a:tr>
            </a:tbl>
          </a:graphicData>
        </a:graphic>
      </p:graphicFrame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AC8037E-AF28-4A26-9065-4C4E53FDB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38344"/>
              </p:ext>
            </p:extLst>
          </p:nvPr>
        </p:nvGraphicFramePr>
        <p:xfrm>
          <a:off x="349482" y="4665498"/>
          <a:ext cx="2285598" cy="15299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5598">
                  <a:extLst>
                    <a:ext uri="{9D8B030D-6E8A-4147-A177-3AD203B41FA5}">
                      <a16:colId xmlns:a16="http://schemas.microsoft.com/office/drawing/2014/main" val="2314039660"/>
                    </a:ext>
                  </a:extLst>
                </a:gridCol>
              </a:tblGrid>
              <a:tr h="3510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5088"/>
                  </a:ext>
                </a:extLst>
              </a:tr>
              <a:tr h="280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EMR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97804"/>
                  </a:ext>
                </a:extLst>
              </a:tr>
              <a:tr h="267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키네시스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26371"/>
                  </a:ext>
                </a:extLst>
              </a:tr>
              <a:tr h="265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레드시프트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91429"/>
                  </a:ext>
                </a:extLst>
              </a:tr>
              <a:tr h="33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데이터 파이프라인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74000"/>
                  </a:ext>
                </a:extLst>
              </a:tr>
            </a:tbl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442644AC-08B2-4B36-B048-ADE2526DD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93208"/>
              </p:ext>
            </p:extLst>
          </p:nvPr>
        </p:nvGraphicFramePr>
        <p:xfrm>
          <a:off x="6095999" y="4377873"/>
          <a:ext cx="3259831" cy="18175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831">
                  <a:extLst>
                    <a:ext uri="{9D8B030D-6E8A-4147-A177-3AD203B41FA5}">
                      <a16:colId xmlns:a16="http://schemas.microsoft.com/office/drawing/2014/main" val="1057803435"/>
                    </a:ext>
                  </a:extLst>
                </a:gridCol>
              </a:tblGrid>
              <a:tr h="2937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스토리지 및 콘텐츠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42390"/>
                  </a:ext>
                </a:extLst>
              </a:tr>
              <a:tr h="2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95126"/>
                  </a:ext>
                </a:extLst>
              </a:tr>
              <a:tr h="2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글레셔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77796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EBSAWS </a:t>
                      </a:r>
                      <a:r>
                        <a:rPr lang="ko-KR" altLang="en-US" sz="1200" dirty="0" err="1"/>
                        <a:t>임포트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익스포트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19434"/>
                  </a:ext>
                </a:extLst>
              </a:tr>
              <a:tr h="2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스토리지 게이트웨이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0062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클라우드프론트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10696"/>
                  </a:ext>
                </a:extLst>
              </a:tr>
            </a:tbl>
          </a:graphicData>
        </a:graphic>
      </p:graphicFrame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5416A5F8-EBA2-4767-83FD-EB765B871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0982"/>
              </p:ext>
            </p:extLst>
          </p:nvPr>
        </p:nvGraphicFramePr>
        <p:xfrm>
          <a:off x="3065196" y="860411"/>
          <a:ext cx="2692049" cy="2553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2049">
                  <a:extLst>
                    <a:ext uri="{9D8B030D-6E8A-4147-A177-3AD203B41FA5}">
                      <a16:colId xmlns:a16="http://schemas.microsoft.com/office/drawing/2014/main" val="4107442347"/>
                    </a:ext>
                  </a:extLst>
                </a:gridCol>
              </a:tblGrid>
              <a:tr h="3567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관리 및 보안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00348"/>
                  </a:ext>
                </a:extLst>
              </a:tr>
              <a:tr h="267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디렉터리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9269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아이덴티티 </a:t>
                      </a:r>
                      <a:r>
                        <a:rPr lang="ko-KR" altLang="en-US" sz="1200" dirty="0" err="1"/>
                        <a:t>앤드</a:t>
                      </a:r>
                      <a:r>
                        <a:rPr lang="ko-KR" altLang="en-US" sz="1200" dirty="0"/>
                        <a:t> 액세스 매니지먼트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16107"/>
                  </a:ext>
                </a:extLst>
              </a:tr>
              <a:tr h="287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클라우드트레일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49796"/>
                  </a:ext>
                </a:extLst>
              </a:tr>
              <a:tr h="267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콘피그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62980"/>
                  </a:ext>
                </a:extLst>
              </a:tr>
              <a:tr h="267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클라우드</a:t>
                      </a:r>
                      <a:r>
                        <a:rPr lang="en-US" altLang="ko-KR" sz="1200" dirty="0"/>
                        <a:t>HSM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294"/>
                  </a:ext>
                </a:extLst>
              </a:tr>
              <a:tr h="267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키 매니지먼트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07517"/>
                  </a:ext>
                </a:extLst>
              </a:tr>
              <a:tr h="346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클라우드워치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45496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FE5DD6D-812D-41A9-8006-99F632CA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82551"/>
              </p:ext>
            </p:extLst>
          </p:nvPr>
        </p:nvGraphicFramePr>
        <p:xfrm>
          <a:off x="3065196" y="3518396"/>
          <a:ext cx="2692049" cy="26770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2049">
                  <a:extLst>
                    <a:ext uri="{9D8B030D-6E8A-4147-A177-3AD203B41FA5}">
                      <a16:colId xmlns:a16="http://schemas.microsoft.com/office/drawing/2014/main" val="4244631806"/>
                    </a:ext>
                  </a:extLst>
                </a:gridCol>
              </a:tblGrid>
              <a:tr h="404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애플리케이션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6455"/>
                  </a:ext>
                </a:extLst>
              </a:tr>
              <a:tr h="260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SQS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90321"/>
                  </a:ext>
                </a:extLst>
              </a:tr>
              <a:tr h="260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SWF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39274"/>
                  </a:ext>
                </a:extLst>
              </a:tr>
              <a:tr h="267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앱스트림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700"/>
                  </a:ext>
                </a:extLst>
              </a:tr>
              <a:tr h="260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일래스틱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트랜스코더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936131"/>
                  </a:ext>
                </a:extLst>
              </a:tr>
              <a:tr h="260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60913"/>
                  </a:ext>
                </a:extLst>
              </a:tr>
              <a:tr h="260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클라우드서치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58681"/>
                  </a:ext>
                </a:extLst>
              </a:tr>
              <a:tr h="262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SNS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77826"/>
                  </a:ext>
                </a:extLst>
              </a:tr>
              <a:tr h="352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FPS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08572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FC23E229-94D3-4B78-B359-52F2F9D5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57941"/>
              </p:ext>
            </p:extLst>
          </p:nvPr>
        </p:nvGraphicFramePr>
        <p:xfrm>
          <a:off x="6096000" y="860411"/>
          <a:ext cx="3259831" cy="34525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59831">
                  <a:extLst>
                    <a:ext uri="{9D8B030D-6E8A-4147-A177-3AD203B41FA5}">
                      <a16:colId xmlns:a16="http://schemas.microsoft.com/office/drawing/2014/main" val="3066494039"/>
                    </a:ext>
                  </a:extLst>
                </a:gridCol>
              </a:tblGrid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엔터프라이즈 애플리케이션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866815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워크스페이시즈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38960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워크독스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14048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클라우드프론트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88579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일래스틱</a:t>
                      </a:r>
                      <a:r>
                        <a:rPr lang="ko-KR" altLang="en-US" sz="1200" dirty="0"/>
                        <a:t> 블록 스토어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63015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이래스틱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컴퓨트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크랄우드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57454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일래스틱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맵리듀스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95726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매커니컬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터크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12180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크라우드소싱</a:t>
                      </a:r>
                      <a:r>
                        <a:rPr lang="ko-KR" altLang="en-US" sz="1200" dirty="0"/>
                        <a:t>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61872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릴레이셔널</a:t>
                      </a:r>
                      <a:r>
                        <a:rPr lang="ko-KR" altLang="en-US" sz="1200" dirty="0"/>
                        <a:t> 데이터베이스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04052"/>
                  </a:ext>
                </a:extLst>
              </a:tr>
              <a:tr h="269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심플</a:t>
                      </a:r>
                      <a:r>
                        <a:rPr lang="ko-KR" altLang="en-US" sz="1200" dirty="0"/>
                        <a:t> 스토리지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75273"/>
                  </a:ext>
                </a:extLst>
              </a:tr>
              <a:tr h="343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심플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50024"/>
                  </a:ext>
                </a:extLst>
              </a:tr>
            </a:tbl>
          </a:graphicData>
        </a:graphic>
      </p:graphicFrame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EB837279-6039-4110-AF73-DA8F86F2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35733"/>
              </p:ext>
            </p:extLst>
          </p:nvPr>
        </p:nvGraphicFramePr>
        <p:xfrm>
          <a:off x="9644998" y="2693145"/>
          <a:ext cx="2105590" cy="144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590">
                  <a:extLst>
                    <a:ext uri="{9D8B030D-6E8A-4147-A177-3AD203B41FA5}">
                      <a16:colId xmlns:a16="http://schemas.microsoft.com/office/drawing/2014/main" val="1784482099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모바일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08190"/>
                  </a:ext>
                </a:extLst>
              </a:tr>
              <a:tr h="254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코그니토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34352"/>
                  </a:ext>
                </a:extLst>
              </a:tr>
              <a:tr h="254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모바일 </a:t>
                      </a:r>
                      <a:r>
                        <a:rPr lang="ko-KR" altLang="en-US" sz="1200" dirty="0" err="1"/>
                        <a:t>애널리스틱스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3736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SNS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71713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95EC535-1E6C-496B-8BA6-81282A59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71539"/>
              </p:ext>
            </p:extLst>
          </p:nvPr>
        </p:nvGraphicFramePr>
        <p:xfrm>
          <a:off x="9644998" y="860411"/>
          <a:ext cx="2105589" cy="16272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589">
                  <a:extLst>
                    <a:ext uri="{9D8B030D-6E8A-4147-A177-3AD203B41FA5}">
                      <a16:colId xmlns:a16="http://schemas.microsoft.com/office/drawing/2014/main" val="632897989"/>
                    </a:ext>
                  </a:extLst>
                </a:gridCol>
              </a:tblGrid>
              <a:tr h="39255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네트워킹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50060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VPC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5740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/>
                        <a:t>다이렉트 </a:t>
                      </a:r>
                      <a:r>
                        <a:rPr lang="ko-KR" altLang="en-US" sz="1200" dirty="0" err="1"/>
                        <a:t>커넥트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06746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루트 </a:t>
                      </a:r>
                      <a:r>
                        <a:rPr lang="en-US" altLang="ko-KR" sz="1200" dirty="0"/>
                        <a:t>53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64551"/>
                  </a:ext>
                </a:extLst>
              </a:tr>
              <a:tr h="351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일래스틱</a:t>
                      </a:r>
                      <a:r>
                        <a:rPr lang="ko-KR" altLang="en-US" sz="1200" dirty="0"/>
                        <a:t> 로드 </a:t>
                      </a:r>
                      <a:r>
                        <a:rPr lang="ko-KR" altLang="en-US" sz="1200" dirty="0" err="1"/>
                        <a:t>밸런싱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845"/>
                  </a:ext>
                </a:extLst>
              </a:tr>
            </a:tbl>
          </a:graphicData>
        </a:graphic>
      </p:graphicFrame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C11EE6C3-D908-4CBF-8128-B7C670E30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12785"/>
              </p:ext>
            </p:extLst>
          </p:nvPr>
        </p:nvGraphicFramePr>
        <p:xfrm>
          <a:off x="9644998" y="4384191"/>
          <a:ext cx="2105590" cy="18049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590">
                  <a:extLst>
                    <a:ext uri="{9D8B030D-6E8A-4147-A177-3AD203B41FA5}">
                      <a16:colId xmlns:a16="http://schemas.microsoft.com/office/drawing/2014/main" val="3408287499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30106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en-US" altLang="ko-KR" sz="1200" dirty="0"/>
                        <a:t>RDS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79799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다이나모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42661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레드시프트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74991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일래스티캐시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81241"/>
                  </a:ext>
                </a:extLst>
              </a:tr>
              <a:tr h="341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아마존 </a:t>
                      </a:r>
                      <a:r>
                        <a:rPr lang="ko-KR" altLang="en-US" sz="1200" dirty="0" err="1"/>
                        <a:t>심플</a:t>
                      </a:r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21349"/>
                  </a:ext>
                </a:extLst>
              </a:tr>
            </a:tbl>
          </a:graphicData>
        </a:graphic>
      </p:graphicFrame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10411BF9-F167-4F87-98B3-B38BDCFDE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31080"/>
              </p:ext>
            </p:extLst>
          </p:nvPr>
        </p:nvGraphicFramePr>
        <p:xfrm>
          <a:off x="352594" y="2951797"/>
          <a:ext cx="2322243" cy="1587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2243">
                  <a:extLst>
                    <a:ext uri="{9D8B030D-6E8A-4147-A177-3AD203B41FA5}">
                      <a16:colId xmlns:a16="http://schemas.microsoft.com/office/drawing/2014/main" val="767375404"/>
                    </a:ext>
                  </a:extLst>
                </a:gridCol>
              </a:tblGrid>
              <a:tr h="4317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배포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22544"/>
                  </a:ext>
                </a:extLst>
              </a:tr>
              <a:tr h="24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일래스틱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빈즈토크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69163"/>
                  </a:ext>
                </a:extLst>
              </a:tr>
              <a:tr h="24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옵스웍스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36183"/>
                  </a:ext>
                </a:extLst>
              </a:tr>
              <a:tr h="24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클라우드포메이션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82713"/>
                  </a:ext>
                </a:extLst>
              </a:tr>
              <a:tr h="3324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AWS </a:t>
                      </a:r>
                      <a:r>
                        <a:rPr lang="ko-KR" altLang="en-US" sz="1200" dirty="0" err="1"/>
                        <a:t>코드디플로이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1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951</Words>
  <Application>Microsoft Office PowerPoint</Application>
  <PresentationFormat>와이드스크린</PresentationFormat>
  <Paragraphs>144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AWS 란 ?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란 ?</dc:title>
  <dc:creator>Administrator</dc:creator>
  <cp:lastModifiedBy>Administrator</cp:lastModifiedBy>
  <cp:revision>11</cp:revision>
  <dcterms:created xsi:type="dcterms:W3CDTF">2020-02-03T13:08:21Z</dcterms:created>
  <dcterms:modified xsi:type="dcterms:W3CDTF">2020-02-03T14:49:54Z</dcterms:modified>
</cp:coreProperties>
</file>