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96325" cy="30267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A35"/>
    <a:srgbClr val="80D0EC"/>
    <a:srgbClr val="8FAFCC"/>
    <a:srgbClr val="E8E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50" autoAdjust="0"/>
    <p:restoredTop sz="94249" autoAdjust="0"/>
  </p:normalViewPr>
  <p:slideViewPr>
    <p:cSldViewPr snapToGrid="0">
      <p:cViewPr>
        <p:scale>
          <a:sx n="50" d="100"/>
          <a:sy n="50" d="100"/>
        </p:scale>
        <p:origin x="408" y="-43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264AA-4D71-4F0D-AC16-F03764EA7ED4}" type="datetimeFigureOut">
              <a:rPr lang="en-US" smtClean="0"/>
              <a:t>11/15/2017</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76D41-48E1-4212-A040-EC3307D05330}" type="slidenum">
              <a:rPr lang="en-US" smtClean="0"/>
              <a:t>‹#›</a:t>
            </a:fld>
            <a:endParaRPr lang="en-US"/>
          </a:p>
        </p:txBody>
      </p:sp>
    </p:spTree>
    <p:extLst>
      <p:ext uri="{BB962C8B-B14F-4D97-AF65-F5344CB8AC3E}">
        <p14:creationId xmlns:p14="http://schemas.microsoft.com/office/powerpoint/2010/main" val="3516822585"/>
      </p:ext>
    </p:extLst>
  </p:cSld>
  <p:clrMap bg1="lt1" tx1="dk1" bg2="lt2" tx2="dk2" accent1="accent1" accent2="accent2" accent3="accent3" accent4="accent4" accent5="accent5" accent6="accent6" hlink="hlink" folHlink="folHlink"/>
  <p:notesStyle>
    <a:lvl1pPr marL="0" algn="l" defTabSz="2479853" rtl="0" eaLnBrk="1" latinLnBrk="0" hangingPunct="1">
      <a:defRPr sz="3254" kern="1200">
        <a:solidFill>
          <a:schemeClr val="tx1"/>
        </a:solidFill>
        <a:latin typeface="+mn-lt"/>
        <a:ea typeface="+mn-ea"/>
        <a:cs typeface="+mn-cs"/>
      </a:defRPr>
    </a:lvl1pPr>
    <a:lvl2pPr marL="1239926" algn="l" defTabSz="2479853" rtl="0" eaLnBrk="1" latinLnBrk="0" hangingPunct="1">
      <a:defRPr sz="3254" kern="1200">
        <a:solidFill>
          <a:schemeClr val="tx1"/>
        </a:solidFill>
        <a:latin typeface="+mn-lt"/>
        <a:ea typeface="+mn-ea"/>
        <a:cs typeface="+mn-cs"/>
      </a:defRPr>
    </a:lvl2pPr>
    <a:lvl3pPr marL="2479853" algn="l" defTabSz="2479853" rtl="0" eaLnBrk="1" latinLnBrk="0" hangingPunct="1">
      <a:defRPr sz="3254" kern="1200">
        <a:solidFill>
          <a:schemeClr val="tx1"/>
        </a:solidFill>
        <a:latin typeface="+mn-lt"/>
        <a:ea typeface="+mn-ea"/>
        <a:cs typeface="+mn-cs"/>
      </a:defRPr>
    </a:lvl3pPr>
    <a:lvl4pPr marL="3719779" algn="l" defTabSz="2479853" rtl="0" eaLnBrk="1" latinLnBrk="0" hangingPunct="1">
      <a:defRPr sz="3254" kern="1200">
        <a:solidFill>
          <a:schemeClr val="tx1"/>
        </a:solidFill>
        <a:latin typeface="+mn-lt"/>
        <a:ea typeface="+mn-ea"/>
        <a:cs typeface="+mn-cs"/>
      </a:defRPr>
    </a:lvl4pPr>
    <a:lvl5pPr marL="4959706" algn="l" defTabSz="2479853" rtl="0" eaLnBrk="1" latinLnBrk="0" hangingPunct="1">
      <a:defRPr sz="3254" kern="1200">
        <a:solidFill>
          <a:schemeClr val="tx1"/>
        </a:solidFill>
        <a:latin typeface="+mn-lt"/>
        <a:ea typeface="+mn-ea"/>
        <a:cs typeface="+mn-cs"/>
      </a:defRPr>
    </a:lvl5pPr>
    <a:lvl6pPr marL="6199632" algn="l" defTabSz="2479853" rtl="0" eaLnBrk="1" latinLnBrk="0" hangingPunct="1">
      <a:defRPr sz="3254" kern="1200">
        <a:solidFill>
          <a:schemeClr val="tx1"/>
        </a:solidFill>
        <a:latin typeface="+mn-lt"/>
        <a:ea typeface="+mn-ea"/>
        <a:cs typeface="+mn-cs"/>
      </a:defRPr>
    </a:lvl6pPr>
    <a:lvl7pPr marL="7439558" algn="l" defTabSz="2479853" rtl="0" eaLnBrk="1" latinLnBrk="0" hangingPunct="1">
      <a:defRPr sz="3254" kern="1200">
        <a:solidFill>
          <a:schemeClr val="tx1"/>
        </a:solidFill>
        <a:latin typeface="+mn-lt"/>
        <a:ea typeface="+mn-ea"/>
        <a:cs typeface="+mn-cs"/>
      </a:defRPr>
    </a:lvl7pPr>
    <a:lvl8pPr marL="8679485" algn="l" defTabSz="2479853" rtl="0" eaLnBrk="1" latinLnBrk="0" hangingPunct="1">
      <a:defRPr sz="3254" kern="1200">
        <a:solidFill>
          <a:schemeClr val="tx1"/>
        </a:solidFill>
        <a:latin typeface="+mn-lt"/>
        <a:ea typeface="+mn-ea"/>
        <a:cs typeface="+mn-cs"/>
      </a:defRPr>
    </a:lvl8pPr>
    <a:lvl9pPr marL="9919411" algn="l" defTabSz="2479853"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2AD76D41-48E1-4212-A040-EC3307D05330}" type="slidenum">
              <a:rPr lang="en-US" smtClean="0"/>
              <a:t>1</a:t>
            </a:fld>
            <a:endParaRPr lang="en-US"/>
          </a:p>
        </p:txBody>
      </p:sp>
    </p:spTree>
    <p:extLst>
      <p:ext uri="{BB962C8B-B14F-4D97-AF65-F5344CB8AC3E}">
        <p14:creationId xmlns:p14="http://schemas.microsoft.com/office/powerpoint/2010/main" val="4091820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4953466"/>
            <a:ext cx="18186876" cy="10537496"/>
          </a:xfrm>
        </p:spPr>
        <p:txBody>
          <a:bodyPr anchor="b"/>
          <a:lstStyle>
            <a:lvl1pPr algn="ctr">
              <a:defRPr sz="14039"/>
            </a:lvl1pPr>
          </a:lstStyle>
          <a:p>
            <a:r>
              <a:rPr lang="en-US"/>
              <a:t>Click to edit Master title style</a:t>
            </a:r>
            <a:endParaRPr lang="en-US" dirty="0"/>
          </a:p>
        </p:txBody>
      </p:sp>
      <p:sp>
        <p:nvSpPr>
          <p:cNvPr id="3" name="Subtitle 2"/>
          <p:cNvSpPr>
            <a:spLocks noGrp="1"/>
          </p:cNvSpPr>
          <p:nvPr>
            <p:ph type="subTitle" idx="1"/>
          </p:nvPr>
        </p:nvSpPr>
        <p:spPr>
          <a:xfrm>
            <a:off x="2674541" y="15897328"/>
            <a:ext cx="16047244" cy="7307583"/>
          </a:xfrm>
        </p:spPr>
        <p:txBody>
          <a:bodyPr/>
          <a:lstStyle>
            <a:lvl1pPr marL="0" indent="0" algn="ctr">
              <a:buNone/>
              <a:defRPr sz="5616"/>
            </a:lvl1pPr>
            <a:lvl2pPr marL="1069802" indent="0" algn="ctr">
              <a:buNone/>
              <a:defRPr sz="4680"/>
            </a:lvl2pPr>
            <a:lvl3pPr marL="2139605" indent="0" algn="ctr">
              <a:buNone/>
              <a:defRPr sz="4212"/>
            </a:lvl3pPr>
            <a:lvl4pPr marL="3209407" indent="0" algn="ctr">
              <a:buNone/>
              <a:defRPr sz="3744"/>
            </a:lvl4pPr>
            <a:lvl5pPr marL="4279209" indent="0" algn="ctr">
              <a:buNone/>
              <a:defRPr sz="3744"/>
            </a:lvl5pPr>
            <a:lvl6pPr marL="5349011" indent="0" algn="ctr">
              <a:buNone/>
              <a:defRPr sz="3744"/>
            </a:lvl6pPr>
            <a:lvl7pPr marL="6418814" indent="0" algn="ctr">
              <a:buNone/>
              <a:defRPr sz="3744"/>
            </a:lvl7pPr>
            <a:lvl8pPr marL="7488616" indent="0" algn="ctr">
              <a:buNone/>
              <a:defRPr sz="3744"/>
            </a:lvl8pPr>
            <a:lvl9pPr marL="8558418" indent="0" algn="ctr">
              <a:buNone/>
              <a:defRPr sz="374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C69F7-4F24-41BF-8F8D-7228C463ED47}"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396280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C69F7-4F24-41BF-8F8D-7228C463ED47}"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96382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6" y="1611452"/>
            <a:ext cx="4613583" cy="25650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998" y="1611452"/>
            <a:ext cx="13573294" cy="25650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C69F7-4F24-41BF-8F8D-7228C463ED47}"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190180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C69F7-4F24-41BF-8F8D-7228C463ED47}"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1115889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7545809"/>
            <a:ext cx="18454330" cy="12590343"/>
          </a:xfrm>
        </p:spPr>
        <p:txBody>
          <a:bodyPr anchor="b"/>
          <a:lstStyle>
            <a:lvl1pPr>
              <a:defRPr sz="14039"/>
            </a:lvl1pPr>
          </a:lstStyle>
          <a:p>
            <a:r>
              <a:rPr lang="en-US"/>
              <a:t>Click to edit Master title style</a:t>
            </a:r>
            <a:endParaRPr lang="en-US" dirty="0"/>
          </a:p>
        </p:txBody>
      </p:sp>
      <p:sp>
        <p:nvSpPr>
          <p:cNvPr id="3" name="Text Placeholder 2"/>
          <p:cNvSpPr>
            <a:spLocks noGrp="1"/>
          </p:cNvSpPr>
          <p:nvPr>
            <p:ph type="body" idx="1"/>
          </p:nvPr>
        </p:nvSpPr>
        <p:spPr>
          <a:xfrm>
            <a:off x="1459855" y="20255262"/>
            <a:ext cx="18454330" cy="6620964"/>
          </a:xfrm>
        </p:spPr>
        <p:txBody>
          <a:bodyPr/>
          <a:lstStyle>
            <a:lvl1pPr marL="0" indent="0">
              <a:buNone/>
              <a:defRPr sz="5616">
                <a:solidFill>
                  <a:schemeClr val="tx1"/>
                </a:solidFill>
              </a:defRPr>
            </a:lvl1pPr>
            <a:lvl2pPr marL="1069802" indent="0">
              <a:buNone/>
              <a:defRPr sz="4680">
                <a:solidFill>
                  <a:schemeClr val="tx1">
                    <a:tint val="75000"/>
                  </a:schemeClr>
                </a:solidFill>
              </a:defRPr>
            </a:lvl2pPr>
            <a:lvl3pPr marL="2139605" indent="0">
              <a:buNone/>
              <a:defRPr sz="4212">
                <a:solidFill>
                  <a:schemeClr val="tx1">
                    <a:tint val="75000"/>
                  </a:schemeClr>
                </a:solidFill>
              </a:defRPr>
            </a:lvl3pPr>
            <a:lvl4pPr marL="3209407" indent="0">
              <a:buNone/>
              <a:defRPr sz="3744">
                <a:solidFill>
                  <a:schemeClr val="tx1">
                    <a:tint val="75000"/>
                  </a:schemeClr>
                </a:solidFill>
              </a:defRPr>
            </a:lvl4pPr>
            <a:lvl5pPr marL="4279209" indent="0">
              <a:buNone/>
              <a:defRPr sz="3744">
                <a:solidFill>
                  <a:schemeClr val="tx1">
                    <a:tint val="75000"/>
                  </a:schemeClr>
                </a:solidFill>
              </a:defRPr>
            </a:lvl5pPr>
            <a:lvl6pPr marL="5349011" indent="0">
              <a:buNone/>
              <a:defRPr sz="3744">
                <a:solidFill>
                  <a:schemeClr val="tx1">
                    <a:tint val="75000"/>
                  </a:schemeClr>
                </a:solidFill>
              </a:defRPr>
            </a:lvl6pPr>
            <a:lvl7pPr marL="6418814" indent="0">
              <a:buNone/>
              <a:defRPr sz="3744">
                <a:solidFill>
                  <a:schemeClr val="tx1">
                    <a:tint val="75000"/>
                  </a:schemeClr>
                </a:solidFill>
              </a:defRPr>
            </a:lvl7pPr>
            <a:lvl8pPr marL="7488616" indent="0">
              <a:buNone/>
              <a:defRPr sz="3744">
                <a:solidFill>
                  <a:schemeClr val="tx1">
                    <a:tint val="75000"/>
                  </a:schemeClr>
                </a:solidFill>
              </a:defRPr>
            </a:lvl8pPr>
            <a:lvl9pPr marL="8558418" indent="0">
              <a:buNone/>
              <a:defRPr sz="374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BC69F7-4F24-41BF-8F8D-7228C463ED47}"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3517086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997" y="8057261"/>
            <a:ext cx="9093438"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31890" y="8057261"/>
            <a:ext cx="9093438"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C69F7-4F24-41BF-8F8D-7228C463ED47}"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2723916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611459"/>
            <a:ext cx="18454330"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787" y="7419688"/>
            <a:ext cx="9051647" cy="3636275"/>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a:t>Edit Master text styles</a:t>
            </a:r>
          </a:p>
        </p:txBody>
      </p:sp>
      <p:sp>
        <p:nvSpPr>
          <p:cNvPr id="4" name="Content Placeholder 3"/>
          <p:cNvSpPr>
            <a:spLocks noGrp="1"/>
          </p:cNvSpPr>
          <p:nvPr>
            <p:ph sz="half" idx="2"/>
          </p:nvPr>
        </p:nvSpPr>
        <p:spPr>
          <a:xfrm>
            <a:off x="1473787" y="11055963"/>
            <a:ext cx="9051647"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31891" y="7419688"/>
            <a:ext cx="9096225" cy="3636275"/>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a:t>Edit Master text styles</a:t>
            </a:r>
          </a:p>
        </p:txBody>
      </p:sp>
      <p:sp>
        <p:nvSpPr>
          <p:cNvPr id="6" name="Content Placeholder 5"/>
          <p:cNvSpPr>
            <a:spLocks noGrp="1"/>
          </p:cNvSpPr>
          <p:nvPr>
            <p:ph sz="quarter" idx="4"/>
          </p:nvPr>
        </p:nvSpPr>
        <p:spPr>
          <a:xfrm>
            <a:off x="10831891" y="11055963"/>
            <a:ext cx="9096225"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C69F7-4F24-41BF-8F8D-7228C463ED47}" type="datetimeFigureOut">
              <a:rPr lang="en-US" smtClean="0"/>
              <a:t>11/15/2017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351837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C69F7-4F24-41BF-8F8D-7228C463ED47}" type="datetimeFigureOut">
              <a:rPr lang="en-US" smtClean="0"/>
              <a:t>11/15/2017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375151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C69F7-4F24-41BF-8F8D-7228C463ED47}" type="datetimeFigureOut">
              <a:rPr lang="en-US" smtClean="0"/>
              <a:t>11/15/2017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253987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8"/>
            </a:lvl1pPr>
          </a:lstStyle>
          <a:p>
            <a:r>
              <a:rPr lang="en-US"/>
              <a:t>Click to edit Master title style</a:t>
            </a:r>
            <a:endParaRPr lang="en-US" dirty="0"/>
          </a:p>
        </p:txBody>
      </p:sp>
      <p:sp>
        <p:nvSpPr>
          <p:cNvPr id="3" name="Content Placeholder 2"/>
          <p:cNvSpPr>
            <a:spLocks noGrp="1"/>
          </p:cNvSpPr>
          <p:nvPr>
            <p:ph idx="1"/>
          </p:nvPr>
        </p:nvSpPr>
        <p:spPr>
          <a:xfrm>
            <a:off x="9096225" y="4357934"/>
            <a:ext cx="10831890" cy="21509383"/>
          </a:xfrm>
        </p:spPr>
        <p:txBody>
          <a:bodyPr/>
          <a:lstStyle>
            <a:lvl1pPr>
              <a:defRPr sz="7488"/>
            </a:lvl1pPr>
            <a:lvl2pPr>
              <a:defRPr sz="6552"/>
            </a:lvl2pPr>
            <a:lvl3pPr>
              <a:defRPr sz="5616"/>
            </a:lvl3pPr>
            <a:lvl4pPr>
              <a:defRPr sz="4680"/>
            </a:lvl4pPr>
            <a:lvl5pPr>
              <a:defRPr sz="4680"/>
            </a:lvl5pPr>
            <a:lvl6pPr>
              <a:defRPr sz="4680"/>
            </a:lvl6pPr>
            <a:lvl7pPr>
              <a:defRPr sz="4680"/>
            </a:lvl7pPr>
            <a:lvl8pPr>
              <a:defRPr sz="4680"/>
            </a:lvl8pPr>
            <a:lvl9pPr>
              <a:defRPr sz="46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a:t>Edit Master text styles</a:t>
            </a:r>
          </a:p>
        </p:txBody>
      </p:sp>
      <p:sp>
        <p:nvSpPr>
          <p:cNvPr id="5" name="Date Placeholder 4"/>
          <p:cNvSpPr>
            <a:spLocks noGrp="1"/>
          </p:cNvSpPr>
          <p:nvPr>
            <p:ph type="dt" sz="half" idx="10"/>
          </p:nvPr>
        </p:nvSpPr>
        <p:spPr/>
        <p:txBody>
          <a:bodyPr/>
          <a:lstStyle/>
          <a:p>
            <a:fld id="{97BC69F7-4F24-41BF-8F8D-7228C463ED47}"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382848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8"/>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6225" y="4357934"/>
            <a:ext cx="10831890" cy="21509383"/>
          </a:xfrm>
        </p:spPr>
        <p:txBody>
          <a:bodyPr anchor="t"/>
          <a:lstStyle>
            <a:lvl1pPr marL="0" indent="0">
              <a:buNone/>
              <a:defRPr sz="7488"/>
            </a:lvl1pPr>
            <a:lvl2pPr marL="1069802" indent="0">
              <a:buNone/>
              <a:defRPr sz="6552"/>
            </a:lvl2pPr>
            <a:lvl3pPr marL="2139605" indent="0">
              <a:buNone/>
              <a:defRPr sz="5616"/>
            </a:lvl3pPr>
            <a:lvl4pPr marL="3209407" indent="0">
              <a:buNone/>
              <a:defRPr sz="4680"/>
            </a:lvl4pPr>
            <a:lvl5pPr marL="4279209" indent="0">
              <a:buNone/>
              <a:defRPr sz="4680"/>
            </a:lvl5pPr>
            <a:lvl6pPr marL="5349011" indent="0">
              <a:buNone/>
              <a:defRPr sz="4680"/>
            </a:lvl6pPr>
            <a:lvl7pPr marL="6418814" indent="0">
              <a:buNone/>
              <a:defRPr sz="4680"/>
            </a:lvl7pPr>
            <a:lvl8pPr marL="7488616" indent="0">
              <a:buNone/>
              <a:defRPr sz="4680"/>
            </a:lvl8pPr>
            <a:lvl9pPr marL="8558418" indent="0">
              <a:buNone/>
              <a:defRPr sz="4680"/>
            </a:lvl9pPr>
          </a:lstStyle>
          <a:p>
            <a:r>
              <a:rPr lang="en-US"/>
              <a:t>Click icon to add picture</a:t>
            </a:r>
            <a:endParaRPr lang="en-US" dirty="0"/>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a:t>Edit Master text styles</a:t>
            </a:r>
          </a:p>
        </p:txBody>
      </p:sp>
      <p:sp>
        <p:nvSpPr>
          <p:cNvPr id="5" name="Date Placeholder 4"/>
          <p:cNvSpPr>
            <a:spLocks noGrp="1"/>
          </p:cNvSpPr>
          <p:nvPr>
            <p:ph type="dt" sz="half" idx="10"/>
          </p:nvPr>
        </p:nvSpPr>
        <p:spPr/>
        <p:txBody>
          <a:bodyPr/>
          <a:lstStyle/>
          <a:p>
            <a:fld id="{97BC69F7-4F24-41BF-8F8D-7228C463ED47}"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267632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1611459"/>
            <a:ext cx="18454330"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998" y="8057261"/>
            <a:ext cx="18454330" cy="192043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997" y="28053287"/>
            <a:ext cx="4814173" cy="1611452"/>
          </a:xfrm>
          <a:prstGeom prst="rect">
            <a:avLst/>
          </a:prstGeom>
        </p:spPr>
        <p:txBody>
          <a:bodyPr vert="horz" lIns="91440" tIns="45720" rIns="91440" bIns="45720" rtlCol="0" anchor="ctr"/>
          <a:lstStyle>
            <a:lvl1pPr algn="l">
              <a:defRPr sz="2808">
                <a:solidFill>
                  <a:schemeClr val="tx1">
                    <a:tint val="75000"/>
                  </a:schemeClr>
                </a:solidFill>
              </a:defRPr>
            </a:lvl1pPr>
          </a:lstStyle>
          <a:p>
            <a:fld id="{97BC69F7-4F24-41BF-8F8D-7228C463ED47}" type="datetimeFigureOut">
              <a:rPr lang="en-US" smtClean="0"/>
              <a:t>11/15/2017</a:t>
            </a:fld>
            <a:endParaRPr lang="en-US"/>
          </a:p>
        </p:txBody>
      </p:sp>
      <p:sp>
        <p:nvSpPr>
          <p:cNvPr id="5" name="Footer Placeholder 4"/>
          <p:cNvSpPr>
            <a:spLocks noGrp="1"/>
          </p:cNvSpPr>
          <p:nvPr>
            <p:ph type="ftr" sz="quarter" idx="3"/>
          </p:nvPr>
        </p:nvSpPr>
        <p:spPr>
          <a:xfrm>
            <a:off x="7087533" y="28053287"/>
            <a:ext cx="7221260" cy="1611452"/>
          </a:xfrm>
          <a:prstGeom prst="rect">
            <a:avLst/>
          </a:prstGeom>
        </p:spPr>
        <p:txBody>
          <a:bodyPr vert="horz" lIns="91440" tIns="45720" rIns="91440" bIns="45720" rtlCol="0" anchor="ctr"/>
          <a:lstStyle>
            <a:lvl1pPr algn="ctr">
              <a:defRPr sz="280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11155" y="28053287"/>
            <a:ext cx="4814173" cy="1611452"/>
          </a:xfrm>
          <a:prstGeom prst="rect">
            <a:avLst/>
          </a:prstGeom>
        </p:spPr>
        <p:txBody>
          <a:bodyPr vert="horz" lIns="91440" tIns="45720" rIns="91440" bIns="45720" rtlCol="0" anchor="ctr"/>
          <a:lstStyle>
            <a:lvl1pPr algn="r">
              <a:defRPr sz="2808">
                <a:solidFill>
                  <a:schemeClr val="tx1">
                    <a:tint val="75000"/>
                  </a:schemeClr>
                </a:solidFill>
              </a:defRPr>
            </a:lvl1pPr>
          </a:lstStyle>
          <a:p>
            <a:fld id="{DD0B679D-16C6-43D6-8C89-0DC7B5C6ACB4}" type="slidenum">
              <a:rPr lang="en-US" smtClean="0"/>
              <a:t>‹#›</a:t>
            </a:fld>
            <a:endParaRPr lang="en-US"/>
          </a:p>
        </p:txBody>
      </p:sp>
    </p:spTree>
    <p:extLst>
      <p:ext uri="{BB962C8B-B14F-4D97-AF65-F5344CB8AC3E}">
        <p14:creationId xmlns:p14="http://schemas.microsoft.com/office/powerpoint/2010/main" val="1126527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9605" rtl="0" eaLnBrk="1" latinLnBrk="0" hangingPunct="1">
        <a:lnSpc>
          <a:spcPct val="90000"/>
        </a:lnSpc>
        <a:spcBef>
          <a:spcPct val="0"/>
        </a:spcBef>
        <a:buNone/>
        <a:defRPr sz="10296" kern="1200">
          <a:solidFill>
            <a:schemeClr val="tx1"/>
          </a:solidFill>
          <a:latin typeface="+mj-lt"/>
          <a:ea typeface="+mj-ea"/>
          <a:cs typeface="+mj-cs"/>
        </a:defRPr>
      </a:lvl1pPr>
    </p:titleStyle>
    <p:bodyStyle>
      <a:lvl1pPr marL="534901" indent="-534901" algn="l" defTabSz="2139605" rtl="0" eaLnBrk="1" latinLnBrk="0" hangingPunct="1">
        <a:lnSpc>
          <a:spcPct val="90000"/>
        </a:lnSpc>
        <a:spcBef>
          <a:spcPts val="2340"/>
        </a:spcBef>
        <a:buFont typeface="Arial" panose="020B0604020202020204" pitchFamily="34" charset="0"/>
        <a:buChar char="•"/>
        <a:defRPr sz="6552" kern="1200">
          <a:solidFill>
            <a:schemeClr val="tx1"/>
          </a:solidFill>
          <a:latin typeface="+mn-lt"/>
          <a:ea typeface="+mn-ea"/>
          <a:cs typeface="+mn-cs"/>
        </a:defRPr>
      </a:lvl1pPr>
      <a:lvl2pPr marL="1604703" indent="-534901" algn="l" defTabSz="2139605" rtl="0" eaLnBrk="1" latinLnBrk="0" hangingPunct="1">
        <a:lnSpc>
          <a:spcPct val="90000"/>
        </a:lnSpc>
        <a:spcBef>
          <a:spcPts val="1170"/>
        </a:spcBef>
        <a:buFont typeface="Arial" panose="020B0604020202020204" pitchFamily="34" charset="0"/>
        <a:buChar char="•"/>
        <a:defRPr sz="5616" kern="1200">
          <a:solidFill>
            <a:schemeClr val="tx1"/>
          </a:solidFill>
          <a:latin typeface="+mn-lt"/>
          <a:ea typeface="+mn-ea"/>
          <a:cs typeface="+mn-cs"/>
        </a:defRPr>
      </a:lvl2pPr>
      <a:lvl3pPr marL="2674506" indent="-534901" algn="l" defTabSz="2139605" rtl="0" eaLnBrk="1" latinLnBrk="0" hangingPunct="1">
        <a:lnSpc>
          <a:spcPct val="90000"/>
        </a:lnSpc>
        <a:spcBef>
          <a:spcPts val="1170"/>
        </a:spcBef>
        <a:buFont typeface="Arial" panose="020B0604020202020204" pitchFamily="34" charset="0"/>
        <a:buChar char="•"/>
        <a:defRPr sz="4680" kern="1200">
          <a:solidFill>
            <a:schemeClr val="tx1"/>
          </a:solidFill>
          <a:latin typeface="+mn-lt"/>
          <a:ea typeface="+mn-ea"/>
          <a:cs typeface="+mn-cs"/>
        </a:defRPr>
      </a:lvl3pPr>
      <a:lvl4pPr marL="3744308"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4pPr>
      <a:lvl5pPr marL="4814110"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5pPr>
      <a:lvl6pPr marL="5883913"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6pPr>
      <a:lvl7pPr marL="6953715"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7pPr>
      <a:lvl8pPr marL="8023517"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8pPr>
      <a:lvl9pPr marL="9093319"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9pPr>
    </p:bodyStyle>
    <p:otherStyle>
      <a:defPPr>
        <a:defRPr lang="en-US"/>
      </a:defPPr>
      <a:lvl1pPr marL="0" algn="l" defTabSz="2139605" rtl="0" eaLnBrk="1" latinLnBrk="0" hangingPunct="1">
        <a:defRPr sz="4212" kern="1200">
          <a:solidFill>
            <a:schemeClr val="tx1"/>
          </a:solidFill>
          <a:latin typeface="+mn-lt"/>
          <a:ea typeface="+mn-ea"/>
          <a:cs typeface="+mn-cs"/>
        </a:defRPr>
      </a:lvl1pPr>
      <a:lvl2pPr marL="1069802" algn="l" defTabSz="2139605" rtl="0" eaLnBrk="1" latinLnBrk="0" hangingPunct="1">
        <a:defRPr sz="4212" kern="1200">
          <a:solidFill>
            <a:schemeClr val="tx1"/>
          </a:solidFill>
          <a:latin typeface="+mn-lt"/>
          <a:ea typeface="+mn-ea"/>
          <a:cs typeface="+mn-cs"/>
        </a:defRPr>
      </a:lvl2pPr>
      <a:lvl3pPr marL="2139605" algn="l" defTabSz="2139605" rtl="0" eaLnBrk="1" latinLnBrk="0" hangingPunct="1">
        <a:defRPr sz="4212" kern="1200">
          <a:solidFill>
            <a:schemeClr val="tx1"/>
          </a:solidFill>
          <a:latin typeface="+mn-lt"/>
          <a:ea typeface="+mn-ea"/>
          <a:cs typeface="+mn-cs"/>
        </a:defRPr>
      </a:lvl3pPr>
      <a:lvl4pPr marL="3209407" algn="l" defTabSz="2139605" rtl="0" eaLnBrk="1" latinLnBrk="0" hangingPunct="1">
        <a:defRPr sz="4212" kern="1200">
          <a:solidFill>
            <a:schemeClr val="tx1"/>
          </a:solidFill>
          <a:latin typeface="+mn-lt"/>
          <a:ea typeface="+mn-ea"/>
          <a:cs typeface="+mn-cs"/>
        </a:defRPr>
      </a:lvl4pPr>
      <a:lvl5pPr marL="4279209" algn="l" defTabSz="2139605" rtl="0" eaLnBrk="1" latinLnBrk="0" hangingPunct="1">
        <a:defRPr sz="4212" kern="1200">
          <a:solidFill>
            <a:schemeClr val="tx1"/>
          </a:solidFill>
          <a:latin typeface="+mn-lt"/>
          <a:ea typeface="+mn-ea"/>
          <a:cs typeface="+mn-cs"/>
        </a:defRPr>
      </a:lvl5pPr>
      <a:lvl6pPr marL="5349011" algn="l" defTabSz="2139605" rtl="0" eaLnBrk="1" latinLnBrk="0" hangingPunct="1">
        <a:defRPr sz="4212" kern="1200">
          <a:solidFill>
            <a:schemeClr val="tx1"/>
          </a:solidFill>
          <a:latin typeface="+mn-lt"/>
          <a:ea typeface="+mn-ea"/>
          <a:cs typeface="+mn-cs"/>
        </a:defRPr>
      </a:lvl6pPr>
      <a:lvl7pPr marL="6418814" algn="l" defTabSz="2139605" rtl="0" eaLnBrk="1" latinLnBrk="0" hangingPunct="1">
        <a:defRPr sz="4212" kern="1200">
          <a:solidFill>
            <a:schemeClr val="tx1"/>
          </a:solidFill>
          <a:latin typeface="+mn-lt"/>
          <a:ea typeface="+mn-ea"/>
          <a:cs typeface="+mn-cs"/>
        </a:defRPr>
      </a:lvl7pPr>
      <a:lvl8pPr marL="7488616" algn="l" defTabSz="2139605" rtl="0" eaLnBrk="1" latinLnBrk="0" hangingPunct="1">
        <a:defRPr sz="4212" kern="1200">
          <a:solidFill>
            <a:schemeClr val="tx1"/>
          </a:solidFill>
          <a:latin typeface="+mn-lt"/>
          <a:ea typeface="+mn-ea"/>
          <a:cs typeface="+mn-cs"/>
        </a:defRPr>
      </a:lvl8pPr>
      <a:lvl9pPr marL="8558418" algn="l" defTabSz="2139605" rtl="0" eaLnBrk="1" latinLnBrk="0" hangingPunct="1">
        <a:defRPr sz="42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21F4370E-C1D2-420B-826E-8B99EEED23A3}"/>
              </a:ext>
            </a:extLst>
          </p:cNvPr>
          <p:cNvSpPr/>
          <p:nvPr/>
        </p:nvSpPr>
        <p:spPr>
          <a:xfrm>
            <a:off x="0" y="-1410"/>
            <a:ext cx="21405332" cy="1336706"/>
          </a:xfrm>
          <a:prstGeom prst="rect">
            <a:avLst/>
          </a:prstGeom>
          <a:solidFill>
            <a:schemeClr val="tx2">
              <a:lumMod val="50000"/>
            </a:schemeClr>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dirty="0"/>
          </a:p>
        </p:txBody>
      </p:sp>
      <p:sp>
        <p:nvSpPr>
          <p:cNvPr id="55" name="Rectangle 54">
            <a:extLst>
              <a:ext uri="{FF2B5EF4-FFF2-40B4-BE49-F238E27FC236}">
                <a16:creationId xmlns:a16="http://schemas.microsoft.com/office/drawing/2014/main" id="{63E1F66D-A675-4C9B-8E8A-933EDDF9DC3C}"/>
              </a:ext>
            </a:extLst>
          </p:cNvPr>
          <p:cNvSpPr/>
          <p:nvPr/>
        </p:nvSpPr>
        <p:spPr>
          <a:xfrm>
            <a:off x="380551" y="25367307"/>
            <a:ext cx="20635221" cy="3170355"/>
          </a:xfrm>
          <a:prstGeom prst="rect">
            <a:avLst/>
          </a:prstGeom>
          <a:solidFill>
            <a:schemeClr val="bg1">
              <a:lumMod val="95000"/>
            </a:schemeClr>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a:p>
        </p:txBody>
      </p:sp>
      <p:sp>
        <p:nvSpPr>
          <p:cNvPr id="54" name="Rectangle 53">
            <a:extLst>
              <a:ext uri="{FF2B5EF4-FFF2-40B4-BE49-F238E27FC236}">
                <a16:creationId xmlns:a16="http://schemas.microsoft.com/office/drawing/2014/main" id="{D38568C9-3BB9-4DB2-A895-93C2756B5F0B}"/>
              </a:ext>
            </a:extLst>
          </p:cNvPr>
          <p:cNvSpPr/>
          <p:nvPr/>
        </p:nvSpPr>
        <p:spPr>
          <a:xfrm>
            <a:off x="10698163" y="17453517"/>
            <a:ext cx="10210878" cy="7497791"/>
          </a:xfrm>
          <a:prstGeom prst="rect">
            <a:avLst/>
          </a:prstGeom>
          <a:solidFill>
            <a:schemeClr val="bg1">
              <a:lumMod val="95000"/>
            </a:schemeClr>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a:p>
        </p:txBody>
      </p:sp>
      <p:sp>
        <p:nvSpPr>
          <p:cNvPr id="53" name="Rectangle 52">
            <a:extLst>
              <a:ext uri="{FF2B5EF4-FFF2-40B4-BE49-F238E27FC236}">
                <a16:creationId xmlns:a16="http://schemas.microsoft.com/office/drawing/2014/main" id="{C9C43B21-AE2F-4499-BD5D-0D3591181143}"/>
              </a:ext>
            </a:extLst>
          </p:cNvPr>
          <p:cNvSpPr/>
          <p:nvPr/>
        </p:nvSpPr>
        <p:spPr>
          <a:xfrm>
            <a:off x="380550" y="17431695"/>
            <a:ext cx="9806329" cy="7519614"/>
          </a:xfrm>
          <a:prstGeom prst="rect">
            <a:avLst/>
          </a:prstGeom>
          <a:solidFill>
            <a:schemeClr val="bg1">
              <a:lumMod val="95000"/>
            </a:schemeClr>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a:p>
        </p:txBody>
      </p:sp>
      <p:sp>
        <p:nvSpPr>
          <p:cNvPr id="52" name="Rectangle 51">
            <a:extLst>
              <a:ext uri="{FF2B5EF4-FFF2-40B4-BE49-F238E27FC236}">
                <a16:creationId xmlns:a16="http://schemas.microsoft.com/office/drawing/2014/main" id="{6E45AD01-1CCD-4A6E-81DA-32B313324C3B}"/>
              </a:ext>
            </a:extLst>
          </p:cNvPr>
          <p:cNvSpPr/>
          <p:nvPr/>
        </p:nvSpPr>
        <p:spPr>
          <a:xfrm>
            <a:off x="380551" y="6508292"/>
            <a:ext cx="20528489" cy="10482755"/>
          </a:xfrm>
          <a:prstGeom prst="rect">
            <a:avLst/>
          </a:prstGeom>
          <a:solidFill>
            <a:schemeClr val="bg1">
              <a:lumMod val="95000"/>
            </a:schemeClr>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a:p>
        </p:txBody>
      </p:sp>
      <p:sp>
        <p:nvSpPr>
          <p:cNvPr id="51" name="Rectangle 50">
            <a:extLst>
              <a:ext uri="{FF2B5EF4-FFF2-40B4-BE49-F238E27FC236}">
                <a16:creationId xmlns:a16="http://schemas.microsoft.com/office/drawing/2014/main" id="{C96E2688-13D3-4043-BF2E-0D21CCBA3123}"/>
              </a:ext>
            </a:extLst>
          </p:cNvPr>
          <p:cNvSpPr/>
          <p:nvPr/>
        </p:nvSpPr>
        <p:spPr>
          <a:xfrm>
            <a:off x="11809329" y="1805789"/>
            <a:ext cx="9099711" cy="4277017"/>
          </a:xfrm>
          <a:prstGeom prst="rect">
            <a:avLst/>
          </a:prstGeom>
          <a:solidFill>
            <a:schemeClr val="bg1">
              <a:lumMod val="95000"/>
            </a:schemeClr>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dirty="0"/>
          </a:p>
        </p:txBody>
      </p:sp>
      <p:sp>
        <p:nvSpPr>
          <p:cNvPr id="4" name="Rectangle 3">
            <a:extLst>
              <a:ext uri="{FF2B5EF4-FFF2-40B4-BE49-F238E27FC236}">
                <a16:creationId xmlns:a16="http://schemas.microsoft.com/office/drawing/2014/main" id="{9C18FD58-1226-4FA6-8C9F-FFFA0D871164}"/>
              </a:ext>
            </a:extLst>
          </p:cNvPr>
          <p:cNvSpPr/>
          <p:nvPr/>
        </p:nvSpPr>
        <p:spPr>
          <a:xfrm>
            <a:off x="380551" y="1738495"/>
            <a:ext cx="10804874" cy="4303431"/>
          </a:xfrm>
          <a:prstGeom prst="rect">
            <a:avLst/>
          </a:prstGeom>
          <a:solidFill>
            <a:schemeClr val="bg1">
              <a:lumMod val="95000"/>
            </a:schemeClr>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dirty="0"/>
          </a:p>
        </p:txBody>
      </p:sp>
      <p:pic>
        <p:nvPicPr>
          <p:cNvPr id="7" name="Picture 6">
            <a:extLst>
              <a:ext uri="{FF2B5EF4-FFF2-40B4-BE49-F238E27FC236}">
                <a16:creationId xmlns:a16="http://schemas.microsoft.com/office/drawing/2014/main" id="{7D06A368-3644-4631-A2C1-C8E97C5D0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335" y="2358812"/>
            <a:ext cx="5041757" cy="3214235"/>
          </a:xfrm>
          <a:prstGeom prst="rect">
            <a:avLst/>
          </a:prstGeom>
        </p:spPr>
      </p:pic>
      <p:pic>
        <p:nvPicPr>
          <p:cNvPr id="11" name="Picture 10">
            <a:extLst>
              <a:ext uri="{FF2B5EF4-FFF2-40B4-BE49-F238E27FC236}">
                <a16:creationId xmlns:a16="http://schemas.microsoft.com/office/drawing/2014/main" id="{BF233B30-6A20-45C7-AE9D-F6E36B4C5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84" y="17847964"/>
            <a:ext cx="3209916" cy="3907413"/>
          </a:xfrm>
          <a:prstGeom prst="rect">
            <a:avLst/>
          </a:prstGeom>
        </p:spPr>
      </p:pic>
      <p:pic>
        <p:nvPicPr>
          <p:cNvPr id="13" name="Picture 12">
            <a:extLst>
              <a:ext uri="{FF2B5EF4-FFF2-40B4-BE49-F238E27FC236}">
                <a16:creationId xmlns:a16="http://schemas.microsoft.com/office/drawing/2014/main" id="{F29C9D9E-757D-4039-B9CB-4EBCFF81AA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01209" y="18016498"/>
            <a:ext cx="5047033" cy="3778641"/>
          </a:xfrm>
          <a:prstGeom prst="rect">
            <a:avLst/>
          </a:prstGeom>
        </p:spPr>
      </p:pic>
      <p:sp>
        <p:nvSpPr>
          <p:cNvPr id="29" name="TextBox 28">
            <a:extLst>
              <a:ext uri="{FF2B5EF4-FFF2-40B4-BE49-F238E27FC236}">
                <a16:creationId xmlns:a16="http://schemas.microsoft.com/office/drawing/2014/main" id="{272BD298-1F41-427A-A6D9-DA8012DFB267}"/>
              </a:ext>
            </a:extLst>
          </p:cNvPr>
          <p:cNvSpPr txBox="1"/>
          <p:nvPr/>
        </p:nvSpPr>
        <p:spPr>
          <a:xfrm>
            <a:off x="1211765" y="26244554"/>
            <a:ext cx="13232609" cy="2000548"/>
          </a:xfrm>
          <a:prstGeom prst="rect">
            <a:avLst/>
          </a:prstGeom>
          <a:noFill/>
        </p:spPr>
        <p:txBody>
          <a:bodyPr wrap="square" rtlCol="0">
            <a:spAutoFit/>
          </a:bodyPr>
          <a:lstStyle/>
          <a:p>
            <a:r>
              <a:rPr lang="en-ZA" sz="2800" dirty="0">
                <a:latin typeface="Times New Roman" panose="02020603050405020304" pitchFamily="18" charset="0"/>
                <a:cs typeface="Times New Roman" panose="02020603050405020304" pitchFamily="18" charset="0"/>
              </a:rPr>
              <a:t>“Art is never finished, only abandoned.”  Leonardo da Vinci.</a:t>
            </a:r>
          </a:p>
          <a:p>
            <a:r>
              <a:rPr lang="en-ZA" sz="2400" dirty="0">
                <a:latin typeface="Times New Roman" panose="02020603050405020304" pitchFamily="18" charset="0"/>
                <a:cs typeface="Times New Roman" panose="02020603050405020304" pitchFamily="18" charset="0"/>
              </a:rPr>
              <a:t>This piece of art can be improved in the following ways:</a:t>
            </a:r>
          </a:p>
          <a:p>
            <a:pPr marL="342900"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Use the equations describing the behaviour of the Ring to design light patterns providing quantitative descriptions of the illuminance received by the user.</a:t>
            </a:r>
          </a:p>
          <a:p>
            <a:pPr marL="342900"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 Integrate the NPSC in the IoT device family</a:t>
            </a:r>
          </a:p>
        </p:txBody>
      </p:sp>
      <p:sp>
        <p:nvSpPr>
          <p:cNvPr id="33" name="TextBox 32">
            <a:extLst>
              <a:ext uri="{FF2B5EF4-FFF2-40B4-BE49-F238E27FC236}">
                <a16:creationId xmlns:a16="http://schemas.microsoft.com/office/drawing/2014/main" id="{2771B946-A1A4-4E02-A834-6199BD2FAB1B}"/>
              </a:ext>
            </a:extLst>
          </p:cNvPr>
          <p:cNvSpPr txBox="1"/>
          <p:nvPr/>
        </p:nvSpPr>
        <p:spPr>
          <a:xfrm>
            <a:off x="674472" y="6886684"/>
            <a:ext cx="4365071"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SYSTEM OVERVIEW</a:t>
            </a:r>
          </a:p>
        </p:txBody>
      </p:sp>
      <p:pic>
        <p:nvPicPr>
          <p:cNvPr id="36" name="Picture 35">
            <a:extLst>
              <a:ext uri="{FF2B5EF4-FFF2-40B4-BE49-F238E27FC236}">
                <a16:creationId xmlns:a16="http://schemas.microsoft.com/office/drawing/2014/main" id="{2614EAFE-4259-40E4-91E5-9C2BA34F6B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04895" y="22085770"/>
            <a:ext cx="4609133" cy="2132339"/>
          </a:xfrm>
          <a:prstGeom prst="rect">
            <a:avLst/>
          </a:prstGeom>
        </p:spPr>
      </p:pic>
      <p:pic>
        <p:nvPicPr>
          <p:cNvPr id="3" name="Picture 2">
            <a:extLst>
              <a:ext uri="{FF2B5EF4-FFF2-40B4-BE49-F238E27FC236}">
                <a16:creationId xmlns:a16="http://schemas.microsoft.com/office/drawing/2014/main" id="{D496555D-2A71-4A3A-9115-FB9DCA3DE2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67613" y="7618788"/>
            <a:ext cx="13962644" cy="8702411"/>
          </a:xfrm>
          <a:prstGeom prst="rect">
            <a:avLst/>
          </a:prstGeom>
        </p:spPr>
      </p:pic>
      <p:sp>
        <p:nvSpPr>
          <p:cNvPr id="34" name="TextBox 33">
            <a:extLst>
              <a:ext uri="{FF2B5EF4-FFF2-40B4-BE49-F238E27FC236}">
                <a16:creationId xmlns:a16="http://schemas.microsoft.com/office/drawing/2014/main" id="{92942158-BFC3-4FE9-9835-A69EF8DD8A1F}"/>
              </a:ext>
            </a:extLst>
          </p:cNvPr>
          <p:cNvSpPr txBox="1"/>
          <p:nvPr/>
        </p:nvSpPr>
        <p:spPr>
          <a:xfrm>
            <a:off x="850184" y="2175367"/>
            <a:ext cx="3338336" cy="954107"/>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BACKGROUND</a:t>
            </a:r>
          </a:p>
          <a:p>
            <a:endParaRPr lang="en-US" sz="2800" b="1"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44A268AB-AC51-4B17-B614-6FDF3A968C8B}"/>
              </a:ext>
            </a:extLst>
          </p:cNvPr>
          <p:cNvSpPr txBox="1"/>
          <p:nvPr/>
        </p:nvSpPr>
        <p:spPr>
          <a:xfrm>
            <a:off x="12124363" y="2170285"/>
            <a:ext cx="3338336"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OBJECTIVES</a:t>
            </a:r>
          </a:p>
        </p:txBody>
      </p:sp>
      <p:sp>
        <p:nvSpPr>
          <p:cNvPr id="48" name="TextBox 47">
            <a:extLst>
              <a:ext uri="{FF2B5EF4-FFF2-40B4-BE49-F238E27FC236}">
                <a16:creationId xmlns:a16="http://schemas.microsoft.com/office/drawing/2014/main" id="{407AB791-4BC2-46DC-9558-FA93E0EDCF96}"/>
              </a:ext>
            </a:extLst>
          </p:cNvPr>
          <p:cNvSpPr txBox="1"/>
          <p:nvPr/>
        </p:nvSpPr>
        <p:spPr>
          <a:xfrm>
            <a:off x="3078639" y="14958625"/>
            <a:ext cx="3481411" cy="1200329"/>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Sensors</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Outside temperature</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Light temperature</a:t>
            </a:r>
          </a:p>
        </p:txBody>
      </p:sp>
      <p:sp>
        <p:nvSpPr>
          <p:cNvPr id="56" name="TextBox 55">
            <a:extLst>
              <a:ext uri="{FF2B5EF4-FFF2-40B4-BE49-F238E27FC236}">
                <a16:creationId xmlns:a16="http://schemas.microsoft.com/office/drawing/2014/main" id="{D17A3A57-580F-4BF1-B26C-CBA66DA00430}"/>
              </a:ext>
            </a:extLst>
          </p:cNvPr>
          <p:cNvSpPr txBox="1"/>
          <p:nvPr/>
        </p:nvSpPr>
        <p:spPr>
          <a:xfrm>
            <a:off x="752484" y="25716945"/>
            <a:ext cx="4047368" cy="523220"/>
          </a:xfrm>
          <a:prstGeom prst="rect">
            <a:avLst/>
          </a:prstGeom>
          <a:noFill/>
        </p:spPr>
        <p:txBody>
          <a:bodyPr wrap="square" rtlCol="0">
            <a:spAutoFit/>
          </a:bodyPr>
          <a:lstStyle/>
          <a:p>
            <a:r>
              <a:rPr lang="en-US" sz="2800" b="1" dirty="0"/>
              <a:t>WHAT’S NEXT?</a:t>
            </a:r>
          </a:p>
        </p:txBody>
      </p:sp>
      <p:sp>
        <p:nvSpPr>
          <p:cNvPr id="58" name="Rectangle 57">
            <a:extLst>
              <a:ext uri="{FF2B5EF4-FFF2-40B4-BE49-F238E27FC236}">
                <a16:creationId xmlns:a16="http://schemas.microsoft.com/office/drawing/2014/main" id="{D72D2529-26B7-480C-BD77-15FE38F6B535}"/>
              </a:ext>
            </a:extLst>
          </p:cNvPr>
          <p:cNvSpPr/>
          <p:nvPr/>
        </p:nvSpPr>
        <p:spPr>
          <a:xfrm>
            <a:off x="-9007" y="28924739"/>
            <a:ext cx="21405332" cy="1336706"/>
          </a:xfrm>
          <a:prstGeom prst="rect">
            <a:avLst/>
          </a:prstGeom>
          <a:solidFill>
            <a:schemeClr val="tx2">
              <a:lumMod val="50000"/>
            </a:schemeClr>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ZA" dirty="0"/>
          </a:p>
        </p:txBody>
      </p:sp>
      <p:pic>
        <p:nvPicPr>
          <p:cNvPr id="6" name="Picture 5" descr="A close up of a logo&#10;&#10;Description generated with very high confidence">
            <a:extLst>
              <a:ext uri="{FF2B5EF4-FFF2-40B4-BE49-F238E27FC236}">
                <a16:creationId xmlns:a16="http://schemas.microsoft.com/office/drawing/2014/main" id="{18D95D95-6C24-43FE-9123-AC548EF995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4909" y="29201873"/>
            <a:ext cx="6052917" cy="957140"/>
          </a:xfrm>
          <a:prstGeom prst="rect">
            <a:avLst/>
          </a:prstGeom>
        </p:spPr>
      </p:pic>
      <p:sp>
        <p:nvSpPr>
          <p:cNvPr id="8" name="TextBox 7">
            <a:extLst>
              <a:ext uri="{FF2B5EF4-FFF2-40B4-BE49-F238E27FC236}">
                <a16:creationId xmlns:a16="http://schemas.microsoft.com/office/drawing/2014/main" id="{4D00F3B7-0A17-41B9-B9D5-A6CFB4BA3D1C}"/>
              </a:ext>
            </a:extLst>
          </p:cNvPr>
          <p:cNvSpPr txBox="1"/>
          <p:nvPr/>
        </p:nvSpPr>
        <p:spPr>
          <a:xfrm>
            <a:off x="16851785" y="28992493"/>
            <a:ext cx="4163987" cy="1200329"/>
          </a:xfrm>
          <a:prstGeom prst="rect">
            <a:avLst/>
          </a:prstGeom>
          <a:noFill/>
        </p:spPr>
        <p:txBody>
          <a:bodyPr wrap="square" rtlCol="0">
            <a:spAutoFit/>
          </a:bodyPr>
          <a:lstStyle/>
          <a:p>
            <a:r>
              <a:rPr lang="en-ZA" b="1" dirty="0">
                <a:solidFill>
                  <a:schemeClr val="bg1"/>
                </a:solidFill>
                <a:latin typeface="Arial" panose="020B0604020202020204" pitchFamily="34" charset="0"/>
                <a:cs typeface="Arial" panose="020B0604020202020204" pitchFamily="34" charset="0"/>
              </a:rPr>
              <a:t>Othniel KONAN</a:t>
            </a:r>
          </a:p>
          <a:p>
            <a:r>
              <a:rPr lang="en-ZA" b="1" dirty="0">
                <a:solidFill>
                  <a:schemeClr val="bg1"/>
                </a:solidFill>
                <a:latin typeface="Arial" panose="020B0604020202020204" pitchFamily="34" charset="0"/>
                <a:cs typeface="Arial" panose="020B0604020202020204" pitchFamily="34" charset="0"/>
              </a:rPr>
              <a:t>Electrical &amp; Computer Engineering</a:t>
            </a:r>
          </a:p>
          <a:p>
            <a:r>
              <a:rPr lang="en-ZA" b="1" dirty="0">
                <a:solidFill>
                  <a:schemeClr val="bg1"/>
                </a:solidFill>
                <a:latin typeface="Arial" panose="020B0604020202020204" pitchFamily="34" charset="0"/>
                <a:cs typeface="Arial" panose="020B0604020202020204" pitchFamily="34" charset="0"/>
              </a:rPr>
              <a:t>Kylekojey@gmail.com</a:t>
            </a:r>
            <a:br>
              <a:rPr lang="en-ZA" b="1" dirty="0">
                <a:solidFill>
                  <a:schemeClr val="bg1"/>
                </a:solidFill>
                <a:latin typeface="Arial" panose="020B0604020202020204" pitchFamily="34" charset="0"/>
                <a:cs typeface="Arial" panose="020B0604020202020204" pitchFamily="34" charset="0"/>
              </a:rPr>
            </a:br>
            <a:r>
              <a:rPr lang="en-ZA" b="1" dirty="0">
                <a:solidFill>
                  <a:schemeClr val="bg1"/>
                </a:solidFill>
                <a:latin typeface="Arial" panose="020B0604020202020204" pitchFamily="34" charset="0"/>
                <a:cs typeface="Arial" panose="020B0604020202020204" pitchFamily="34" charset="0"/>
              </a:rPr>
              <a:t>+27783420721</a:t>
            </a:r>
          </a:p>
        </p:txBody>
      </p:sp>
      <p:sp>
        <p:nvSpPr>
          <p:cNvPr id="10" name="Rectangle 9">
            <a:extLst>
              <a:ext uri="{FF2B5EF4-FFF2-40B4-BE49-F238E27FC236}">
                <a16:creationId xmlns:a16="http://schemas.microsoft.com/office/drawing/2014/main" id="{13373ACE-2EA7-469A-AFCF-C4EA0AD7BD64}"/>
              </a:ext>
            </a:extLst>
          </p:cNvPr>
          <p:cNvSpPr/>
          <p:nvPr/>
        </p:nvSpPr>
        <p:spPr>
          <a:xfrm>
            <a:off x="0" y="-4692"/>
            <a:ext cx="21396325" cy="1384995"/>
          </a:xfrm>
          <a:prstGeom prst="rect">
            <a:avLst/>
          </a:prstGeom>
        </p:spPr>
        <p:txBody>
          <a:bodyPr wrap="square">
            <a:spAutoFit/>
          </a:bodyPr>
          <a:lstStyle/>
          <a:p>
            <a:pPr algn="ctr"/>
            <a:r>
              <a:rPr lang="en-US" sz="4800" b="1" dirty="0" err="1">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NeoPixel</a:t>
            </a:r>
            <a:r>
              <a:rPr lang="en-US" sz="48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Sunrise Clock (NPSC)</a:t>
            </a:r>
          </a:p>
          <a:p>
            <a:pPr algn="ctr"/>
            <a:r>
              <a:rPr lang="en-US" sz="3600" dirty="0">
                <a:solidFill>
                  <a:schemeClr val="bg1"/>
                </a:solidFill>
                <a:latin typeface="Arial" panose="020B0604020202020204" pitchFamily="34" charset="0"/>
                <a:cs typeface="Arial" panose="020B0604020202020204" pitchFamily="34" charset="0"/>
              </a:rPr>
              <a:t>An Intelligent Bedside Clock</a:t>
            </a:r>
          </a:p>
        </p:txBody>
      </p:sp>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EF1B3CAD-27FC-4D0F-9B47-05C5080390FB}"/>
                  </a:ext>
                </a:extLst>
              </p:cNvPr>
              <p:cNvSpPr txBox="1"/>
              <p:nvPr/>
            </p:nvSpPr>
            <p:spPr>
              <a:xfrm>
                <a:off x="1211764" y="2844689"/>
                <a:ext cx="4394991" cy="310854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Studies made on human </a:t>
                </a:r>
                <a:r>
                  <a:rPr lang="en-ZA" sz="2800" dirty="0">
                    <a:latin typeface="Times New Roman" panose="02020603050405020304" pitchFamily="18" charset="0"/>
                    <a:cs typeface="Times New Roman" panose="02020603050405020304" pitchFamily="18" charset="0"/>
                  </a:rPr>
                  <a:t>behavioural</a:t>
                </a:r>
                <a:r>
                  <a:rPr lang="en-US" sz="2800" dirty="0">
                    <a:latin typeface="Times New Roman" panose="02020603050405020304" pitchFamily="18" charset="0"/>
                    <a:cs typeface="Times New Roman" panose="02020603050405020304" pitchFamily="18" charset="0"/>
                  </a:rPr>
                  <a:t> patterns have revealed that light of </a:t>
                </a:r>
                <a14:m>
                  <m:oMath xmlns:m="http://schemas.openxmlformats.org/officeDocument/2006/math">
                    <m:r>
                      <a:rPr lang="en-US" sz="2800" b="0" i="1" smtClean="0">
                        <a:latin typeface="Cambria Math" panose="02040503050406030204" pitchFamily="18" charset="0"/>
                        <a:cs typeface="Times New Roman" panose="02020603050405020304" pitchFamily="18" charset="0"/>
                      </a:rPr>
                      <m:t>460</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±10</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𝑛𝑚</m:t>
                    </m:r>
                  </m:oMath>
                </a14:m>
                <a:r>
                  <a:rPr lang="en-US" sz="2800" dirty="0">
                    <a:latin typeface="Times New Roman" panose="02020603050405020304" pitchFamily="18" charset="0"/>
                    <a:cs typeface="Times New Roman" panose="02020603050405020304" pitchFamily="18" charset="0"/>
                  </a:rPr>
                  <a:t> wavelength can affect the sleep-wake cycle by controlling the production of melatonin. </a:t>
                </a:r>
              </a:p>
            </p:txBody>
          </p:sp>
        </mc:Choice>
        <mc:Fallback>
          <p:sp>
            <p:nvSpPr>
              <p:cNvPr id="60" name="TextBox 59">
                <a:extLst>
                  <a:ext uri="{FF2B5EF4-FFF2-40B4-BE49-F238E27FC236}">
                    <a16:creationId xmlns:a16="http://schemas.microsoft.com/office/drawing/2014/main" id="{EF1B3CAD-27FC-4D0F-9B47-05C5080390FB}"/>
                  </a:ext>
                </a:extLst>
              </p:cNvPr>
              <p:cNvSpPr txBox="1">
                <a:spLocks noRot="1" noChangeAspect="1" noMove="1" noResize="1" noEditPoints="1" noAdjustHandles="1" noChangeArrowheads="1" noChangeShapeType="1" noTextEdit="1"/>
              </p:cNvSpPr>
              <p:nvPr/>
            </p:nvSpPr>
            <p:spPr>
              <a:xfrm>
                <a:off x="1211764" y="2844689"/>
                <a:ext cx="4394991" cy="3108543"/>
              </a:xfrm>
              <a:prstGeom prst="rect">
                <a:avLst/>
              </a:prstGeom>
              <a:blipFill>
                <a:blip r:embed="rId9"/>
                <a:stretch>
                  <a:fillRect l="-2913" t="-2157" r="-2219" b="-4510"/>
                </a:stretch>
              </a:blipFill>
            </p:spPr>
            <p:txBody>
              <a:bodyPr/>
              <a:lstStyle/>
              <a:p>
                <a:r>
                  <a:rPr lang="en-ZA">
                    <a:noFill/>
                  </a:rPr>
                  <a:t> </a:t>
                </a:r>
              </a:p>
            </p:txBody>
          </p:sp>
        </mc:Fallback>
      </mc:AlternateContent>
      <p:sp>
        <p:nvSpPr>
          <p:cNvPr id="61" name="TextBox 60">
            <a:extLst>
              <a:ext uri="{FF2B5EF4-FFF2-40B4-BE49-F238E27FC236}">
                <a16:creationId xmlns:a16="http://schemas.microsoft.com/office/drawing/2014/main" id="{D0C7AEDA-59D5-4036-8D29-B99E3631DDC9}"/>
              </a:ext>
            </a:extLst>
          </p:cNvPr>
          <p:cNvSpPr txBox="1"/>
          <p:nvPr/>
        </p:nvSpPr>
        <p:spPr>
          <a:xfrm>
            <a:off x="12496799" y="2898411"/>
            <a:ext cx="8049341" cy="2246769"/>
          </a:xfrm>
          <a:prstGeom prst="rect">
            <a:avLst/>
          </a:prstGeom>
          <a:noFill/>
        </p:spPr>
        <p:txBody>
          <a:bodyPr wrap="square" rtlCol="0">
            <a:spAutoFit/>
          </a:bodyPr>
          <a:lstStyle/>
          <a:p>
            <a:r>
              <a:rPr lang="en-US" sz="2800" dirty="0">
                <a:solidFill>
                  <a:schemeClr val="tx2">
                    <a:lumMod val="50000"/>
                  </a:schemeClr>
                </a:solidFill>
                <a:latin typeface="Times New Roman" panose="02020603050405020304" pitchFamily="18" charset="0"/>
                <a:cs typeface="Times New Roman" panose="02020603050405020304" pitchFamily="18" charset="0"/>
              </a:rPr>
              <a:t>Create a device capable of generating light emission patterns which can produce both soporific and gentle awakening effects on humans, to control the human sleep-wake cycle in a more gentle manner that can have health benefits</a:t>
            </a:r>
            <a:r>
              <a:rPr lang="en-US" sz="2800"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117C393D-8BE5-495D-B66E-CBF7CE404B55}"/>
              </a:ext>
            </a:extLst>
          </p:cNvPr>
          <p:cNvSpPr txBox="1"/>
          <p:nvPr/>
        </p:nvSpPr>
        <p:spPr>
          <a:xfrm>
            <a:off x="1652410" y="8199911"/>
            <a:ext cx="3917914" cy="1200329"/>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Two user inputs type</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Smartphone application</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Onboard touchscreen</a:t>
            </a:r>
          </a:p>
        </p:txBody>
      </p:sp>
      <p:sp>
        <p:nvSpPr>
          <p:cNvPr id="63" name="TextBox 62">
            <a:extLst>
              <a:ext uri="{FF2B5EF4-FFF2-40B4-BE49-F238E27FC236}">
                <a16:creationId xmlns:a16="http://schemas.microsoft.com/office/drawing/2014/main" id="{7A1060BD-357F-43E6-9B29-2878A1D04882}"/>
              </a:ext>
            </a:extLst>
          </p:cNvPr>
          <p:cNvSpPr txBox="1"/>
          <p:nvPr/>
        </p:nvSpPr>
        <p:spPr>
          <a:xfrm>
            <a:off x="388246" y="10630815"/>
            <a:ext cx="3223121" cy="1569660"/>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Alarm functionality</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64KB EEPROM</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Real Time Clock</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Alarms from </a:t>
            </a:r>
          </a:p>
        </p:txBody>
      </p: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6C9083C6-EE15-4B45-B7E8-597FCDB4B5F6}"/>
                  </a:ext>
                </a:extLst>
              </p:cNvPr>
              <p:cNvSpPr txBox="1"/>
              <p:nvPr/>
            </p:nvSpPr>
            <p:spPr>
              <a:xfrm>
                <a:off x="17427629" y="11455507"/>
                <a:ext cx="3481411" cy="2677656"/>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Visual outputs</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Ring for emitting light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460</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±10</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𝑛𝑚</m:t>
                    </m:r>
                  </m:oMath>
                </a14:m>
                <a:r>
                  <a:rPr lang="en-US" sz="2400" dirty="0">
                    <a:latin typeface="Times New Roman" panose="02020603050405020304" pitchFamily="18" charset="0"/>
                    <a:cs typeface="Times New Roman" panose="02020603050405020304" pitchFamily="18" charset="0"/>
                  </a:rPr>
                  <a:t> wavelength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30</m:t>
                    </m:r>
                    <m:r>
                      <a:rPr lang="en-US" sz="2400" b="0" i="1" smtClean="0">
                        <a:latin typeface="Cambria Math" panose="02040503050406030204" pitchFamily="18" charset="0"/>
                        <a:cs typeface="Times New Roman" panose="02020603050405020304" pitchFamily="18" charset="0"/>
                      </a:rPr>
                      <m:t>𝑙𝑥</m:t>
                    </m:r>
                  </m:oMath>
                </a14:m>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Time &amp; Weekday</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Date &amp; Temperature</a:t>
                </a:r>
              </a:p>
            </p:txBody>
          </p:sp>
        </mc:Choice>
        <mc:Fallback>
          <p:sp>
            <p:nvSpPr>
              <p:cNvPr id="64" name="TextBox 63">
                <a:extLst>
                  <a:ext uri="{FF2B5EF4-FFF2-40B4-BE49-F238E27FC236}">
                    <a16:creationId xmlns:a16="http://schemas.microsoft.com/office/drawing/2014/main" id="{6C9083C6-EE15-4B45-B7E8-597FCDB4B5F6}"/>
                  </a:ext>
                </a:extLst>
              </p:cNvPr>
              <p:cNvSpPr txBox="1">
                <a:spLocks noRot="1" noChangeAspect="1" noMove="1" noResize="1" noEditPoints="1" noAdjustHandles="1" noChangeArrowheads="1" noChangeShapeType="1" noTextEdit="1"/>
              </p:cNvSpPr>
              <p:nvPr/>
            </p:nvSpPr>
            <p:spPr>
              <a:xfrm>
                <a:off x="17427629" y="11455507"/>
                <a:ext cx="3481411" cy="2677656"/>
              </a:xfrm>
              <a:prstGeom prst="rect">
                <a:avLst/>
              </a:prstGeom>
              <a:blipFill>
                <a:blip r:embed="rId10"/>
                <a:stretch>
                  <a:fillRect l="-2802" t="-1595" r="-2452" b="-4328"/>
                </a:stretch>
              </a:blipFill>
            </p:spPr>
            <p:txBody>
              <a:bodyPr/>
              <a:lstStyle/>
              <a:p>
                <a:r>
                  <a:rPr lang="en-ZA">
                    <a:noFill/>
                  </a:rPr>
                  <a:t> </a:t>
                </a:r>
              </a:p>
            </p:txBody>
          </p:sp>
        </mc:Fallback>
      </mc:AlternateContent>
      <p:sp>
        <p:nvSpPr>
          <p:cNvPr id="65" name="TextBox 64">
            <a:extLst>
              <a:ext uri="{FF2B5EF4-FFF2-40B4-BE49-F238E27FC236}">
                <a16:creationId xmlns:a16="http://schemas.microsoft.com/office/drawing/2014/main" id="{822BCA0A-B671-4C9E-BF9D-6F60E08F9E0D}"/>
              </a:ext>
            </a:extLst>
          </p:cNvPr>
          <p:cNvSpPr txBox="1"/>
          <p:nvPr/>
        </p:nvSpPr>
        <p:spPr>
          <a:xfrm>
            <a:off x="16557391" y="7208976"/>
            <a:ext cx="4107471" cy="1938992"/>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System Hierarchy</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Software</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Application (top)</a:t>
            </a: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Framework (middle)</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Hardware (bottom)</a:t>
            </a:r>
          </a:p>
        </p:txBody>
      </p:sp>
      <p:sp>
        <p:nvSpPr>
          <p:cNvPr id="66" name="TextBox 65">
            <a:extLst>
              <a:ext uri="{FF2B5EF4-FFF2-40B4-BE49-F238E27FC236}">
                <a16:creationId xmlns:a16="http://schemas.microsoft.com/office/drawing/2014/main" id="{79DC9885-38D2-4DC9-9F70-660ED987BA53}"/>
              </a:ext>
            </a:extLst>
          </p:cNvPr>
          <p:cNvSpPr txBox="1"/>
          <p:nvPr/>
        </p:nvSpPr>
        <p:spPr>
          <a:xfrm>
            <a:off x="4423332" y="17965561"/>
            <a:ext cx="4290237" cy="4260990"/>
          </a:xfrm>
          <a:prstGeom prst="rect">
            <a:avLst/>
          </a:prstGeom>
          <a:noFill/>
        </p:spPr>
        <p:txBody>
          <a:bodyPr wrap="square" rtlCol="0">
            <a:spAutoFit/>
          </a:bodyPr>
          <a:lstStyle/>
          <a:p>
            <a:r>
              <a:rPr lang="en-ZA" sz="2400" b="1" dirty="0">
                <a:latin typeface="Arial" panose="020B0604020202020204" pitchFamily="34" charset="0"/>
                <a:cs typeface="Arial" panose="020B0604020202020204" pitchFamily="34" charset="0"/>
              </a:rPr>
              <a:t>RING SPECIFICATIONS</a:t>
            </a:r>
          </a:p>
          <a:p>
            <a:pPr marL="800100" lvl="1"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180 </a:t>
            </a:r>
            <a:r>
              <a:rPr lang="en-ZA" sz="2400" dirty="0" err="1">
                <a:latin typeface="Times New Roman" panose="02020603050405020304" pitchFamily="18" charset="0"/>
                <a:cs typeface="Times New Roman" panose="02020603050405020304" pitchFamily="18" charset="0"/>
              </a:rPr>
              <a:t>neopixels</a:t>
            </a:r>
            <a:endParaRPr lang="en-Z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5V @ 7.5A max</a:t>
            </a:r>
          </a:p>
          <a:p>
            <a:pPr marL="800100" lvl="1"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37.5 W max</a:t>
            </a:r>
          </a:p>
          <a:p>
            <a:pPr marL="800100" lvl="1"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0.5W min</a:t>
            </a:r>
          </a:p>
          <a:p>
            <a:pPr marL="800100" lvl="1"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21 x 21 cm</a:t>
            </a:r>
            <a:r>
              <a:rPr lang="en-ZA" sz="2400" baseline="30000" dirty="0">
                <a:latin typeface="Times New Roman" panose="02020603050405020304" pitchFamily="18" charset="0"/>
                <a:cs typeface="Times New Roman" panose="02020603050405020304" pitchFamily="18" charset="0"/>
              </a:rPr>
              <a:t>2</a:t>
            </a:r>
            <a:endParaRPr lang="en-Z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RGB colours</a:t>
            </a:r>
          </a:p>
          <a:p>
            <a:pPr marL="800100" lvl="1"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255 x 255 x 255 x 180 colour combinations</a:t>
            </a:r>
          </a:p>
          <a:p>
            <a:pPr marL="800100" lvl="1"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Refresh rate &gt;= 5.4ms</a:t>
            </a:r>
          </a:p>
          <a:p>
            <a:pPr marL="800100" lvl="1" indent="-342900">
              <a:buFont typeface="Arial" panose="020B0604020202020204" pitchFamily="34" charset="0"/>
              <a:buChar char="•"/>
            </a:pPr>
            <a:endParaRPr lang="en-ZA"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8D192074-3220-42E5-A2C8-76F097093C98}"/>
                  </a:ext>
                </a:extLst>
              </p:cNvPr>
              <p:cNvSpPr txBox="1"/>
              <p:nvPr/>
            </p:nvSpPr>
            <p:spPr>
              <a:xfrm>
                <a:off x="850184" y="21924173"/>
                <a:ext cx="8378719" cy="2322111"/>
              </a:xfrm>
              <a:prstGeom prst="rect">
                <a:avLst/>
              </a:prstGeom>
              <a:noFill/>
            </p:spPr>
            <p:txBody>
              <a:bodyPr wrap="square" rtlCol="0">
                <a:spAutoFit/>
              </a:bodyPr>
              <a:lstStyle/>
              <a:p>
                <a:r>
                  <a:rPr lang="en-ZA" sz="2400" b="1" dirty="0">
                    <a:latin typeface="Arial" panose="020B0604020202020204" pitchFamily="34" charset="0"/>
                    <a:cs typeface="Arial" panose="020B0604020202020204" pitchFamily="34" charset="0"/>
                  </a:rPr>
                  <a:t>MATHEMATICAL MODELS</a:t>
                </a:r>
              </a:p>
              <a:p>
                <a:pPr marL="800100" lvl="1"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Illuminance distribution as a function of</a:t>
                </a:r>
              </a:p>
              <a:p>
                <a:pPr marL="1257300" lvl="2"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the distance (cm): </a:t>
                </a:r>
                <a:r>
                  <a:rPr lang="en-ZA" sz="2400" b="1" dirty="0">
                    <a:latin typeface="Times New Roman" panose="02020603050405020304" pitchFamily="18" charset="0"/>
                    <a:cs typeface="Times New Roman" panose="02020603050405020304" pitchFamily="18" charset="0"/>
                  </a:rPr>
                  <a:t>f(x) =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𝟏𝟖</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𝟑𝟏</m:t>
                    </m:r>
                    <m:sSup>
                      <m:sSupPr>
                        <m:ctrlPr>
                          <a:rPr lang="en-US" sz="2400" b="1" i="1" smtClean="0">
                            <a:latin typeface="Cambria Math" panose="02040503050406030204" pitchFamily="18" charset="0"/>
                            <a:cs typeface="Times New Roman" panose="02020603050405020304" pitchFamily="18" charset="0"/>
                          </a:rPr>
                        </m:ctrlPr>
                      </m:sSupPr>
                      <m:e>
                        <m:r>
                          <a:rPr lang="en-US" sz="2400" b="1" i="1" smtClean="0">
                            <a:latin typeface="Cambria Math" panose="02040503050406030204" pitchFamily="18" charset="0"/>
                            <a:cs typeface="Times New Roman" panose="02020603050405020304" pitchFamily="18" charset="0"/>
                          </a:rPr>
                          <m:t>𝒙</m:t>
                        </m:r>
                      </m:e>
                      <m:sup>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𝟏</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𝟓𝟑</m:t>
                        </m:r>
                      </m:sup>
                    </m:sSup>
                  </m:oMath>
                </a14:m>
                <a:endParaRPr lang="en-ZA" sz="24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the brightness (%): </a:t>
                </a:r>
                <a:r>
                  <a:rPr lang="en-ZA" sz="2400" b="1" dirty="0">
                    <a:latin typeface="Times New Roman" panose="02020603050405020304" pitchFamily="18" charset="0"/>
                    <a:cs typeface="Times New Roman" panose="02020603050405020304" pitchFamily="18" charset="0"/>
                  </a:rPr>
                  <a:t>f(x)  = </a:t>
                </a:r>
                <a14:m>
                  <m:oMath xmlns:m="http://schemas.openxmlformats.org/officeDocument/2006/math">
                    <m:r>
                      <a:rPr lang="en-US" sz="2400" b="1" i="0" smtClean="0">
                        <a:latin typeface="Cambria Math" panose="02040503050406030204" pitchFamily="18" charset="0"/>
                        <a:cs typeface="Times New Roman" panose="02020603050405020304" pitchFamily="18" charset="0"/>
                      </a:rPr>
                      <m:t>𝟎</m:t>
                    </m:r>
                    <m:r>
                      <a:rPr lang="en-US" sz="2400" b="1" i="0" smtClean="0">
                        <a:latin typeface="Cambria Math" panose="02040503050406030204" pitchFamily="18" charset="0"/>
                        <a:cs typeface="Times New Roman" panose="02020603050405020304" pitchFamily="18" charset="0"/>
                      </a:rPr>
                      <m:t>.</m:t>
                    </m:r>
                    <m:r>
                      <a:rPr lang="en-US" sz="2400" b="1" i="0" smtClean="0">
                        <a:latin typeface="Cambria Math" panose="02040503050406030204" pitchFamily="18" charset="0"/>
                        <a:cs typeface="Times New Roman" panose="02020603050405020304" pitchFamily="18" charset="0"/>
                      </a:rPr>
                      <m:t>𝟎𝟕𝟎𝟒𝟑</m:t>
                    </m:r>
                    <m:r>
                      <a:rPr lang="en-US" sz="2400" b="1" i="1">
                        <a:latin typeface="Cambria Math" panose="02040503050406030204" pitchFamily="18" charset="0"/>
                        <a:cs typeface="Times New Roman" panose="02020603050405020304" pitchFamily="18" charset="0"/>
                      </a:rPr>
                      <m:t>𝒙</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𝟎</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𝟎𝟕𝟎𝟕</m:t>
                    </m:r>
                  </m:oMath>
                </a14:m>
                <a:endParaRPr lang="en-ZA" sz="24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Temperature (C) vs Current (A):</a:t>
                </a:r>
              </a:p>
              <a:p>
                <a:pPr marL="1257300" lvl="2" indent="-342900">
                  <a:buFont typeface="Arial" panose="020B0604020202020204" pitchFamily="34" charset="0"/>
                  <a:buChar char="•"/>
                </a:pPr>
                <a:r>
                  <a:rPr lang="en-ZA" sz="2400" b="1" dirty="0">
                    <a:latin typeface="Times New Roman" panose="02020603050405020304" pitchFamily="18" charset="0"/>
                    <a:cs typeface="Times New Roman" panose="02020603050405020304" pitchFamily="18" charset="0"/>
                  </a:rPr>
                  <a:t>f(x) =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𝟔</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𝟓𝟕</m:t>
                    </m:r>
                    <m:r>
                      <a:rPr lang="en-US" sz="2400" b="1" i="1" smtClean="0">
                        <a:latin typeface="Cambria Math" panose="02040503050406030204" pitchFamily="18" charset="0"/>
                        <a:cs typeface="Times New Roman" panose="02020603050405020304" pitchFamily="18" charset="0"/>
                      </a:rPr>
                      <m:t>𝒙</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𝟑</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𝟒𝟔</m:t>
                    </m:r>
                    <m:r>
                      <a:rPr lang="en-US" sz="2400" b="1" i="1" smtClean="0">
                        <a:latin typeface="Cambria Math" panose="02040503050406030204" pitchFamily="18" charset="0"/>
                        <a:cs typeface="Times New Roman" panose="02020603050405020304" pitchFamily="18" charset="0"/>
                      </a:rPr>
                      <m:t> </m:t>
                    </m:r>
                  </m:oMath>
                </a14:m>
                <a:endParaRPr lang="en-ZA" sz="2400" b="1" dirty="0">
                  <a:latin typeface="Times New Roman" panose="02020603050405020304" pitchFamily="18" charset="0"/>
                  <a:cs typeface="Times New Roman" panose="02020603050405020304" pitchFamily="18" charset="0"/>
                </a:endParaRPr>
              </a:p>
            </p:txBody>
          </p:sp>
        </mc:Choice>
        <mc:Fallback>
          <p:sp>
            <p:nvSpPr>
              <p:cNvPr id="67" name="TextBox 66">
                <a:extLst>
                  <a:ext uri="{FF2B5EF4-FFF2-40B4-BE49-F238E27FC236}">
                    <a16:creationId xmlns:a16="http://schemas.microsoft.com/office/drawing/2014/main" id="{8D192074-3220-42E5-A2C8-76F097093C98}"/>
                  </a:ext>
                </a:extLst>
              </p:cNvPr>
              <p:cNvSpPr txBox="1">
                <a:spLocks noRot="1" noChangeAspect="1" noMove="1" noResize="1" noEditPoints="1" noAdjustHandles="1" noChangeArrowheads="1" noChangeShapeType="1" noTextEdit="1"/>
              </p:cNvSpPr>
              <p:nvPr/>
            </p:nvSpPr>
            <p:spPr>
              <a:xfrm>
                <a:off x="850184" y="21924173"/>
                <a:ext cx="8378719" cy="2322111"/>
              </a:xfrm>
              <a:prstGeom prst="rect">
                <a:avLst/>
              </a:prstGeom>
              <a:blipFill>
                <a:blip r:embed="rId11"/>
                <a:stretch>
                  <a:fillRect l="-1091" t="-1837" b="-5249"/>
                </a:stretch>
              </a:blipFill>
            </p:spPr>
            <p:txBody>
              <a:bodyPr/>
              <a:lstStyle/>
              <a:p>
                <a:r>
                  <a:rPr lang="en-ZA">
                    <a:noFill/>
                  </a:rPr>
                  <a:t> </a:t>
                </a:r>
              </a:p>
            </p:txBody>
          </p:sp>
        </mc:Fallback>
      </mc:AlternateContent>
      <p:sp>
        <p:nvSpPr>
          <p:cNvPr id="68" name="TextBox 67">
            <a:extLst>
              <a:ext uri="{FF2B5EF4-FFF2-40B4-BE49-F238E27FC236}">
                <a16:creationId xmlns:a16="http://schemas.microsoft.com/office/drawing/2014/main" id="{43702CF7-740C-403C-8830-3DB36DB13A76}"/>
              </a:ext>
            </a:extLst>
          </p:cNvPr>
          <p:cNvSpPr txBox="1"/>
          <p:nvPr/>
        </p:nvSpPr>
        <p:spPr>
          <a:xfrm>
            <a:off x="11185425" y="17891052"/>
            <a:ext cx="4609133" cy="7109639"/>
          </a:xfrm>
          <a:prstGeom prst="rect">
            <a:avLst/>
          </a:prstGeom>
          <a:noFill/>
        </p:spPr>
        <p:txBody>
          <a:bodyPr wrap="square" rtlCol="0">
            <a:spAutoFit/>
          </a:bodyPr>
          <a:lstStyle/>
          <a:p>
            <a:r>
              <a:rPr lang="en-ZA" sz="2400" b="1" dirty="0">
                <a:latin typeface="Arial" panose="020B0604020202020204" pitchFamily="34" charset="0"/>
                <a:cs typeface="Arial" panose="020B0604020202020204" pitchFamily="34" charset="0"/>
              </a:rPr>
              <a:t>ILLUMANCE AND BLUE LIGHT</a:t>
            </a:r>
          </a:p>
          <a:p>
            <a:pPr lvl="1"/>
            <a:r>
              <a:rPr lang="en-US" sz="2400" dirty="0">
                <a:latin typeface="Times New Roman" panose="02020603050405020304" pitchFamily="18" charset="0"/>
                <a:cs typeface="Times New Roman" panose="02020603050405020304" pitchFamily="18" charset="0"/>
              </a:rPr>
              <a:t>Blue light of 465nm wavelength capable of significantly reduce the production of the sleeping hormone emit up to 30lx at an object place 1m meter away and at 90 degree angle from the normal to the Ring’s surface.</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Illuminance distribution of the Ring follows Lambert’s Cosine Law. As expected, object positioned on the normal to the Ring’s surface receive most of the illuminance emitted.</a:t>
            </a:r>
          </a:p>
          <a:p>
            <a:pPr lvl="1"/>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Z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7993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290</TotalTime>
  <Words>340</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Othniel Konan</dc:creator>
  <cp:lastModifiedBy>Othniel Konan</cp:lastModifiedBy>
  <cp:revision>33</cp:revision>
  <dcterms:created xsi:type="dcterms:W3CDTF">2017-11-15T05:15:02Z</dcterms:created>
  <dcterms:modified xsi:type="dcterms:W3CDTF">2017-11-15T11:16:28Z</dcterms:modified>
</cp:coreProperties>
</file>