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75" r:id="rId3"/>
    <p:sldId id="362" r:id="rId4"/>
    <p:sldId id="366" r:id="rId5"/>
    <p:sldId id="364" r:id="rId6"/>
    <p:sldId id="365" r:id="rId7"/>
    <p:sldId id="376" r:id="rId8"/>
    <p:sldId id="377" r:id="rId9"/>
    <p:sldId id="380" r:id="rId10"/>
    <p:sldId id="381" r:id="rId11"/>
    <p:sldId id="378" r:id="rId12"/>
    <p:sldId id="379" r:id="rId13"/>
    <p:sldId id="382" r:id="rId14"/>
    <p:sldId id="368" r:id="rId15"/>
    <p:sldId id="371" r:id="rId16"/>
    <p:sldId id="369" r:id="rId17"/>
    <p:sldId id="373" r:id="rId18"/>
    <p:sldId id="370" r:id="rId19"/>
    <p:sldId id="36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6600"/>
    <a:srgbClr val="5769B5"/>
    <a:srgbClr val="76D636"/>
    <a:srgbClr val="C3498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718" autoAdjust="0"/>
  </p:normalViewPr>
  <p:slideViewPr>
    <p:cSldViewPr>
      <p:cViewPr varScale="1">
        <p:scale>
          <a:sx n="68" d="100"/>
          <a:sy n="68" d="100"/>
        </p:scale>
        <p:origin x="-1218" y="-90"/>
      </p:cViewPr>
      <p:guideLst>
        <p:guide orient="horz" pos="2136"/>
        <p:guide pos="26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1A84F44-8405-4B19-9ACB-7CE9106B2047}" type="datetime1">
              <a:rPr lang="zh-CN" altLang="en-US"/>
              <a:pPr>
                <a:defRPr/>
              </a:pPr>
              <a:t>2014/6/10</a:t>
            </a:fld>
            <a:endParaRPr lang="zh-CN" altLang="en-US" sz="1200"/>
          </a:p>
        </p:txBody>
      </p:sp>
      <p:sp>
        <p:nvSpPr>
          <p:cNvPr id="2150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1161399-C502-48FF-8313-A76AEBBB4D9C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其他功能，像心律采集等，通过外接设备连接采集</a:t>
            </a:r>
            <a:endParaRPr lang="en-US" altLang="zh-CN" dirty="0" smtClean="0"/>
          </a:p>
          <a:p>
            <a:r>
              <a:rPr lang="zh-CN" altLang="en-US" dirty="0" smtClean="0"/>
              <a:t>待机是最大的问题之一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1A84F44-8405-4B19-9ACB-7CE9106B2047}" type="datetime1">
              <a:rPr lang="zh-CN" altLang="en-US" smtClean="0"/>
              <a:pPr>
                <a:defRPr/>
              </a:pPr>
              <a:t>2014/6/10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161399-C502-48FF-8313-A76AEBBB4D9C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昵称和姓名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1A84F44-8405-4B19-9ACB-7CE9106B2047}" type="datetime1">
              <a:rPr lang="zh-CN" altLang="en-US" smtClean="0"/>
              <a:pPr>
                <a:defRPr/>
              </a:pPr>
              <a:t>2014/6/10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161399-C502-48FF-8313-A76AEBBB4D9C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7150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:\My Documents\Desktop\图片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32575" y="6286500"/>
            <a:ext cx="25114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8575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1" name="标题 1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143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4800" b="1" kern="0" dirty="0">
              <a:solidFill>
                <a:srgbClr val="FFC000"/>
              </a:solidFill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438" y="6488113"/>
            <a:ext cx="50006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0F6446B5-41DA-4143-972C-78BAE766D72E}" type="slidenum">
              <a:rPr lang="zh-CN" altLang="en-US" sz="1600"/>
              <a:pPr>
                <a:defRPr/>
              </a:pPr>
              <a:t>‹#›</a:t>
            </a:fld>
            <a:endParaRPr lang="zh-CN" altLang="en-US" sz="1600" dirty="0"/>
          </a:p>
        </p:txBody>
      </p:sp>
      <p:pic>
        <p:nvPicPr>
          <p:cNvPr id="1030" name="Picture 9" descr="D:\My Documents\Desktop\图片1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6632575" y="6301536"/>
            <a:ext cx="2511425" cy="59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hf sldNum="0"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sym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>
          <a:solidFill>
            <a:schemeClr val="tx1"/>
          </a:solidFill>
          <a:latin typeface="+mn-lt"/>
          <a:ea typeface="+mn-ea"/>
          <a:sym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0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D:\My Professional\00_X项目\图片\未标题-1副本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42984"/>
            <a:ext cx="2500298" cy="589604"/>
          </a:xfrm>
          <a:prstGeom prst="rect">
            <a:avLst/>
          </a:prstGeom>
          <a:noFill/>
        </p:spPr>
      </p:pic>
      <p:sp>
        <p:nvSpPr>
          <p:cNvPr id="4098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005263"/>
            <a:ext cx="9144000" cy="1281112"/>
          </a:xfrm>
        </p:spPr>
        <p:txBody>
          <a:bodyPr/>
          <a:lstStyle/>
          <a:p>
            <a:pPr algn="ctr" eaLnBrk="1" hangingPunct="1"/>
            <a:endParaRPr lang="zh-CN" altLang="en-US" smtClean="0">
              <a:solidFill>
                <a:schemeClr val="tx2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mtClean="0">
                <a:solidFill>
                  <a:schemeClr val="tx2"/>
                </a:solidFill>
              </a:rPr>
              <a:t>一起跑吧产品需求说明书</a:t>
            </a:r>
            <a:endParaRPr lang="en-US" altLang="zh-CN" smtClean="0">
              <a:solidFill>
                <a:schemeClr val="tx2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mtClean="0">
                <a:solidFill>
                  <a:schemeClr val="tx2"/>
                </a:solidFill>
              </a:rPr>
              <a:t>（讨论稿）</a:t>
            </a:r>
          </a:p>
        </p:txBody>
      </p:sp>
      <p:sp>
        <p:nvSpPr>
          <p:cNvPr id="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14500"/>
            <a:ext cx="9144000" cy="2232025"/>
          </a:xfrm>
          <a:solidFill>
            <a:schemeClr val="tx2"/>
          </a:solidFill>
        </p:spPr>
        <p:txBody>
          <a:bodyPr/>
          <a:lstStyle/>
          <a:p>
            <a:pPr marL="0" indent="0" algn="ctr" eaLnBrk="1" hangingPunct="1">
              <a:defRPr/>
            </a:pPr>
            <a:r>
              <a:rPr lang="zh-CN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一起跑吧</a:t>
            </a:r>
            <a:br>
              <a:rPr lang="zh-CN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zh-CN" altLang="en-US" sz="4800" b="1" dirty="0" smtClean="0">
                <a:solidFill>
                  <a:srgbClr val="FFC000"/>
                </a:solidFill>
              </a:rPr>
              <a:t>跑得更轻松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运动手环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642918"/>
            <a:ext cx="3829048" cy="5643602"/>
          </a:xfrm>
        </p:spPr>
        <p:txBody>
          <a:bodyPr/>
          <a:lstStyle/>
          <a:p>
            <a:r>
              <a:rPr lang="en-US" altLang="zh-CN" sz="1800" dirty="0" smtClean="0"/>
              <a:t>APP</a:t>
            </a:r>
            <a:r>
              <a:rPr lang="zh-CN" altLang="en-US" sz="1800" dirty="0" smtClean="0"/>
              <a:t>的配件采集功能是专门为配件定制功能。</a:t>
            </a:r>
            <a:endParaRPr lang="en-US" altLang="zh-CN" sz="1800" dirty="0" smtClean="0"/>
          </a:p>
          <a:p>
            <a:r>
              <a:rPr lang="zh-CN" altLang="en-US" sz="1800" dirty="0" smtClean="0"/>
              <a:t>运动手环最基本功能是计步和睡眠质量追踪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目前手环主要是以计步器，实现计步功能，距离换算需要将计步数据导入到软件，结合身高、体重等参数计算得出距离，或计算燃烧热量等。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硬件算法不同，会考虑垂直还是水平移动才是有效的计步。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睡眠功能，主要是以在睡眠期间人工开关睡眠开关开始计算。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1800" dirty="0" smtClean="0"/>
              <a:t>运动手环可独立使用，但需要对末端硬件和软件的依赖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连接方式，目前主要以数据线传输和无线传输；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无线传输有</a:t>
            </a:r>
            <a:r>
              <a:rPr lang="en-US" altLang="zh-CN" sz="1600" dirty="0" smtClean="0"/>
              <a:t>USB</a:t>
            </a:r>
            <a:r>
              <a:rPr lang="zh-CN" altLang="en-US" sz="1600" dirty="0" smtClean="0"/>
              <a:t>硬件无线传输模块和蓝牙模块。</a:t>
            </a:r>
            <a:endParaRPr lang="en-US" altLang="zh-CN" sz="1600" dirty="0" smtClean="0"/>
          </a:p>
        </p:txBody>
      </p:sp>
      <p:grpSp>
        <p:nvGrpSpPr>
          <p:cNvPr id="55" name="组合 54"/>
          <p:cNvGrpSpPr/>
          <p:nvPr/>
        </p:nvGrpSpPr>
        <p:grpSpPr>
          <a:xfrm>
            <a:off x="189073" y="1285860"/>
            <a:ext cx="2386702" cy="4011586"/>
            <a:chOff x="189073" y="1285860"/>
            <a:chExt cx="2386702" cy="4011586"/>
          </a:xfrm>
        </p:grpSpPr>
        <p:pic>
          <p:nvPicPr>
            <p:cNvPr id="1027" name="Picture 3" descr="D:\My Documents\Desktop\1990637022.png"/>
            <p:cNvPicPr>
              <a:picLocks noChangeAspect="1" noChangeArrowheads="1"/>
            </p:cNvPicPr>
            <p:nvPr/>
          </p:nvPicPr>
          <p:blipFill>
            <a:blip r:embed="rId3"/>
            <a:srcRect l="3046" t="12295" r="3268"/>
            <a:stretch>
              <a:fillRect/>
            </a:stretch>
          </p:blipFill>
          <p:spPr bwMode="auto">
            <a:xfrm>
              <a:off x="189073" y="1725546"/>
              <a:ext cx="2377345" cy="3567109"/>
            </a:xfrm>
            <a:prstGeom prst="rect">
              <a:avLst/>
            </a:prstGeom>
            <a:noFill/>
          </p:spPr>
        </p:pic>
        <p:sp>
          <p:nvSpPr>
            <p:cNvPr id="26" name="矩形 3"/>
            <p:cNvSpPr>
              <a:spLocks noChangeArrowheads="1"/>
            </p:cNvSpPr>
            <p:nvPr/>
          </p:nvSpPr>
          <p:spPr bwMode="auto">
            <a:xfrm>
              <a:off x="189074" y="1285860"/>
              <a:ext cx="2381250" cy="4011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206536" y="1296939"/>
              <a:ext cx="2365200" cy="428625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Box 5"/>
            <p:cNvSpPr txBox="1">
              <a:spLocks noChangeArrowheads="1"/>
            </p:cNvSpPr>
            <p:nvPr/>
          </p:nvSpPr>
          <p:spPr bwMode="auto">
            <a:xfrm>
              <a:off x="832011" y="1357363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  <a:cs typeface="Verdana" pitchFamily="34" charset="0"/>
                </a:rPr>
                <a:t>运动手环</a:t>
              </a:r>
              <a:endParaRPr lang="zh-CN" altLang="en-US" sz="14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260510" y="13265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&lt;</a:t>
              </a:r>
              <a:endParaRPr lang="zh-CN" altLang="en-US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4" name="TextBox 5"/>
            <p:cNvSpPr txBox="1">
              <a:spLocks noChangeArrowheads="1"/>
            </p:cNvSpPr>
            <p:nvPr/>
          </p:nvSpPr>
          <p:spPr bwMode="auto">
            <a:xfrm>
              <a:off x="2046462" y="1357363"/>
              <a:ext cx="49244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8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  <a:cs typeface="Verdana" pitchFamily="34" charset="0"/>
                </a:rPr>
                <a:t>。。。</a:t>
              </a:r>
              <a:endParaRPr lang="zh-CN" altLang="en-US" sz="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000232" y="5072074"/>
              <a:ext cx="575543" cy="19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643174" y="2000240"/>
            <a:ext cx="2382663" cy="4043783"/>
            <a:chOff x="2643174" y="2000240"/>
            <a:chExt cx="2382663" cy="4043783"/>
          </a:xfrm>
        </p:grpSpPr>
        <p:pic>
          <p:nvPicPr>
            <p:cNvPr id="1026" name="Picture 2" descr="D:\My Documents\Desktop\1511144167.png"/>
            <p:cNvPicPr>
              <a:picLocks noChangeAspect="1" noChangeArrowheads="1"/>
            </p:cNvPicPr>
            <p:nvPr/>
          </p:nvPicPr>
          <p:blipFill>
            <a:blip r:embed="rId4"/>
            <a:srcRect t="11331"/>
            <a:stretch>
              <a:fillRect/>
            </a:stretch>
          </p:blipFill>
          <p:spPr bwMode="auto">
            <a:xfrm>
              <a:off x="2643174" y="2439950"/>
              <a:ext cx="2373545" cy="3604073"/>
            </a:xfrm>
            <a:prstGeom prst="rect">
              <a:avLst/>
            </a:prstGeom>
            <a:noFill/>
          </p:spPr>
        </p:pic>
        <p:sp>
          <p:nvSpPr>
            <p:cNvPr id="47" name="矩形 3"/>
            <p:cNvSpPr>
              <a:spLocks noChangeArrowheads="1"/>
            </p:cNvSpPr>
            <p:nvPr/>
          </p:nvSpPr>
          <p:spPr bwMode="auto">
            <a:xfrm>
              <a:off x="2643175" y="2000240"/>
              <a:ext cx="2381250" cy="4011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矩形 4"/>
            <p:cNvSpPr>
              <a:spLocks noChangeArrowheads="1"/>
            </p:cNvSpPr>
            <p:nvPr/>
          </p:nvSpPr>
          <p:spPr bwMode="auto">
            <a:xfrm>
              <a:off x="2660637" y="2011319"/>
              <a:ext cx="2365200" cy="428625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Box 5"/>
            <p:cNvSpPr txBox="1">
              <a:spLocks noChangeArrowheads="1"/>
            </p:cNvSpPr>
            <p:nvPr/>
          </p:nvSpPr>
          <p:spPr bwMode="auto">
            <a:xfrm>
              <a:off x="3571868" y="2071743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  <a:cs typeface="Verdana" pitchFamily="34" charset="0"/>
                </a:rPr>
                <a:t>详细</a:t>
              </a:r>
              <a:endParaRPr lang="zh-CN" altLang="en-US" sz="14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flipH="1">
              <a:off x="2714611" y="204096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&lt;</a:t>
              </a:r>
              <a:endParaRPr lang="zh-CN" altLang="en-US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4500563" y="2071743"/>
              <a:ext cx="49244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8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  <a:cs typeface="Verdana" pitchFamily="34" charset="0"/>
                </a:rPr>
                <a:t>。。。</a:t>
              </a:r>
              <a:endParaRPr lang="zh-CN" altLang="en-US" sz="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429124" y="5807719"/>
              <a:ext cx="575543" cy="19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主界面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一起跑</a:t>
            </a:r>
          </a:p>
        </p:txBody>
      </p:sp>
      <p:sp>
        <p:nvSpPr>
          <p:cNvPr id="110" name="内容占位符 109"/>
          <p:cNvSpPr>
            <a:spLocks noGrp="1"/>
          </p:cNvSpPr>
          <p:nvPr>
            <p:ph idx="1"/>
          </p:nvPr>
        </p:nvSpPr>
        <p:spPr>
          <a:xfrm>
            <a:off x="3286116" y="1071546"/>
            <a:ext cx="5643602" cy="5214974"/>
          </a:xfrm>
        </p:spPr>
        <p:txBody>
          <a:bodyPr/>
          <a:lstStyle/>
          <a:p>
            <a:r>
              <a:rPr lang="zh-CN" altLang="en-US" dirty="0" smtClean="0"/>
              <a:t>约跑：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调用通讯录跑友；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发起约跑时间和路径给跑友。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生成跑友的约跑申请，接受则生成跑友的消息提醒。</a:t>
            </a:r>
            <a:endParaRPr lang="en-US" altLang="zh-CN" sz="1600" dirty="0" smtClean="0"/>
          </a:p>
          <a:p>
            <a:r>
              <a:rPr lang="zh-CN" altLang="en-US" dirty="0" smtClean="0"/>
              <a:t>竞赛：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个人创建竞赛（需要具备里程积累条件）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参加别人创建的竞赛（积分复制，参加竞赛的人可根据创建竞赛的积分复制，例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人，总奖金则为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倍积分，并根据排名，重新分配）</a:t>
            </a:r>
            <a:endParaRPr lang="en-US" altLang="zh-CN" sz="1600" dirty="0" smtClean="0"/>
          </a:p>
          <a:p>
            <a:r>
              <a:rPr lang="zh-CN" altLang="en-US" dirty="0" smtClean="0"/>
              <a:t>活动：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由一起跑吧后台发布，一般支持大型赛事，线下活动，线上提供报名和赛程安排等。</a:t>
            </a:r>
            <a:endParaRPr lang="en-US" altLang="zh-CN" sz="1600" dirty="0" smtClean="0"/>
          </a:p>
          <a:p>
            <a:r>
              <a:rPr lang="zh-CN" altLang="en-US" dirty="0" smtClean="0"/>
              <a:t>教练：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后台统一发布教练任务，提供给跑者运动计划；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系统根据教练任务提醒跑者执行任务；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参加同一个教练计划的跑者可互为交流（临时群）。</a:t>
            </a:r>
          </a:p>
          <a:p>
            <a:endParaRPr lang="zh-CN" altLang="en-US" sz="1600" dirty="0"/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642938" y="1419367"/>
            <a:ext cx="2381250" cy="400988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矩形 4"/>
          <p:cNvSpPr>
            <a:spLocks noChangeArrowheads="1"/>
          </p:cNvSpPr>
          <p:nvPr/>
        </p:nvSpPr>
        <p:spPr bwMode="auto">
          <a:xfrm>
            <a:off x="652762" y="1428750"/>
            <a:ext cx="2368800" cy="428625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1285875" y="142875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汉仪娃娃篆简" pitchFamily="2" charset="-122"/>
                <a:ea typeface="汉仪娃娃篆简" pitchFamily="2" charset="-122"/>
              </a:rPr>
              <a:t>一起跑吧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60400" y="1857375"/>
            <a:ext cx="2357438" cy="376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913" y="1890713"/>
            <a:ext cx="685800" cy="292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300" dirty="0">
                <a:solidFill>
                  <a:schemeClr val="accent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我爱跑</a:t>
            </a:r>
          </a:p>
        </p:txBody>
      </p:sp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2363788" y="1890713"/>
            <a:ext cx="5191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00">
                <a:latin typeface="幼圆" pitchFamily="49" charset="-122"/>
                <a:ea typeface="幼圆" pitchFamily="49" charset="-122"/>
              </a:rPr>
              <a:t>跑友</a:t>
            </a:r>
          </a:p>
        </p:txBody>
      </p:sp>
      <p:cxnSp>
        <p:nvCxnSpPr>
          <p:cNvPr id="11274" name="直接连接符 10"/>
          <p:cNvCxnSpPr>
            <a:cxnSpLocks noChangeShapeType="1"/>
          </p:cNvCxnSpPr>
          <p:nvPr/>
        </p:nvCxnSpPr>
        <p:spPr bwMode="auto">
          <a:xfrm>
            <a:off x="1500166" y="2246313"/>
            <a:ext cx="714375" cy="1587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</p:cxnSp>
      <p:pic>
        <p:nvPicPr>
          <p:cNvPr id="11275" name="Picture 2" descr="D:\My Documents\Desktop\未标题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571625"/>
            <a:ext cx="2174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714625" y="1571625"/>
            <a:ext cx="214313" cy="144463"/>
            <a:chOff x="4643438" y="1571612"/>
            <a:chExt cx="214314" cy="144464"/>
          </a:xfrm>
        </p:grpSpPr>
        <p:cxnSp>
          <p:nvCxnSpPr>
            <p:cNvPr id="11314" name="直接连接符 13"/>
            <p:cNvCxnSpPr>
              <a:cxnSpLocks noChangeShapeType="1"/>
            </p:cNvCxnSpPr>
            <p:nvPr/>
          </p:nvCxnSpPr>
          <p:spPr bwMode="auto">
            <a:xfrm>
              <a:off x="4643438" y="1571612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15" name="直接连接符 14"/>
            <p:cNvCxnSpPr>
              <a:cxnSpLocks noChangeShapeType="1"/>
            </p:cNvCxnSpPr>
            <p:nvPr/>
          </p:nvCxnSpPr>
          <p:spPr bwMode="auto">
            <a:xfrm>
              <a:off x="4643438" y="1643050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16" name="直接连接符 15"/>
            <p:cNvCxnSpPr>
              <a:cxnSpLocks noChangeShapeType="1"/>
            </p:cNvCxnSpPr>
            <p:nvPr/>
          </p:nvCxnSpPr>
          <p:spPr bwMode="auto">
            <a:xfrm>
              <a:off x="4643438" y="1714488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11309" name="TextBox 57"/>
          <p:cNvSpPr txBox="1">
            <a:spLocks noChangeArrowheads="1"/>
          </p:cNvSpPr>
          <p:nvPr/>
        </p:nvSpPr>
        <p:spPr bwMode="auto">
          <a:xfrm>
            <a:off x="1530350" y="1890713"/>
            <a:ext cx="684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00">
                <a:latin typeface="幼圆" pitchFamily="49" charset="-122"/>
                <a:ea typeface="幼圆" pitchFamily="49" charset="-122"/>
              </a:rPr>
              <a:t>一起跑</a:t>
            </a:r>
          </a:p>
        </p:txBody>
      </p:sp>
      <p:pic>
        <p:nvPicPr>
          <p:cNvPr id="3074" name="Picture 2" descr="D:\My Documents\Desktop\u=1253479400,1705932481&amp;fm=21&amp;gp=0.jpg"/>
          <p:cNvPicPr>
            <a:picLocks noChangeAspect="1" noChangeArrowheads="1"/>
          </p:cNvPicPr>
          <p:nvPr/>
        </p:nvPicPr>
        <p:blipFill>
          <a:blip r:embed="rId3"/>
          <a:srcRect r="56839" b="55070"/>
          <a:stretch>
            <a:fillRect/>
          </a:stretch>
        </p:blipFill>
        <p:spPr bwMode="auto">
          <a:xfrm>
            <a:off x="906653" y="3286125"/>
            <a:ext cx="513142" cy="357189"/>
          </a:xfrm>
          <a:prstGeom prst="rect">
            <a:avLst/>
          </a:prstGeom>
          <a:noFill/>
        </p:spPr>
      </p:pic>
      <p:pic>
        <p:nvPicPr>
          <p:cNvPr id="3075" name="Picture 3" descr="D:\My Documents\Desktop\u=783653911,3587067391&amp;fm=21&amp;gp=0.jpg"/>
          <p:cNvPicPr>
            <a:picLocks noChangeAspect="1" noChangeArrowheads="1"/>
          </p:cNvPicPr>
          <p:nvPr/>
        </p:nvPicPr>
        <p:blipFill>
          <a:blip r:embed="rId4"/>
          <a:srcRect r="73844" b="70455"/>
          <a:stretch>
            <a:fillRect/>
          </a:stretch>
        </p:blipFill>
        <p:spPr bwMode="auto">
          <a:xfrm>
            <a:off x="857224" y="2560820"/>
            <a:ext cx="612000" cy="439552"/>
          </a:xfrm>
          <a:prstGeom prst="rect">
            <a:avLst/>
          </a:prstGeom>
          <a:noFill/>
        </p:spPr>
      </p:pic>
      <p:pic>
        <p:nvPicPr>
          <p:cNvPr id="19" name="Picture 3" descr="D:\My Documents\Desktop\u=783653911,3587067391&amp;fm=21&amp;gp=0.jpg"/>
          <p:cNvPicPr>
            <a:picLocks noChangeAspect="1" noChangeArrowheads="1"/>
          </p:cNvPicPr>
          <p:nvPr/>
        </p:nvPicPr>
        <p:blipFill>
          <a:blip r:embed="rId4"/>
          <a:srcRect l="73700" t="30682" r="-1880" b="31818"/>
          <a:stretch>
            <a:fillRect/>
          </a:stretch>
        </p:blipFill>
        <p:spPr bwMode="auto">
          <a:xfrm>
            <a:off x="857224" y="3911278"/>
            <a:ext cx="612000" cy="517854"/>
          </a:xfrm>
          <a:prstGeom prst="rect">
            <a:avLst/>
          </a:prstGeom>
          <a:noFill/>
        </p:spPr>
      </p:pic>
      <p:pic>
        <p:nvPicPr>
          <p:cNvPr id="20" name="Picture 3" descr="D:\My Documents\Desktop\u=783653911,3587067391&amp;fm=21&amp;gp=0.jpg"/>
          <p:cNvPicPr>
            <a:picLocks noChangeAspect="1" noChangeArrowheads="1"/>
          </p:cNvPicPr>
          <p:nvPr/>
        </p:nvPicPr>
        <p:blipFill>
          <a:blip r:embed="rId4"/>
          <a:srcRect l="26011" t="68182" r="50144" b="-1515"/>
          <a:stretch>
            <a:fillRect/>
          </a:stretch>
        </p:blipFill>
        <p:spPr bwMode="auto">
          <a:xfrm>
            <a:off x="857224" y="4599512"/>
            <a:ext cx="612000" cy="544000"/>
          </a:xfrm>
          <a:prstGeom prst="rect">
            <a:avLst/>
          </a:prstGeom>
          <a:noFill/>
        </p:spPr>
      </p:pic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1571604" y="2571744"/>
            <a:ext cx="595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幼圆" pitchFamily="49" charset="-122"/>
                <a:ea typeface="幼圆" pitchFamily="49" charset="-122"/>
              </a:rPr>
              <a:t>约跑</a:t>
            </a:r>
            <a:endParaRPr lang="en-US" altLang="zh-CN" sz="1200" b="1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预约跑步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786" y="3071248"/>
            <a:ext cx="214314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85786" y="3728071"/>
            <a:ext cx="214314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85786" y="4449288"/>
            <a:ext cx="214314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85786" y="5143512"/>
            <a:ext cx="214314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57"/>
          <p:cNvSpPr txBox="1">
            <a:spLocks noChangeArrowheads="1"/>
          </p:cNvSpPr>
          <p:nvPr/>
        </p:nvSpPr>
        <p:spPr bwMode="auto">
          <a:xfrm>
            <a:off x="1571604" y="3177051"/>
            <a:ext cx="595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幼圆" pitchFamily="49" charset="-122"/>
                <a:ea typeface="幼圆" pitchFamily="49" charset="-122"/>
              </a:rPr>
              <a:t>竞赛</a:t>
            </a:r>
            <a:endParaRPr lang="en-US" altLang="zh-CN" sz="1200" b="1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跑步竞赛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8" name="TextBox 57"/>
          <p:cNvSpPr txBox="1">
            <a:spLocks noChangeArrowheads="1"/>
          </p:cNvSpPr>
          <p:nvPr/>
        </p:nvSpPr>
        <p:spPr bwMode="auto">
          <a:xfrm>
            <a:off x="1571604" y="3885389"/>
            <a:ext cx="595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幼圆" pitchFamily="49" charset="-122"/>
                <a:ea typeface="幼圆" pitchFamily="49" charset="-122"/>
              </a:rPr>
              <a:t>活动</a:t>
            </a:r>
            <a:endParaRPr lang="en-US" altLang="zh-CN" sz="1200" b="1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赛事活动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9" name="TextBox 57"/>
          <p:cNvSpPr txBox="1">
            <a:spLocks noChangeArrowheads="1"/>
          </p:cNvSpPr>
          <p:nvPr/>
        </p:nvSpPr>
        <p:spPr bwMode="auto">
          <a:xfrm>
            <a:off x="1571604" y="4593727"/>
            <a:ext cx="595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幼圆" pitchFamily="49" charset="-122"/>
                <a:ea typeface="幼圆" pitchFamily="49" charset="-122"/>
              </a:rPr>
              <a:t>教练</a:t>
            </a:r>
            <a:endParaRPr lang="en-US" altLang="zh-CN" sz="1200" b="1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训练计划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7188" y="25903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1600" b="1" dirty="0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7188" y="32146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1600" b="1" dirty="0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97188" y="39290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1600" b="1" dirty="0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7188" y="4572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1600" b="1" dirty="0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主界面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跑吧</a:t>
            </a:r>
          </a:p>
        </p:txBody>
      </p:sp>
      <p:sp>
        <p:nvSpPr>
          <p:cNvPr id="64" name="内容占位符 63"/>
          <p:cNvSpPr>
            <a:spLocks noGrp="1"/>
          </p:cNvSpPr>
          <p:nvPr>
            <p:ph idx="1"/>
          </p:nvPr>
        </p:nvSpPr>
        <p:spPr>
          <a:xfrm>
            <a:off x="5357818" y="1142984"/>
            <a:ext cx="3328982" cy="4983179"/>
          </a:xfrm>
        </p:spPr>
        <p:txBody>
          <a:bodyPr/>
          <a:lstStyle/>
          <a:p>
            <a:r>
              <a:rPr lang="zh-CN" altLang="en-US" dirty="0" smtClean="0"/>
              <a:t>社区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门户</a:t>
            </a:r>
            <a:r>
              <a:rPr lang="en-US" altLang="zh-CN" sz="1600" dirty="0" smtClean="0"/>
              <a:t>BBS</a:t>
            </a:r>
            <a:r>
              <a:rPr lang="zh-CN" altLang="en-US" sz="1600" dirty="0" smtClean="0"/>
              <a:t>社区同步</a:t>
            </a:r>
            <a:endParaRPr lang="en-US" altLang="zh-CN" sz="1600" dirty="0" smtClean="0"/>
          </a:p>
          <a:p>
            <a:r>
              <a:rPr lang="zh-CN" altLang="en-US" dirty="0" smtClean="0"/>
              <a:t>俱乐部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俱乐部控制是否开放，非开放只能看到俱乐部，但无法进入，可申请加入。加入有才可看详细。全开放模式，任何人都可以参与。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俱乐部创建申请，建议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端申请，一起跑吧审核。</a:t>
            </a:r>
            <a:endParaRPr lang="en-US" altLang="zh-CN" sz="1600" dirty="0" smtClean="0"/>
          </a:p>
          <a:p>
            <a:r>
              <a:rPr lang="zh-CN" altLang="en-US" dirty="0" smtClean="0"/>
              <a:t>添加跑友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根据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或其他信息搜索加好友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二维码互相跑友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“一起跑吧”为系统用户，默认添加一起跑吧。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285720" y="1133340"/>
            <a:ext cx="2381250" cy="401014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矩形 4"/>
          <p:cNvSpPr>
            <a:spLocks noChangeArrowheads="1"/>
          </p:cNvSpPr>
          <p:nvPr/>
        </p:nvSpPr>
        <p:spPr bwMode="auto">
          <a:xfrm>
            <a:off x="295545" y="1142984"/>
            <a:ext cx="2365200" cy="428625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928657" y="1142984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汉仪娃娃篆简" pitchFamily="2" charset="-122"/>
                <a:ea typeface="汉仪娃娃篆简" pitchFamily="2" charset="-122"/>
              </a:rPr>
              <a:t>一起跑吧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03182" y="1571609"/>
            <a:ext cx="2357438" cy="376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695" y="1604947"/>
            <a:ext cx="685800" cy="292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300" dirty="0">
                <a:latin typeface="幼圆" pitchFamily="49" charset="-122"/>
                <a:ea typeface="幼圆" pitchFamily="49" charset="-122"/>
              </a:rPr>
              <a:t>我爱跑</a:t>
            </a:r>
          </a:p>
        </p:txBody>
      </p:sp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2006570" y="1604947"/>
            <a:ext cx="51809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300" dirty="0" smtClean="0">
                <a:solidFill>
                  <a:schemeClr val="accent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跑吧</a:t>
            </a:r>
            <a:endParaRPr lang="zh-CN" altLang="en-US" sz="1300" dirty="0">
              <a:solidFill>
                <a:schemeClr val="accent1">
                  <a:lumMod val="7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1274" name="直接连接符 10"/>
          <p:cNvCxnSpPr>
            <a:cxnSpLocks noChangeShapeType="1"/>
          </p:cNvCxnSpPr>
          <p:nvPr/>
        </p:nvCxnSpPr>
        <p:spPr bwMode="auto">
          <a:xfrm>
            <a:off x="4429129" y="2532065"/>
            <a:ext cx="714375" cy="1587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</p:cxnSp>
      <p:pic>
        <p:nvPicPr>
          <p:cNvPr id="11275" name="Picture 2" descr="D:\My Documents\Desktop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1285859"/>
            <a:ext cx="2174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357407" y="1285859"/>
            <a:ext cx="214313" cy="144463"/>
            <a:chOff x="4643438" y="1571612"/>
            <a:chExt cx="214314" cy="144464"/>
          </a:xfrm>
        </p:grpSpPr>
        <p:cxnSp>
          <p:nvCxnSpPr>
            <p:cNvPr id="11314" name="直接连接符 13"/>
            <p:cNvCxnSpPr>
              <a:cxnSpLocks noChangeShapeType="1"/>
            </p:cNvCxnSpPr>
            <p:nvPr/>
          </p:nvCxnSpPr>
          <p:spPr bwMode="auto">
            <a:xfrm>
              <a:off x="4643438" y="1571612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15" name="直接连接符 14"/>
            <p:cNvCxnSpPr>
              <a:cxnSpLocks noChangeShapeType="1"/>
            </p:cNvCxnSpPr>
            <p:nvPr/>
          </p:nvCxnSpPr>
          <p:spPr bwMode="auto">
            <a:xfrm>
              <a:off x="4643438" y="1643050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16" name="直接连接符 15"/>
            <p:cNvCxnSpPr>
              <a:cxnSpLocks noChangeShapeType="1"/>
            </p:cNvCxnSpPr>
            <p:nvPr/>
          </p:nvCxnSpPr>
          <p:spPr bwMode="auto">
            <a:xfrm>
              <a:off x="4643438" y="1714488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11309" name="TextBox 57"/>
          <p:cNvSpPr txBox="1">
            <a:spLocks noChangeArrowheads="1"/>
          </p:cNvSpPr>
          <p:nvPr/>
        </p:nvSpPr>
        <p:spPr bwMode="auto">
          <a:xfrm>
            <a:off x="1173132" y="1604947"/>
            <a:ext cx="684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00" dirty="0">
                <a:latin typeface="幼圆" pitchFamily="49" charset="-122"/>
                <a:ea typeface="幼圆" pitchFamily="49" charset="-122"/>
              </a:rPr>
              <a:t>一起跑</a:t>
            </a:r>
          </a:p>
        </p:txBody>
      </p:sp>
      <p:pic>
        <p:nvPicPr>
          <p:cNvPr id="27649" name="Picture 1" descr="D:\My Documents\Tencent Files\25482944\Image\00906A66A2F2ABCCE6662803A7120BC9.jpg"/>
          <p:cNvPicPr>
            <a:picLocks noChangeAspect="1" noChangeArrowheads="1"/>
          </p:cNvPicPr>
          <p:nvPr/>
        </p:nvPicPr>
        <p:blipFill>
          <a:blip r:embed="rId4"/>
          <a:srcRect t="17647" b="-3780"/>
          <a:stretch>
            <a:fillRect/>
          </a:stretch>
        </p:blipFill>
        <p:spPr bwMode="auto">
          <a:xfrm>
            <a:off x="2857489" y="2571744"/>
            <a:ext cx="2286015" cy="3500462"/>
          </a:xfrm>
          <a:prstGeom prst="rect">
            <a:avLst/>
          </a:prstGeom>
          <a:noFill/>
        </p:spPr>
      </p:pic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3214678" y="2642052"/>
            <a:ext cx="1714512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新的跑友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3214678" y="2960831"/>
            <a:ext cx="1714512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跑团俱乐部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3214678" y="3500438"/>
            <a:ext cx="1714512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幼圆" pitchFamily="49" charset="-122"/>
                <a:ea typeface="幼圆" pitchFamily="49" charset="-122"/>
              </a:rPr>
              <a:t>师傅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3214678" y="3857628"/>
            <a:ext cx="1714512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师兄弟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857488" y="3240566"/>
            <a:ext cx="17145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latin typeface="幼圆" pitchFamily="49" charset="-122"/>
                <a:ea typeface="幼圆" pitchFamily="49" charset="-122"/>
              </a:rPr>
              <a:t>俱乐部跑友</a:t>
            </a:r>
            <a:endParaRPr lang="zh-CN" altLang="en-US" sz="7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857488" y="4143380"/>
            <a:ext cx="17145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latin typeface="幼圆" pitchFamily="49" charset="-122"/>
                <a:ea typeface="幼圆" pitchFamily="49" charset="-122"/>
              </a:rPr>
              <a:t>其它跑友</a:t>
            </a:r>
            <a:endParaRPr lang="zh-CN" altLang="en-US" sz="7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5" name="矩形 3"/>
          <p:cNvSpPr>
            <a:spLocks noChangeArrowheads="1"/>
          </p:cNvSpPr>
          <p:nvPr/>
        </p:nvSpPr>
        <p:spPr bwMode="auto">
          <a:xfrm>
            <a:off x="2833692" y="2060620"/>
            <a:ext cx="2381250" cy="401158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矩形 4"/>
          <p:cNvSpPr>
            <a:spLocks noChangeArrowheads="1"/>
          </p:cNvSpPr>
          <p:nvPr/>
        </p:nvSpPr>
        <p:spPr bwMode="auto">
          <a:xfrm>
            <a:off x="2851154" y="2071699"/>
            <a:ext cx="2361600" cy="428625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3742509" y="2132123"/>
            <a:ext cx="543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rPr>
              <a:t>跑友</a:t>
            </a:r>
            <a:endParaRPr lang="zh-CN" altLang="en-US" sz="1400" b="1" dirty="0">
              <a:solidFill>
                <a:schemeClr val="bg1"/>
              </a:solidFill>
              <a:latin typeface="幼圆" pitchFamily="49" charset="-122"/>
              <a:ea typeface="幼圆" pitchFamily="49" charset="-122"/>
              <a:cs typeface="Verdana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 flipH="1">
            <a:off x="2905128" y="21013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&lt;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2051" name="Picture 3" descr="D:\My Documents\Desktop\u=2575227555,1475101783&amp;fm=21&amp;gp=0.jpg"/>
          <p:cNvPicPr>
            <a:picLocks noChangeAspect="1" noChangeArrowheads="1"/>
          </p:cNvPicPr>
          <p:nvPr/>
        </p:nvPicPr>
        <p:blipFill>
          <a:blip r:embed="rId5"/>
          <a:srcRect b="4839"/>
          <a:stretch>
            <a:fillRect/>
          </a:stretch>
        </p:blipFill>
        <p:spPr bwMode="auto">
          <a:xfrm>
            <a:off x="317886" y="1997163"/>
            <a:ext cx="2335920" cy="1389307"/>
          </a:xfrm>
          <a:prstGeom prst="rect">
            <a:avLst/>
          </a:prstGeom>
          <a:noFill/>
        </p:spPr>
      </p:pic>
      <p:cxnSp>
        <p:nvCxnSpPr>
          <p:cNvPr id="33" name="直接连接符 10"/>
          <p:cNvCxnSpPr>
            <a:cxnSpLocks noChangeShapeType="1"/>
          </p:cNvCxnSpPr>
          <p:nvPr/>
        </p:nvCxnSpPr>
        <p:spPr bwMode="auto">
          <a:xfrm>
            <a:off x="1928799" y="1966756"/>
            <a:ext cx="714375" cy="1587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</p:cxnSp>
      <p:pic>
        <p:nvPicPr>
          <p:cNvPr id="2052" name="Picture 4" descr="D:\My Documents\Desktop\u=1093111977,4000264318&amp;fm=21&amp;gp=0.jpg"/>
          <p:cNvPicPr>
            <a:picLocks noChangeAspect="1" noChangeArrowheads="1"/>
          </p:cNvPicPr>
          <p:nvPr/>
        </p:nvPicPr>
        <p:blipFill>
          <a:blip r:embed="rId6"/>
          <a:srcRect l="53409" t="22727" b="29545"/>
          <a:stretch>
            <a:fillRect/>
          </a:stretch>
        </p:blipFill>
        <p:spPr bwMode="auto">
          <a:xfrm>
            <a:off x="451085" y="4050854"/>
            <a:ext cx="369269" cy="378278"/>
          </a:xfrm>
          <a:prstGeom prst="rect">
            <a:avLst/>
          </a:prstGeom>
          <a:noFill/>
        </p:spPr>
      </p:pic>
      <p:pic>
        <p:nvPicPr>
          <p:cNvPr id="2053" name="Picture 5" descr="D:\My Documents\Desktop\u=3595709997,1342927648&amp;fm=21&amp;gp=0.jpg"/>
          <p:cNvPicPr>
            <a:picLocks noChangeAspect="1" noChangeArrowheads="1"/>
          </p:cNvPicPr>
          <p:nvPr/>
        </p:nvPicPr>
        <p:blipFill>
          <a:blip r:embed="rId7"/>
          <a:srcRect l="17145" t="1147" r="58193" b="79572"/>
          <a:stretch>
            <a:fillRect/>
          </a:stretch>
        </p:blipFill>
        <p:spPr bwMode="auto">
          <a:xfrm>
            <a:off x="433701" y="3500438"/>
            <a:ext cx="404037" cy="404037"/>
          </a:xfrm>
          <a:prstGeom prst="rect">
            <a:avLst/>
          </a:prstGeom>
          <a:noFill/>
        </p:spPr>
      </p:pic>
      <p:pic>
        <p:nvPicPr>
          <p:cNvPr id="2054" name="Picture 6" descr="D:\My Documents\Desktop\u=783653911,3587067391&amp;fm=21&amp;gp=0.jpg"/>
          <p:cNvPicPr>
            <a:picLocks noChangeAspect="1" noChangeArrowheads="1"/>
          </p:cNvPicPr>
          <p:nvPr/>
        </p:nvPicPr>
        <p:blipFill>
          <a:blip r:embed="rId8"/>
          <a:srcRect l="28324" r="52168" b="70455"/>
          <a:stretch>
            <a:fillRect/>
          </a:stretch>
        </p:blipFill>
        <p:spPr bwMode="auto">
          <a:xfrm>
            <a:off x="450253" y="4572008"/>
            <a:ext cx="370932" cy="357190"/>
          </a:xfrm>
          <a:prstGeom prst="rect">
            <a:avLst/>
          </a:prstGeom>
          <a:noFill/>
        </p:spPr>
      </p:pic>
      <p:sp>
        <p:nvSpPr>
          <p:cNvPr id="37" name="TextBox 57"/>
          <p:cNvSpPr txBox="1">
            <a:spLocks noChangeArrowheads="1"/>
          </p:cNvSpPr>
          <p:nvPr/>
        </p:nvSpPr>
        <p:spPr bwMode="auto">
          <a:xfrm>
            <a:off x="1000100" y="3500438"/>
            <a:ext cx="80021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幼圆" pitchFamily="49" charset="-122"/>
                <a:ea typeface="幼圆" pitchFamily="49" charset="-122"/>
              </a:rPr>
              <a:t>社区</a:t>
            </a:r>
            <a:endParaRPr lang="en-US" altLang="zh-CN" sz="1200" b="1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跑步知识分享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8" name="TextBox 57"/>
          <p:cNvSpPr txBox="1">
            <a:spLocks noChangeArrowheads="1"/>
          </p:cNvSpPr>
          <p:nvPr/>
        </p:nvSpPr>
        <p:spPr bwMode="auto">
          <a:xfrm>
            <a:off x="1000100" y="4000504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幼圆" pitchFamily="49" charset="-122"/>
                <a:ea typeface="幼圆" pitchFamily="49" charset="-122"/>
              </a:rPr>
              <a:t>俱乐部</a:t>
            </a:r>
            <a:endParaRPr lang="en-US" altLang="zh-CN" sz="1200" b="1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全国共有</a:t>
            </a:r>
            <a:r>
              <a:rPr lang="en-US" altLang="zh-CN" sz="800" dirty="0" smtClean="0">
                <a:latin typeface="幼圆" pitchFamily="49" charset="-122"/>
                <a:ea typeface="幼圆" pitchFamily="49" charset="-122"/>
              </a:rPr>
              <a:t>1001</a:t>
            </a:r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个俱乐部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9" name="TextBox 57"/>
          <p:cNvSpPr txBox="1">
            <a:spLocks noChangeArrowheads="1"/>
          </p:cNvSpPr>
          <p:nvPr/>
        </p:nvSpPr>
        <p:spPr bwMode="auto">
          <a:xfrm>
            <a:off x="1000100" y="4500570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幼圆" pitchFamily="49" charset="-122"/>
                <a:ea typeface="幼圆" pitchFamily="49" charset="-122"/>
              </a:rPr>
              <a:t>跑友</a:t>
            </a:r>
            <a:endParaRPr lang="en-US" altLang="zh-CN" sz="1200" b="1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全国共有</a:t>
            </a:r>
            <a:r>
              <a:rPr lang="en-US" altLang="zh-CN" sz="800" dirty="0" smtClean="0">
                <a:latin typeface="幼圆" pitchFamily="49" charset="-122"/>
                <a:ea typeface="幼圆" pitchFamily="49" charset="-122"/>
              </a:rPr>
              <a:t>100000</a:t>
            </a:r>
            <a:r>
              <a:rPr lang="zh-CN" altLang="en-US" sz="800" dirty="0" smtClean="0">
                <a:latin typeface="幼圆" pitchFamily="49" charset="-122"/>
                <a:ea typeface="幼圆" pitchFamily="49" charset="-122"/>
              </a:rPr>
              <a:t>个爱好者</a:t>
            </a:r>
            <a:endParaRPr lang="zh-CN" altLang="en-US" sz="800" dirty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10667" y="3956386"/>
            <a:ext cx="201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510667" y="4500570"/>
            <a:ext cx="201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4797632" y="2038641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rPr>
              <a:t>+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14546" y="3500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1600" b="1" dirty="0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14546" y="40005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1600" b="1" dirty="0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4546" y="45192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1600" b="1" dirty="0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4810" y="4785192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庄颖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14810" y="5070944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李艳梅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俱乐部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俱乐部功能</a:t>
            </a:r>
            <a:endParaRPr lang="en-US" altLang="zh-CN" dirty="0" smtClean="0"/>
          </a:p>
          <a:p>
            <a:r>
              <a:rPr lang="zh-CN" altLang="en-US" dirty="0" smtClean="0"/>
              <a:t>朱晓</a:t>
            </a:r>
            <a:r>
              <a:rPr lang="zh-CN" altLang="en-US" dirty="0" smtClean="0"/>
              <a:t>军，调研下需要实现俱乐部哪些功能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俱乐部公告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俱乐部知识分享（</a:t>
            </a:r>
            <a:r>
              <a:rPr lang="en-US" altLang="zh-CN" dirty="0" smtClean="0"/>
              <a:t>BBS</a:t>
            </a:r>
            <a:r>
              <a:rPr lang="zh-CN" altLang="en-US" dirty="0" smtClean="0"/>
              <a:t>社区会自动新增俱乐部的圈子）</a:t>
            </a:r>
            <a:endParaRPr lang="en-US" altLang="zh-CN" dirty="0" smtClean="0"/>
          </a:p>
          <a:p>
            <a:pPr lvl="1"/>
            <a:r>
              <a:rPr lang="zh-CN" altLang="en-US" smtClean="0"/>
              <a:t>俱乐部活动组织，管理等？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dirty="0" smtClean="0"/>
              <a:t>跑友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r>
              <a:rPr lang="zh-CN" altLang="en-US" dirty="0" smtClean="0"/>
              <a:t>通过俱乐部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同为俱乐部的成员可以互相申请加对方为朋友。</a:t>
            </a:r>
            <a:endParaRPr lang="en-US" altLang="zh-CN" dirty="0" smtClean="0"/>
          </a:p>
          <a:p>
            <a:r>
              <a:rPr lang="zh-CN" altLang="en-US" dirty="0" smtClean="0"/>
              <a:t>非俱乐部成员：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或二维码互加朋友方式（防骚扰，注意隐私）</a:t>
            </a:r>
            <a:endParaRPr lang="en-US" altLang="zh-CN" dirty="0" smtClean="0"/>
          </a:p>
          <a:p>
            <a:r>
              <a:rPr lang="zh-CN" altLang="en-US" dirty="0" smtClean="0"/>
              <a:t>跑步俱乐部：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一个人可以参加多个跑步组织</a:t>
            </a:r>
            <a:endParaRPr lang="en-US" altLang="zh-CN" dirty="0" smtClean="0"/>
          </a:p>
          <a:p>
            <a:r>
              <a:rPr lang="zh-CN" altLang="en-US" dirty="0" smtClean="0"/>
              <a:t>个人通讯录：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俱乐部跑友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师傅</a:t>
            </a:r>
            <a:r>
              <a:rPr lang="zh-CN" altLang="en-US" dirty="0" smtClean="0">
                <a:sym typeface="Wingdings" pitchFamily="2" charset="2"/>
              </a:rPr>
              <a:t>：俱乐部管理员指定的教练，一个俱乐部可以有多位教练（也包括管理员）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师兄：加入较自己早的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师弟：时间较自己晚的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非俱乐部跑友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smtClean="0"/>
              <a:t>跑步组织者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r>
              <a:rPr lang="zh-CN" altLang="en-US" dirty="0" smtClean="0"/>
              <a:t>跑团既为俱乐部的一种说法，俱乐部创建申请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需要系统管理员审核通过；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符合有一定影响力、有组织能力的跑步组织者的申请。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俱乐部创始人，有俱乐部最高管理的权限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可以指定多个助理管理员；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系统固定几种权限模式，可以授权给其它人；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（例如：创始人、教练、俱乐部小秘）。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有俱乐部权限的跑步组织者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普通自由跑，就直接在俱乐部群直接发通知；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如果正式的比赛，最好是在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端发起通知。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smtClean="0"/>
              <a:t>消息中心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857620" y="1500174"/>
            <a:ext cx="4829180" cy="4714908"/>
          </a:xfrm>
        </p:spPr>
        <p:txBody>
          <a:bodyPr/>
          <a:lstStyle/>
          <a:p>
            <a:r>
              <a:rPr lang="zh-CN" altLang="en-US" dirty="0" smtClean="0"/>
              <a:t>跑步俱乐部推送的消息、活动信息、报名链接等；</a:t>
            </a:r>
            <a:endParaRPr lang="en-US" altLang="zh-CN" dirty="0" smtClean="0"/>
          </a:p>
          <a:p>
            <a:r>
              <a:rPr lang="zh-CN" altLang="en-US" dirty="0" smtClean="0"/>
              <a:t>跑友的推送信息提示；</a:t>
            </a:r>
            <a:endParaRPr lang="en-US" altLang="zh-CN" dirty="0" smtClean="0"/>
          </a:p>
          <a:p>
            <a:r>
              <a:rPr lang="zh-CN" altLang="en-US" dirty="0" smtClean="0"/>
              <a:t>自定义跑步计划的提醒；</a:t>
            </a:r>
            <a:endParaRPr lang="en-US" altLang="zh-CN" dirty="0" smtClean="0"/>
          </a:p>
          <a:p>
            <a:r>
              <a:rPr lang="zh-CN" altLang="en-US" dirty="0" smtClean="0"/>
              <a:t>天气提醒，结合跑步计划，如果计划当地天气可能有雨，则提醒，注意天气等亲切提醒。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在消息中心更多选项可以针对不同的提醒类型选择是否提醒。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9114" y="1635616"/>
            <a:ext cx="2381250" cy="400793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6576" y="1643050"/>
            <a:ext cx="2357438" cy="428625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262051" y="1688085"/>
            <a:ext cx="1005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消息中心</a:t>
            </a:r>
            <a:endParaRPr lang="zh-CN" altLang="en-US" sz="1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36576" y="2071675"/>
            <a:ext cx="2357438" cy="376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193" y="2113600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300" dirty="0">
                <a:solidFill>
                  <a:schemeClr val="accent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未</a:t>
            </a:r>
            <a:r>
              <a:rPr lang="zh-CN" altLang="en-US" sz="1300" dirty="0" smtClean="0">
                <a:solidFill>
                  <a:schemeClr val="accent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读消息</a:t>
            </a:r>
            <a:endParaRPr lang="zh-CN" altLang="en-US" sz="1300" dirty="0">
              <a:solidFill>
                <a:schemeClr val="accent1">
                  <a:lumMod val="7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2" name="直接连接符 10"/>
          <p:cNvCxnSpPr>
            <a:cxnSpLocks noChangeShapeType="1"/>
          </p:cNvCxnSpPr>
          <p:nvPr/>
        </p:nvCxnSpPr>
        <p:spPr bwMode="auto">
          <a:xfrm>
            <a:off x="708013" y="2460613"/>
            <a:ext cx="1008000" cy="1587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</p:cxnSp>
      <p:grpSp>
        <p:nvGrpSpPr>
          <p:cNvPr id="14" name="组合 16"/>
          <p:cNvGrpSpPr>
            <a:grpSpLocks/>
          </p:cNvGrpSpPr>
          <p:nvPr/>
        </p:nvGrpSpPr>
        <p:grpSpPr bwMode="auto">
          <a:xfrm>
            <a:off x="2690801" y="1785131"/>
            <a:ext cx="214313" cy="144463"/>
            <a:chOff x="4643438" y="1571612"/>
            <a:chExt cx="214314" cy="144464"/>
          </a:xfrm>
        </p:grpSpPr>
        <p:cxnSp>
          <p:nvCxnSpPr>
            <p:cNvPr id="15" name="直接连接符 13"/>
            <p:cNvCxnSpPr>
              <a:cxnSpLocks noChangeShapeType="1"/>
            </p:cNvCxnSpPr>
            <p:nvPr/>
          </p:nvCxnSpPr>
          <p:spPr bwMode="auto">
            <a:xfrm>
              <a:off x="4643438" y="1571612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6" name="直接连接符 14"/>
            <p:cNvCxnSpPr>
              <a:cxnSpLocks noChangeShapeType="1"/>
            </p:cNvCxnSpPr>
            <p:nvPr/>
          </p:nvCxnSpPr>
          <p:spPr bwMode="auto">
            <a:xfrm>
              <a:off x="4643438" y="1643050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7" name="直接连接符 15"/>
            <p:cNvCxnSpPr>
              <a:cxnSpLocks noChangeShapeType="1"/>
            </p:cNvCxnSpPr>
            <p:nvPr/>
          </p:nvCxnSpPr>
          <p:spPr bwMode="auto">
            <a:xfrm>
              <a:off x="4643438" y="1714488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32" name="TextBox 47"/>
          <p:cNvSpPr txBox="1">
            <a:spLocks noChangeArrowheads="1"/>
          </p:cNvSpPr>
          <p:nvPr/>
        </p:nvSpPr>
        <p:spPr bwMode="auto">
          <a:xfrm>
            <a:off x="1350956" y="2643182"/>
            <a:ext cx="145424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系统公告</a:t>
            </a:r>
            <a:endParaRPr lang="en-US" altLang="zh-CN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新</a:t>
            </a:r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版本发布，请及时关注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rot="16200000" flipH="1">
            <a:off x="1600916" y="2259001"/>
            <a:ext cx="32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57"/>
          <p:cNvSpPr txBox="1">
            <a:spLocks noChangeArrowheads="1"/>
          </p:cNvSpPr>
          <p:nvPr/>
        </p:nvSpPr>
        <p:spPr bwMode="auto">
          <a:xfrm>
            <a:off x="1999639" y="2113600"/>
            <a:ext cx="8515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00" dirty="0" smtClean="0">
                <a:latin typeface="幼圆" pitchFamily="49" charset="-122"/>
                <a:ea typeface="幼圆" pitchFamily="49" charset="-122"/>
              </a:rPr>
              <a:t>所有消息</a:t>
            </a:r>
            <a:endParaRPr lang="zh-CN" altLang="en-US" sz="13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294" name="AutoShape 6" descr="http://img1.imgtn.bdimg.com/it/u=3146430907,157634627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6" name="AutoShape 8" descr="http://img1.imgtn.bdimg.com/it/u=3146430907,157634627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8" name="AutoShape 10" descr="http://img1.imgtn.bdimg.com/it/u=3146430907,157634627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9" name="Picture 11" descr="D:\My Documents\Desktop\u=3146430907,1576346278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52" y="2643182"/>
            <a:ext cx="525804" cy="500066"/>
          </a:xfrm>
          <a:prstGeom prst="rect">
            <a:avLst/>
          </a:prstGeom>
          <a:noFill/>
        </p:spPr>
      </p:pic>
      <p:pic>
        <p:nvPicPr>
          <p:cNvPr id="12300" name="Picture 12" descr="D:\My Documents\Desktop\01300000432220134484080897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452" y="3357562"/>
            <a:ext cx="522796" cy="500066"/>
          </a:xfrm>
          <a:prstGeom prst="rect">
            <a:avLst/>
          </a:prstGeom>
          <a:noFill/>
        </p:spPr>
      </p:pic>
      <p:pic>
        <p:nvPicPr>
          <p:cNvPr id="46" name="Picture 12" descr="D:\My Documents\Desktop\01300000432220134484080897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452" y="4071942"/>
            <a:ext cx="522796" cy="50006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flipH="1">
            <a:off x="620642" y="1672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&lt;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350956" y="3357562"/>
            <a:ext cx="151195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活动公告</a:t>
            </a:r>
          </a:p>
          <a:p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月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号，特跑团发起厦门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50956" y="4143380"/>
            <a:ext cx="156966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跑友约跑</a:t>
            </a:r>
          </a:p>
          <a:p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蚂蚁赛跑发来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约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日晚跑步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50" name="Picture 12" descr="D:\My Documents\Desktop\01300000432220134484080897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452" y="4786322"/>
            <a:ext cx="522796" cy="500066"/>
          </a:xfrm>
          <a:prstGeom prst="rect">
            <a:avLst/>
          </a:prstGeom>
          <a:noFill/>
        </p:spPr>
      </p:pic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350956" y="4857760"/>
            <a:ext cx="116570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跑步任务</a:t>
            </a:r>
          </a:p>
          <a:p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月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日，跑步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公里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770050" y="3214686"/>
            <a:ext cx="201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770050" y="3929066"/>
            <a:ext cx="201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770050" y="4643446"/>
            <a:ext cx="201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smtClean="0"/>
              <a:t>设置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/>
          <a:lstStyle/>
          <a:p>
            <a:r>
              <a:rPr lang="zh-CN" altLang="en-US" sz="1800" dirty="0" smtClean="0"/>
              <a:t>设置菜单：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个人中心：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个人详细资料：头像（拍照或本地上传）、手机号码（提供手机号码提供短信验证码找回密码）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个人成就：跑步里程</a:t>
            </a:r>
            <a:r>
              <a:rPr lang="en-US" altLang="zh-CN" dirty="0" smtClean="0"/>
              <a:t>=</a:t>
            </a:r>
            <a:r>
              <a:rPr lang="zh-CN" altLang="en-US" dirty="0" smtClean="0"/>
              <a:t>积分（创建竞赛等）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语音提醒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是否开启语音提醒：跑步过程中每固定公里提示、辅助鼓励语音开关。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男、女声选择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支持清除跑步数据，清零功能，提供多次确认提示。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是否同步后台设置：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每次跑步结束后自动上传，连接网络自动上传；都不同步。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关于一起跑吧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推荐给好友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用户协议</a:t>
            </a:r>
            <a:endParaRPr lang="en-US" altLang="zh-CN" dirty="0" smtClean="0"/>
          </a:p>
          <a:p>
            <a:r>
              <a:rPr lang="zh-CN" altLang="en-US" sz="1800" dirty="0" smtClean="0"/>
              <a:t>意见反馈</a:t>
            </a:r>
            <a:endParaRPr lang="en-US" altLang="zh-CN" sz="1800" dirty="0" smtClean="0"/>
          </a:p>
          <a:p>
            <a:r>
              <a:rPr lang="zh-CN" altLang="en-US" sz="1800" dirty="0" smtClean="0"/>
              <a:t>退出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退出后登录时需要，保留用户名，无需再输入用户名，防止忘记注册帐号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支持完全退出和后台运行（返回键提示选择）</a:t>
            </a:r>
          </a:p>
          <a:p>
            <a:pPr lvl="1">
              <a:buNone/>
            </a:pP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dirty="0" smtClean="0"/>
              <a:t>后台端（待讨论）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r>
              <a:rPr lang="zh-CN" altLang="en-US" dirty="0" smtClean="0"/>
              <a:t>个人跑步各种资料同步到云端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网页端，可以查看个人运动历史记录和运动数据分析；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其余功能，参考门户网站的后台功能。</a:t>
            </a:r>
            <a:endParaRPr lang="en-US" altLang="zh-CN" dirty="0" smtClean="0"/>
          </a:p>
          <a:p>
            <a:r>
              <a:rPr lang="zh-CN" altLang="en-US" dirty="0" smtClean="0"/>
              <a:t>跑团组织者的后台功能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线下活动申请、报名、组织（正式赛事的报名方式，是否是先和俱乐部报名，然后再统一报，还是两者都有）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线上活动发起、管理</a:t>
            </a:r>
            <a:endParaRPr lang="en-US" altLang="zh-CN" dirty="0" smtClean="0"/>
          </a:p>
          <a:p>
            <a:r>
              <a:rPr lang="zh-CN" altLang="en-US" dirty="0" smtClean="0"/>
              <a:t>系统管理员功能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正式赛事活动报名、组织；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俱乐部线下活动审核；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成就规则设定；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教练计划设定。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1"/>
          <p:cNvSpPr>
            <a:spLocks noChangeArrowheads="1"/>
          </p:cNvSpPr>
          <p:nvPr/>
        </p:nvSpPr>
        <p:spPr bwMode="auto">
          <a:xfrm>
            <a:off x="0" y="2276475"/>
            <a:ext cx="9144000" cy="237807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6000">
                <a:solidFill>
                  <a:srgbClr val="FFFFFF"/>
                </a:solidFill>
                <a:cs typeface="Arial" charset="0"/>
                <a:sym typeface="Arial" charset="0"/>
              </a:rPr>
              <a:t>The End</a:t>
            </a:r>
            <a:endParaRPr lang="zh-CN" altLang="en-US"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smtClean="0"/>
              <a:t>产品主线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85750" y="1071563"/>
            <a:ext cx="8686800" cy="1143000"/>
          </a:xfrm>
        </p:spPr>
        <p:txBody>
          <a:bodyPr/>
          <a:lstStyle/>
          <a:p>
            <a:r>
              <a:rPr lang="zh-CN" altLang="en-US" dirty="0" smtClean="0"/>
              <a:t>一起跑吧是让自由跑者找到组织，让跑团组织能够招募跑者的平台。</a:t>
            </a:r>
            <a:endParaRPr lang="en-US" altLang="zh-CN" dirty="0" smtClean="0"/>
          </a:p>
          <a:p>
            <a:r>
              <a:rPr lang="zh-CN" altLang="en-US" dirty="0" smtClean="0"/>
              <a:t>一起跑吧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拒绝冗余功能，保持界面简洁清新，保留最核心和最有“一起跑吧”特点的产品功能。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1428750" y="2632075"/>
            <a:ext cx="2714625" cy="1511300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114300" dir="2700000" algn="tl" rotWithShape="0">
              <a:prstClr val="black">
                <a:alpha val="23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929188" y="2632075"/>
            <a:ext cx="2714625" cy="1511300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114300" dir="2700000" algn="tl" rotWithShape="0">
              <a:prstClr val="black">
                <a:alpha val="23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929188" y="4560888"/>
            <a:ext cx="2714625" cy="1511300"/>
          </a:xfrm>
          <a:prstGeom prst="roundRect">
            <a:avLst/>
          </a:prstGeom>
          <a:solidFill>
            <a:srgbClr val="76D63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114300" dir="2700000" algn="tl" rotWithShape="0">
              <a:prstClr val="black">
                <a:alpha val="23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428750" y="4560888"/>
            <a:ext cx="2714625" cy="1511300"/>
          </a:xfrm>
          <a:prstGeom prst="roundRect">
            <a:avLst/>
          </a:prstGeom>
          <a:solidFill>
            <a:srgbClr val="5769B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114300" dir="2700000" algn="tl" rotWithShape="0">
              <a:prstClr val="black">
                <a:alpha val="23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50" y="2703513"/>
            <a:ext cx="2714625" cy="1330325"/>
          </a:xfrm>
          <a:prstGeom prst="rect">
            <a:avLst/>
          </a:prstGeom>
          <a:noFill/>
        </p:spPr>
        <p:txBody>
          <a:bodyPr/>
          <a:lstStyle/>
          <a:p>
            <a:pPr algn="ctr">
              <a:spcAft>
                <a:spcPts val="120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简洁美观和同类产品差异化，具有自己的特色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0625" y="2703513"/>
            <a:ext cx="2571750" cy="1330325"/>
          </a:xfrm>
          <a:prstGeom prst="rect">
            <a:avLst/>
          </a:prstGeom>
          <a:noFill/>
        </p:spPr>
        <p:txBody>
          <a:bodyPr/>
          <a:lstStyle/>
          <a:p>
            <a:pPr algn="ctr">
              <a:spcAft>
                <a:spcPts val="12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自由跑和跑团为最核心功能，具备一定社交功能。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0188" y="4632325"/>
            <a:ext cx="2571750" cy="1258888"/>
          </a:xfrm>
          <a:prstGeom prst="rect">
            <a:avLst/>
          </a:prstGeom>
          <a:noFill/>
        </p:spPr>
        <p:txBody>
          <a:bodyPr/>
          <a:lstStyle/>
          <a:p>
            <a:pPr algn="ctr">
              <a:spcAft>
                <a:spcPts val="12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权限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跑者和跑团组织者权限，跑团组织者管理活动，跑者可申请加入活动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625" y="4657725"/>
            <a:ext cx="2571750" cy="1331913"/>
          </a:xfrm>
          <a:prstGeom prst="rect">
            <a:avLst/>
          </a:prstGeom>
          <a:noFill/>
        </p:spPr>
        <p:txBody>
          <a:bodyPr/>
          <a:lstStyle/>
          <a:p>
            <a:pPr algn="ctr">
              <a:spcAft>
                <a:spcPts val="12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自由跑云端功能，可备份到后台；跑团组织者的管理页面。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dirty="0" smtClean="0"/>
              <a:t>关键技术（待讨论）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APP</a:t>
            </a:r>
            <a:r>
              <a:rPr lang="zh-CN" altLang="en-US" sz="2400" dirty="0" smtClean="0"/>
              <a:t>主要以原生模式，硬件适配更佳，允许离线运行；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在线时，将本地数据上传云端；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端相关的界面采用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的方式，例如活动报名、调研等。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…</a:t>
            </a:r>
          </a:p>
          <a:p>
            <a:pPr eaLnBrk="1" hangingPunct="1"/>
            <a:r>
              <a:rPr lang="zh-CN" altLang="en-US" sz="2400" dirty="0" smtClean="0">
                <a:solidFill>
                  <a:srgbClr val="FF6600"/>
                </a:solidFill>
              </a:rPr>
              <a:t>跑步：</a:t>
            </a:r>
            <a:endParaRPr lang="en-US" altLang="zh-CN" sz="2400" dirty="0" smtClean="0">
              <a:solidFill>
                <a:srgbClr val="FF6600"/>
              </a:solidFill>
            </a:endParaRPr>
          </a:p>
          <a:p>
            <a:pPr lvl="1" eaLnBrk="1" hangingPunct="1"/>
            <a:r>
              <a:rPr lang="zh-CN" altLang="en-US" sz="2200" dirty="0" smtClean="0">
                <a:solidFill>
                  <a:srgbClr val="FF6600"/>
                </a:solidFill>
              </a:rPr>
              <a:t>咕咚运动功能完善，自由跑、运动计划、约跑、竞赛，活跃度都不错。</a:t>
            </a:r>
            <a:endParaRPr lang="en-US" altLang="zh-CN" sz="2200" dirty="0" smtClean="0">
              <a:solidFill>
                <a:srgbClr val="FF66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FF6600"/>
                </a:solidFill>
              </a:rPr>
              <a:t>跑团：</a:t>
            </a:r>
            <a:endParaRPr lang="en-US" altLang="zh-CN" sz="2400" dirty="0" smtClean="0">
              <a:solidFill>
                <a:srgbClr val="FF6600"/>
              </a:solidFill>
            </a:endParaRPr>
          </a:p>
          <a:p>
            <a:pPr lvl="1" eaLnBrk="1" hangingPunct="1"/>
            <a:r>
              <a:rPr lang="zh-CN" altLang="en-US" sz="2200" dirty="0" smtClean="0">
                <a:solidFill>
                  <a:srgbClr val="FF6600"/>
                </a:solidFill>
              </a:rPr>
              <a:t>骑迹的俱乐部功能和我们理念非常契合。</a:t>
            </a:r>
            <a:endParaRPr lang="en-US" altLang="zh-CN" sz="2200" dirty="0" smtClean="0">
              <a:solidFill>
                <a:srgbClr val="FF6600"/>
              </a:solidFill>
            </a:endParaRPr>
          </a:p>
          <a:p>
            <a:pPr eaLnBrk="1" hangingPunct="1"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dirty="0" smtClean="0"/>
              <a:t>跑步关键需求（讨论）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28624" y="928670"/>
            <a:ext cx="8429655" cy="5715040"/>
          </a:xfrm>
        </p:spPr>
        <p:txBody>
          <a:bodyPr/>
          <a:lstStyle/>
          <a:p>
            <a:r>
              <a:rPr lang="zh-CN" altLang="en-US" sz="1800" dirty="0" smtClean="0"/>
              <a:t>自由跑：里程、路径、卡路里消耗，能够保存路径，以提供下次跑步路径参考（</a:t>
            </a:r>
            <a:r>
              <a:rPr lang="en-US" altLang="zh-CN" sz="1800" dirty="0" smtClean="0"/>
              <a:t>GPS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AGPS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外设手环等配件的搭配使用</a:t>
            </a:r>
            <a:endParaRPr lang="en-US" altLang="zh-CN" sz="1800" dirty="0" smtClean="0"/>
          </a:p>
          <a:p>
            <a:r>
              <a:rPr lang="zh-CN" altLang="en-US" sz="1800" dirty="0" smtClean="0"/>
              <a:t>约跑：直接联系跑友，分享跑步路径给跑友。</a:t>
            </a:r>
            <a:endParaRPr lang="en-US" altLang="zh-CN" sz="1800" dirty="0" smtClean="0"/>
          </a:p>
          <a:p>
            <a:r>
              <a:rPr lang="zh-CN" altLang="en-US" sz="1800" dirty="0" smtClean="0"/>
              <a:t>竞赛：竞赛模式，咕咚运动竞赛模式比较活跃</a:t>
            </a:r>
            <a:endParaRPr lang="en-US" altLang="zh-CN" sz="1800" dirty="0" smtClean="0"/>
          </a:p>
          <a:p>
            <a:r>
              <a:rPr lang="zh-CN" altLang="en-US" sz="1800" dirty="0" smtClean="0"/>
              <a:t>活动组织：赛事活动组织、报名、管理</a:t>
            </a:r>
            <a:endParaRPr lang="en-US" altLang="zh-CN" sz="1800" dirty="0" smtClean="0"/>
          </a:p>
          <a:p>
            <a:r>
              <a:rPr lang="zh-CN" altLang="en-US" sz="1800" dirty="0" smtClean="0"/>
              <a:t>计划跑：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单次跑步计划：参考</a:t>
            </a:r>
            <a:r>
              <a:rPr lang="en-US" altLang="zh-CN" dirty="0" smtClean="0"/>
              <a:t>NIKE+</a:t>
            </a:r>
            <a:r>
              <a:rPr lang="zh-CN" altLang="en-US" dirty="0" smtClean="0"/>
              <a:t>，直接设定几公里，到达系统提示。（自动计算可能消耗的卡路里，提示跑完你将成为什么样的人，不同身材的形状）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健身计划：参考咕咚运动，每周多少次。（最好是可以日历显示）</a:t>
            </a:r>
            <a:endParaRPr lang="en-US" altLang="zh-CN" dirty="0" smtClean="0"/>
          </a:p>
          <a:p>
            <a:r>
              <a:rPr lang="zh-CN" altLang="en-US" sz="1800" dirty="0" smtClean="0"/>
              <a:t>云端服务：跑步数据选择性保存到云端</a:t>
            </a:r>
            <a:endParaRPr lang="en-US" altLang="zh-CN" sz="1800" dirty="0" smtClean="0"/>
          </a:p>
          <a:p>
            <a:r>
              <a:rPr lang="zh-CN" altLang="en-US" sz="1800" dirty="0" smtClean="0"/>
              <a:t>音乐背景：本地音乐作为背景（是否可后台提供音乐推荐，但涉及版权）</a:t>
            </a:r>
            <a:endParaRPr lang="en-US" altLang="zh-CN" sz="1800" dirty="0" smtClean="0"/>
          </a:p>
          <a:p>
            <a:r>
              <a:rPr lang="zh-CN" altLang="en-US" sz="1800" dirty="0" smtClean="0"/>
              <a:t>声音提示：固定距离的正常提示，鼓励性声音提示，选择男、女声（可选择性关闭语音）</a:t>
            </a:r>
            <a:endParaRPr lang="en-US" altLang="zh-CN" sz="1800" dirty="0" smtClean="0"/>
          </a:p>
          <a:p>
            <a:r>
              <a:rPr lang="zh-CN" altLang="en-US" sz="1800" dirty="0" smtClean="0"/>
              <a:t>个人数据分析：跑步历史记录、个人跑步数据分析</a:t>
            </a:r>
            <a:endParaRPr lang="en-US" altLang="zh-CN" sz="1800" dirty="0" smtClean="0"/>
          </a:p>
          <a:p>
            <a:r>
              <a:rPr lang="zh-CN" altLang="en-US" sz="1800" dirty="0" smtClean="0"/>
              <a:t>支持离线地图：百度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高德。</a:t>
            </a:r>
            <a:endParaRPr lang="en-US" altLang="zh-CN" sz="1800" dirty="0" smtClean="0"/>
          </a:p>
          <a:p>
            <a:r>
              <a:rPr lang="zh-CN" altLang="en-US" sz="1800" dirty="0" smtClean="0"/>
              <a:t>发布成绩：选择性是否参与排名，成绩发布到排行版。</a:t>
            </a:r>
            <a:endParaRPr lang="en-US" altLang="zh-CN" sz="1800" dirty="0" smtClean="0"/>
          </a:p>
          <a:p>
            <a:r>
              <a:rPr lang="zh-CN" altLang="en-US" sz="1800" dirty="0" smtClean="0"/>
              <a:t>分享：多种分享，当次跑步结果发布微信、微博等。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smtClean="0"/>
              <a:t>加载画面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642938"/>
          </a:xfrm>
        </p:spPr>
        <p:txBody>
          <a:bodyPr/>
          <a:lstStyle/>
          <a:p>
            <a:r>
              <a:rPr lang="zh-CN" altLang="en-US" sz="1800" smtClean="0"/>
              <a:t>白天和黑夜的两种风格，根据手机的时间来选择；</a:t>
            </a:r>
            <a:endParaRPr lang="en-US" altLang="zh-CN" sz="1800" smtClean="0"/>
          </a:p>
          <a:p>
            <a:r>
              <a:rPr lang="zh-CN" altLang="en-US" sz="1800" smtClean="0"/>
              <a:t>体现多人一起跑，在户外和城市穿行的主调。</a:t>
            </a:r>
            <a:endParaRPr lang="en-US" altLang="zh-CN" sz="1800" smtClean="0"/>
          </a:p>
        </p:txBody>
      </p:sp>
      <p:pic>
        <p:nvPicPr>
          <p:cNvPr id="16389" name="Picture 5" descr="D:\My Professional\00_X项目\图片\白天加载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2000240"/>
            <a:ext cx="2019300" cy="33861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90" name="Picture 6" descr="D:\My Professional\00_X项目\图片\晚上加载图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3013" y="2000240"/>
            <a:ext cx="2019300" cy="33861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98" name="矩形 5"/>
          <p:cNvSpPr>
            <a:spLocks noChangeArrowheads="1"/>
          </p:cNvSpPr>
          <p:nvPr/>
        </p:nvSpPr>
        <p:spPr bwMode="auto">
          <a:xfrm>
            <a:off x="1571625" y="5500688"/>
            <a:ext cx="2133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白天</a:t>
            </a:r>
            <a:r>
              <a:rPr lang="en-US" altLang="zh-CN"/>
              <a:t>(6:00-17:59)</a:t>
            </a:r>
            <a:r>
              <a:rPr lang="zh-CN" altLang="en-US"/>
              <a:t>：</a:t>
            </a:r>
            <a:endParaRPr lang="en-US" altLang="zh-CN"/>
          </a:p>
          <a:p>
            <a:pPr algn="ctr"/>
            <a:r>
              <a:rPr lang="zh-CN" altLang="en-US"/>
              <a:t>蓝天</a:t>
            </a:r>
            <a:r>
              <a:rPr lang="en-US" altLang="zh-CN"/>
              <a:t>+</a:t>
            </a:r>
            <a:r>
              <a:rPr lang="zh-CN" altLang="en-US"/>
              <a:t>白云</a:t>
            </a:r>
            <a:r>
              <a:rPr lang="en-US" altLang="zh-CN"/>
              <a:t>+</a:t>
            </a:r>
            <a:r>
              <a:rPr lang="zh-CN" altLang="en-US"/>
              <a:t>跑步</a:t>
            </a: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4929188" y="5500688"/>
            <a:ext cx="2133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/>
              <a:t>黑夜</a:t>
            </a:r>
            <a:r>
              <a:rPr lang="en-US" altLang="zh-CN"/>
              <a:t>(18:00-5:59)</a:t>
            </a:r>
            <a:r>
              <a:rPr lang="zh-CN" altLang="en-US"/>
              <a:t>：</a:t>
            </a:r>
            <a:endParaRPr lang="en-US" altLang="zh-CN"/>
          </a:p>
          <a:p>
            <a:pPr algn="ctr"/>
            <a:r>
              <a:rPr lang="zh-CN" altLang="en-US"/>
              <a:t>深蓝</a:t>
            </a:r>
            <a:r>
              <a:rPr lang="en-US" altLang="zh-CN"/>
              <a:t>+</a:t>
            </a:r>
            <a:r>
              <a:rPr lang="zh-CN" altLang="en-US"/>
              <a:t>星星</a:t>
            </a:r>
            <a:r>
              <a:rPr lang="en-US" altLang="zh-CN"/>
              <a:t>+</a:t>
            </a:r>
            <a:r>
              <a:rPr lang="zh-CN" altLang="en-US"/>
              <a:t>跑步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4563" y="3201989"/>
            <a:ext cx="1108075" cy="36988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汉仪娃娃篆简" pitchFamily="2" charset="-122"/>
                <a:ea typeface="汉仪娃娃篆简" pitchFamily="2" charset="-122"/>
              </a:rPr>
              <a:t>一起跑吧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5613" y="3201989"/>
            <a:ext cx="1108075" cy="36988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汉仪娃娃篆简" pitchFamily="2" charset="-122"/>
                <a:ea typeface="汉仪娃娃篆简" pitchFamily="2" charset="-122"/>
              </a:rPr>
              <a:t>一起跑吧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357390" y="428604"/>
            <a:ext cx="678661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+mn-lt"/>
                <a:ea typeface="+mn-ea"/>
                <a:sym typeface="Arial" charset="0"/>
              </a:rPr>
              <a:t>注：所有演示的界面和风格，仅做为讨论稿，具体设计需要美工和开发功能确定。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dirty="0" smtClean="0"/>
              <a:t>登录与注册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071562"/>
            <a:ext cx="5400684" cy="5786438"/>
          </a:xfrm>
        </p:spPr>
        <p:txBody>
          <a:bodyPr/>
          <a:lstStyle/>
          <a:p>
            <a:r>
              <a:rPr lang="zh-CN" altLang="en-US" dirty="0" smtClean="0"/>
              <a:t>第一次登陆，需要登录用户或注册用户</a:t>
            </a:r>
            <a:endParaRPr lang="en-US" altLang="zh-CN" dirty="0" smtClean="0"/>
          </a:p>
          <a:p>
            <a:r>
              <a:rPr lang="zh-CN" altLang="en-US" dirty="0" smtClean="0"/>
              <a:t>支持多种登录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微博、微信、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、邮箱</a:t>
            </a:r>
            <a:endParaRPr lang="en-US" altLang="zh-CN" dirty="0" smtClean="0"/>
          </a:p>
          <a:p>
            <a:r>
              <a:rPr lang="zh-CN" altLang="en-US" dirty="0" smtClean="0"/>
              <a:t>注册：个人的基本情况，和健身有关的参数必须要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昵称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真实姓名（加入俱乐部需要提供真实姓名）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身高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跑步主要城市，可切换（自动根据定位）。主要为了获取天气资讯，空气指数。提供跑步的建议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端体现跑步的一些知识，类似微信新闻的方式</a:t>
            </a:r>
            <a:endParaRPr lang="en-US" altLang="zh-CN" dirty="0" smtClean="0"/>
          </a:p>
          <a:p>
            <a:r>
              <a:rPr lang="zh-CN" altLang="en-US" dirty="0" smtClean="0"/>
              <a:t>首次登录，显示功能介绍页面。</a:t>
            </a:r>
            <a:endParaRPr lang="en-US" altLang="zh-CN" dirty="0" smtClean="0"/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6072894" y="1339402"/>
            <a:ext cx="2381250" cy="401839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6080919" y="1357298"/>
            <a:ext cx="2365200" cy="428625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6715125" y="135729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汉仪娃娃篆简" pitchFamily="2" charset="-122"/>
                <a:ea typeface="汉仪娃娃篆简" pitchFamily="2" charset="-122"/>
              </a:rPr>
              <a:t>一起跑吧</a:t>
            </a: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6215074" y="2500306"/>
            <a:ext cx="2124000" cy="323493"/>
          </a:xfrm>
          <a:prstGeom prst="round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zh-CN" altLang="en-US" sz="1300" dirty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帐</a:t>
            </a:r>
            <a:r>
              <a:rPr lang="zh-CN" altLang="en-US" sz="1300" dirty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号：</a:t>
            </a:r>
            <a:endParaRPr lang="zh-CN" altLang="en-US" sz="1300" dirty="0">
              <a:solidFill>
                <a:srgbClr val="0070C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6215074" y="3000372"/>
            <a:ext cx="2124000" cy="323493"/>
          </a:xfrm>
          <a:prstGeom prst="round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zh-CN" altLang="en-US" sz="1300" dirty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密码：</a:t>
            </a:r>
            <a:endParaRPr lang="zh-CN" altLang="en-US" sz="1300" dirty="0">
              <a:solidFill>
                <a:srgbClr val="0070C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6280330" y="3571876"/>
            <a:ext cx="792000" cy="323493"/>
          </a:xfrm>
          <a:prstGeom prst="round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zh-CN" altLang="en-US" sz="13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注册</a:t>
            </a:r>
            <a:endParaRPr lang="zh-CN" altLang="en-US" sz="13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7500958" y="3571876"/>
            <a:ext cx="792000" cy="323493"/>
          </a:xfrm>
          <a:prstGeom prst="round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zh-CN" altLang="en-US" sz="13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登录</a:t>
            </a:r>
            <a:endParaRPr lang="zh-CN" altLang="en-US" sz="13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6215074" y="4245595"/>
            <a:ext cx="7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566776" y="4245595"/>
            <a:ext cx="7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6858016" y="4070812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其它登录方式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20302" y="3857628"/>
            <a:ext cx="5950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忘记密码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221" name="AutoShape 5" descr="http://t11.baidu.com/it/u=3837238531,594088939&amp;fm=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22" name="Picture 6" descr="D:\My Documents\Desktop\u=3693486889,884214677&amp;fm=5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4433048"/>
            <a:ext cx="543624" cy="293506"/>
          </a:xfrm>
          <a:prstGeom prst="rect">
            <a:avLst/>
          </a:prstGeom>
          <a:noFill/>
        </p:spPr>
      </p:pic>
      <p:pic>
        <p:nvPicPr>
          <p:cNvPr id="9223" name="Picture 7" descr="D:\My Documents\Desktop\u=685370310,2297939062&amp;fm=21&amp;gp=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69" t="13007" r="62036" b="21377"/>
          <a:stretch>
            <a:fillRect/>
          </a:stretch>
        </p:blipFill>
        <p:spPr bwMode="auto">
          <a:xfrm>
            <a:off x="6789226" y="4424689"/>
            <a:ext cx="354542" cy="310224"/>
          </a:xfrm>
          <a:prstGeom prst="rect">
            <a:avLst/>
          </a:prstGeom>
          <a:noFill/>
        </p:spPr>
      </p:pic>
      <p:pic>
        <p:nvPicPr>
          <p:cNvPr id="9224" name="Picture 8" descr="D:\My Documents\Desktop\u=3068789494,3642699699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9887" y="4432076"/>
            <a:ext cx="295451" cy="295451"/>
          </a:xfrm>
          <a:prstGeom prst="rect">
            <a:avLst/>
          </a:prstGeom>
          <a:noFill/>
        </p:spPr>
      </p:pic>
      <p:pic>
        <p:nvPicPr>
          <p:cNvPr id="1026" name="Picture 2" descr="D:\My Documents\Desktop\u=1133852624,607232688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2496" y="4357694"/>
            <a:ext cx="444214" cy="444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dirty="0" smtClean="0"/>
              <a:t>登录后主界面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071562"/>
            <a:ext cx="4900618" cy="5286395"/>
          </a:xfrm>
        </p:spPr>
        <p:txBody>
          <a:bodyPr/>
          <a:lstStyle/>
          <a:p>
            <a:r>
              <a:rPr lang="zh-CN" altLang="en-US" dirty="0" smtClean="0"/>
              <a:t>消息中心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显示消息队列，来自系统公告，跑团活动公告，系统任务提醒等</a:t>
            </a:r>
            <a:endParaRPr lang="en-US" altLang="zh-CN" dirty="0" smtClean="0"/>
          </a:p>
          <a:p>
            <a:r>
              <a:rPr lang="zh-CN" altLang="en-US" dirty="0" smtClean="0"/>
              <a:t>主菜单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我爱跑</a:t>
            </a:r>
            <a:r>
              <a:rPr lang="zh-CN" altLang="en-US" dirty="0" smtClean="0"/>
              <a:t>：个人跑步记录，开始跑步按钮，分享（是否加入排行）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一起跑</a:t>
            </a:r>
            <a:r>
              <a:rPr lang="zh-CN" altLang="en-US" dirty="0" smtClean="0"/>
              <a:t>：创建约跑、竞赛、跑团活动， 、专业教练运动计划（后台发布运动计划，提供使用相同任务计划的多人一起跑）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跑吧</a:t>
            </a:r>
            <a:r>
              <a:rPr lang="zh-CN" altLang="en-US" dirty="0" smtClean="0"/>
              <a:t>：广告栏、俱乐部、社区、个人跑友通讯录。</a:t>
            </a:r>
            <a:endParaRPr lang="en-US" altLang="zh-CN" dirty="0" smtClean="0"/>
          </a:p>
          <a:p>
            <a:r>
              <a:rPr lang="zh-CN" altLang="en-US" dirty="0" smtClean="0"/>
              <a:t>更多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其他扩展功能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40" name="组合 39"/>
          <p:cNvGrpSpPr/>
          <p:nvPr/>
        </p:nvGrpSpPr>
        <p:grpSpPr>
          <a:xfrm>
            <a:off x="5715008" y="1983346"/>
            <a:ext cx="2382662" cy="4017394"/>
            <a:chOff x="571472" y="1411856"/>
            <a:chExt cx="2382662" cy="4017394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571472" y="1411856"/>
              <a:ext cx="2381250" cy="40173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588934" y="1428750"/>
              <a:ext cx="2365200" cy="428625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214409" y="1428750"/>
              <a:ext cx="1108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汉仪娃娃篆简" pitchFamily="2" charset="-122"/>
                  <a:ea typeface="汉仪娃娃篆简" pitchFamily="2" charset="-122"/>
                </a:rPr>
                <a:t>一起跑吧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88934" y="1857375"/>
              <a:ext cx="2357438" cy="37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5447" y="1890713"/>
              <a:ext cx="685800" cy="2921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00" dirty="0">
                  <a:solidFill>
                    <a:schemeClr val="accent1">
                      <a:lumMod val="75000"/>
                    </a:schemeClr>
                  </a:solidFill>
                  <a:latin typeface="幼圆" pitchFamily="49" charset="-122"/>
                  <a:ea typeface="幼圆" pitchFamily="49" charset="-122"/>
                </a:rPr>
                <a:t>我爱跑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84184" y="3773488"/>
              <a:ext cx="5302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>
                  <a:latin typeface="幼圆" pitchFamily="49" charset="-122"/>
                  <a:ea typeface="幼圆" pitchFamily="49" charset="-122"/>
                </a:rPr>
                <a:t>总里程</a:t>
              </a:r>
              <a:endParaRPr lang="en-US" altLang="zh-CN" sz="900">
                <a:latin typeface="幼圆" pitchFamily="49" charset="-122"/>
                <a:ea typeface="幼圆" pitchFamily="49" charset="-122"/>
              </a:endParaRPr>
            </a:p>
            <a:p>
              <a:pPr algn="ctr"/>
              <a:r>
                <a:rPr lang="en-US" altLang="zh-CN" sz="900">
                  <a:latin typeface="幼圆" pitchFamily="49" charset="-122"/>
                  <a:ea typeface="幼圆" pitchFamily="49" charset="-122"/>
                </a:rPr>
                <a:t>101KM</a:t>
              </a:r>
              <a:endParaRPr lang="zh-CN" altLang="en-US" sz="90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2292322" y="1890713"/>
              <a:ext cx="518091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300" dirty="0" smtClean="0">
                  <a:latin typeface="幼圆" pitchFamily="49" charset="-122"/>
                  <a:ea typeface="幼圆" pitchFamily="49" charset="-122"/>
                </a:rPr>
                <a:t>跑吧</a:t>
              </a:r>
              <a:endParaRPr lang="zh-CN" altLang="en-US" sz="1300" dirty="0"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11" name="直接连接符 10"/>
            <p:cNvCxnSpPr>
              <a:cxnSpLocks noChangeShapeType="1"/>
            </p:cNvCxnSpPr>
            <p:nvPr/>
          </p:nvCxnSpPr>
          <p:spPr bwMode="auto">
            <a:xfrm>
              <a:off x="598459" y="2246313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B0F0"/>
              </a:solidFill>
              <a:round/>
              <a:headEnd/>
              <a:tailEnd/>
            </a:ln>
          </p:spPr>
        </p:cxnSp>
        <p:pic>
          <p:nvPicPr>
            <p:cNvPr id="12" name="Picture 2" descr="D:\My Documents\Desktop\未标题-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09" y="1571625"/>
              <a:ext cx="217488" cy="17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组合 16"/>
            <p:cNvGrpSpPr>
              <a:grpSpLocks/>
            </p:cNvGrpSpPr>
            <p:nvPr/>
          </p:nvGrpSpPr>
          <p:grpSpPr bwMode="auto">
            <a:xfrm>
              <a:off x="2643159" y="1571625"/>
              <a:ext cx="214313" cy="144463"/>
              <a:chOff x="4643438" y="1571612"/>
              <a:chExt cx="214314" cy="144464"/>
            </a:xfrm>
          </p:grpSpPr>
          <p:cxnSp>
            <p:nvCxnSpPr>
              <p:cNvPr id="14" name="直接连接符 13"/>
              <p:cNvCxnSpPr>
                <a:cxnSpLocks noChangeShapeType="1"/>
              </p:cNvCxnSpPr>
              <p:nvPr/>
            </p:nvCxnSpPr>
            <p:spPr bwMode="auto">
              <a:xfrm>
                <a:off x="4643438" y="1571612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5" name="直接连接符 14"/>
              <p:cNvCxnSpPr>
                <a:cxnSpLocks noChangeShapeType="1"/>
              </p:cNvCxnSpPr>
              <p:nvPr/>
            </p:nvCxnSpPr>
            <p:spPr bwMode="auto">
              <a:xfrm>
                <a:off x="4643438" y="1643050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" name="直接连接符 15"/>
              <p:cNvCxnSpPr>
                <a:cxnSpLocks noChangeShapeType="1"/>
              </p:cNvCxnSpPr>
              <p:nvPr/>
            </p:nvCxnSpPr>
            <p:spPr bwMode="auto">
              <a:xfrm>
                <a:off x="4643438" y="1714488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pic>
          <p:nvPicPr>
            <p:cNvPr id="17" name="Picture 3" descr="D:\My Pictures\证件\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24" y="2714620"/>
              <a:ext cx="857256" cy="857256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18" name="矩形 17"/>
            <p:cNvSpPr/>
            <p:nvPr/>
          </p:nvSpPr>
          <p:spPr bwMode="auto">
            <a:xfrm>
              <a:off x="588934" y="2286000"/>
              <a:ext cx="2357438" cy="2873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5400000" algn="t" rotWithShape="0">
                <a:prstClr val="black">
                  <a:alpha val="32000"/>
                </a:prstClr>
              </a:outerShdw>
            </a:effec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pitchFamily="34" charset="0"/>
              </a:endParaRPr>
            </a:p>
          </p:txBody>
        </p:sp>
        <p:pic>
          <p:nvPicPr>
            <p:cNvPr id="19" name="Picture 4" descr="D:\My Documents\Desktop\101607hbddsodjvbcrlbop.jpg.middle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</a:blip>
            <a:srcRect l="73438" t="12685" r="6876" b="67967"/>
            <a:stretch>
              <a:fillRect/>
            </a:stretch>
          </p:blipFill>
          <p:spPr bwMode="auto">
            <a:xfrm>
              <a:off x="1357284" y="2286000"/>
              <a:ext cx="4286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1714472" y="2357438"/>
              <a:ext cx="579437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600"/>
                <a:t>20 °- 27°</a:t>
              </a:r>
              <a:endParaRPr lang="zh-CN" altLang="en-US" sz="600"/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2214534" y="2295525"/>
              <a:ext cx="7143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600"/>
                <a:t>PM2.5</a:t>
              </a:r>
              <a:r>
                <a:rPr lang="zh-CN" altLang="en-US" sz="600"/>
                <a:t>：</a:t>
              </a:r>
              <a:r>
                <a:rPr lang="en-US" altLang="zh-CN" sz="600"/>
                <a:t>58</a:t>
              </a:r>
            </a:p>
            <a:p>
              <a:pPr algn="r"/>
              <a:r>
                <a:rPr lang="zh-CN" altLang="en-US" sz="600"/>
                <a:t>空气质量</a:t>
              </a:r>
              <a:r>
                <a:rPr lang="en-US" altLang="zh-CN" sz="600"/>
                <a:t>:</a:t>
              </a:r>
              <a:r>
                <a:rPr lang="zh-CN" altLang="en-US" sz="600"/>
                <a:t>良</a:t>
              </a:r>
            </a:p>
          </p:txBody>
        </p:sp>
        <p:sp>
          <p:nvSpPr>
            <p:cNvPr id="22" name="TextBox 37"/>
            <p:cNvSpPr txBox="1">
              <a:spLocks noChangeArrowheads="1"/>
            </p:cNvSpPr>
            <p:nvPr/>
          </p:nvSpPr>
          <p:spPr bwMode="auto">
            <a:xfrm>
              <a:off x="571472" y="2286000"/>
              <a:ext cx="7143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600"/>
                <a:t>当前位置：</a:t>
              </a:r>
              <a:endParaRPr lang="en-US" altLang="zh-CN" sz="600"/>
            </a:p>
            <a:p>
              <a:r>
                <a:rPr lang="zh-CN" altLang="en-US" sz="600"/>
                <a:t>厦门</a:t>
              </a:r>
            </a:p>
          </p:txBody>
        </p:sp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986050" y="4183063"/>
              <a:ext cx="18000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800" dirty="0"/>
                <a:t>我的跑步</a:t>
              </a:r>
              <a:r>
                <a:rPr lang="zh-CN" altLang="en-US" sz="800" dirty="0" smtClean="0"/>
                <a:t>记录                                 </a:t>
              </a:r>
              <a:r>
                <a:rPr lang="en-US" altLang="zh-CN" sz="800" b="1" dirty="0">
                  <a:solidFill>
                    <a:srgbClr val="00B0F0"/>
                  </a:solidFill>
                  <a:latin typeface="幼圆" pitchFamily="49" charset="-122"/>
                  <a:ea typeface="幼圆" pitchFamily="49" charset="-122"/>
                </a:rPr>
                <a:t>&gt;</a:t>
              </a:r>
              <a:endParaRPr lang="zh-CN" altLang="en-US" sz="800" dirty="0"/>
            </a:p>
          </p:txBody>
        </p:sp>
        <p:sp>
          <p:nvSpPr>
            <p:cNvPr id="24" name="TextBox 40"/>
            <p:cNvSpPr txBox="1">
              <a:spLocks noChangeArrowheads="1"/>
            </p:cNvSpPr>
            <p:nvPr/>
          </p:nvSpPr>
          <p:spPr bwMode="auto">
            <a:xfrm>
              <a:off x="986050" y="4752975"/>
              <a:ext cx="18000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800" dirty="0"/>
                <a:t>跑友</a:t>
              </a:r>
              <a:r>
                <a:rPr lang="zh-CN" altLang="en-US" sz="800" dirty="0" smtClean="0"/>
                <a:t>排名                                        </a:t>
              </a:r>
              <a:r>
                <a:rPr lang="en-US" altLang="zh-CN" sz="800" b="1" dirty="0">
                  <a:solidFill>
                    <a:srgbClr val="00B0F0"/>
                  </a:solidFill>
                  <a:latin typeface="幼圆" pitchFamily="49" charset="-122"/>
                  <a:ea typeface="幼圆" pitchFamily="49" charset="-122"/>
                </a:rPr>
                <a:t>&gt;</a:t>
              </a:r>
              <a:endParaRPr lang="zh-CN" altLang="en-US" sz="800" dirty="0"/>
            </a:p>
          </p:txBody>
        </p:sp>
        <p:sp>
          <p:nvSpPr>
            <p:cNvPr id="25" name="TextBox 41"/>
            <p:cNvSpPr txBox="1">
              <a:spLocks noChangeArrowheads="1"/>
            </p:cNvSpPr>
            <p:nvPr/>
          </p:nvSpPr>
          <p:spPr bwMode="auto">
            <a:xfrm>
              <a:off x="986050" y="4467225"/>
              <a:ext cx="18000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800" dirty="0"/>
                <a:t>个人最佳</a:t>
              </a:r>
              <a:r>
                <a:rPr lang="zh-CN" altLang="en-US" sz="800" dirty="0" smtClean="0"/>
                <a:t>成绩                                 </a:t>
              </a:r>
              <a:r>
                <a:rPr lang="en-US" altLang="zh-CN" sz="800" b="1" dirty="0">
                  <a:solidFill>
                    <a:srgbClr val="00B0F0"/>
                  </a:solidFill>
                  <a:latin typeface="幼圆" pitchFamily="49" charset="-122"/>
                  <a:ea typeface="幼圆" pitchFamily="49" charset="-122"/>
                </a:rPr>
                <a:t>&gt;</a:t>
              </a:r>
              <a:endParaRPr lang="zh-CN" altLang="en-US" sz="800" dirty="0"/>
            </a:p>
          </p:txBody>
        </p:sp>
        <p:sp>
          <p:nvSpPr>
            <p:cNvPr id="26" name="TextBox 42"/>
            <p:cNvSpPr txBox="1">
              <a:spLocks noChangeArrowheads="1"/>
            </p:cNvSpPr>
            <p:nvPr/>
          </p:nvSpPr>
          <p:spPr bwMode="auto">
            <a:xfrm>
              <a:off x="1357284" y="3571875"/>
              <a:ext cx="71437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600"/>
                <a:t>Philison</a:t>
              </a:r>
              <a:endParaRPr lang="zh-CN" altLang="en-US" sz="600"/>
            </a:p>
          </p:txBody>
        </p:sp>
        <p:pic>
          <p:nvPicPr>
            <p:cNvPr id="27" name="Picture 5" descr="D:\My Documents\Desktop\img58405338副本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7687" y="4484688"/>
              <a:ext cx="1809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 bwMode="auto">
            <a:xfrm>
              <a:off x="588934" y="5049838"/>
              <a:ext cx="2357438" cy="37941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5400000" algn="t" rotWithShape="0">
                <a:prstClr val="black">
                  <a:alpha val="32000"/>
                </a:prstClr>
              </a:outerShdw>
            </a:effec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pitchFamily="34" charset="0"/>
              </a:endParaRPr>
            </a:p>
          </p:txBody>
        </p:sp>
        <p:sp>
          <p:nvSpPr>
            <p:cNvPr id="29" name="等腰三角形 45"/>
            <p:cNvSpPr>
              <a:spLocks noChangeArrowheads="1"/>
            </p:cNvSpPr>
            <p:nvPr/>
          </p:nvSpPr>
          <p:spPr bwMode="auto">
            <a:xfrm rot="5400000">
              <a:off x="1911322" y="5160962"/>
              <a:ext cx="179388" cy="144463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Box 46"/>
            <p:cNvSpPr txBox="1">
              <a:spLocks noChangeArrowheads="1"/>
            </p:cNvSpPr>
            <p:nvPr/>
          </p:nvSpPr>
          <p:spPr bwMode="auto">
            <a:xfrm>
              <a:off x="2128809" y="5100638"/>
              <a:ext cx="80010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latin typeface="幼圆" pitchFamily="49" charset="-122"/>
                  <a:ea typeface="幼圆" pitchFamily="49" charset="-122"/>
                </a:rPr>
                <a:t>开始跑步</a:t>
              </a:r>
            </a:p>
          </p:txBody>
        </p:sp>
        <p:sp>
          <p:nvSpPr>
            <p:cNvPr id="31" name="TextBox 47"/>
            <p:cNvSpPr txBox="1">
              <a:spLocks noChangeArrowheads="1"/>
            </p:cNvSpPr>
            <p:nvPr/>
          </p:nvSpPr>
          <p:spPr bwMode="auto">
            <a:xfrm>
              <a:off x="688947" y="5100638"/>
              <a:ext cx="954087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latin typeface="幼圆" pitchFamily="49" charset="-122"/>
                  <a:ea typeface="幼圆" pitchFamily="49" charset="-122"/>
                </a:rPr>
                <a:t>运动模式 </a:t>
              </a:r>
              <a:r>
                <a:rPr lang="en-US" altLang="zh-CN" sz="1200" b="1">
                  <a:solidFill>
                    <a:srgbClr val="00B0F0"/>
                  </a:solidFill>
                  <a:latin typeface="幼圆" pitchFamily="49" charset="-122"/>
                  <a:ea typeface="幼圆" pitchFamily="49" charset="-122"/>
                </a:rPr>
                <a:t>&gt;</a:t>
              </a:r>
              <a:endParaRPr lang="zh-CN" altLang="en-US" sz="1200" b="1">
                <a:solidFill>
                  <a:srgbClr val="00B0F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32" name="直接连接符 31"/>
            <p:cNvCxnSpPr>
              <a:stCxn id="28" idx="0"/>
              <a:endCxn id="28" idx="2"/>
            </p:cNvCxnSpPr>
            <p:nvPr/>
          </p:nvCxnSpPr>
          <p:spPr bwMode="auto">
            <a:xfrm rot="16200000" flipH="1">
              <a:off x="1578740" y="5239544"/>
              <a:ext cx="37782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Picture 6" descr="D:\My Documents\Desktop\下载副本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7687" y="4200525"/>
              <a:ext cx="180975" cy="17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52"/>
            <p:cNvSpPr txBox="1">
              <a:spLocks noChangeArrowheads="1"/>
            </p:cNvSpPr>
            <p:nvPr/>
          </p:nvSpPr>
          <p:spPr bwMode="auto">
            <a:xfrm>
              <a:off x="2211359" y="3773488"/>
              <a:ext cx="6461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>
                  <a:latin typeface="幼圆" pitchFamily="49" charset="-122"/>
                  <a:ea typeface="幼圆" pitchFamily="49" charset="-122"/>
                </a:rPr>
                <a:t>总时间</a:t>
              </a:r>
              <a:endParaRPr lang="en-US" altLang="zh-CN" sz="900">
                <a:latin typeface="幼圆" pitchFamily="49" charset="-122"/>
                <a:ea typeface="幼圆" pitchFamily="49" charset="-122"/>
              </a:endParaRPr>
            </a:p>
            <a:p>
              <a:pPr algn="ctr"/>
              <a:r>
                <a:rPr lang="en-US" altLang="zh-CN" sz="900">
                  <a:latin typeface="幼圆" pitchFamily="49" charset="-122"/>
                  <a:ea typeface="幼圆" pitchFamily="49" charset="-122"/>
                </a:rPr>
                <a:t>12:12:01</a:t>
              </a:r>
              <a:endParaRPr lang="zh-CN" altLang="en-US" sz="90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546197" y="3773488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>
                  <a:latin typeface="幼圆" pitchFamily="49" charset="-122"/>
                  <a:ea typeface="幼圆" pitchFamily="49" charset="-122"/>
                </a:rPr>
                <a:t>次数</a:t>
              </a:r>
              <a:endParaRPr lang="en-US" altLang="zh-CN" sz="900">
                <a:latin typeface="幼圆" pitchFamily="49" charset="-122"/>
                <a:ea typeface="幼圆" pitchFamily="49" charset="-122"/>
              </a:endParaRPr>
            </a:p>
            <a:p>
              <a:pPr algn="ctr"/>
              <a:r>
                <a:rPr lang="en-US" altLang="zh-CN" sz="900">
                  <a:latin typeface="幼圆" pitchFamily="49" charset="-122"/>
                  <a:ea typeface="幼圆" pitchFamily="49" charset="-122"/>
                </a:rPr>
                <a:t>11</a:t>
              </a:r>
              <a:endParaRPr lang="zh-CN" altLang="en-US" sz="900"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rot="16200000" flipH="1">
              <a:off x="1284259" y="3929063"/>
              <a:ext cx="28733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rot="16200000" flipH="1">
              <a:off x="1928784" y="3929063"/>
              <a:ext cx="28733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57"/>
            <p:cNvSpPr txBox="1">
              <a:spLocks noChangeArrowheads="1"/>
            </p:cNvSpPr>
            <p:nvPr/>
          </p:nvSpPr>
          <p:spPr bwMode="auto">
            <a:xfrm>
              <a:off x="1458884" y="1890713"/>
              <a:ext cx="684213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300">
                  <a:latin typeface="幼圆" pitchFamily="49" charset="-122"/>
                  <a:ea typeface="幼圆" pitchFamily="49" charset="-122"/>
                </a:rPr>
                <a:t>一起跑</a:t>
              </a:r>
            </a:p>
          </p:txBody>
        </p:sp>
        <p:pic>
          <p:nvPicPr>
            <p:cNvPr id="39" name="Picture 7" descr="D:\My Documents\Desktop\u=2636894648,314028041&amp;fm=21&amp;gp=0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6574" y="4770438"/>
              <a:ext cx="179388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圆角矩形标注 40"/>
          <p:cNvSpPr/>
          <p:nvPr/>
        </p:nvSpPr>
        <p:spPr bwMode="auto">
          <a:xfrm>
            <a:off x="8143900" y="1357298"/>
            <a:ext cx="851389" cy="571504"/>
          </a:xfrm>
          <a:prstGeom prst="wedgeRoundRectCallout">
            <a:avLst>
              <a:gd name="adj1" fmla="val -62044"/>
              <a:gd name="adj2" fmla="val 81386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400" dirty="0" smtClean="0">
                <a:latin typeface="Arial" pitchFamily="34" charset="0"/>
              </a:rPr>
              <a:t>更多菜单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圆角矩形标注 41"/>
          <p:cNvSpPr/>
          <p:nvPr/>
        </p:nvSpPr>
        <p:spPr bwMode="auto">
          <a:xfrm>
            <a:off x="5429256" y="1357298"/>
            <a:ext cx="928662" cy="571504"/>
          </a:xfrm>
          <a:prstGeom prst="wedgeRoundRectCallout">
            <a:avLst>
              <a:gd name="adj1" fmla="val -2030"/>
              <a:gd name="adj2" fmla="val 8964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消息中心</a:t>
            </a:r>
          </a:p>
        </p:txBody>
      </p:sp>
      <p:sp>
        <p:nvSpPr>
          <p:cNvPr id="43" name="圆角矩形标注 42"/>
          <p:cNvSpPr/>
          <p:nvPr/>
        </p:nvSpPr>
        <p:spPr bwMode="auto">
          <a:xfrm>
            <a:off x="8143900" y="2285992"/>
            <a:ext cx="851389" cy="571504"/>
          </a:xfrm>
          <a:prstGeom prst="wedgeRoundRectCallout">
            <a:avLst>
              <a:gd name="adj1" fmla="val -73137"/>
              <a:gd name="adj2" fmla="val 15283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主菜单</a:t>
            </a:r>
          </a:p>
        </p:txBody>
      </p:sp>
      <p:sp>
        <p:nvSpPr>
          <p:cNvPr id="44" name="圆角矩形标注 43"/>
          <p:cNvSpPr/>
          <p:nvPr/>
        </p:nvSpPr>
        <p:spPr bwMode="auto">
          <a:xfrm>
            <a:off x="8143900" y="3786190"/>
            <a:ext cx="851389" cy="571504"/>
          </a:xfrm>
          <a:prstGeom prst="wedgeRoundRectCallout">
            <a:avLst>
              <a:gd name="adj1" fmla="val -73391"/>
              <a:gd name="adj2" fmla="val 1302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400" dirty="0" smtClean="0">
                <a:latin typeface="Arial" pitchFamily="34" charset="0"/>
              </a:rPr>
              <a:t>菜单详细内容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7358082" y="3287247"/>
            <a:ext cx="684000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358082" y="3287248"/>
            <a:ext cx="396000" cy="18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GPS</a:t>
            </a:r>
            <a:endParaRPr kumimoji="0" lang="zh-CN" alt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15272" y="3286124"/>
            <a:ext cx="252000" cy="14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dirty="0" smtClean="0">
                <a:solidFill>
                  <a:srgbClr val="00B0F0"/>
                </a:solidFill>
                <a:latin typeface="Arial" pitchFamily="34" charset="0"/>
              </a:rPr>
              <a:t>配件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dirty="0" smtClean="0"/>
              <a:t>主界面（默认登录页面）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我爱跑</a:t>
            </a:r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286426" y="1416676"/>
            <a:ext cx="2381250" cy="40125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矩形 4"/>
          <p:cNvSpPr>
            <a:spLocks noChangeArrowheads="1"/>
          </p:cNvSpPr>
          <p:nvPr/>
        </p:nvSpPr>
        <p:spPr bwMode="auto">
          <a:xfrm>
            <a:off x="294451" y="1428764"/>
            <a:ext cx="2365200" cy="428625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928657" y="1428764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汉仪娃娃篆简" pitchFamily="2" charset="-122"/>
                <a:ea typeface="汉仪娃娃篆简" pitchFamily="2" charset="-122"/>
              </a:rPr>
              <a:t>一起跑吧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03182" y="1857389"/>
            <a:ext cx="2357438" cy="376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695" y="1890727"/>
            <a:ext cx="685800" cy="292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300" dirty="0">
                <a:solidFill>
                  <a:schemeClr val="accent1">
                    <a:lumMod val="75000"/>
                  </a:schemeClr>
                </a:solidFill>
                <a:latin typeface="幼圆" pitchFamily="49" charset="-122"/>
                <a:ea typeface="幼圆" pitchFamily="49" charset="-122"/>
              </a:rPr>
              <a:t>我爱跑</a:t>
            </a: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398432" y="3773502"/>
            <a:ext cx="53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900">
                <a:latin typeface="幼圆" pitchFamily="49" charset="-122"/>
                <a:ea typeface="幼圆" pitchFamily="49" charset="-122"/>
              </a:rPr>
              <a:t>总里程</a:t>
            </a:r>
            <a:endParaRPr lang="en-US" altLang="zh-CN" sz="900">
              <a:latin typeface="幼圆" pitchFamily="49" charset="-122"/>
              <a:ea typeface="幼圆" pitchFamily="49" charset="-122"/>
            </a:endParaRPr>
          </a:p>
          <a:p>
            <a:pPr algn="ctr"/>
            <a:r>
              <a:rPr lang="en-US" altLang="zh-CN" sz="900">
                <a:latin typeface="幼圆" pitchFamily="49" charset="-122"/>
                <a:ea typeface="幼圆" pitchFamily="49" charset="-122"/>
              </a:rPr>
              <a:t>101KM</a:t>
            </a:r>
            <a:endParaRPr lang="zh-CN" altLang="en-US" sz="90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2006570" y="1890727"/>
            <a:ext cx="51809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00" dirty="0" smtClean="0">
                <a:latin typeface="幼圆" pitchFamily="49" charset="-122"/>
                <a:ea typeface="幼圆" pitchFamily="49" charset="-122"/>
              </a:rPr>
              <a:t>跑吧</a:t>
            </a:r>
            <a:endParaRPr lang="zh-CN" altLang="en-US" sz="1300" dirty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1274" name="直接连接符 10"/>
          <p:cNvCxnSpPr>
            <a:cxnSpLocks noChangeShapeType="1"/>
          </p:cNvCxnSpPr>
          <p:nvPr/>
        </p:nvCxnSpPr>
        <p:spPr bwMode="auto">
          <a:xfrm>
            <a:off x="312707" y="2246327"/>
            <a:ext cx="714375" cy="1587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</p:cxnSp>
      <p:pic>
        <p:nvPicPr>
          <p:cNvPr id="11275" name="Picture 2" descr="D:\My Documents\Desktop\未标题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571639"/>
            <a:ext cx="2174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6" name="组合 16"/>
          <p:cNvGrpSpPr>
            <a:grpSpLocks/>
          </p:cNvGrpSpPr>
          <p:nvPr/>
        </p:nvGrpSpPr>
        <p:grpSpPr bwMode="auto">
          <a:xfrm>
            <a:off x="2357407" y="1571639"/>
            <a:ext cx="214313" cy="144463"/>
            <a:chOff x="4643438" y="1571612"/>
            <a:chExt cx="214314" cy="144464"/>
          </a:xfrm>
        </p:grpSpPr>
        <p:cxnSp>
          <p:nvCxnSpPr>
            <p:cNvPr id="11314" name="直接连接符 13"/>
            <p:cNvCxnSpPr>
              <a:cxnSpLocks noChangeShapeType="1"/>
            </p:cNvCxnSpPr>
            <p:nvPr/>
          </p:nvCxnSpPr>
          <p:spPr bwMode="auto">
            <a:xfrm>
              <a:off x="4643438" y="1571612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15" name="直接连接符 14"/>
            <p:cNvCxnSpPr>
              <a:cxnSpLocks noChangeShapeType="1"/>
            </p:cNvCxnSpPr>
            <p:nvPr/>
          </p:nvCxnSpPr>
          <p:spPr bwMode="auto">
            <a:xfrm>
              <a:off x="4643438" y="1643050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16" name="直接连接符 15"/>
            <p:cNvCxnSpPr>
              <a:cxnSpLocks noChangeShapeType="1"/>
            </p:cNvCxnSpPr>
            <p:nvPr/>
          </p:nvCxnSpPr>
          <p:spPr bwMode="auto">
            <a:xfrm>
              <a:off x="4643438" y="1714488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</p:spPr>
        </p:cxnSp>
      </p:grpSp>
      <p:pic>
        <p:nvPicPr>
          <p:cNvPr id="26627" name="Picture 3" descr="D:\My Pictures\证件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72" y="2714634"/>
            <a:ext cx="857256" cy="857256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4" name="矩形 33"/>
          <p:cNvSpPr/>
          <p:nvPr/>
        </p:nvSpPr>
        <p:spPr bwMode="auto">
          <a:xfrm>
            <a:off x="303182" y="2286014"/>
            <a:ext cx="2357438" cy="2873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32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dirty="0">
              <a:latin typeface="Arial" pitchFamily="34" charset="0"/>
            </a:endParaRPr>
          </a:p>
        </p:txBody>
      </p:sp>
      <p:pic>
        <p:nvPicPr>
          <p:cNvPr id="11289" name="Picture 4" descr="D:\My Documents\Desktop\101607hbddsodjvbcrlbop.jpg.middl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l="73438" t="12685" r="6876" b="67967"/>
          <a:stretch>
            <a:fillRect/>
          </a:stretch>
        </p:blipFill>
        <p:spPr bwMode="auto">
          <a:xfrm>
            <a:off x="1071532" y="2286014"/>
            <a:ext cx="428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0" name="TextBox 35"/>
          <p:cNvSpPr txBox="1">
            <a:spLocks noChangeArrowheads="1"/>
          </p:cNvSpPr>
          <p:nvPr/>
        </p:nvSpPr>
        <p:spPr bwMode="auto">
          <a:xfrm>
            <a:off x="1428720" y="2357452"/>
            <a:ext cx="57943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"/>
              <a:t>20 °- 27°</a:t>
            </a:r>
            <a:endParaRPr lang="zh-CN" altLang="en-US" sz="600"/>
          </a:p>
        </p:txBody>
      </p:sp>
      <p:sp>
        <p:nvSpPr>
          <p:cNvPr id="11291" name="TextBox 36"/>
          <p:cNvSpPr txBox="1">
            <a:spLocks noChangeArrowheads="1"/>
          </p:cNvSpPr>
          <p:nvPr/>
        </p:nvSpPr>
        <p:spPr bwMode="auto">
          <a:xfrm>
            <a:off x="1928782" y="2295539"/>
            <a:ext cx="71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600"/>
              <a:t>PM2.5</a:t>
            </a:r>
            <a:r>
              <a:rPr lang="zh-CN" altLang="en-US" sz="600"/>
              <a:t>：</a:t>
            </a:r>
            <a:r>
              <a:rPr lang="en-US" altLang="zh-CN" sz="600"/>
              <a:t>58</a:t>
            </a:r>
          </a:p>
          <a:p>
            <a:pPr algn="r"/>
            <a:r>
              <a:rPr lang="zh-CN" altLang="en-US" sz="600"/>
              <a:t>空气质量</a:t>
            </a:r>
            <a:r>
              <a:rPr lang="en-US" altLang="zh-CN" sz="600"/>
              <a:t>:</a:t>
            </a:r>
            <a:r>
              <a:rPr lang="zh-CN" altLang="en-US" sz="600"/>
              <a:t>良</a:t>
            </a:r>
          </a:p>
        </p:txBody>
      </p:sp>
      <p:sp>
        <p:nvSpPr>
          <p:cNvPr id="11292" name="TextBox 37"/>
          <p:cNvSpPr txBox="1">
            <a:spLocks noChangeArrowheads="1"/>
          </p:cNvSpPr>
          <p:nvPr/>
        </p:nvSpPr>
        <p:spPr bwMode="auto">
          <a:xfrm>
            <a:off x="285720" y="2286014"/>
            <a:ext cx="71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"/>
              <a:t>当前位置：</a:t>
            </a:r>
            <a:endParaRPr lang="en-US" altLang="zh-CN" sz="600"/>
          </a:p>
          <a:p>
            <a:r>
              <a:rPr lang="zh-CN" altLang="en-US" sz="600"/>
              <a:t>厦门</a:t>
            </a:r>
          </a:p>
        </p:txBody>
      </p:sp>
      <p:sp>
        <p:nvSpPr>
          <p:cNvPr id="11293" name="TextBox 38"/>
          <p:cNvSpPr txBox="1">
            <a:spLocks noChangeArrowheads="1"/>
          </p:cNvSpPr>
          <p:nvPr/>
        </p:nvSpPr>
        <p:spPr bwMode="auto">
          <a:xfrm>
            <a:off x="571470" y="4183077"/>
            <a:ext cx="2000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"/>
              <a:t>我的跑步记录：                                    </a:t>
            </a:r>
            <a:r>
              <a:rPr lang="en-US" altLang="zh-CN" sz="800" b="1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800"/>
          </a:p>
        </p:txBody>
      </p:sp>
      <p:sp>
        <p:nvSpPr>
          <p:cNvPr id="11294" name="TextBox 40"/>
          <p:cNvSpPr txBox="1">
            <a:spLocks noChangeArrowheads="1"/>
          </p:cNvSpPr>
          <p:nvPr/>
        </p:nvSpPr>
        <p:spPr bwMode="auto">
          <a:xfrm>
            <a:off x="571470" y="4752989"/>
            <a:ext cx="2000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"/>
              <a:t>跑友排名：：                                        </a:t>
            </a:r>
            <a:r>
              <a:rPr lang="en-US" altLang="zh-CN" sz="800" b="1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800"/>
          </a:p>
        </p:txBody>
      </p:sp>
      <p:sp>
        <p:nvSpPr>
          <p:cNvPr id="11295" name="TextBox 41"/>
          <p:cNvSpPr txBox="1">
            <a:spLocks noChangeArrowheads="1"/>
          </p:cNvSpPr>
          <p:nvPr/>
        </p:nvSpPr>
        <p:spPr bwMode="auto">
          <a:xfrm>
            <a:off x="571470" y="4467239"/>
            <a:ext cx="2000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"/>
              <a:t>个人最佳成绩：：                                 </a:t>
            </a:r>
            <a:r>
              <a:rPr lang="en-US" altLang="zh-CN" sz="800" b="1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800"/>
          </a:p>
        </p:txBody>
      </p:sp>
      <p:sp>
        <p:nvSpPr>
          <p:cNvPr id="11296" name="TextBox 42"/>
          <p:cNvSpPr txBox="1">
            <a:spLocks noChangeArrowheads="1"/>
          </p:cNvSpPr>
          <p:nvPr/>
        </p:nvSpPr>
        <p:spPr bwMode="auto">
          <a:xfrm>
            <a:off x="1071532" y="3571889"/>
            <a:ext cx="7143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600"/>
              <a:t>Philison</a:t>
            </a:r>
            <a:endParaRPr lang="zh-CN" altLang="en-US" sz="600"/>
          </a:p>
        </p:txBody>
      </p:sp>
      <p:pic>
        <p:nvPicPr>
          <p:cNvPr id="11297" name="Picture 5" descr="D:\My Documents\Desktop\img58405338副本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270" y="4484702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矩形 44"/>
          <p:cNvSpPr/>
          <p:nvPr/>
        </p:nvSpPr>
        <p:spPr bwMode="auto">
          <a:xfrm>
            <a:off x="303182" y="5049852"/>
            <a:ext cx="2357438" cy="37941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32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11299" name="等腰三角形 45"/>
          <p:cNvSpPr>
            <a:spLocks noChangeArrowheads="1"/>
          </p:cNvSpPr>
          <p:nvPr/>
        </p:nvSpPr>
        <p:spPr bwMode="auto">
          <a:xfrm rot="5400000">
            <a:off x="1625570" y="5160976"/>
            <a:ext cx="179388" cy="144463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00" name="TextBox 46"/>
          <p:cNvSpPr txBox="1">
            <a:spLocks noChangeArrowheads="1"/>
          </p:cNvSpPr>
          <p:nvPr/>
        </p:nvSpPr>
        <p:spPr bwMode="auto">
          <a:xfrm>
            <a:off x="1843057" y="5100652"/>
            <a:ext cx="8001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latin typeface="幼圆" pitchFamily="49" charset="-122"/>
                <a:ea typeface="幼圆" pitchFamily="49" charset="-122"/>
              </a:rPr>
              <a:t>开始跑步</a:t>
            </a:r>
          </a:p>
        </p:txBody>
      </p:sp>
      <p:sp>
        <p:nvSpPr>
          <p:cNvPr id="11301" name="TextBox 47"/>
          <p:cNvSpPr txBox="1">
            <a:spLocks noChangeArrowheads="1"/>
          </p:cNvSpPr>
          <p:nvPr/>
        </p:nvSpPr>
        <p:spPr bwMode="auto">
          <a:xfrm>
            <a:off x="403195" y="5100652"/>
            <a:ext cx="9540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latin typeface="幼圆" pitchFamily="49" charset="-122"/>
                <a:ea typeface="幼圆" pitchFamily="49" charset="-122"/>
              </a:rPr>
              <a:t>运动模式 </a:t>
            </a:r>
            <a:r>
              <a:rPr lang="en-US" altLang="zh-CN" sz="1200" b="1">
                <a:solidFill>
                  <a:srgbClr val="00B0F0"/>
                </a:solidFill>
                <a:latin typeface="幼圆" pitchFamily="49" charset="-122"/>
                <a:ea typeface="幼圆" pitchFamily="49" charset="-122"/>
              </a:rPr>
              <a:t>&gt;</a:t>
            </a:r>
            <a:endParaRPr lang="zh-CN" altLang="en-US" sz="1200" b="1">
              <a:solidFill>
                <a:srgbClr val="00B0F0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50" name="直接连接符 49"/>
          <p:cNvCxnSpPr>
            <a:stCxn id="45" idx="0"/>
            <a:endCxn id="45" idx="2"/>
          </p:cNvCxnSpPr>
          <p:nvPr/>
        </p:nvCxnSpPr>
        <p:spPr bwMode="auto">
          <a:xfrm rot="16200000" flipH="1">
            <a:off x="1292988" y="5239558"/>
            <a:ext cx="3778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304" name="Picture 6" descr="D:\My Documents\Desktop\下载副本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270" y="4200539"/>
            <a:ext cx="180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5" name="TextBox 52"/>
          <p:cNvSpPr txBox="1">
            <a:spLocks noChangeArrowheads="1"/>
          </p:cNvSpPr>
          <p:nvPr/>
        </p:nvSpPr>
        <p:spPr bwMode="auto">
          <a:xfrm>
            <a:off x="1925607" y="3773502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900">
                <a:latin typeface="幼圆" pitchFamily="49" charset="-122"/>
                <a:ea typeface="幼圆" pitchFamily="49" charset="-122"/>
              </a:rPr>
              <a:t>总时间</a:t>
            </a:r>
            <a:endParaRPr lang="en-US" altLang="zh-CN" sz="900">
              <a:latin typeface="幼圆" pitchFamily="49" charset="-122"/>
              <a:ea typeface="幼圆" pitchFamily="49" charset="-122"/>
            </a:endParaRPr>
          </a:p>
          <a:p>
            <a:pPr algn="ctr"/>
            <a:r>
              <a:rPr lang="en-US" altLang="zh-CN" sz="900">
                <a:latin typeface="幼圆" pitchFamily="49" charset="-122"/>
                <a:ea typeface="幼圆" pitchFamily="49" charset="-122"/>
              </a:rPr>
              <a:t>12:12:01</a:t>
            </a:r>
            <a:endParaRPr lang="zh-CN" altLang="en-US" sz="90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306" name="TextBox 53"/>
          <p:cNvSpPr txBox="1">
            <a:spLocks noChangeArrowheads="1"/>
          </p:cNvSpPr>
          <p:nvPr/>
        </p:nvSpPr>
        <p:spPr bwMode="auto">
          <a:xfrm>
            <a:off x="1260445" y="3773502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900">
                <a:latin typeface="幼圆" pitchFamily="49" charset="-122"/>
                <a:ea typeface="幼圆" pitchFamily="49" charset="-122"/>
              </a:rPr>
              <a:t>次数</a:t>
            </a:r>
            <a:endParaRPr lang="en-US" altLang="zh-CN" sz="900">
              <a:latin typeface="幼圆" pitchFamily="49" charset="-122"/>
              <a:ea typeface="幼圆" pitchFamily="49" charset="-122"/>
            </a:endParaRPr>
          </a:p>
          <a:p>
            <a:pPr algn="ctr"/>
            <a:r>
              <a:rPr lang="en-US" altLang="zh-CN" sz="900">
                <a:latin typeface="幼圆" pitchFamily="49" charset="-122"/>
                <a:ea typeface="幼圆" pitchFamily="49" charset="-122"/>
              </a:rPr>
              <a:t>11</a:t>
            </a:r>
            <a:endParaRPr lang="zh-CN" altLang="en-US" sz="90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rot="16200000" flipH="1">
            <a:off x="998507" y="3929077"/>
            <a:ext cx="28733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rot="16200000" flipH="1">
            <a:off x="1643032" y="3929077"/>
            <a:ext cx="28733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09" name="TextBox 57"/>
          <p:cNvSpPr txBox="1">
            <a:spLocks noChangeArrowheads="1"/>
          </p:cNvSpPr>
          <p:nvPr/>
        </p:nvSpPr>
        <p:spPr bwMode="auto">
          <a:xfrm>
            <a:off x="1173132" y="1890727"/>
            <a:ext cx="684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00">
                <a:latin typeface="幼圆" pitchFamily="49" charset="-122"/>
                <a:ea typeface="幼圆" pitchFamily="49" charset="-122"/>
              </a:rPr>
              <a:t>一起跑</a:t>
            </a:r>
          </a:p>
        </p:txBody>
      </p:sp>
      <p:pic>
        <p:nvPicPr>
          <p:cNvPr id="11310" name="Picture 7" descr="D:\My Documents\Desktop\u=2636894648,314028041&amp;fm=21&amp;gp=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7" y="4770452"/>
            <a:ext cx="179388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5500694" y="1357298"/>
            <a:ext cx="3214710" cy="4572032"/>
          </a:xfrm>
        </p:spPr>
        <p:txBody>
          <a:bodyPr/>
          <a:lstStyle/>
          <a:p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天气和环境指数</a:t>
            </a:r>
            <a:endParaRPr lang="en-US" altLang="zh-CN" sz="16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总里程、次数、总时间</a:t>
            </a:r>
            <a:endParaRPr lang="en-US" altLang="zh-CN" sz="16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GPS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和配件模式</a:t>
            </a:r>
            <a:endParaRPr lang="en-US" altLang="zh-CN" sz="1600" dirty="0" smtClean="0"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sz="1400" dirty="0" smtClean="0">
                <a:latin typeface="幼圆" pitchFamily="49" charset="-122"/>
                <a:ea typeface="幼圆" pitchFamily="49" charset="-122"/>
              </a:rPr>
              <a:t>GPS</a:t>
            </a:r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以软件应用为主</a:t>
            </a:r>
            <a:endParaRPr lang="en-US" altLang="zh-CN" sz="1400" dirty="0" smtClean="0"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配件导入数据保存和分析</a:t>
            </a:r>
            <a:endParaRPr lang="en-US" altLang="zh-CN" sz="14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我的跑步记录：</a:t>
            </a:r>
            <a:endParaRPr lang="en-US" altLang="zh-CN" sz="1600" dirty="0" smtClean="0"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点击进入跑步历史记录</a:t>
            </a:r>
            <a:endParaRPr lang="en-US" altLang="zh-CN" sz="14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个人最佳成绩：</a:t>
            </a:r>
            <a:endParaRPr lang="en-US" altLang="zh-CN" sz="1600" dirty="0" smtClean="0"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个人跑步成绩分析</a:t>
            </a:r>
            <a:endParaRPr lang="en-US" altLang="zh-CN" sz="14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跑友排名：</a:t>
            </a:r>
            <a:endParaRPr lang="en-US" altLang="zh-CN" sz="1600" dirty="0" smtClean="0"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多种排名、友排名</a:t>
            </a:r>
            <a:endParaRPr lang="en-US" altLang="zh-CN" sz="14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运动模式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:</a:t>
            </a:r>
          </a:p>
          <a:p>
            <a:pPr lvl="1"/>
            <a:r>
              <a:rPr lang="zh-CN" altLang="en-US" sz="1400" b="1" dirty="0" smtClean="0">
                <a:latin typeface="幼圆" pitchFamily="49" charset="-122"/>
                <a:ea typeface="幼圆" pitchFamily="49" charset="-122"/>
              </a:rPr>
              <a:t>自由跑：</a:t>
            </a:r>
            <a:endParaRPr lang="en-US" altLang="zh-CN" sz="1400" b="1" dirty="0" smtClean="0"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sz="1400" b="1" dirty="0" smtClean="0">
                <a:latin typeface="幼圆" pitchFamily="49" charset="-122"/>
                <a:ea typeface="幼圆" pitchFamily="49" charset="-122"/>
              </a:rPr>
              <a:t>目标运动：</a:t>
            </a:r>
            <a:endParaRPr lang="en-US" altLang="zh-CN" sz="1400" b="1" dirty="0" smtClean="0">
              <a:latin typeface="幼圆" pitchFamily="49" charset="-122"/>
              <a:ea typeface="幼圆" pitchFamily="49" charset="-122"/>
            </a:endParaRPr>
          </a:p>
          <a:p>
            <a:pPr marL="720000" lvl="2" indent="0"/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时间目标</a:t>
            </a:r>
            <a:endParaRPr lang="en-US" altLang="zh-CN" sz="1400" dirty="0" smtClean="0">
              <a:latin typeface="幼圆" pitchFamily="49" charset="-122"/>
              <a:ea typeface="幼圆" pitchFamily="49" charset="-122"/>
            </a:endParaRPr>
          </a:p>
          <a:p>
            <a:pPr marL="720000" lvl="2" indent="0"/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距离目标</a:t>
            </a:r>
            <a:endParaRPr lang="en-US" altLang="zh-CN" sz="1400" dirty="0" smtClean="0">
              <a:latin typeface="幼圆" pitchFamily="49" charset="-122"/>
              <a:ea typeface="幼圆" pitchFamily="49" charset="-122"/>
            </a:endParaRPr>
          </a:p>
          <a:p>
            <a:pPr marL="720000" lvl="2" indent="0"/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燃烧目标 </a:t>
            </a:r>
            <a:endParaRPr lang="zh-CN" altLang="en-US" sz="1400" dirty="0"/>
          </a:p>
        </p:txBody>
      </p:sp>
      <p:sp>
        <p:nvSpPr>
          <p:cNvPr id="54" name="矩形 3"/>
          <p:cNvSpPr>
            <a:spLocks noChangeArrowheads="1"/>
          </p:cNvSpPr>
          <p:nvPr/>
        </p:nvSpPr>
        <p:spPr bwMode="auto">
          <a:xfrm>
            <a:off x="2768588" y="2060620"/>
            <a:ext cx="2381250" cy="401158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矩形 4"/>
          <p:cNvSpPr>
            <a:spLocks noChangeArrowheads="1"/>
          </p:cNvSpPr>
          <p:nvPr/>
        </p:nvSpPr>
        <p:spPr bwMode="auto">
          <a:xfrm>
            <a:off x="2786050" y="2071699"/>
            <a:ext cx="2365200" cy="428625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411525" y="2132123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rPr>
              <a:t>运动模式</a:t>
            </a:r>
            <a:endParaRPr lang="zh-CN" altLang="en-US" sz="1400" b="1" dirty="0">
              <a:solidFill>
                <a:schemeClr val="bg1"/>
              </a:solidFill>
              <a:latin typeface="幼圆" pitchFamily="49" charset="-122"/>
              <a:ea typeface="幼圆" pitchFamily="49" charset="-122"/>
              <a:cs typeface="Verdana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86050" y="2500320"/>
            <a:ext cx="2357438" cy="3794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60" name="TextBox 46"/>
          <p:cNvSpPr txBox="1">
            <a:spLocks noChangeArrowheads="1"/>
          </p:cNvSpPr>
          <p:nvPr/>
        </p:nvSpPr>
        <p:spPr bwMode="auto">
          <a:xfrm>
            <a:off x="4197346" y="2551120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幼圆" pitchFamily="49" charset="-122"/>
                <a:ea typeface="幼圆" pitchFamily="49" charset="-122"/>
              </a:rPr>
              <a:t>目标模式</a:t>
            </a:r>
            <a:endParaRPr lang="zh-CN" altLang="en-US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1" name="TextBox 47"/>
          <p:cNvSpPr txBox="1">
            <a:spLocks noChangeArrowheads="1"/>
          </p:cNvSpPr>
          <p:nvPr/>
        </p:nvSpPr>
        <p:spPr bwMode="auto">
          <a:xfrm>
            <a:off x="2968499" y="2551120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普通模式</a:t>
            </a:r>
          </a:p>
        </p:txBody>
      </p:sp>
      <p:cxnSp>
        <p:nvCxnSpPr>
          <p:cNvPr id="62" name="直接连接符 61"/>
          <p:cNvCxnSpPr>
            <a:stCxn id="59" idx="0"/>
            <a:endCxn id="59" idx="2"/>
          </p:cNvCxnSpPr>
          <p:nvPr/>
        </p:nvCxnSpPr>
        <p:spPr bwMode="auto">
          <a:xfrm rot="16200000" flipH="1">
            <a:off x="3775856" y="2690026"/>
            <a:ext cx="3778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>
          <a:xfrm flipH="1">
            <a:off x="2840024" y="21013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&lt;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4554536" y="2132123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rPr>
              <a:t>确定</a:t>
            </a:r>
            <a:endParaRPr lang="zh-CN" altLang="en-US" sz="1200" b="1" dirty="0">
              <a:solidFill>
                <a:schemeClr val="bg1"/>
              </a:solidFill>
              <a:latin typeface="幼圆" pitchFamily="49" charset="-122"/>
              <a:ea typeface="幼圆" pitchFamily="49" charset="-122"/>
              <a:cs typeface="Verdana" pitchFamily="34" charset="0"/>
            </a:endParaRPr>
          </a:p>
        </p:txBody>
      </p:sp>
      <p:cxnSp>
        <p:nvCxnSpPr>
          <p:cNvPr id="65" name="直接连接符 10"/>
          <p:cNvCxnSpPr>
            <a:cxnSpLocks noChangeShapeType="1"/>
          </p:cNvCxnSpPr>
          <p:nvPr/>
        </p:nvCxnSpPr>
        <p:spPr bwMode="auto">
          <a:xfrm>
            <a:off x="4054470" y="2928948"/>
            <a:ext cx="1044000" cy="1587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</p:cxnSp>
      <p:pic>
        <p:nvPicPr>
          <p:cNvPr id="66" name="Picture 5" descr="D:\My Documents\Desktop\img58405338副本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19795" y="3161924"/>
            <a:ext cx="360000" cy="360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7" name="TextBox 35"/>
          <p:cNvSpPr txBox="1">
            <a:spLocks noChangeArrowheads="1"/>
          </p:cNvSpPr>
          <p:nvPr/>
        </p:nvSpPr>
        <p:spPr bwMode="auto">
          <a:xfrm>
            <a:off x="2840024" y="3571890"/>
            <a:ext cx="7489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时间目标</a:t>
            </a:r>
            <a:endParaRPr lang="zh-CN" altLang="en-US" sz="1100" dirty="0"/>
          </a:p>
        </p:txBody>
      </p:sp>
      <p:pic>
        <p:nvPicPr>
          <p:cNvPr id="68" name="Picture 7" descr="D:\My Documents\Desktop\u=2636894648,314028041&amp;fm=21&amp;gp=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68718" y="3160329"/>
            <a:ext cx="360000" cy="36319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9" name="TextBox 35"/>
          <p:cNvSpPr txBox="1">
            <a:spLocks noChangeArrowheads="1"/>
          </p:cNvSpPr>
          <p:nvPr/>
        </p:nvSpPr>
        <p:spPr bwMode="auto">
          <a:xfrm>
            <a:off x="3591299" y="3571890"/>
            <a:ext cx="7489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距离目标</a:t>
            </a:r>
            <a:endParaRPr lang="zh-CN" altLang="en-US" sz="1100" dirty="0"/>
          </a:p>
        </p:txBody>
      </p:sp>
      <p:pic>
        <p:nvPicPr>
          <p:cNvPr id="70" name="Picture 6" descr="D:\My Documents\Desktop\下载副本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1726" y="3163499"/>
            <a:ext cx="360000" cy="35685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71" name="TextBox 35"/>
          <p:cNvSpPr txBox="1">
            <a:spLocks noChangeArrowheads="1"/>
          </p:cNvSpPr>
          <p:nvPr/>
        </p:nvSpPr>
        <p:spPr bwMode="auto">
          <a:xfrm>
            <a:off x="4340222" y="3571890"/>
            <a:ext cx="7489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100" dirty="0"/>
              <a:t>燃烧</a:t>
            </a:r>
            <a:r>
              <a:rPr lang="zh-CN" altLang="en-US" sz="1100" dirty="0" smtClean="0"/>
              <a:t>目标</a:t>
            </a:r>
            <a:endParaRPr lang="zh-CN" altLang="en-US" sz="1100" dirty="0"/>
          </a:p>
        </p:txBody>
      </p:sp>
      <p:sp>
        <p:nvSpPr>
          <p:cNvPr id="72" name="矩形 71"/>
          <p:cNvSpPr/>
          <p:nvPr/>
        </p:nvSpPr>
        <p:spPr>
          <a:xfrm>
            <a:off x="3268652" y="4071956"/>
            <a:ext cx="1460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r>
              <a:rPr lang="zh-CN" altLang="en-US" sz="3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分钟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86050" y="5214964"/>
            <a:ext cx="2357438" cy="808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11528" y="5220328"/>
            <a:ext cx="822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180</a:t>
            </a:r>
          </a:p>
          <a:p>
            <a:r>
              <a:rPr lang="en-US" altLang="zh-CN" sz="1600" b="1" dirty="0" smtClean="0"/>
              <a:t>05</a:t>
            </a:r>
            <a:r>
              <a:rPr lang="zh-CN" altLang="en-US" sz="1600" b="1" dirty="0" smtClean="0"/>
              <a:t>分钟</a:t>
            </a:r>
            <a:endParaRPr lang="en-US" altLang="zh-CN" sz="1600" b="1" dirty="0" smtClean="0"/>
          </a:p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75" name="矩形 74"/>
          <p:cNvSpPr/>
          <p:nvPr/>
        </p:nvSpPr>
        <p:spPr bwMode="auto">
          <a:xfrm flipV="1">
            <a:off x="2786050" y="5429278"/>
            <a:ext cx="2357438" cy="30797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29000"/>
                </a:schemeClr>
              </a:gs>
              <a:gs pos="50000">
                <a:schemeClr val="bg1">
                  <a:lumMod val="95000"/>
                  <a:shade val="67500"/>
                  <a:satMod val="115000"/>
                  <a:alpha val="47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81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887736" y="2714619"/>
            <a:ext cx="684000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1887736" y="2714620"/>
            <a:ext cx="396000" cy="18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GPS</a:t>
            </a:r>
            <a:endParaRPr kumimoji="0" lang="zh-CN" alt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244926" y="2713496"/>
            <a:ext cx="252000" cy="14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dirty="0" smtClean="0">
                <a:solidFill>
                  <a:srgbClr val="00B0F0"/>
                </a:solidFill>
                <a:latin typeface="Arial" pitchFamily="34" charset="0"/>
              </a:rPr>
              <a:t>配件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71500"/>
          </a:xfrm>
        </p:spPr>
        <p:txBody>
          <a:bodyPr/>
          <a:lstStyle/>
          <a:p>
            <a:r>
              <a:rPr lang="zh-CN" altLang="en-US" dirty="0" smtClean="0"/>
              <a:t>我爱跑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开始跑步</a:t>
            </a:r>
          </a:p>
        </p:txBody>
      </p: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3071802" y="1357298"/>
            <a:ext cx="5357850" cy="4572032"/>
          </a:xfrm>
        </p:spPr>
        <p:txBody>
          <a:bodyPr/>
          <a:lstStyle/>
          <a:p>
            <a:r>
              <a:rPr lang="zh-CN" altLang="en-US" sz="1800" dirty="0" smtClean="0"/>
              <a:t>地图采用百度地图（</a:t>
            </a:r>
            <a:r>
              <a:rPr lang="en-US" altLang="zh-CN" sz="1800" dirty="0" err="1" smtClean="0"/>
              <a:t>google</a:t>
            </a:r>
            <a:r>
              <a:rPr lang="zh-CN" altLang="en-US" sz="1800" dirty="0" smtClean="0"/>
              <a:t>地图常出现无法使用），支持离线地图下载（系统设置）</a:t>
            </a:r>
            <a:endParaRPr lang="en-US" altLang="zh-CN" sz="1800" dirty="0" smtClean="0"/>
          </a:p>
          <a:p>
            <a:r>
              <a:rPr lang="zh-CN" altLang="en-US" sz="1800" dirty="0" smtClean="0"/>
              <a:t>点击更多弹出跑步辅助功能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音乐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拍照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导入地图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地图设置</a:t>
            </a:r>
            <a:endParaRPr lang="en-US" altLang="zh-CN" sz="1600" dirty="0" smtClean="0"/>
          </a:p>
          <a:p>
            <a:r>
              <a:rPr lang="zh-CN" altLang="en-US" dirty="0" smtClean="0"/>
              <a:t>跑步数值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公里数、燃烧卡路里、平均速度、最高速度、最低速度、配件数值（根据选项显示，选择配件，则显示配件的数值，隐藏非关联数值）</a:t>
            </a:r>
            <a:endParaRPr lang="en-US" altLang="zh-CN" dirty="0" smtClean="0"/>
          </a:p>
          <a:p>
            <a:r>
              <a:rPr lang="zh-CN" altLang="en-US" sz="1800" dirty="0" smtClean="0"/>
              <a:t>完成后，提示分享或发布成绩参加排行版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分享：分享至微信朋友圈等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发布：发布成绩到排行</a:t>
            </a:r>
            <a:endParaRPr lang="zh-CN" altLang="en-US" sz="1600" dirty="0"/>
          </a:p>
        </p:txBody>
      </p:sp>
      <p:sp>
        <p:nvSpPr>
          <p:cNvPr id="54" name="矩形 3"/>
          <p:cNvSpPr>
            <a:spLocks noChangeArrowheads="1"/>
          </p:cNvSpPr>
          <p:nvPr/>
        </p:nvSpPr>
        <p:spPr bwMode="auto">
          <a:xfrm>
            <a:off x="482572" y="1416675"/>
            <a:ext cx="2381250" cy="401256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矩形 4"/>
          <p:cNvSpPr>
            <a:spLocks noChangeArrowheads="1"/>
          </p:cNvSpPr>
          <p:nvPr/>
        </p:nvSpPr>
        <p:spPr bwMode="auto">
          <a:xfrm>
            <a:off x="494478" y="1428736"/>
            <a:ext cx="2361600" cy="428625"/>
          </a:xfrm>
          <a:prstGeom prst="rect">
            <a:avLst/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1125509" y="1489160"/>
            <a:ext cx="18261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rPr>
              <a:t>开始跑步      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Verdana" pitchFamily="34" charset="0"/>
              </a:rPr>
              <a:t>。。。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  <a:cs typeface="Verdana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00050" y="5049851"/>
            <a:ext cx="2357438" cy="3794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60" name="TextBox 46"/>
          <p:cNvSpPr txBox="1">
            <a:spLocks noChangeArrowheads="1"/>
          </p:cNvSpPr>
          <p:nvPr/>
        </p:nvSpPr>
        <p:spPr bwMode="auto">
          <a:xfrm>
            <a:off x="1911346" y="5101058"/>
            <a:ext cx="723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||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200" dirty="0" smtClean="0">
                <a:latin typeface="幼圆" pitchFamily="49" charset="-122"/>
                <a:ea typeface="幼圆" pitchFamily="49" charset="-122"/>
              </a:rPr>
              <a:t>暂停</a:t>
            </a:r>
            <a:endParaRPr lang="zh-CN" altLang="en-US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1" name="TextBox 47"/>
          <p:cNvSpPr txBox="1">
            <a:spLocks noChangeArrowheads="1"/>
          </p:cNvSpPr>
          <p:nvPr/>
        </p:nvSpPr>
        <p:spPr bwMode="auto">
          <a:xfrm>
            <a:off x="1000100" y="5101058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幼圆" pitchFamily="49" charset="-122"/>
                <a:ea typeface="幼圆" pitchFamily="49" charset="-122"/>
              </a:rPr>
              <a:t>完成</a:t>
            </a:r>
            <a:endParaRPr lang="zh-CN" altLang="en-US" sz="1200" dirty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 rot="16200000" flipH="1">
            <a:off x="1489063" y="5238763"/>
            <a:ext cx="37941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>
          <a:xfrm flipH="1">
            <a:off x="554008" y="14583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&lt;</a:t>
            </a:r>
            <a:endParaRPr lang="zh-CN" altLang="en-US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42910" y="3844357"/>
            <a:ext cx="119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0.01</a:t>
            </a:r>
            <a:r>
              <a:rPr lang="zh-CN" altLang="en-US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公里</a:t>
            </a:r>
            <a:endParaRPr lang="zh-CN" altLang="en-US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85786" y="5168119"/>
            <a:ext cx="142876" cy="14287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" name="Picture 3" descr="D:\My Documents\Desktop\{6E53EA75-21EF-4F26-A9E7-46C93380866A}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928802"/>
            <a:ext cx="2271377" cy="1928826"/>
          </a:xfrm>
          <a:prstGeom prst="rect">
            <a:avLst/>
          </a:prstGeom>
          <a:noFill/>
        </p:spPr>
      </p:pic>
      <p:sp>
        <p:nvSpPr>
          <p:cNvPr id="78" name="矩形 77"/>
          <p:cNvSpPr/>
          <p:nvPr/>
        </p:nvSpPr>
        <p:spPr>
          <a:xfrm>
            <a:off x="642910" y="4214818"/>
            <a:ext cx="2000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04’01’’          0.0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卡路里</a:t>
            </a:r>
          </a:p>
        </p:txBody>
      </p:sp>
      <p:sp>
        <p:nvSpPr>
          <p:cNvPr id="79" name="矩形 78"/>
          <p:cNvSpPr/>
          <p:nvPr/>
        </p:nvSpPr>
        <p:spPr>
          <a:xfrm>
            <a:off x="642910" y="4573596"/>
            <a:ext cx="2000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时速  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0.50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公里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 flipH="1">
            <a:off x="620688" y="4572008"/>
            <a:ext cx="212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H="1">
            <a:off x="620688" y="4930786"/>
            <a:ext cx="212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500034" y="1928802"/>
            <a:ext cx="2357454" cy="357190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6628" name="Picture 4" descr="D:\My Documents\Tencent Files\25482944\Image\E7D611A1BAA9D94B6399F81866753E38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567" y="1857364"/>
            <a:ext cx="2361921" cy="346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Pages>0</Pages>
  <Words>2213</Words>
  <Characters>0</Characters>
  <Application>Microsoft Office PowerPoint</Application>
  <DocSecurity>0</DocSecurity>
  <PresentationFormat>全屏显示(4:3)</PresentationFormat>
  <Lines>0</Lines>
  <Paragraphs>351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一起跑吧 跑得更轻松</vt:lpstr>
      <vt:lpstr>产品主线</vt:lpstr>
      <vt:lpstr>关键技术（待讨论）</vt:lpstr>
      <vt:lpstr>跑步关键需求（讨论）</vt:lpstr>
      <vt:lpstr>加载画面</vt:lpstr>
      <vt:lpstr>登录与注册</vt:lpstr>
      <vt:lpstr>登录后主界面</vt:lpstr>
      <vt:lpstr>主界面（默认登录页面）——我爱跑</vt:lpstr>
      <vt:lpstr>我爱跑——开始跑步</vt:lpstr>
      <vt:lpstr>运动手环</vt:lpstr>
      <vt:lpstr>主界面——一起跑</vt:lpstr>
      <vt:lpstr>主界面——跑吧</vt:lpstr>
      <vt:lpstr>俱乐部</vt:lpstr>
      <vt:lpstr>跑友</vt:lpstr>
      <vt:lpstr>跑步组织者</vt:lpstr>
      <vt:lpstr>消息中心</vt:lpstr>
      <vt:lpstr>设置</vt:lpstr>
      <vt:lpstr>后台端（待讨论）</vt:lpstr>
      <vt:lpstr>幻灯片 19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philison</cp:lastModifiedBy>
  <cp:revision>466</cp:revision>
  <dcterms:created xsi:type="dcterms:W3CDTF">2014-04-14T01:41:45Z</dcterms:created>
  <dcterms:modified xsi:type="dcterms:W3CDTF">2014-06-10T05:46:15Z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