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5" r:id="rId4"/>
    <p:sldId id="266" r:id="rId5"/>
    <p:sldId id="258" r:id="rId6"/>
    <p:sldId id="259" r:id="rId7"/>
    <p:sldId id="260" r:id="rId8"/>
    <p:sldId id="261" r:id="rId9"/>
    <p:sldId id="264" r:id="rId10"/>
    <p:sldId id="267"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6" autoAdjust="0"/>
    <p:restoredTop sz="94660"/>
  </p:normalViewPr>
  <p:slideViewPr>
    <p:cSldViewPr snapToGrid="0">
      <p:cViewPr varScale="1">
        <p:scale>
          <a:sx n="79" d="100"/>
          <a:sy n="79" d="100"/>
        </p:scale>
        <p:origin x="7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EE7874D4-7466-4F0F-B37B-5352C3244DA0}" type="datetimeFigureOut">
              <a:rPr kumimoji="1" lang="ja-JP" altLang="en-US" smtClean="0"/>
              <a:t>2017/1/13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4C4F74D-0355-4BEB-B48D-5A5C712A6CBE}" type="slidenum">
              <a:rPr kumimoji="1" lang="ja-JP" altLang="en-US" smtClean="0"/>
              <a:t>‹#›</a:t>
            </a:fld>
            <a:endParaRPr kumimoji="1" lang="ja-JP" altLang="en-US"/>
          </a:p>
        </p:txBody>
      </p:sp>
    </p:spTree>
    <p:extLst>
      <p:ext uri="{BB962C8B-B14F-4D97-AF65-F5344CB8AC3E}">
        <p14:creationId xmlns:p14="http://schemas.microsoft.com/office/powerpoint/2010/main" val="1945346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E7874D4-7466-4F0F-B37B-5352C3244DA0}" type="datetimeFigureOut">
              <a:rPr kumimoji="1" lang="ja-JP" altLang="en-US" smtClean="0"/>
              <a:t>2017/1/13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4C4F74D-0355-4BEB-B48D-5A5C712A6CBE}" type="slidenum">
              <a:rPr kumimoji="1" lang="ja-JP" altLang="en-US" smtClean="0"/>
              <a:t>‹#›</a:t>
            </a:fld>
            <a:endParaRPr kumimoji="1" lang="ja-JP" altLang="en-US"/>
          </a:p>
        </p:txBody>
      </p:sp>
    </p:spTree>
    <p:extLst>
      <p:ext uri="{BB962C8B-B14F-4D97-AF65-F5344CB8AC3E}">
        <p14:creationId xmlns:p14="http://schemas.microsoft.com/office/powerpoint/2010/main" val="199993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E7874D4-7466-4F0F-B37B-5352C3244DA0}" type="datetimeFigureOut">
              <a:rPr kumimoji="1" lang="ja-JP" altLang="en-US" smtClean="0"/>
              <a:t>2017/1/13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4C4F74D-0355-4BEB-B48D-5A5C712A6CBE}" type="slidenum">
              <a:rPr kumimoji="1" lang="ja-JP" altLang="en-US" smtClean="0"/>
              <a:t>‹#›</a:t>
            </a:fld>
            <a:endParaRPr kumimoji="1" lang="ja-JP" altLang="en-US"/>
          </a:p>
        </p:txBody>
      </p:sp>
    </p:spTree>
    <p:extLst>
      <p:ext uri="{BB962C8B-B14F-4D97-AF65-F5344CB8AC3E}">
        <p14:creationId xmlns:p14="http://schemas.microsoft.com/office/powerpoint/2010/main" val="2533645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E7874D4-7466-4F0F-B37B-5352C3244DA0}" type="datetimeFigureOut">
              <a:rPr kumimoji="1" lang="ja-JP" altLang="en-US" smtClean="0"/>
              <a:t>2017/1/13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4C4F74D-0355-4BEB-B48D-5A5C712A6CBE}" type="slidenum">
              <a:rPr kumimoji="1" lang="ja-JP" altLang="en-US" smtClean="0"/>
              <a:t>‹#›</a:t>
            </a:fld>
            <a:endParaRPr kumimoji="1" lang="ja-JP" altLang="en-US"/>
          </a:p>
        </p:txBody>
      </p:sp>
    </p:spTree>
    <p:extLst>
      <p:ext uri="{BB962C8B-B14F-4D97-AF65-F5344CB8AC3E}">
        <p14:creationId xmlns:p14="http://schemas.microsoft.com/office/powerpoint/2010/main" val="1477824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E7874D4-7466-4F0F-B37B-5352C3244DA0}" type="datetimeFigureOut">
              <a:rPr kumimoji="1" lang="ja-JP" altLang="en-US" smtClean="0"/>
              <a:t>2017/1/13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4C4F74D-0355-4BEB-B48D-5A5C712A6CBE}" type="slidenum">
              <a:rPr kumimoji="1" lang="ja-JP" altLang="en-US" smtClean="0"/>
              <a:t>‹#›</a:t>
            </a:fld>
            <a:endParaRPr kumimoji="1" lang="ja-JP" altLang="en-US"/>
          </a:p>
        </p:txBody>
      </p:sp>
    </p:spTree>
    <p:extLst>
      <p:ext uri="{BB962C8B-B14F-4D97-AF65-F5344CB8AC3E}">
        <p14:creationId xmlns:p14="http://schemas.microsoft.com/office/powerpoint/2010/main" val="143802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EE7874D4-7466-4F0F-B37B-5352C3244DA0}" type="datetimeFigureOut">
              <a:rPr kumimoji="1" lang="ja-JP" altLang="en-US" smtClean="0"/>
              <a:t>2017/1/13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4C4F74D-0355-4BEB-B48D-5A5C712A6CBE}" type="slidenum">
              <a:rPr kumimoji="1" lang="ja-JP" altLang="en-US" smtClean="0"/>
              <a:t>‹#›</a:t>
            </a:fld>
            <a:endParaRPr kumimoji="1" lang="ja-JP" altLang="en-US"/>
          </a:p>
        </p:txBody>
      </p:sp>
    </p:spTree>
    <p:extLst>
      <p:ext uri="{BB962C8B-B14F-4D97-AF65-F5344CB8AC3E}">
        <p14:creationId xmlns:p14="http://schemas.microsoft.com/office/powerpoint/2010/main" val="367660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E7874D4-7466-4F0F-B37B-5352C3244DA0}" type="datetimeFigureOut">
              <a:rPr kumimoji="1" lang="ja-JP" altLang="en-US" smtClean="0"/>
              <a:t>2017/1/13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4C4F74D-0355-4BEB-B48D-5A5C712A6CBE}" type="slidenum">
              <a:rPr kumimoji="1" lang="ja-JP" altLang="en-US" smtClean="0"/>
              <a:t>‹#›</a:t>
            </a:fld>
            <a:endParaRPr kumimoji="1" lang="ja-JP" altLang="en-US"/>
          </a:p>
        </p:txBody>
      </p:sp>
    </p:spTree>
    <p:extLst>
      <p:ext uri="{BB962C8B-B14F-4D97-AF65-F5344CB8AC3E}">
        <p14:creationId xmlns:p14="http://schemas.microsoft.com/office/powerpoint/2010/main" val="906784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EE7874D4-7466-4F0F-B37B-5352C3244DA0}" type="datetimeFigureOut">
              <a:rPr kumimoji="1" lang="ja-JP" altLang="en-US" smtClean="0"/>
              <a:t>2017/1/13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4C4F74D-0355-4BEB-B48D-5A5C712A6CBE}" type="slidenum">
              <a:rPr kumimoji="1" lang="ja-JP" altLang="en-US" smtClean="0"/>
              <a:t>‹#›</a:t>
            </a:fld>
            <a:endParaRPr kumimoji="1" lang="ja-JP" altLang="en-US"/>
          </a:p>
        </p:txBody>
      </p:sp>
    </p:spTree>
    <p:extLst>
      <p:ext uri="{BB962C8B-B14F-4D97-AF65-F5344CB8AC3E}">
        <p14:creationId xmlns:p14="http://schemas.microsoft.com/office/powerpoint/2010/main" val="1188489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7874D4-7466-4F0F-B37B-5352C3244DA0}" type="datetimeFigureOut">
              <a:rPr kumimoji="1" lang="ja-JP" altLang="en-US" smtClean="0"/>
              <a:t>2017/1/13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4C4F74D-0355-4BEB-B48D-5A5C712A6CBE}" type="slidenum">
              <a:rPr kumimoji="1" lang="ja-JP" altLang="en-US" smtClean="0"/>
              <a:t>‹#›</a:t>
            </a:fld>
            <a:endParaRPr kumimoji="1" lang="ja-JP" altLang="en-US"/>
          </a:p>
        </p:txBody>
      </p:sp>
    </p:spTree>
    <p:extLst>
      <p:ext uri="{BB962C8B-B14F-4D97-AF65-F5344CB8AC3E}">
        <p14:creationId xmlns:p14="http://schemas.microsoft.com/office/powerpoint/2010/main" val="17245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E7874D4-7466-4F0F-B37B-5352C3244DA0}" type="datetimeFigureOut">
              <a:rPr kumimoji="1" lang="ja-JP" altLang="en-US" smtClean="0"/>
              <a:t>2017/1/13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4C4F74D-0355-4BEB-B48D-5A5C712A6CBE}" type="slidenum">
              <a:rPr kumimoji="1" lang="ja-JP" altLang="en-US" smtClean="0"/>
              <a:t>‹#›</a:t>
            </a:fld>
            <a:endParaRPr kumimoji="1" lang="ja-JP" altLang="en-US"/>
          </a:p>
        </p:txBody>
      </p:sp>
    </p:spTree>
    <p:extLst>
      <p:ext uri="{BB962C8B-B14F-4D97-AF65-F5344CB8AC3E}">
        <p14:creationId xmlns:p14="http://schemas.microsoft.com/office/powerpoint/2010/main" val="2415081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E7874D4-7466-4F0F-B37B-5352C3244DA0}" type="datetimeFigureOut">
              <a:rPr kumimoji="1" lang="ja-JP" altLang="en-US" smtClean="0"/>
              <a:t>2017/1/13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4C4F74D-0355-4BEB-B48D-5A5C712A6CBE}" type="slidenum">
              <a:rPr kumimoji="1" lang="ja-JP" altLang="en-US" smtClean="0"/>
              <a:t>‹#›</a:t>
            </a:fld>
            <a:endParaRPr kumimoji="1" lang="ja-JP" altLang="en-US"/>
          </a:p>
        </p:txBody>
      </p:sp>
    </p:spTree>
    <p:extLst>
      <p:ext uri="{BB962C8B-B14F-4D97-AF65-F5344CB8AC3E}">
        <p14:creationId xmlns:p14="http://schemas.microsoft.com/office/powerpoint/2010/main" val="1020465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7874D4-7466-4F0F-B37B-5352C3244DA0}" type="datetimeFigureOut">
              <a:rPr kumimoji="1" lang="ja-JP" altLang="en-US" smtClean="0"/>
              <a:t>2017/1/13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C4F74D-0355-4BEB-B48D-5A5C712A6CBE}" type="slidenum">
              <a:rPr kumimoji="1" lang="ja-JP" altLang="en-US" smtClean="0"/>
              <a:t>‹#›</a:t>
            </a:fld>
            <a:endParaRPr kumimoji="1" lang="ja-JP" altLang="en-US"/>
          </a:p>
        </p:txBody>
      </p:sp>
    </p:spTree>
    <p:extLst>
      <p:ext uri="{BB962C8B-B14F-4D97-AF65-F5344CB8AC3E}">
        <p14:creationId xmlns:p14="http://schemas.microsoft.com/office/powerpoint/2010/main" val="31843188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1/12</a:t>
            </a:r>
            <a:r>
              <a:rPr kumimoji="1" lang="ja-JP" altLang="en-US" dirty="0" smtClean="0"/>
              <a:t>　ゼミ</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870607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r>
              <a:rPr lang="en-US" altLang="ja-JP" dirty="0" smtClean="0"/>
              <a:t>2(</a:t>
            </a:r>
            <a:r>
              <a:rPr lang="ja-JP" altLang="en-US" dirty="0" smtClean="0"/>
              <a:t>考え中</a:t>
            </a:r>
            <a:r>
              <a:rPr lang="en-US" altLang="ja-JP" dirty="0" smtClean="0"/>
              <a:t>)</a:t>
            </a:r>
            <a:endParaRPr kumimoji="1" lang="ja-JP" altLang="en-US" dirty="0"/>
          </a:p>
        </p:txBody>
      </p:sp>
      <p:sp>
        <p:nvSpPr>
          <p:cNvPr id="3" name="コンテンツ プレースホルダー 2"/>
          <p:cNvSpPr>
            <a:spLocks noGrp="1"/>
          </p:cNvSpPr>
          <p:nvPr>
            <p:ph idx="1"/>
          </p:nvPr>
        </p:nvSpPr>
        <p:spPr>
          <a:xfrm>
            <a:off x="628650" y="1498960"/>
            <a:ext cx="7886700" cy="4635140"/>
          </a:xfrm>
        </p:spPr>
        <p:txBody>
          <a:bodyPr/>
          <a:lstStyle/>
          <a:p>
            <a:r>
              <a:rPr lang="ja-JP" altLang="en-US" dirty="0" smtClean="0"/>
              <a:t>実験方法</a:t>
            </a:r>
            <a:r>
              <a:rPr lang="en-US" altLang="ja-JP" dirty="0" smtClean="0"/>
              <a:t>1</a:t>
            </a:r>
            <a:r>
              <a:rPr lang="ja-JP" altLang="en-US" dirty="0" smtClean="0"/>
              <a:t>をデバイスパラメータを変化させて、複数回行い、累積分布関数がどのように変化するか調べる</a:t>
            </a:r>
            <a:endParaRPr lang="en-US" altLang="ja-JP" dirty="0" smtClean="0"/>
          </a:p>
          <a:p>
            <a:endParaRPr lang="en-US" altLang="ja-JP" dirty="0"/>
          </a:p>
          <a:p>
            <a:r>
              <a:rPr lang="ja-JP" altLang="en-US" dirty="0" smtClean="0"/>
              <a:t>これにより、デバイスパラメータにどのような値を用いれば、精度よく計算できるかがわかる。</a:t>
            </a:r>
            <a:endParaRPr lang="en-US" altLang="ja-JP" dirty="0" smtClean="0"/>
          </a:p>
          <a:p>
            <a:pPr marL="0" indent="0">
              <a:buNone/>
            </a:pPr>
            <a:endParaRPr kumimoji="1" lang="ja-JP" altLang="en-US" dirty="0"/>
          </a:p>
        </p:txBody>
      </p:sp>
    </p:spTree>
    <p:extLst>
      <p:ext uri="{BB962C8B-B14F-4D97-AF65-F5344CB8AC3E}">
        <p14:creationId xmlns:p14="http://schemas.microsoft.com/office/powerpoint/2010/main" val="925435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卒論テーマ</a:t>
            </a:r>
            <a:endParaRPr kumimoji="1" lang="ja-JP" altLang="en-US" dirty="0"/>
          </a:p>
        </p:txBody>
      </p:sp>
      <p:sp>
        <p:nvSpPr>
          <p:cNvPr id="3" name="コンテンツ プレースホルダー 2"/>
          <p:cNvSpPr>
            <a:spLocks noGrp="1"/>
          </p:cNvSpPr>
          <p:nvPr>
            <p:ph idx="1"/>
          </p:nvPr>
        </p:nvSpPr>
        <p:spPr>
          <a:xfrm>
            <a:off x="628650" y="1690689"/>
            <a:ext cx="7886700" cy="4486274"/>
          </a:xfrm>
        </p:spPr>
        <p:txBody>
          <a:bodyPr/>
          <a:lstStyle/>
          <a:p>
            <a:r>
              <a:rPr kumimoji="1" lang="ja-JP" altLang="en-US" dirty="0" smtClean="0"/>
              <a:t>精度評価を諦めると考えた理由</a:t>
            </a:r>
            <a:endParaRPr kumimoji="1" lang="en-US" altLang="ja-JP" dirty="0" smtClean="0"/>
          </a:p>
          <a:p>
            <a:pPr lvl="1"/>
            <a:r>
              <a:rPr lang="en-US" altLang="ja-JP" dirty="0" err="1" smtClean="0"/>
              <a:t>Optisystem</a:t>
            </a:r>
            <a:r>
              <a:rPr lang="ja-JP" altLang="en-US" dirty="0" smtClean="0"/>
              <a:t>からデータを数値として</a:t>
            </a:r>
            <a:r>
              <a:rPr lang="en-US" altLang="ja-JP" dirty="0" smtClean="0"/>
              <a:t>(</a:t>
            </a:r>
            <a:r>
              <a:rPr lang="ja-JP" altLang="en-US" dirty="0" smtClean="0"/>
              <a:t>エクセルで扱える形式で</a:t>
            </a:r>
            <a:r>
              <a:rPr lang="en-US" altLang="ja-JP" dirty="0" smtClean="0"/>
              <a:t>)</a:t>
            </a:r>
            <a:r>
              <a:rPr lang="ja-JP" altLang="en-US" dirty="0" smtClean="0"/>
              <a:t>取り出せないと勘違いしていた。</a:t>
            </a:r>
            <a:endParaRPr lang="en-US" altLang="ja-JP" dirty="0" smtClean="0"/>
          </a:p>
          <a:p>
            <a:pPr lvl="1"/>
            <a:r>
              <a:rPr lang="en-US" altLang="ja-JP" dirty="0" smtClean="0"/>
              <a:t>ASIC</a:t>
            </a:r>
            <a:r>
              <a:rPr lang="ja-JP" altLang="en-US" dirty="0" smtClean="0"/>
              <a:t>のベクトル行列演算との比較の方が自分の中では進んでいると感じたため</a:t>
            </a:r>
            <a:endParaRPr lang="en-US" altLang="ja-JP" dirty="0"/>
          </a:p>
          <a:p>
            <a:r>
              <a:rPr lang="ja-JP" altLang="en-US" dirty="0" smtClean="0"/>
              <a:t>精度評価に再度取り掛かった理由</a:t>
            </a:r>
            <a:endParaRPr lang="en-US" altLang="ja-JP" dirty="0"/>
          </a:p>
          <a:p>
            <a:pPr lvl="1"/>
            <a:r>
              <a:rPr kumimoji="1" lang="ja-JP" altLang="en-US" dirty="0" smtClean="0"/>
              <a:t>さとしさんにデータをエクセルの形式に変換できるツールを頂いたため、上記の問題が解決した。</a:t>
            </a:r>
            <a:endParaRPr kumimoji="1" lang="en-US" altLang="ja-JP" dirty="0" smtClean="0"/>
          </a:p>
          <a:p>
            <a:pPr lvl="1"/>
            <a:r>
              <a:rPr kumimoji="1" lang="en-US" altLang="ja-JP" dirty="0" smtClean="0"/>
              <a:t>ASIC</a:t>
            </a:r>
            <a:r>
              <a:rPr kumimoji="1" lang="ja-JP" altLang="en-US" dirty="0" smtClean="0"/>
              <a:t>のベクトル行列演算との比較でも、自分のまだ把握できていない問題が存在している</a:t>
            </a:r>
            <a:r>
              <a:rPr kumimoji="1" lang="ja-JP" altLang="en-US" dirty="0" err="1" smtClean="0"/>
              <a:t>で</a:t>
            </a:r>
            <a:r>
              <a:rPr kumimoji="1" lang="ja-JP" altLang="en-US" dirty="0" smtClean="0"/>
              <a:t>あろうので、ストーリーをすでに考えていた精度評価に切り替えた</a:t>
            </a:r>
            <a:endParaRPr kumimoji="1" lang="en-US" altLang="ja-JP" dirty="0"/>
          </a:p>
          <a:p>
            <a:endParaRPr kumimoji="1" lang="ja-JP" altLang="en-US" dirty="0"/>
          </a:p>
        </p:txBody>
      </p:sp>
    </p:spTree>
    <p:extLst>
      <p:ext uri="{BB962C8B-B14F-4D97-AF65-F5344CB8AC3E}">
        <p14:creationId xmlns:p14="http://schemas.microsoft.com/office/powerpoint/2010/main" val="1451617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実験の目的</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MZIVMM</a:t>
            </a:r>
            <a:r>
              <a:rPr lang="ja-JP" altLang="en-US" dirty="0"/>
              <a:t>が一定の精度を保って実用</a:t>
            </a:r>
            <a:r>
              <a:rPr lang="ja-JP" altLang="en-US" dirty="0" smtClean="0"/>
              <a:t>可能な</a:t>
            </a:r>
            <a:r>
              <a:rPr lang="ja-JP" altLang="en-US" smtClean="0"/>
              <a:t>ビット幅やデバイスパラメータを</a:t>
            </a:r>
            <a:r>
              <a:rPr lang="ja-JP" altLang="en-US" dirty="0"/>
              <a:t>明らかに</a:t>
            </a:r>
            <a:r>
              <a:rPr lang="ja-JP" altLang="en-US" dirty="0" smtClean="0"/>
              <a:t>するために、雑音によりどれだけ</a:t>
            </a:r>
            <a:r>
              <a:rPr lang="en-US" altLang="ja-JP" dirty="0" smtClean="0"/>
              <a:t>MZIVMM</a:t>
            </a:r>
            <a:r>
              <a:rPr lang="ja-JP" altLang="en-US" dirty="0" smtClean="0"/>
              <a:t>の出力結果がずれるのかを調査する。</a:t>
            </a:r>
            <a:endParaRPr lang="en-US" altLang="ja-JP" dirty="0"/>
          </a:p>
          <a:p>
            <a:pPr marL="457200" lvl="1" indent="0">
              <a:buNone/>
            </a:pPr>
            <a:endParaRPr kumimoji="1" lang="ja-JP" altLang="en-US" dirty="0"/>
          </a:p>
        </p:txBody>
      </p:sp>
    </p:spTree>
    <p:extLst>
      <p:ext uri="{BB962C8B-B14F-4D97-AF65-F5344CB8AC3E}">
        <p14:creationId xmlns:p14="http://schemas.microsoft.com/office/powerpoint/2010/main" val="3055866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MZIVMM</a:t>
            </a:r>
            <a:endParaRPr kumimoji="1" lang="ja-JP" altLang="en-US" dirty="0"/>
          </a:p>
        </p:txBody>
      </p:sp>
      <p:sp>
        <p:nvSpPr>
          <p:cNvPr id="3" name="コンテンツ プレースホルダー 2"/>
          <p:cNvSpPr>
            <a:spLocks noGrp="1"/>
          </p:cNvSpPr>
          <p:nvPr>
            <p:ph idx="1"/>
          </p:nvPr>
        </p:nvSpPr>
        <p:spPr>
          <a:xfrm>
            <a:off x="628650" y="1690689"/>
            <a:ext cx="7886700" cy="4351338"/>
          </a:xfrm>
        </p:spPr>
        <p:txBody>
          <a:bodyPr/>
          <a:lstStyle/>
          <a:p>
            <a:r>
              <a:rPr kumimoji="1" lang="ja-JP" altLang="en-US" dirty="0" smtClean="0"/>
              <a:t>今回は</a:t>
            </a:r>
            <a:r>
              <a:rPr kumimoji="1" lang="en-US" altLang="ja-JP" dirty="0" smtClean="0"/>
              <a:t>3×3</a:t>
            </a:r>
            <a:r>
              <a:rPr kumimoji="1" lang="ja-JP" altLang="en-US" dirty="0" smtClean="0"/>
              <a:t>の</a:t>
            </a:r>
            <a:r>
              <a:rPr kumimoji="1" lang="en-US" altLang="ja-JP" dirty="0" smtClean="0"/>
              <a:t>MZIVMM</a:t>
            </a:r>
            <a:r>
              <a:rPr kumimoji="1" lang="ja-JP" altLang="en-US" dirty="0" smtClean="0"/>
              <a:t>を使用する</a:t>
            </a:r>
            <a:endParaRPr kumimoji="1" lang="en-US" altLang="ja-JP" dirty="0" smtClean="0"/>
          </a:p>
          <a:p>
            <a:r>
              <a:rPr kumimoji="1" lang="ja-JP" altLang="en-US" dirty="0" smtClean="0"/>
              <a:t>雑音源</a:t>
            </a:r>
            <a:endParaRPr kumimoji="1" lang="en-US" altLang="ja-JP" dirty="0" smtClean="0"/>
          </a:p>
          <a:p>
            <a:pPr lvl="1"/>
            <a:r>
              <a:rPr lang="ja-JP" altLang="en-US" dirty="0" smtClean="0"/>
              <a:t>光源</a:t>
            </a:r>
            <a:endParaRPr lang="en-US" altLang="ja-JP" dirty="0" smtClean="0"/>
          </a:p>
          <a:p>
            <a:pPr lvl="1"/>
            <a:r>
              <a:rPr kumimoji="1" lang="ja-JP" altLang="en-US" dirty="0" smtClean="0"/>
              <a:t>位相</a:t>
            </a:r>
            <a:r>
              <a:rPr kumimoji="1" lang="ja-JP" altLang="en-US" dirty="0"/>
              <a:t>シフタ</a:t>
            </a:r>
            <a:r>
              <a:rPr kumimoji="1" lang="ja-JP" altLang="en-US" dirty="0" smtClean="0"/>
              <a:t>の制御信号</a:t>
            </a:r>
            <a:endParaRPr kumimoji="1" lang="en-US" altLang="ja-JP" dirty="0" smtClean="0"/>
          </a:p>
          <a:p>
            <a:pPr lvl="1"/>
            <a:r>
              <a:rPr lang="ja-JP" altLang="en-US" dirty="0" smtClean="0"/>
              <a:t>光アンプ</a:t>
            </a:r>
            <a:endParaRPr lang="en-US" altLang="ja-JP" dirty="0" smtClean="0"/>
          </a:p>
          <a:p>
            <a:pPr lvl="1"/>
            <a:r>
              <a:rPr kumimoji="1" lang="ja-JP" altLang="en-US" dirty="0"/>
              <a:t>フォトディテクタ</a:t>
            </a:r>
            <a:endParaRPr kumimoji="1" lang="en-US" altLang="ja-JP" dirty="0" smtClean="0"/>
          </a:p>
        </p:txBody>
      </p:sp>
      <p:grpSp>
        <p:nvGrpSpPr>
          <p:cNvPr id="4" name="グループ化 3"/>
          <p:cNvGrpSpPr/>
          <p:nvPr/>
        </p:nvGrpSpPr>
        <p:grpSpPr>
          <a:xfrm>
            <a:off x="453288" y="4656101"/>
            <a:ext cx="8573657" cy="1515710"/>
            <a:chOff x="441253" y="4491001"/>
            <a:chExt cx="8573657" cy="1515710"/>
          </a:xfrm>
        </p:grpSpPr>
        <p:pic>
          <p:nvPicPr>
            <p:cNvPr id="5" name="図 4"/>
            <p:cNvPicPr>
              <a:picLocks noChangeAspect="1"/>
            </p:cNvPicPr>
            <p:nvPr/>
          </p:nvPicPr>
          <p:blipFill>
            <a:blip r:embed="rId2"/>
            <a:stretch>
              <a:fillRect/>
            </a:stretch>
          </p:blipFill>
          <p:spPr>
            <a:xfrm>
              <a:off x="1811872" y="4727471"/>
              <a:ext cx="5157788" cy="1279240"/>
            </a:xfrm>
            <a:prstGeom prst="rect">
              <a:avLst/>
            </a:prstGeom>
          </p:spPr>
        </p:pic>
        <p:sp>
          <p:nvSpPr>
            <p:cNvPr id="6" name="フローチャート: 結合子 5"/>
            <p:cNvSpPr/>
            <p:nvPr/>
          </p:nvSpPr>
          <p:spPr>
            <a:xfrm>
              <a:off x="1563076" y="4860333"/>
              <a:ext cx="156307" cy="144000"/>
            </a:xfrm>
            <a:prstGeom prst="flowChartConnector">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結合子 6"/>
            <p:cNvSpPr/>
            <p:nvPr/>
          </p:nvSpPr>
          <p:spPr>
            <a:xfrm>
              <a:off x="1563076" y="5059460"/>
              <a:ext cx="156307" cy="144000"/>
            </a:xfrm>
            <a:prstGeom prst="flowChartConnector">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ローチャート: 結合子 7"/>
            <p:cNvSpPr/>
            <p:nvPr/>
          </p:nvSpPr>
          <p:spPr>
            <a:xfrm>
              <a:off x="1563076" y="5524806"/>
              <a:ext cx="156307" cy="144000"/>
            </a:xfrm>
            <a:prstGeom prst="flowChartConnector">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結合子 8"/>
            <p:cNvSpPr/>
            <p:nvPr/>
          </p:nvSpPr>
          <p:spPr>
            <a:xfrm>
              <a:off x="1563076" y="5723933"/>
              <a:ext cx="156307" cy="144000"/>
            </a:xfrm>
            <a:prstGeom prst="flowChartConnector">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441253" y="4491001"/>
              <a:ext cx="646331" cy="369332"/>
            </a:xfrm>
            <a:prstGeom prst="rect">
              <a:avLst/>
            </a:prstGeom>
            <a:noFill/>
          </p:spPr>
          <p:txBody>
            <a:bodyPr wrap="none" rtlCol="0">
              <a:spAutoFit/>
            </a:bodyPr>
            <a:lstStyle/>
            <a:p>
              <a:r>
                <a:rPr lang="ja-JP" altLang="en-US" dirty="0"/>
                <a:t>光源</a:t>
              </a:r>
              <a:endParaRPr kumimoji="1" lang="ja-JP" altLang="en-US" dirty="0"/>
            </a:p>
          </p:txBody>
        </p:sp>
        <p:cxnSp>
          <p:nvCxnSpPr>
            <p:cNvPr id="11" name="カギ線コネクタ 10"/>
            <p:cNvCxnSpPr/>
            <p:nvPr/>
          </p:nvCxnSpPr>
          <p:spPr>
            <a:xfrm rot="16200000" flipH="1">
              <a:off x="708611" y="4914917"/>
              <a:ext cx="863600" cy="658642"/>
            </a:xfrm>
            <a:prstGeom prst="bentConnector3">
              <a:avLst>
                <a:gd name="adj1" fmla="val 9977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811945" y="5004333"/>
              <a:ext cx="6586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フローチャート: 処理 12"/>
            <p:cNvSpPr/>
            <p:nvPr/>
          </p:nvSpPr>
          <p:spPr>
            <a:xfrm>
              <a:off x="6959717" y="4864024"/>
              <a:ext cx="204863" cy="144000"/>
            </a:xfrm>
            <a:prstGeom prst="flowChartProcess">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処理 13"/>
            <p:cNvSpPr/>
            <p:nvPr/>
          </p:nvSpPr>
          <p:spPr>
            <a:xfrm>
              <a:off x="6969660" y="5066692"/>
              <a:ext cx="204863" cy="144000"/>
            </a:xfrm>
            <a:prstGeom prst="flowChartProcess">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処理 14"/>
            <p:cNvSpPr/>
            <p:nvPr/>
          </p:nvSpPr>
          <p:spPr>
            <a:xfrm>
              <a:off x="6969660" y="5723933"/>
              <a:ext cx="204863" cy="144000"/>
            </a:xfrm>
            <a:prstGeom prst="flowChartProcess">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処理 15"/>
            <p:cNvSpPr/>
            <p:nvPr/>
          </p:nvSpPr>
          <p:spPr>
            <a:xfrm>
              <a:off x="6969660" y="5521265"/>
              <a:ext cx="204863" cy="144000"/>
            </a:xfrm>
            <a:prstGeom prst="flowChartProcess">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7369908" y="4491001"/>
              <a:ext cx="1645002" cy="369332"/>
            </a:xfrm>
            <a:prstGeom prst="rect">
              <a:avLst/>
            </a:prstGeom>
            <a:noFill/>
          </p:spPr>
          <p:txBody>
            <a:bodyPr wrap="none" rtlCol="0">
              <a:spAutoFit/>
            </a:bodyPr>
            <a:lstStyle/>
            <a:p>
              <a:r>
                <a:rPr lang="ja-JP" altLang="en-US" dirty="0"/>
                <a:t>フォトディテクタ</a:t>
              </a:r>
              <a:endParaRPr kumimoji="1" lang="ja-JP" altLang="en-US" dirty="0"/>
            </a:p>
          </p:txBody>
        </p:sp>
        <p:cxnSp>
          <p:nvCxnSpPr>
            <p:cNvPr id="18" name="カギ線コネクタ 17"/>
            <p:cNvCxnSpPr/>
            <p:nvPr/>
          </p:nvCxnSpPr>
          <p:spPr>
            <a:xfrm rot="5400000">
              <a:off x="7265719" y="4962812"/>
              <a:ext cx="863600" cy="658642"/>
            </a:xfrm>
            <a:prstGeom prst="bentConnector3">
              <a:avLst>
                <a:gd name="adj1" fmla="val 9977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a:off x="7369053" y="5052228"/>
              <a:ext cx="6586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テキスト ボックス 19"/>
          <p:cNvSpPr txBox="1"/>
          <p:nvPr/>
        </p:nvSpPr>
        <p:spPr>
          <a:xfrm>
            <a:off x="3890481" y="4246240"/>
            <a:ext cx="1024639" cy="646331"/>
          </a:xfrm>
          <a:prstGeom prst="rect">
            <a:avLst/>
          </a:prstGeom>
          <a:noFill/>
        </p:spPr>
        <p:txBody>
          <a:bodyPr wrap="none" rtlCol="0">
            <a:spAutoFit/>
          </a:bodyPr>
          <a:lstStyle/>
          <a:p>
            <a:r>
              <a:rPr kumimoji="1" lang="ja-JP" altLang="en-US" dirty="0" smtClean="0"/>
              <a:t>光アンプ</a:t>
            </a:r>
            <a:endParaRPr kumimoji="1" lang="en-US" altLang="ja-JP" dirty="0" smtClean="0"/>
          </a:p>
          <a:p>
            <a:pPr algn="ctr"/>
            <a:r>
              <a:rPr lang="ja-JP" altLang="en-US" dirty="0"/>
              <a:t>↓</a:t>
            </a:r>
            <a:endParaRPr kumimoji="1" lang="ja-JP" altLang="en-US" dirty="0"/>
          </a:p>
        </p:txBody>
      </p:sp>
      <p:sp>
        <p:nvSpPr>
          <p:cNvPr id="21" name="テキスト ボックス 20"/>
          <p:cNvSpPr txBox="1"/>
          <p:nvPr/>
        </p:nvSpPr>
        <p:spPr>
          <a:xfrm>
            <a:off x="2073558" y="4373773"/>
            <a:ext cx="1215397" cy="646331"/>
          </a:xfrm>
          <a:prstGeom prst="rect">
            <a:avLst/>
          </a:prstGeom>
          <a:noFill/>
        </p:spPr>
        <p:txBody>
          <a:bodyPr wrap="none" rtlCol="0">
            <a:spAutoFit/>
          </a:bodyPr>
          <a:lstStyle/>
          <a:p>
            <a:r>
              <a:rPr lang="ja-JP" altLang="en-US" dirty="0" smtClean="0"/>
              <a:t>位相</a:t>
            </a:r>
            <a:r>
              <a:rPr lang="ja-JP" altLang="en-US" dirty="0"/>
              <a:t>シフタ</a:t>
            </a:r>
            <a:endParaRPr kumimoji="1" lang="en-US" altLang="ja-JP" dirty="0" smtClean="0"/>
          </a:p>
          <a:p>
            <a:pPr algn="ctr"/>
            <a:r>
              <a:rPr lang="ja-JP" altLang="en-US" dirty="0"/>
              <a:t>↓</a:t>
            </a:r>
            <a:endParaRPr kumimoji="1" lang="ja-JP" altLang="en-US" dirty="0"/>
          </a:p>
        </p:txBody>
      </p:sp>
      <p:sp>
        <p:nvSpPr>
          <p:cNvPr id="22" name="テキスト ボックス 21"/>
          <p:cNvSpPr txBox="1"/>
          <p:nvPr/>
        </p:nvSpPr>
        <p:spPr>
          <a:xfrm>
            <a:off x="5499837" y="4379102"/>
            <a:ext cx="1215397" cy="646331"/>
          </a:xfrm>
          <a:prstGeom prst="rect">
            <a:avLst/>
          </a:prstGeom>
          <a:noFill/>
        </p:spPr>
        <p:txBody>
          <a:bodyPr wrap="none" rtlCol="0">
            <a:spAutoFit/>
          </a:bodyPr>
          <a:lstStyle/>
          <a:p>
            <a:r>
              <a:rPr lang="ja-JP" altLang="en-US" dirty="0" smtClean="0"/>
              <a:t>位相</a:t>
            </a:r>
            <a:r>
              <a:rPr lang="ja-JP" altLang="en-US" dirty="0"/>
              <a:t>シフタ</a:t>
            </a:r>
            <a:endParaRPr kumimoji="1" lang="en-US" altLang="ja-JP" dirty="0" smtClean="0"/>
          </a:p>
          <a:p>
            <a:pPr algn="ctr"/>
            <a:r>
              <a:rPr lang="ja-JP" altLang="en-US" dirty="0"/>
              <a:t>↓</a:t>
            </a:r>
            <a:endParaRPr kumimoji="1" lang="ja-JP" altLang="en-US" dirty="0"/>
          </a:p>
        </p:txBody>
      </p:sp>
      <p:sp>
        <p:nvSpPr>
          <p:cNvPr id="23" name="右矢印 22"/>
          <p:cNvSpPr/>
          <p:nvPr/>
        </p:nvSpPr>
        <p:spPr>
          <a:xfrm>
            <a:off x="413280" y="6014849"/>
            <a:ext cx="1048483" cy="6196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24" name="右矢印 23"/>
          <p:cNvSpPr/>
          <p:nvPr/>
        </p:nvSpPr>
        <p:spPr>
          <a:xfrm>
            <a:off x="7254074" y="6042027"/>
            <a:ext cx="1048483" cy="6196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出力</a:t>
            </a:r>
            <a:endParaRPr kumimoji="1" lang="ja-JP" altLang="en-US" dirty="0"/>
          </a:p>
        </p:txBody>
      </p:sp>
    </p:spTree>
    <p:extLst>
      <p:ext uri="{BB962C8B-B14F-4D97-AF65-F5344CB8AC3E}">
        <p14:creationId xmlns:p14="http://schemas.microsoft.com/office/powerpoint/2010/main" val="509447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r>
              <a:rPr kumimoji="1" lang="en-US" altLang="ja-JP" dirty="0" smtClean="0"/>
              <a:t>1</a:t>
            </a:r>
            <a:endParaRPr kumimoji="1" lang="ja-JP" altLang="en-US" dirty="0"/>
          </a:p>
        </p:txBody>
      </p:sp>
      <p:sp>
        <p:nvSpPr>
          <p:cNvPr id="3" name="コンテンツ プレースホルダー 2"/>
          <p:cNvSpPr>
            <a:spLocks noGrp="1"/>
          </p:cNvSpPr>
          <p:nvPr>
            <p:ph idx="1"/>
          </p:nvPr>
        </p:nvSpPr>
        <p:spPr>
          <a:xfrm>
            <a:off x="628650" y="1498960"/>
            <a:ext cx="7886700" cy="4486274"/>
          </a:xfrm>
        </p:spPr>
        <p:txBody>
          <a:bodyPr/>
          <a:lstStyle/>
          <a:p>
            <a:r>
              <a:rPr lang="ja-JP" altLang="en-US" dirty="0" smtClean="0"/>
              <a:t>シミュレータ上で、雑音を入れてない</a:t>
            </a:r>
            <a:r>
              <a:rPr lang="en-US" altLang="ja-JP" dirty="0" smtClean="0"/>
              <a:t>MZIVMM</a:t>
            </a:r>
            <a:r>
              <a:rPr lang="ja-JP" altLang="en-US" dirty="0" smtClean="0"/>
              <a:t>と雑音を入れた</a:t>
            </a:r>
            <a:r>
              <a:rPr lang="en-US" altLang="ja-JP" dirty="0" smtClean="0"/>
              <a:t>MZIVMM</a:t>
            </a:r>
            <a:r>
              <a:rPr lang="ja-JP" altLang="en-US" dirty="0" smtClean="0"/>
              <a:t>で同じ演算を実行し、出力を比較</a:t>
            </a:r>
            <a:endParaRPr lang="en-US" altLang="ja-JP" dirty="0" smtClean="0"/>
          </a:p>
          <a:p>
            <a:r>
              <a:rPr kumimoji="1" lang="ja-JP" altLang="en-US" dirty="0" smtClean="0"/>
              <a:t>雑音なしの</a:t>
            </a:r>
            <a:r>
              <a:rPr kumimoji="1" lang="en-US" altLang="ja-JP" dirty="0" smtClean="0"/>
              <a:t>MZIVMM</a:t>
            </a:r>
            <a:r>
              <a:rPr kumimoji="1" lang="ja-JP" altLang="en-US" dirty="0" smtClean="0"/>
              <a:t>の出力と雑音ありの</a:t>
            </a:r>
            <a:r>
              <a:rPr kumimoji="1" lang="en-US" altLang="ja-JP" dirty="0" smtClean="0"/>
              <a:t>MZIVMM</a:t>
            </a:r>
            <a:r>
              <a:rPr kumimoji="1" lang="ja-JP" altLang="en-US" dirty="0" smtClean="0"/>
              <a:t>の出力の差を誤差と定義する。</a:t>
            </a:r>
            <a:endParaRPr kumimoji="1" lang="ja-JP" altLang="en-US" dirty="0"/>
          </a:p>
        </p:txBody>
      </p:sp>
      <p:sp>
        <p:nvSpPr>
          <p:cNvPr id="4" name="角丸四角形 3"/>
          <p:cNvSpPr/>
          <p:nvPr/>
        </p:nvSpPr>
        <p:spPr>
          <a:xfrm>
            <a:off x="628650" y="3945926"/>
            <a:ext cx="2388010" cy="11758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MZIVMM</a:t>
            </a:r>
            <a:r>
              <a:rPr kumimoji="1" lang="ja-JP" altLang="en-US" sz="2800" dirty="0" smtClean="0"/>
              <a:t>　</a:t>
            </a:r>
            <a:r>
              <a:rPr lang="en-US" altLang="ja-JP" sz="2800" dirty="0" smtClean="0"/>
              <a:t>with noise</a:t>
            </a:r>
            <a:endParaRPr kumimoji="1" lang="ja-JP" altLang="en-US" sz="2800" dirty="0"/>
          </a:p>
        </p:txBody>
      </p:sp>
      <p:sp>
        <p:nvSpPr>
          <p:cNvPr id="5" name="角丸四角形 4"/>
          <p:cNvSpPr/>
          <p:nvPr/>
        </p:nvSpPr>
        <p:spPr>
          <a:xfrm>
            <a:off x="636944" y="5512135"/>
            <a:ext cx="2388010" cy="11758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MZIVMM</a:t>
            </a:r>
            <a:r>
              <a:rPr kumimoji="1" lang="ja-JP" altLang="en-US" sz="2800" dirty="0" smtClean="0"/>
              <a:t>　</a:t>
            </a:r>
            <a:r>
              <a:rPr lang="en-US" altLang="ja-JP" sz="2800" dirty="0" smtClean="0"/>
              <a:t>without noise</a:t>
            </a:r>
            <a:endParaRPr kumimoji="1" lang="ja-JP" altLang="en-US" sz="2800" dirty="0"/>
          </a:p>
        </p:txBody>
      </p:sp>
      <p:pic>
        <p:nvPicPr>
          <p:cNvPr id="9" name="図 8"/>
          <p:cNvPicPr>
            <a:picLocks noChangeAspect="1"/>
          </p:cNvPicPr>
          <p:nvPr/>
        </p:nvPicPr>
        <p:blipFill>
          <a:blip r:embed="rId2"/>
          <a:stretch>
            <a:fillRect/>
          </a:stretch>
        </p:blipFill>
        <p:spPr>
          <a:xfrm>
            <a:off x="4113827" y="5534384"/>
            <a:ext cx="1676400" cy="1238250"/>
          </a:xfrm>
          <a:prstGeom prst="rect">
            <a:avLst/>
          </a:prstGeom>
        </p:spPr>
      </p:pic>
      <p:pic>
        <p:nvPicPr>
          <p:cNvPr id="10" name="図 9"/>
          <p:cNvPicPr>
            <a:picLocks noChangeAspect="1"/>
          </p:cNvPicPr>
          <p:nvPr/>
        </p:nvPicPr>
        <p:blipFill>
          <a:blip r:embed="rId3"/>
          <a:stretch>
            <a:fillRect/>
          </a:stretch>
        </p:blipFill>
        <p:spPr>
          <a:xfrm>
            <a:off x="4077380" y="3676142"/>
            <a:ext cx="1645481" cy="1362093"/>
          </a:xfrm>
          <a:prstGeom prst="rect">
            <a:avLst/>
          </a:prstGeom>
        </p:spPr>
      </p:pic>
      <p:pic>
        <p:nvPicPr>
          <p:cNvPr id="11" name="図 10"/>
          <p:cNvPicPr>
            <a:picLocks noChangeAspect="1"/>
          </p:cNvPicPr>
          <p:nvPr/>
        </p:nvPicPr>
        <p:blipFill>
          <a:blip r:embed="rId4"/>
          <a:stretch>
            <a:fillRect/>
          </a:stretch>
        </p:blipFill>
        <p:spPr>
          <a:xfrm>
            <a:off x="6731358" y="5928432"/>
            <a:ext cx="1819275" cy="666750"/>
          </a:xfrm>
          <a:prstGeom prst="rect">
            <a:avLst/>
          </a:prstGeom>
        </p:spPr>
      </p:pic>
      <p:sp>
        <p:nvSpPr>
          <p:cNvPr id="13" name="角丸四角形 12"/>
          <p:cNvSpPr/>
          <p:nvPr/>
        </p:nvSpPr>
        <p:spPr>
          <a:xfrm>
            <a:off x="6589175" y="4574363"/>
            <a:ext cx="2103642" cy="117587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t>誤差</a:t>
            </a:r>
            <a:endParaRPr kumimoji="1" lang="ja-JP" altLang="en-US" sz="2800" dirty="0"/>
          </a:p>
        </p:txBody>
      </p:sp>
      <p:cxnSp>
        <p:nvCxnSpPr>
          <p:cNvPr id="17" name="カギ線コネクタ 16"/>
          <p:cNvCxnSpPr>
            <a:stCxn id="4" idx="3"/>
          </p:cNvCxnSpPr>
          <p:nvPr/>
        </p:nvCxnSpPr>
        <p:spPr>
          <a:xfrm>
            <a:off x="3016660" y="4533865"/>
            <a:ext cx="1912783" cy="587939"/>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 name="カギ線コネクタ 19"/>
          <p:cNvCxnSpPr/>
          <p:nvPr/>
        </p:nvCxnSpPr>
        <p:spPr>
          <a:xfrm flipV="1">
            <a:off x="3024954" y="5400409"/>
            <a:ext cx="1904489" cy="699665"/>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2" name="円/楕円 21"/>
          <p:cNvSpPr/>
          <p:nvPr/>
        </p:nvSpPr>
        <p:spPr>
          <a:xfrm>
            <a:off x="4929443" y="4967137"/>
            <a:ext cx="522492" cy="5449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solidFill>
              </a:rPr>
              <a:t>―</a:t>
            </a:r>
            <a:endParaRPr kumimoji="1" lang="ja-JP" altLang="en-US" sz="2800" dirty="0">
              <a:solidFill>
                <a:schemeClr val="tx1"/>
              </a:solidFill>
            </a:endParaRPr>
          </a:p>
        </p:txBody>
      </p:sp>
      <p:cxnSp>
        <p:nvCxnSpPr>
          <p:cNvPr id="24" name="直線コネクタ 23"/>
          <p:cNvCxnSpPr>
            <a:stCxn id="22" idx="6"/>
          </p:cNvCxnSpPr>
          <p:nvPr/>
        </p:nvCxnSpPr>
        <p:spPr>
          <a:xfrm>
            <a:off x="5451935" y="5239636"/>
            <a:ext cx="113724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095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a:t>
            </a:r>
            <a:r>
              <a:rPr lang="ja-JP" altLang="en-US" dirty="0"/>
              <a:t>方法</a:t>
            </a:r>
            <a:r>
              <a:rPr kumimoji="1" lang="en-US" altLang="ja-JP" dirty="0" smtClean="0"/>
              <a:t>1</a:t>
            </a:r>
            <a:endParaRPr kumimoji="1" lang="ja-JP" altLang="en-US" dirty="0"/>
          </a:p>
        </p:txBody>
      </p:sp>
      <p:sp>
        <p:nvSpPr>
          <p:cNvPr id="3" name="コンテンツ プレースホルダー 2"/>
          <p:cNvSpPr>
            <a:spLocks noGrp="1"/>
          </p:cNvSpPr>
          <p:nvPr>
            <p:ph idx="1"/>
          </p:nvPr>
        </p:nvSpPr>
        <p:spPr>
          <a:xfrm>
            <a:off x="628650" y="1690688"/>
            <a:ext cx="7886700" cy="4614861"/>
          </a:xfrm>
        </p:spPr>
        <p:txBody>
          <a:bodyPr>
            <a:normAutofit/>
          </a:bodyPr>
          <a:lstStyle/>
          <a:p>
            <a:r>
              <a:rPr kumimoji="1" lang="ja-JP" altLang="en-US" dirty="0" smtClean="0"/>
              <a:t>誤差の</a:t>
            </a:r>
            <a:r>
              <a:rPr lang="ja-JP" altLang="en-US" dirty="0" smtClean="0"/>
              <a:t>絶対値の</a:t>
            </a:r>
            <a:r>
              <a:rPr kumimoji="1" lang="ja-JP" altLang="en-US" dirty="0" smtClean="0"/>
              <a:t>分布から累積分布関数を求める。</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kumimoji="1" lang="ja-JP" altLang="en-US" dirty="0" smtClean="0"/>
              <a:t>累積分布関数が分かれば、許容できる誤差とその誤差の範囲に信号が収まる確率がわかる</a:t>
            </a:r>
            <a:endParaRPr kumimoji="1" lang="ja-JP" altLang="en-US" dirty="0"/>
          </a:p>
        </p:txBody>
      </p:sp>
      <p:grpSp>
        <p:nvGrpSpPr>
          <p:cNvPr id="19" name="グループ化 18"/>
          <p:cNvGrpSpPr/>
          <p:nvPr/>
        </p:nvGrpSpPr>
        <p:grpSpPr>
          <a:xfrm>
            <a:off x="2480774" y="2736217"/>
            <a:ext cx="4402626" cy="2523801"/>
            <a:chOff x="4727284" y="2921730"/>
            <a:chExt cx="4402626" cy="2523801"/>
          </a:xfrm>
        </p:grpSpPr>
        <p:pic>
          <p:nvPicPr>
            <p:cNvPr id="15" name="図 14"/>
            <p:cNvPicPr>
              <a:picLocks noChangeAspect="1"/>
            </p:cNvPicPr>
            <p:nvPr/>
          </p:nvPicPr>
          <p:blipFill>
            <a:blip r:embed="rId2"/>
            <a:stretch>
              <a:fillRect/>
            </a:stretch>
          </p:blipFill>
          <p:spPr>
            <a:xfrm>
              <a:off x="4962525" y="2921730"/>
              <a:ext cx="3552825" cy="2110885"/>
            </a:xfrm>
            <a:prstGeom prst="rect">
              <a:avLst/>
            </a:prstGeom>
          </p:spPr>
        </p:pic>
        <p:cxnSp>
          <p:nvCxnSpPr>
            <p:cNvPr id="16" name="直線矢印コネクタ 15"/>
            <p:cNvCxnSpPr/>
            <p:nvPr/>
          </p:nvCxnSpPr>
          <p:spPr>
            <a:xfrm>
              <a:off x="4727284" y="5103655"/>
              <a:ext cx="429496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8649282" y="5174696"/>
              <a:ext cx="480628" cy="270835"/>
            </a:xfrm>
            <a:prstGeom prst="rect">
              <a:avLst/>
            </a:prstGeom>
            <a:noFill/>
          </p:spPr>
          <p:txBody>
            <a:bodyPr wrap="none" rtlCol="0">
              <a:spAutoFit/>
            </a:bodyPr>
            <a:lstStyle/>
            <a:p>
              <a:r>
                <a:rPr kumimoji="1" lang="ja-JP" altLang="en-US" sz="1200" dirty="0" smtClean="0"/>
                <a:t>誤差</a:t>
              </a:r>
              <a:endParaRPr kumimoji="1" lang="ja-JP" altLang="en-US" sz="1200" dirty="0"/>
            </a:p>
          </p:txBody>
        </p:sp>
        <p:sp>
          <p:nvSpPr>
            <p:cNvPr id="18" name="テキスト ボックス 17"/>
            <p:cNvSpPr txBox="1"/>
            <p:nvPr/>
          </p:nvSpPr>
          <p:spPr>
            <a:xfrm>
              <a:off x="5067300" y="3900272"/>
              <a:ext cx="1569660" cy="369332"/>
            </a:xfrm>
            <a:prstGeom prst="rect">
              <a:avLst/>
            </a:prstGeom>
            <a:noFill/>
          </p:spPr>
          <p:txBody>
            <a:bodyPr wrap="none" rtlCol="0">
              <a:spAutoFit/>
            </a:bodyPr>
            <a:lstStyle/>
            <a:p>
              <a:r>
                <a:rPr kumimoji="1" lang="ja-JP" altLang="en-US" dirty="0" smtClean="0"/>
                <a:t>累積分布関数</a:t>
              </a:r>
              <a:endParaRPr kumimoji="1" lang="ja-JP" altLang="en-US" dirty="0"/>
            </a:p>
          </p:txBody>
        </p:sp>
      </p:grpSp>
    </p:spTree>
    <p:extLst>
      <p:ext uri="{BB962C8B-B14F-4D97-AF65-F5344CB8AC3E}">
        <p14:creationId xmlns:p14="http://schemas.microsoft.com/office/powerpoint/2010/main" val="2945202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評価環境</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ワーストケースを考えて実験を行う</a:t>
            </a:r>
            <a:endParaRPr kumimoji="1" lang="en-US" altLang="ja-JP" dirty="0" smtClean="0"/>
          </a:p>
          <a:p>
            <a:pPr lvl="1"/>
            <a:r>
              <a:rPr kumimoji="1" lang="ja-JP" altLang="en-US" dirty="0" smtClean="0"/>
              <a:t>雑音に関するデバイスパラメータは現在実用されているデバイスの雑音のパラメータを使用する</a:t>
            </a:r>
            <a:endParaRPr kumimoji="1" lang="en-US" altLang="ja-JP" dirty="0" smtClean="0"/>
          </a:p>
          <a:p>
            <a:pPr lvl="1"/>
            <a:r>
              <a:rPr lang="ja-JP" altLang="en-US" dirty="0" smtClean="0"/>
              <a:t>最も雑音の影響が大きくなるように、雑音に関係のないパラメータ</a:t>
            </a:r>
            <a:r>
              <a:rPr lang="en-US" altLang="ja-JP" dirty="0" smtClean="0"/>
              <a:t>(</a:t>
            </a:r>
            <a:r>
              <a:rPr lang="ja-JP" altLang="en-US" dirty="0" smtClean="0"/>
              <a:t>計算に使用するパラメータ</a:t>
            </a:r>
            <a:r>
              <a:rPr lang="en-US" altLang="ja-JP" dirty="0" smtClean="0"/>
              <a:t>)</a:t>
            </a:r>
            <a:r>
              <a:rPr lang="ja-JP" altLang="en-US" dirty="0" smtClean="0"/>
              <a:t>を設定する</a:t>
            </a:r>
            <a:endParaRPr kumimoji="1" lang="en-US" altLang="ja-JP" dirty="0" smtClean="0"/>
          </a:p>
          <a:p>
            <a:pPr lvl="1"/>
            <a:endParaRPr kumimoji="1" lang="en-US" altLang="ja-JP" dirty="0" smtClean="0"/>
          </a:p>
          <a:p>
            <a:endParaRPr kumimoji="1" lang="ja-JP" altLang="en-US" dirty="0"/>
          </a:p>
        </p:txBody>
      </p:sp>
    </p:spTree>
    <p:extLst>
      <p:ext uri="{BB962C8B-B14F-4D97-AF65-F5344CB8AC3E}">
        <p14:creationId xmlns:p14="http://schemas.microsoft.com/office/powerpoint/2010/main" val="2762891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a:t>
            </a:r>
            <a:r>
              <a:rPr lang="ja-JP" altLang="en-US" dirty="0" smtClean="0"/>
              <a:t>える</a:t>
            </a:r>
            <a:r>
              <a:rPr kumimoji="1" lang="ja-JP" altLang="en-US" dirty="0" smtClean="0"/>
              <a:t>べきデバイスパラメータ</a:t>
            </a:r>
            <a:endParaRPr kumimoji="1" lang="ja-JP" altLang="en-US" dirty="0"/>
          </a:p>
        </p:txBody>
      </p:sp>
      <p:sp>
        <p:nvSpPr>
          <p:cNvPr id="3" name="コンテンツ プレースホルダー 2"/>
          <p:cNvSpPr>
            <a:spLocks noGrp="1"/>
          </p:cNvSpPr>
          <p:nvPr>
            <p:ph idx="1"/>
          </p:nvPr>
        </p:nvSpPr>
        <p:spPr>
          <a:xfrm>
            <a:off x="628650" y="1825624"/>
            <a:ext cx="7886700" cy="4937125"/>
          </a:xfrm>
        </p:spPr>
        <p:txBody>
          <a:bodyPr/>
          <a:lstStyle/>
          <a:p>
            <a:r>
              <a:rPr lang="ja-JP" altLang="en-US" dirty="0"/>
              <a:t>雑音</a:t>
            </a:r>
            <a:r>
              <a:rPr lang="ja-JP" altLang="en-US" dirty="0" smtClean="0"/>
              <a:t>のパラメータ</a:t>
            </a:r>
            <a:endParaRPr lang="en-US" altLang="ja-JP" dirty="0"/>
          </a:p>
          <a:p>
            <a:pPr lvl="1"/>
            <a:r>
              <a:rPr lang="ja-JP" altLang="en-US" dirty="0"/>
              <a:t>光源の</a:t>
            </a:r>
            <a:r>
              <a:rPr lang="ja-JP" altLang="en-US" dirty="0" smtClean="0"/>
              <a:t>ノイズパワー</a:t>
            </a:r>
            <a:endParaRPr lang="en-US" altLang="ja-JP" dirty="0"/>
          </a:p>
          <a:p>
            <a:pPr lvl="1"/>
            <a:r>
              <a:rPr lang="ja-JP" altLang="en-US" dirty="0"/>
              <a:t>位相シフタの制御信号に乗るノイズの電力</a:t>
            </a:r>
            <a:endParaRPr lang="en-US" altLang="ja-JP" dirty="0"/>
          </a:p>
          <a:p>
            <a:pPr lvl="1"/>
            <a:r>
              <a:rPr lang="ja-JP" altLang="en-US" dirty="0"/>
              <a:t>アンプ</a:t>
            </a:r>
            <a:r>
              <a:rPr lang="ja-JP" altLang="en-US" dirty="0" smtClean="0"/>
              <a:t>の雑音指数</a:t>
            </a:r>
            <a:endParaRPr lang="en-US" altLang="ja-JP" dirty="0"/>
          </a:p>
          <a:p>
            <a:pPr lvl="1"/>
            <a:r>
              <a:rPr lang="ja-JP" altLang="en-US" dirty="0"/>
              <a:t>フォトディテクタの</a:t>
            </a:r>
            <a:r>
              <a:rPr lang="ja-JP" altLang="en-US" dirty="0" smtClean="0"/>
              <a:t>ノイズパワー</a:t>
            </a:r>
            <a:endParaRPr lang="en-US" altLang="ja-JP" dirty="0"/>
          </a:p>
          <a:p>
            <a:r>
              <a:rPr lang="ja-JP" altLang="en-US" dirty="0"/>
              <a:t>雑音以外の</a:t>
            </a:r>
            <a:r>
              <a:rPr lang="ja-JP" altLang="en-US" dirty="0" smtClean="0"/>
              <a:t>パラメータ</a:t>
            </a:r>
            <a:r>
              <a:rPr lang="en-US" altLang="ja-JP" dirty="0" smtClean="0"/>
              <a:t>(</a:t>
            </a:r>
            <a:r>
              <a:rPr lang="ja-JP" altLang="en-US" dirty="0" smtClean="0"/>
              <a:t>計算に使用するパラメータ</a:t>
            </a:r>
            <a:r>
              <a:rPr lang="en-US" altLang="ja-JP" dirty="0" smtClean="0"/>
              <a:t>)</a:t>
            </a:r>
          </a:p>
          <a:p>
            <a:pPr lvl="1"/>
            <a:r>
              <a:rPr lang="ja-JP" altLang="en-US" dirty="0" smtClean="0"/>
              <a:t>位相</a:t>
            </a:r>
            <a:r>
              <a:rPr lang="ja-JP" altLang="en-US" dirty="0"/>
              <a:t>シフタの移相量</a:t>
            </a:r>
            <a:endParaRPr lang="en-US" altLang="ja-JP" dirty="0"/>
          </a:p>
          <a:p>
            <a:pPr lvl="1"/>
            <a:r>
              <a:rPr lang="ja-JP" altLang="en-US" dirty="0"/>
              <a:t>光源の電力</a:t>
            </a:r>
            <a:endParaRPr lang="en-US" altLang="ja-JP" dirty="0"/>
          </a:p>
          <a:p>
            <a:pPr lvl="1"/>
            <a:r>
              <a:rPr lang="ja-JP" altLang="en-US" dirty="0"/>
              <a:t>アンプのゲイン</a:t>
            </a:r>
            <a:endParaRPr lang="en-US" altLang="ja-JP" dirty="0"/>
          </a:p>
          <a:p>
            <a:endParaRPr kumimoji="1" lang="en-US" altLang="ja-JP" dirty="0" smtClean="0"/>
          </a:p>
        </p:txBody>
      </p:sp>
    </p:spTree>
    <p:extLst>
      <p:ext uri="{BB962C8B-B14F-4D97-AF65-F5344CB8AC3E}">
        <p14:creationId xmlns:p14="http://schemas.microsoft.com/office/powerpoint/2010/main" val="570604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69876"/>
            <a:ext cx="7886700" cy="1325563"/>
          </a:xfrm>
        </p:spPr>
        <p:txBody>
          <a:bodyPr/>
          <a:lstStyle/>
          <a:p>
            <a:r>
              <a:rPr lang="ja-JP" altLang="en-US" dirty="0"/>
              <a:t>実験</a:t>
            </a:r>
            <a:r>
              <a:rPr lang="ja-JP" altLang="en-US" dirty="0" smtClean="0"/>
              <a:t>のために必要なこと</a:t>
            </a:r>
            <a:endParaRPr kumimoji="1" lang="ja-JP" altLang="en-US" dirty="0"/>
          </a:p>
        </p:txBody>
      </p:sp>
      <p:sp>
        <p:nvSpPr>
          <p:cNvPr id="3" name="コンテンツ プレースホルダー 2"/>
          <p:cNvSpPr>
            <a:spLocks noGrp="1"/>
          </p:cNvSpPr>
          <p:nvPr>
            <p:ph idx="1"/>
          </p:nvPr>
        </p:nvSpPr>
        <p:spPr>
          <a:xfrm>
            <a:off x="628650" y="1346201"/>
            <a:ext cx="7886700" cy="5654674"/>
          </a:xfrm>
        </p:spPr>
        <p:txBody>
          <a:bodyPr>
            <a:normAutofit/>
          </a:bodyPr>
          <a:lstStyle/>
          <a:p>
            <a:r>
              <a:rPr kumimoji="1" lang="ja-JP" altLang="en-US" dirty="0" smtClean="0"/>
              <a:t>評価環境の考察</a:t>
            </a:r>
            <a:endParaRPr kumimoji="1" lang="en-US" altLang="ja-JP" dirty="0" smtClean="0"/>
          </a:p>
          <a:p>
            <a:pPr lvl="1"/>
            <a:r>
              <a:rPr kumimoji="1" lang="ja-JP" altLang="en-US" dirty="0" smtClean="0"/>
              <a:t>雑音のパラメータの決定</a:t>
            </a:r>
            <a:endParaRPr kumimoji="1" lang="en-US" altLang="ja-JP" dirty="0" smtClean="0"/>
          </a:p>
          <a:p>
            <a:pPr lvl="2"/>
            <a:r>
              <a:rPr lang="ja-JP" altLang="en-US" dirty="0" smtClean="0"/>
              <a:t>光源のノイズ</a:t>
            </a:r>
            <a:endParaRPr lang="en-US" altLang="ja-JP" dirty="0" smtClean="0"/>
          </a:p>
          <a:p>
            <a:pPr lvl="2"/>
            <a:r>
              <a:rPr lang="ja-JP" altLang="en-US" dirty="0" smtClean="0"/>
              <a:t>位相シフタの制御信号に乗るノイズの電力</a:t>
            </a:r>
            <a:endParaRPr lang="en-US" altLang="ja-JP" dirty="0" smtClean="0"/>
          </a:p>
          <a:p>
            <a:pPr lvl="2"/>
            <a:r>
              <a:rPr lang="ja-JP" altLang="en-US" dirty="0"/>
              <a:t>アンプ</a:t>
            </a:r>
            <a:r>
              <a:rPr lang="ja-JP" altLang="en-US" dirty="0" smtClean="0"/>
              <a:t>の雑音指数</a:t>
            </a:r>
            <a:endParaRPr lang="en-US" altLang="ja-JP" dirty="0" smtClean="0"/>
          </a:p>
          <a:p>
            <a:pPr lvl="2"/>
            <a:r>
              <a:rPr lang="ja-JP" altLang="en-US" dirty="0" smtClean="0"/>
              <a:t>フォトディテクタのノイズ</a:t>
            </a:r>
            <a:endParaRPr kumimoji="1" lang="en-US" altLang="ja-JP" dirty="0" smtClean="0"/>
          </a:p>
          <a:p>
            <a:pPr marL="457200" lvl="1" indent="0">
              <a:buNone/>
            </a:pPr>
            <a:r>
              <a:rPr kumimoji="1" lang="ja-JP" altLang="en-US" dirty="0" smtClean="0"/>
              <a:t>雑音の</a:t>
            </a:r>
            <a:r>
              <a:rPr lang="ja-JP" altLang="en-US" dirty="0" smtClean="0"/>
              <a:t>パラメータは論文などで、現在実用されているデバイスのパラメータを調査する。</a:t>
            </a:r>
            <a:endParaRPr kumimoji="1" lang="en-US" altLang="ja-JP" dirty="0" smtClean="0"/>
          </a:p>
          <a:p>
            <a:pPr lvl="1"/>
            <a:endParaRPr kumimoji="1" lang="en-US" altLang="ja-JP" dirty="0" smtClean="0"/>
          </a:p>
          <a:p>
            <a:pPr lvl="1"/>
            <a:r>
              <a:rPr kumimoji="1" lang="ja-JP" altLang="en-US" dirty="0" smtClean="0"/>
              <a:t>雑音以外のパラメータ</a:t>
            </a:r>
            <a:r>
              <a:rPr lang="ja-JP" altLang="en-US" dirty="0" smtClean="0"/>
              <a:t>決定</a:t>
            </a:r>
            <a:endParaRPr lang="en-US" altLang="ja-JP" dirty="0" smtClean="0"/>
          </a:p>
          <a:p>
            <a:pPr lvl="2"/>
            <a:r>
              <a:rPr kumimoji="1" lang="ja-JP" altLang="en-US" dirty="0" smtClean="0"/>
              <a:t>位相シフタの移相量</a:t>
            </a:r>
            <a:endParaRPr kumimoji="1" lang="en-US" altLang="ja-JP" dirty="0" smtClean="0"/>
          </a:p>
          <a:p>
            <a:pPr lvl="2"/>
            <a:r>
              <a:rPr kumimoji="1" lang="ja-JP" altLang="en-US" dirty="0" smtClean="0"/>
              <a:t>光源の電力</a:t>
            </a:r>
            <a:endParaRPr kumimoji="1" lang="en-US" altLang="ja-JP" dirty="0" smtClean="0"/>
          </a:p>
          <a:p>
            <a:pPr lvl="2"/>
            <a:r>
              <a:rPr lang="ja-JP" altLang="en-US" dirty="0" smtClean="0"/>
              <a:t>アンプのゲイン</a:t>
            </a:r>
            <a:endParaRPr kumimoji="1" lang="en-US" altLang="ja-JP" dirty="0"/>
          </a:p>
          <a:p>
            <a:pPr marL="457200" lvl="1" indent="0">
              <a:buNone/>
            </a:pPr>
            <a:r>
              <a:rPr lang="ja-JP" altLang="en-US" dirty="0" smtClean="0"/>
              <a:t>それぞれの原理から雑音の影響が最も大きくなるパラメータを現実的な範囲から選択する</a:t>
            </a:r>
            <a:endParaRPr lang="en-US" altLang="ja-JP" dirty="0" smtClean="0"/>
          </a:p>
          <a:p>
            <a:endParaRPr kumimoji="1" lang="en-US" altLang="ja-JP" dirty="0"/>
          </a:p>
          <a:p>
            <a:endParaRPr kumimoji="1" lang="ja-JP" altLang="en-US" dirty="0"/>
          </a:p>
        </p:txBody>
      </p:sp>
    </p:spTree>
    <p:extLst>
      <p:ext uri="{BB962C8B-B14F-4D97-AF65-F5344CB8AC3E}">
        <p14:creationId xmlns:p14="http://schemas.microsoft.com/office/powerpoint/2010/main" val="2349575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938</TotalTime>
  <Words>518</Words>
  <Application>Microsoft Office PowerPoint</Application>
  <PresentationFormat>画面に合わせる (4:3)</PresentationFormat>
  <Paragraphs>77</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ＭＳ Ｐゴシック</vt:lpstr>
      <vt:lpstr>Arial</vt:lpstr>
      <vt:lpstr>Calibri</vt:lpstr>
      <vt:lpstr>Calibri Light</vt:lpstr>
      <vt:lpstr>Office テーマ</vt:lpstr>
      <vt:lpstr>1/12　ゼミ</vt:lpstr>
      <vt:lpstr>卒論テーマ</vt:lpstr>
      <vt:lpstr>実験の目的</vt:lpstr>
      <vt:lpstr>MZIVMM</vt:lpstr>
      <vt:lpstr>実験方法1</vt:lpstr>
      <vt:lpstr>実験方法1</vt:lpstr>
      <vt:lpstr>評価環境</vt:lpstr>
      <vt:lpstr>考えるべきデバイスパラメータ</vt:lpstr>
      <vt:lpstr>実験のために必要なこと</vt:lpstr>
      <vt:lpstr>実験方法2(考え中)</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1/12　ゼミ</dc:title>
  <dc:creator>kouji satou</dc:creator>
  <cp:lastModifiedBy>kouji satou</cp:lastModifiedBy>
  <cp:revision>31</cp:revision>
  <dcterms:created xsi:type="dcterms:W3CDTF">2017-01-12T01:42:18Z</dcterms:created>
  <dcterms:modified xsi:type="dcterms:W3CDTF">2017-01-12T23:31:23Z</dcterms:modified>
</cp:coreProperties>
</file>