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4" r:id="rId6"/>
    <p:sldId id="265" r:id="rId7"/>
    <p:sldId id="258" r:id="rId8"/>
    <p:sldId id="262" r:id="rId9"/>
    <p:sldId id="263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8883F-E890-4A67-9984-B2021347281A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E65D5-CD60-4932-BC61-42FACB8B8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65D5-CD60-4932-BC61-42FACB8B8C7F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6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65D5-CD60-4932-BC61-42FACB8B8C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3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742-3FE6-43B9-8D56-B4F49E3FDD3F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3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7DF8-94F1-4ABB-8911-16A56546202E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77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EA39-2424-4659-BEF6-7B0FA96C9DE3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E15F-61AC-4066-9D3F-F7477DD2A50B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7E08E7E-998F-4382-9EA1-16A5D7384AD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35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A6BD-94F0-478D-9AFA-3F87831D25D4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74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F3BF-1E6D-4EE3-ADF8-405E9FA722E8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A08E-BC65-43C4-82FB-AC85608FB4FC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2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C302-1334-451F-A159-8BD8D1729E0C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7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8EAF-F061-4EE5-869C-D492146BB497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6F1-2930-4E78-B31E-00EBC377B4A9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5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A988-D6C8-4C46-A846-C4D7B86C1FD1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B26C-B10E-4D49-B38C-7DDD34C34948}" type="datetime1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8E7E-998F-4382-9EA1-16A5D7384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r>
              <a:rPr lang="en-US" altLang="ja-JP" dirty="0" smtClean="0"/>
              <a:t>/4</a:t>
            </a:r>
            <a:r>
              <a:rPr lang="ja-JP" altLang="en-US" dirty="0" smtClean="0"/>
              <a:t>　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佐藤孝嗣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16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1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各加算器の</a:t>
            </a:r>
            <a:r>
              <a:rPr kumimoji="1" lang="en-US" altLang="ja-JP" dirty="0" smtClean="0"/>
              <a:t>Carry</a:t>
            </a:r>
            <a:r>
              <a:rPr kumimoji="1" lang="ja-JP" altLang="en-US" dirty="0" smtClean="0"/>
              <a:t>計算回路の比較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3649549"/>
            <a:ext cx="7251201" cy="2706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9"/>
              <p:cNvSpPr>
                <a:spLocks noGrp="1"/>
              </p:cNvSpPr>
              <p:nvPr>
                <p:ph idx="1"/>
              </p:nvPr>
            </p:nvSpPr>
            <p:spPr>
              <a:xfrm>
                <a:off x="206062" y="1249252"/>
                <a:ext cx="8309288" cy="22173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 smtClean="0"/>
                  <a:t>  N</a:t>
                </a:r>
                <a:r>
                  <a:rPr kumimoji="1" lang="ja-JP" altLang="en-US" dirty="0" smtClean="0"/>
                  <a:t>を入力のｂｉｔ数とする</a:t>
                </a:r>
                <a:endParaRPr kumimoji="1" lang="en-US" altLang="ja-JP" dirty="0" smtClean="0"/>
              </a:p>
              <a:p>
                <a:r>
                  <a:rPr kumimoji="1" lang="en-US" altLang="ja-JP" dirty="0" err="1" smtClean="0"/>
                  <a:t>LogicLevel</a:t>
                </a:r>
                <a:r>
                  <a:rPr kumimoji="1" lang="ja-JP" altLang="en-US" dirty="0" smtClean="0"/>
                  <a:t>・・・通過するノードの最大数　</a:t>
                </a:r>
                <a:r>
                  <a:rPr kumimoji="1" lang="en-US" altLang="ja-JP" dirty="0" smtClean="0"/>
                  <a:t>(L=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kumimoji="1" lang="en-US" altLang="ja-JP" dirty="0" smtClean="0"/>
                  <a:t>)</a:t>
                </a:r>
              </a:p>
              <a:p>
                <a:r>
                  <a:rPr kumimoji="1" lang="en-US" altLang="ja-JP" dirty="0" err="1" smtClean="0"/>
                  <a:t>MaxFanout</a:t>
                </a:r>
                <a:r>
                  <a:rPr kumimoji="1" lang="ja-JP" altLang="en-US" dirty="0" smtClean="0"/>
                  <a:t>・・・ひとつのノードの出力から枝分かれする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　　　　　　　　　　最大の数</a:t>
                </a:r>
                <a:endParaRPr kumimoji="1" lang="en-US" altLang="ja-JP" dirty="0" smtClean="0"/>
              </a:p>
              <a:p>
                <a:r>
                  <a:rPr kumimoji="1" lang="en-US" altLang="ja-JP" dirty="0" smtClean="0"/>
                  <a:t>Tracks</a:t>
                </a:r>
                <a:r>
                  <a:rPr kumimoji="1" lang="ja-JP" altLang="en-US" dirty="0" smtClean="0"/>
                  <a:t>・・・ノード間を通る導線の最大数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コンテンツ プレースホルダー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62" y="1249252"/>
                <a:ext cx="8309288" cy="2217308"/>
              </a:xfrm>
              <a:blipFill rotWithShape="0">
                <a:blip r:embed="rId3"/>
                <a:stretch>
                  <a:fillRect l="-1174" t="-6868"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7031865" y="3649549"/>
            <a:ext cx="1197735" cy="249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4125"/>
          </a:xfrm>
        </p:spPr>
        <p:txBody>
          <a:bodyPr/>
          <a:lstStyle/>
          <a:p>
            <a:r>
              <a:rPr kumimoji="1" lang="ja-JP" altLang="en-US" dirty="0" smtClean="0"/>
              <a:t>加算器の比較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80" y="1710137"/>
            <a:ext cx="7359640" cy="2549215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62129" y="4971356"/>
            <a:ext cx="6851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入力の</a:t>
            </a:r>
            <a:r>
              <a:rPr lang="en-US" altLang="ja-JP" sz="2800" dirty="0"/>
              <a:t>bit</a:t>
            </a:r>
            <a:r>
              <a:rPr lang="ja-JP" altLang="en-US" sz="2800" dirty="0"/>
              <a:t>数が</a:t>
            </a:r>
            <a:endParaRPr lang="en-US" altLang="ja-JP" sz="2800" dirty="0"/>
          </a:p>
          <a:p>
            <a:r>
              <a:rPr lang="en-US" altLang="ja-JP" sz="2800" dirty="0"/>
              <a:t>16bit</a:t>
            </a:r>
            <a:r>
              <a:rPr lang="ja-JP" altLang="en-US" sz="2800" dirty="0"/>
              <a:t>では</a:t>
            </a:r>
            <a:r>
              <a:rPr lang="en-US" altLang="ja-JP" sz="2800" dirty="0" err="1"/>
              <a:t>Kogge</a:t>
            </a:r>
            <a:r>
              <a:rPr lang="en-US" altLang="ja-JP" sz="2800" dirty="0"/>
              <a:t>‐Stone</a:t>
            </a:r>
            <a:r>
              <a:rPr lang="ja-JP" altLang="en-US" sz="2800" dirty="0"/>
              <a:t>が最も速く</a:t>
            </a:r>
            <a:endParaRPr lang="en-US" altLang="ja-JP" sz="2800" dirty="0"/>
          </a:p>
          <a:p>
            <a:r>
              <a:rPr lang="en-US" altLang="ja-JP" sz="2800" dirty="0"/>
              <a:t>32bit</a:t>
            </a:r>
            <a:r>
              <a:rPr lang="ja-JP" altLang="en-US" sz="2800" dirty="0"/>
              <a:t>以上では</a:t>
            </a:r>
            <a:r>
              <a:rPr lang="en-US" altLang="ja-JP" sz="2800" dirty="0"/>
              <a:t>Han-Carlson</a:t>
            </a:r>
            <a:r>
              <a:rPr lang="ja-JP" altLang="en-US" sz="2800" dirty="0"/>
              <a:t>が最も速い</a:t>
            </a:r>
          </a:p>
        </p:txBody>
      </p:sp>
    </p:spTree>
    <p:extLst>
      <p:ext uri="{BB962C8B-B14F-4D97-AF65-F5344CB8AC3E}">
        <p14:creationId xmlns:p14="http://schemas.microsoft.com/office/powerpoint/2010/main" val="35257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5488"/>
          </a:xfrm>
        </p:spPr>
        <p:txBody>
          <a:bodyPr/>
          <a:lstStyle/>
          <a:p>
            <a:r>
              <a:rPr kumimoji="1" lang="ja-JP" altLang="en-US" dirty="0" smtClean="0"/>
              <a:t>今週の予定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615"/>
            <a:ext cx="7886700" cy="4966348"/>
          </a:xfrm>
        </p:spPr>
        <p:txBody>
          <a:bodyPr/>
          <a:lstStyle/>
          <a:p>
            <a:r>
              <a:rPr kumimoji="1" lang="en-US" altLang="ja-JP" dirty="0" err="1" smtClean="0"/>
              <a:t>Optisystem</a:t>
            </a:r>
            <a:r>
              <a:rPr kumimoji="1" lang="ja-JP" altLang="en-US" dirty="0" smtClean="0"/>
              <a:t>のチュートリアルを実施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まず、用意されているチュートリアルを実施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並行して</a:t>
            </a:r>
            <a:r>
              <a:rPr kumimoji="1" lang="en-US" altLang="ja-JP" dirty="0" smtClean="0"/>
              <a:t>Verilog</a:t>
            </a:r>
            <a:r>
              <a:rPr kumimoji="1" lang="ja-JP" altLang="en-US" dirty="0" smtClean="0"/>
              <a:t>で加算器の設計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乗算器についてサーベイ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34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目的：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Verilog</a:t>
            </a:r>
            <a:r>
              <a:rPr lang="ja-JP" altLang="en-US" dirty="0" smtClean="0"/>
              <a:t>を使いベクトル行列積を計算する回路を設計する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3792" y="2009106"/>
            <a:ext cx="8270651" cy="209925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ベクトル行列積の計算の</a:t>
            </a:r>
            <a:r>
              <a:rPr lang="ja-JP" altLang="en-US" dirty="0"/>
              <a:t>高速</a:t>
            </a:r>
            <a:r>
              <a:rPr kumimoji="1" lang="ja-JP" altLang="en-US" dirty="0" smtClean="0"/>
              <a:t>化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についてサーベイ</a:t>
            </a:r>
            <a:endParaRPr lang="en-US" altLang="ja-JP" dirty="0" smtClean="0"/>
          </a:p>
          <a:p>
            <a:pPr lvl="1"/>
            <a:r>
              <a:rPr lang="ja-JP" altLang="en-US" dirty="0"/>
              <a:t>演算</a:t>
            </a:r>
            <a:r>
              <a:rPr lang="ja-JP" altLang="en-US" dirty="0" smtClean="0"/>
              <a:t>回路の段階の</a:t>
            </a:r>
            <a:r>
              <a:rPr lang="ja-JP" altLang="en-US" dirty="0"/>
              <a:t>高速</a:t>
            </a:r>
            <a:r>
              <a:rPr lang="ja-JP" altLang="en-US" dirty="0" smtClean="0"/>
              <a:t>化については見つからず</a:t>
            </a:r>
            <a:endParaRPr lang="en-US" altLang="ja-JP" dirty="0" smtClean="0"/>
          </a:p>
          <a:p>
            <a:r>
              <a:rPr kumimoji="1" lang="ja-JP" altLang="en-US" dirty="0" smtClean="0"/>
              <a:t>“内積計算の</a:t>
            </a:r>
            <a:r>
              <a:rPr lang="ja-JP" altLang="en-US" dirty="0"/>
              <a:t>高速</a:t>
            </a:r>
            <a:r>
              <a:rPr kumimoji="1" lang="ja-JP" altLang="en-US" dirty="0" smtClean="0"/>
              <a:t>化”についてサーベイ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ベクトル行列</a:t>
            </a:r>
            <a:r>
              <a:rPr lang="ja-JP" altLang="en-US" dirty="0"/>
              <a:t>積</a:t>
            </a:r>
            <a:r>
              <a:rPr lang="ja-JP" altLang="en-US" dirty="0" smtClean="0"/>
              <a:t>と同様の</a:t>
            </a:r>
            <a:r>
              <a:rPr lang="ja-JP" altLang="en-US" dirty="0"/>
              <a:t>理由</a:t>
            </a:r>
            <a:r>
              <a:rPr lang="ja-JP" altLang="en-US" dirty="0" smtClean="0"/>
              <a:t>で断念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4" name="下矢印 3"/>
          <p:cNvSpPr/>
          <p:nvPr/>
        </p:nvSpPr>
        <p:spPr>
          <a:xfrm>
            <a:off x="3876541" y="4227154"/>
            <a:ext cx="695459" cy="759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87356" y="5460642"/>
            <a:ext cx="5737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加算や乗算の段階での効率化を行う</a:t>
            </a:r>
            <a:endParaRPr kumimoji="1" lang="en-US" altLang="ja-JP" sz="2800" dirty="0" smtClean="0"/>
          </a:p>
          <a:p>
            <a:r>
              <a:rPr lang="ja-JP" altLang="en-US" sz="2800" dirty="0"/>
              <a:t>今週</a:t>
            </a:r>
            <a:r>
              <a:rPr lang="ja-JP" altLang="en-US" sz="2800" dirty="0" smtClean="0"/>
              <a:t>は加算器について</a:t>
            </a:r>
            <a:endParaRPr kumimoji="1" lang="ja-JP" altLang="en-US" sz="28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4874"/>
          </a:xfrm>
        </p:spPr>
        <p:txBody>
          <a:bodyPr/>
          <a:lstStyle/>
          <a:p>
            <a:r>
              <a:rPr kumimoji="1" lang="ja-JP" altLang="en-US" dirty="0" smtClean="0"/>
              <a:t>加算</a:t>
            </a:r>
            <a:r>
              <a:rPr lang="ja-JP" altLang="en-US" dirty="0"/>
              <a:t>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7730" y="1270001"/>
            <a:ext cx="8641724" cy="5108416"/>
          </a:xfrm>
        </p:spPr>
        <p:txBody>
          <a:bodyPr/>
          <a:lstStyle/>
          <a:p>
            <a:r>
              <a:rPr kumimoji="1" lang="ja-JP" altLang="en-US" dirty="0" smtClean="0"/>
              <a:t>リプルキャリーアダー</a:t>
            </a:r>
            <a:r>
              <a:rPr kumimoji="1" lang="en-US" altLang="ja-JP" dirty="0" smtClean="0"/>
              <a:t>(RCA)</a:t>
            </a:r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sz="2400" dirty="0" smtClean="0"/>
              <a:t>桁上げの計算を逐次実行するため遅延が大きい</a:t>
            </a:r>
            <a:r>
              <a:rPr kumimoji="1" lang="en-US" altLang="ja-JP" sz="2400" dirty="0" smtClean="0"/>
              <a:t>	</a:t>
            </a:r>
          </a:p>
          <a:p>
            <a:r>
              <a:rPr lang="ja-JP" altLang="en-US" dirty="0" smtClean="0"/>
              <a:t>キャリールックアヘッドアダー</a:t>
            </a:r>
            <a:r>
              <a:rPr lang="en-US" altLang="ja-JP" dirty="0" smtClean="0"/>
              <a:t>(CLA)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　　入力の</a:t>
            </a:r>
            <a:r>
              <a:rPr kumimoji="1" lang="en-US" altLang="ja-JP" dirty="0" smtClean="0"/>
              <a:t>bit</a:t>
            </a:r>
            <a:r>
              <a:rPr kumimoji="1" lang="ja-JP" altLang="en-US" dirty="0" smtClean="0"/>
              <a:t>数が増えると上位の桁へのファンインも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　　増えるため、遅延が生じる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パラレルプリフィックスアダー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CLA</a:t>
            </a:r>
            <a:r>
              <a:rPr lang="ja-JP" altLang="en-US" dirty="0" smtClean="0"/>
              <a:t>のキャリー計算部分を改良し、より速い計算が可能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他</a:t>
            </a:r>
            <a:r>
              <a:rPr kumimoji="1" lang="ja-JP" altLang="en-US" dirty="0" smtClean="0"/>
              <a:t>にも加算器の種類がある</a:t>
            </a:r>
            <a:r>
              <a:rPr kumimoji="1" lang="ja-JP" altLang="en-US" dirty="0" smtClean="0"/>
              <a:t>が、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CLA</a:t>
            </a:r>
            <a:r>
              <a:rPr kumimoji="1" lang="ja-JP" altLang="en-US" dirty="0" smtClean="0"/>
              <a:t>より</a:t>
            </a:r>
            <a:r>
              <a:rPr lang="ja-JP" altLang="en-US" dirty="0"/>
              <a:t>遅</a:t>
            </a:r>
            <a:r>
              <a:rPr lang="ja-JP" altLang="en-US" dirty="0" smtClean="0"/>
              <a:t>いというデータがあった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7968" y="5771576"/>
            <a:ext cx="626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パラレルプリフィックスアダーを採用</a:t>
            </a:r>
            <a:endParaRPr kumimoji="1" lang="ja-JP" altLang="en-US" sz="3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336"/>
          </a:xfrm>
        </p:spPr>
        <p:txBody>
          <a:bodyPr/>
          <a:lstStyle/>
          <a:p>
            <a:r>
              <a:rPr kumimoji="1" lang="en-US" altLang="ja-JP" dirty="0" smtClean="0"/>
              <a:t>Parallel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Prefix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Adder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17" y="1138570"/>
            <a:ext cx="6955977" cy="384332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28651" y="5118334"/>
            <a:ext cx="805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G(generate)</a:t>
            </a:r>
            <a:r>
              <a:rPr kumimoji="1" lang="ja-JP" altLang="en-US" sz="2000" dirty="0" smtClean="0"/>
              <a:t>信号・・・</a:t>
            </a:r>
            <a:r>
              <a:rPr lang="ja-JP" altLang="en-US" sz="2000" dirty="0" smtClean="0"/>
              <a:t>この</a:t>
            </a:r>
            <a:r>
              <a:rPr lang="ja-JP" altLang="en-US" sz="2000" dirty="0"/>
              <a:t>信号</a:t>
            </a:r>
            <a:r>
              <a:rPr lang="ja-JP" altLang="en-US" sz="2000" dirty="0" smtClean="0"/>
              <a:t>が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のとき桁上げが発生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P(propagate)</a:t>
            </a:r>
            <a:r>
              <a:rPr kumimoji="1" lang="ja-JP" altLang="en-US" sz="2000" dirty="0" smtClean="0"/>
              <a:t>信号・・・この信号が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のとき下位からの桁上げが上位に伝播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93278" y="5936904"/>
            <a:ext cx="6848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キャリー計算回路を変えることで性能が変化</a:t>
            </a:r>
            <a:endParaRPr kumimoji="1" lang="ja-JP" altLang="en-US" sz="2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7577" y="2215166"/>
            <a:ext cx="19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1.Pre‐processing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7577" y="3090530"/>
            <a:ext cx="1442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2</a:t>
            </a:r>
            <a:r>
              <a:rPr kumimoji="1" lang="en-US" altLang="ja-JP" sz="2000" dirty="0" smtClean="0"/>
              <a:t>.Carry</a:t>
            </a:r>
            <a:r>
              <a:rPr kumimoji="1" lang="ja-JP" altLang="en-US" sz="2000" dirty="0" smtClean="0"/>
              <a:t>計算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1970" y="3965894"/>
            <a:ext cx="2004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3.Post‐processing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42887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ステップで計算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62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0920" y="1120463"/>
            <a:ext cx="7886700" cy="177728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Pre-processing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入力</a:t>
            </a:r>
            <a:r>
              <a:rPr kumimoji="1" lang="en-US" altLang="ja-JP" dirty="0" smtClean="0"/>
              <a:t>Ai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Bi</a:t>
            </a:r>
            <a:r>
              <a:rPr kumimoji="1" lang="ja-JP" altLang="en-US" dirty="0" smtClean="0"/>
              <a:t>に対し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sz="2800" dirty="0" err="1" smtClean="0"/>
              <a:t>S’i</a:t>
            </a:r>
            <a:r>
              <a:rPr kumimoji="1" lang="ja-JP" altLang="en-US" sz="2800" dirty="0" smtClean="0"/>
              <a:t>＝</a:t>
            </a:r>
            <a:r>
              <a:rPr kumimoji="1" lang="en-US" altLang="ja-JP" sz="2800" dirty="0" smtClean="0"/>
              <a:t>Ai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XOR</a:t>
            </a:r>
            <a:r>
              <a:rPr kumimoji="1" lang="ja-JP" altLang="en-US" sz="2800" dirty="0" smtClean="0"/>
              <a:t>　</a:t>
            </a:r>
            <a:r>
              <a:rPr kumimoji="1" lang="en-US" altLang="ja-JP" sz="2800" dirty="0" smtClean="0"/>
              <a:t>Bi</a:t>
            </a:r>
          </a:p>
          <a:p>
            <a:pPr marL="457200" lvl="1" indent="0">
              <a:buNone/>
            </a:pPr>
            <a:r>
              <a:rPr kumimoji="1" lang="en-US" altLang="ja-JP" sz="2800" dirty="0" err="1" smtClean="0"/>
              <a:t>Gi</a:t>
            </a:r>
            <a:r>
              <a:rPr kumimoji="1" lang="ja-JP" altLang="en-US" sz="2800" dirty="0" smtClean="0"/>
              <a:t>＝</a:t>
            </a:r>
            <a:r>
              <a:rPr kumimoji="1" lang="en-US" altLang="ja-JP" sz="2800" dirty="0" err="1" smtClean="0"/>
              <a:t>Ai×Bi</a:t>
            </a:r>
            <a:r>
              <a:rPr kumimoji="1" lang="en-US" altLang="ja-JP" sz="2800" dirty="0" smtClean="0"/>
              <a:t>		</a:t>
            </a:r>
            <a:r>
              <a:rPr lang="en-US" altLang="ja-JP" sz="2800" dirty="0" smtClean="0"/>
              <a:t>Pi</a:t>
            </a:r>
            <a:r>
              <a:rPr lang="ja-JP" altLang="en-US" sz="2800" dirty="0" smtClean="0"/>
              <a:t>＝</a:t>
            </a:r>
            <a:r>
              <a:rPr lang="en-US" altLang="ja-JP" sz="2800" dirty="0" smtClean="0"/>
              <a:t>Ai</a:t>
            </a:r>
            <a:r>
              <a:rPr lang="ja-JP" altLang="en-US" sz="2800" dirty="0"/>
              <a:t> </a:t>
            </a:r>
            <a:r>
              <a:rPr lang="en-US" altLang="ja-JP" sz="2800" dirty="0" smtClean="0"/>
              <a:t>+ Bi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28650" y="365127"/>
            <a:ext cx="7886700" cy="75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Parallel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Prefix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Adder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920" y="3039051"/>
            <a:ext cx="85797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Carry</a:t>
            </a:r>
            <a:r>
              <a:rPr lang="ja-JP" altLang="en-US" sz="2800" dirty="0" smtClean="0"/>
              <a:t>計算回路での計算</a:t>
            </a:r>
            <a:endParaRPr lang="en-US" altLang="ja-JP" sz="2800" dirty="0"/>
          </a:p>
          <a:p>
            <a:r>
              <a:rPr kumimoji="1" lang="ja-JP" altLang="en-US" sz="2800" dirty="0" smtClean="0"/>
              <a:t>　</a:t>
            </a:r>
            <a:r>
              <a:rPr kumimoji="1" lang="en-US" altLang="ja-JP" sz="2800" dirty="0" err="1" smtClean="0"/>
              <a:t>i</a:t>
            </a:r>
            <a:r>
              <a:rPr kumimoji="1" lang="ja-JP" altLang="en-US" sz="2800" dirty="0" smtClean="0"/>
              <a:t>番目から</a:t>
            </a:r>
            <a:r>
              <a:rPr kumimoji="1" lang="en-US" altLang="ja-JP" sz="2800" dirty="0" smtClean="0"/>
              <a:t>k</a:t>
            </a:r>
            <a:r>
              <a:rPr kumimoji="1" lang="ja-JP" altLang="en-US" sz="2800" dirty="0" smtClean="0"/>
              <a:t>番目の</a:t>
            </a:r>
            <a:r>
              <a:rPr kumimoji="1" lang="en-US" altLang="ja-JP" sz="2800" dirty="0" smtClean="0"/>
              <a:t>bit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G</a:t>
            </a:r>
            <a:r>
              <a:rPr kumimoji="1" lang="ja-JP" altLang="en-US" sz="2800" dirty="0" smtClean="0"/>
              <a:t>信号を</a:t>
            </a:r>
            <a:r>
              <a:rPr kumimoji="1" lang="en-US" altLang="ja-JP" sz="2800" dirty="0" smtClean="0"/>
              <a:t>G[</a:t>
            </a:r>
            <a:r>
              <a:rPr kumimoji="1" lang="en-US" altLang="ja-JP" sz="2800" dirty="0" err="1" smtClean="0"/>
              <a:t>i:k</a:t>
            </a:r>
            <a:r>
              <a:rPr kumimoji="1" lang="en-US" altLang="ja-JP" sz="2800" dirty="0" smtClean="0"/>
              <a:t>]</a:t>
            </a:r>
            <a:r>
              <a:rPr kumimoji="1" lang="ja-JP" altLang="en-US" sz="2800" dirty="0" err="1" smtClean="0"/>
              <a:t>、</a:t>
            </a:r>
            <a:r>
              <a:rPr kumimoji="1" lang="en-US" altLang="ja-JP" sz="2800" dirty="0" smtClean="0"/>
              <a:t>P</a:t>
            </a:r>
            <a:r>
              <a:rPr kumimoji="1" lang="ja-JP" altLang="en-US" sz="2800" dirty="0" smtClean="0"/>
              <a:t>信号を</a:t>
            </a:r>
            <a:r>
              <a:rPr kumimoji="1" lang="en-US" altLang="ja-JP" sz="2800" dirty="0" smtClean="0"/>
              <a:t>P[</a:t>
            </a:r>
            <a:r>
              <a:rPr kumimoji="1" lang="en-US" altLang="ja-JP" sz="2800" dirty="0" err="1" smtClean="0"/>
              <a:t>i:k</a:t>
            </a:r>
            <a:r>
              <a:rPr kumimoji="1" lang="en-US" altLang="ja-JP" sz="2800" dirty="0" smtClean="0"/>
              <a:t>]</a:t>
            </a:r>
          </a:p>
          <a:p>
            <a:r>
              <a:rPr kumimoji="1" lang="ja-JP" altLang="en-US" sz="2800" dirty="0" smtClean="0"/>
              <a:t>　とすると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　　　</a:t>
            </a:r>
            <a:r>
              <a:rPr kumimoji="1" lang="en-US" altLang="ja-JP" sz="2800" dirty="0" smtClean="0"/>
              <a:t>G[</a:t>
            </a:r>
            <a:r>
              <a:rPr kumimoji="1" lang="en-US" altLang="ja-JP" sz="2800" dirty="0" err="1" smtClean="0"/>
              <a:t>i:k</a:t>
            </a:r>
            <a:r>
              <a:rPr kumimoji="1" lang="en-US" altLang="ja-JP" sz="2800" dirty="0" smtClean="0"/>
              <a:t>]</a:t>
            </a:r>
            <a:r>
              <a:rPr kumimoji="1" lang="ja-JP" altLang="en-US" sz="2800" dirty="0" smtClean="0"/>
              <a:t>＝    </a:t>
            </a:r>
            <a:r>
              <a:rPr kumimoji="1" lang="en-US" altLang="ja-JP" sz="2800" dirty="0" smtClean="0"/>
              <a:t>G[</a:t>
            </a:r>
            <a:r>
              <a:rPr kumimoji="1" lang="en-US" altLang="ja-JP" sz="2800" dirty="0" err="1" smtClean="0"/>
              <a:t>i:j</a:t>
            </a:r>
            <a:r>
              <a:rPr kumimoji="1" lang="en-US" altLang="ja-JP" sz="2800" dirty="0" smtClean="0"/>
              <a:t>] + P[</a:t>
            </a:r>
            <a:r>
              <a:rPr kumimoji="1" lang="en-US" altLang="ja-JP" sz="2800" dirty="0" err="1" smtClean="0"/>
              <a:t>i:j</a:t>
            </a:r>
            <a:r>
              <a:rPr kumimoji="1" lang="en-US" altLang="ja-JP" sz="2800" dirty="0" smtClean="0"/>
              <a:t>]G[j-1:k]   (</a:t>
            </a:r>
            <a:r>
              <a:rPr kumimoji="1" lang="en-US" altLang="ja-JP" sz="2800" dirty="0" err="1" smtClean="0"/>
              <a:t>i</a:t>
            </a:r>
            <a:r>
              <a:rPr kumimoji="1" lang="ja-JP" altLang="en-US" sz="2800" dirty="0" smtClean="0"/>
              <a:t>≠</a:t>
            </a:r>
            <a:r>
              <a:rPr kumimoji="1" lang="en-US" altLang="ja-JP" sz="2800" dirty="0" smtClean="0"/>
              <a:t>k)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smtClean="0"/>
              <a:t>	</a:t>
            </a:r>
            <a:r>
              <a:rPr lang="ja-JP" altLang="en-US" sz="2800" dirty="0"/>
              <a:t> </a:t>
            </a:r>
            <a:r>
              <a:rPr lang="ja-JP" altLang="en-US" sz="2800" dirty="0" smtClean="0"/>
              <a:t>   </a:t>
            </a:r>
            <a:r>
              <a:rPr lang="en-US" altLang="ja-JP" sz="2800" dirty="0" err="1" smtClean="0"/>
              <a:t>Gi</a:t>
            </a:r>
            <a:r>
              <a:rPr lang="en-US" altLang="ja-JP" sz="2800" dirty="0" smtClean="0"/>
              <a:t>  (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=k)</a:t>
            </a:r>
            <a:r>
              <a:rPr lang="ja-JP" altLang="en-US" sz="2800" dirty="0" smtClean="0"/>
              <a:t> </a:t>
            </a:r>
            <a:endParaRPr lang="en-US" altLang="ja-JP" sz="2800" dirty="0" smtClean="0"/>
          </a:p>
          <a:p>
            <a:r>
              <a:rPr lang="en-US" altLang="ja-JP" sz="2800" dirty="0" smtClean="0"/>
              <a:t>         P[</a:t>
            </a:r>
            <a:r>
              <a:rPr lang="en-US" altLang="ja-JP" sz="2800" dirty="0" err="1" smtClean="0"/>
              <a:t>i:k</a:t>
            </a:r>
            <a:r>
              <a:rPr lang="en-US" altLang="ja-JP" sz="2800" dirty="0" smtClean="0"/>
              <a:t>]</a:t>
            </a:r>
            <a:r>
              <a:rPr lang="ja-JP" altLang="en-US" sz="2800" dirty="0" smtClean="0"/>
              <a:t>＝    </a:t>
            </a:r>
            <a:r>
              <a:rPr lang="en-US" altLang="ja-JP" sz="2800" dirty="0" smtClean="0"/>
              <a:t>P[</a:t>
            </a:r>
            <a:r>
              <a:rPr lang="en-US" altLang="ja-JP" sz="2800" dirty="0" err="1" smtClean="0"/>
              <a:t>i:j</a:t>
            </a:r>
            <a:r>
              <a:rPr lang="en-US" altLang="ja-JP" sz="2800" dirty="0" smtClean="0"/>
              <a:t>]P[j-1:k]  (</a:t>
            </a:r>
            <a:r>
              <a:rPr lang="en-US" altLang="ja-JP" sz="2800" dirty="0" err="1" smtClean="0"/>
              <a:t>i</a:t>
            </a:r>
            <a:r>
              <a:rPr lang="ja-JP" altLang="en-US" sz="2800" dirty="0" smtClean="0"/>
              <a:t>≠</a:t>
            </a:r>
            <a:r>
              <a:rPr lang="en-US" altLang="ja-JP" sz="2800" dirty="0" smtClean="0"/>
              <a:t>k)</a:t>
            </a:r>
          </a:p>
          <a:p>
            <a:r>
              <a:rPr kumimoji="1" lang="en-US" altLang="ja-JP" sz="2800" dirty="0"/>
              <a:t>	</a:t>
            </a:r>
            <a:r>
              <a:rPr kumimoji="1" lang="en-US" altLang="ja-JP" sz="2800" dirty="0" smtClean="0"/>
              <a:t>	    Pi   (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=k)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3803" y="4207652"/>
            <a:ext cx="49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{</a:t>
            </a:r>
            <a:endParaRPr kumimoji="1" lang="ja-JP" altLang="en-US" sz="60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3803" y="5098753"/>
            <a:ext cx="49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{</a:t>
            </a:r>
            <a:endParaRPr kumimoji="1" lang="ja-JP" altLang="en-US" sz="60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20985" y="4378817"/>
            <a:ext cx="7863050" cy="1768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12901" y="6288899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この計算を各ノードで行う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830" y="4761630"/>
            <a:ext cx="7886700" cy="177728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Post-processing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lang="en-US" altLang="ja-JP" dirty="0" err="1" smtClean="0"/>
              <a:t>Ci</a:t>
            </a:r>
            <a:r>
              <a:rPr lang="ja-JP" altLang="en-US" dirty="0" smtClean="0"/>
              <a:t>＝</a:t>
            </a:r>
            <a:r>
              <a:rPr lang="en-US" altLang="ja-JP" dirty="0" smtClean="0"/>
              <a:t>G[i:0]</a:t>
            </a:r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en-US" altLang="ja-JP" sz="2800" dirty="0" smtClean="0"/>
              <a:t>Si</a:t>
            </a:r>
            <a:r>
              <a:rPr lang="ja-JP" altLang="en-US" sz="2800" dirty="0" smtClean="0"/>
              <a:t>＝</a:t>
            </a:r>
            <a:r>
              <a:rPr lang="en-US" altLang="ja-JP" sz="2800" dirty="0" err="1" smtClean="0"/>
              <a:t>S’i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XOR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Ci</a:t>
            </a:r>
            <a:r>
              <a:rPr lang="en-US" altLang="ja-JP" sz="2000" dirty="0" smtClean="0"/>
              <a:t>‐1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28650" y="365127"/>
            <a:ext cx="7886700" cy="75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Parallel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Prefix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Adder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723145"/>
            <a:ext cx="3886472" cy="287973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8650" y="1041175"/>
            <a:ext cx="311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Carry</a:t>
            </a:r>
            <a:r>
              <a:rPr kumimoji="1" lang="ja-JP" altLang="en-US" sz="2800" dirty="0" smtClean="0"/>
              <a:t>計算回路の例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68" y="1723145"/>
            <a:ext cx="3349752" cy="29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5619" y="276920"/>
            <a:ext cx="7886700" cy="865287"/>
          </a:xfrm>
        </p:spPr>
        <p:txBody>
          <a:bodyPr/>
          <a:lstStyle/>
          <a:p>
            <a:r>
              <a:rPr kumimoji="1" lang="ja-JP" altLang="en-US" dirty="0" smtClean="0"/>
              <a:t>主な</a:t>
            </a:r>
            <a:r>
              <a:rPr kumimoji="1" lang="en-US" altLang="ja-JP" dirty="0" smtClean="0"/>
              <a:t>Parallel Prefix</a:t>
            </a:r>
            <a:r>
              <a:rPr kumimoji="1" lang="ja-JP" altLang="en-US" dirty="0" smtClean="0"/>
              <a:t>加算器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5619" y="1495690"/>
            <a:ext cx="7886700" cy="4769197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Sklansky</a:t>
            </a:r>
            <a:r>
              <a:rPr kumimoji="1" lang="en-US" altLang="ja-JP" sz="3200" dirty="0" smtClean="0"/>
              <a:t> Adder</a:t>
            </a:r>
            <a:endParaRPr lang="en-US" altLang="ja-JP" sz="3200" dirty="0" smtClean="0"/>
          </a:p>
          <a:p>
            <a:r>
              <a:rPr lang="en-US" altLang="ja-JP" sz="3200" dirty="0" smtClean="0"/>
              <a:t>Ladner-Fischer Adder</a:t>
            </a:r>
          </a:p>
          <a:p>
            <a:r>
              <a:rPr lang="en-US" altLang="ja-JP" sz="3200" dirty="0" err="1" smtClean="0"/>
              <a:t>Kogge</a:t>
            </a:r>
            <a:r>
              <a:rPr lang="en-US" altLang="ja-JP" sz="3200" dirty="0" smtClean="0"/>
              <a:t>-Stone Adder</a:t>
            </a:r>
          </a:p>
          <a:p>
            <a:r>
              <a:rPr lang="en-US" altLang="ja-JP" sz="3200" dirty="0" smtClean="0"/>
              <a:t>Han-Carlson Adder </a:t>
            </a:r>
          </a:p>
          <a:p>
            <a:r>
              <a:rPr kumimoji="1" lang="en-US" altLang="ja-JP" sz="3200" dirty="0" smtClean="0"/>
              <a:t>Brent-Kung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Adder</a:t>
            </a:r>
          </a:p>
          <a:p>
            <a:r>
              <a:rPr lang="en-US" altLang="ja-JP" sz="3200" dirty="0" smtClean="0"/>
              <a:t>Knowles Adder</a:t>
            </a:r>
          </a:p>
          <a:p>
            <a:pPr marL="0" indent="0">
              <a:buNone/>
            </a:pPr>
            <a:endParaRPr lang="en-US" altLang="ja-JP" sz="3200" dirty="0" smtClean="0"/>
          </a:p>
          <a:p>
            <a:endParaRPr lang="en-US" altLang="ja-JP" sz="3200" dirty="0" smtClean="0"/>
          </a:p>
          <a:p>
            <a:endParaRPr kumimoji="1" lang="ja-JP" altLang="en-US" sz="32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3" y="1232991"/>
            <a:ext cx="4167145" cy="2816813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" y="4369043"/>
            <a:ext cx="4229341" cy="19530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78" y="2762800"/>
            <a:ext cx="4229341" cy="227990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34982" y="463550"/>
            <a:ext cx="665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Carry</a:t>
            </a:r>
            <a:r>
              <a:rPr kumimoji="1" lang="ja-JP" altLang="en-US" sz="4400" dirty="0" smtClean="0"/>
              <a:t>計算回路の回路図</a:t>
            </a:r>
            <a:r>
              <a:rPr kumimoji="1" lang="en-US" altLang="ja-JP" sz="4400" dirty="0" smtClean="0"/>
              <a:t>(1)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35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8E7E-998F-4382-9EA1-16A5D7384AD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2" y="4046750"/>
            <a:ext cx="4136047" cy="21320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247" y="4076445"/>
            <a:ext cx="4042753" cy="22799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903" y="1598116"/>
            <a:ext cx="4136047" cy="24121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34982" y="463550"/>
            <a:ext cx="6652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Carry</a:t>
            </a:r>
            <a:r>
              <a:rPr kumimoji="1" lang="ja-JP" altLang="en-US" sz="4400" dirty="0" smtClean="0"/>
              <a:t>計算回路の回路図</a:t>
            </a:r>
            <a:r>
              <a:rPr kumimoji="1" lang="en-US" altLang="ja-JP" sz="4400" dirty="0" smtClean="0"/>
              <a:t>(2)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285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3602</TotalTime>
  <Words>268</Words>
  <Application>Microsoft Office PowerPoint</Application>
  <PresentationFormat>画面に合わせる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AR P丸ゴシック体M</vt:lpstr>
      <vt:lpstr>ＭＳ Ｐゴシック</vt:lpstr>
      <vt:lpstr>Arial</vt:lpstr>
      <vt:lpstr>Calibri</vt:lpstr>
      <vt:lpstr>Calibri Light</vt:lpstr>
      <vt:lpstr>Cambria Math</vt:lpstr>
      <vt:lpstr>Office テーマ</vt:lpstr>
      <vt:lpstr>10/4　進捗報告</vt:lpstr>
      <vt:lpstr>目的： Verilogを使いベクトル行列積を計算する回路を設計する</vt:lpstr>
      <vt:lpstr>加算器</vt:lpstr>
      <vt:lpstr>Parallel　Prefix　Adder</vt:lpstr>
      <vt:lpstr>PowerPoint プレゼンテーション</vt:lpstr>
      <vt:lpstr>PowerPoint プレゼンテーション</vt:lpstr>
      <vt:lpstr>主なParallel Prefix加算器</vt:lpstr>
      <vt:lpstr>PowerPoint プレゼンテーション</vt:lpstr>
      <vt:lpstr>PowerPoint プレゼンテーション</vt:lpstr>
      <vt:lpstr>各加算器のCarry計算回路の比較</vt:lpstr>
      <vt:lpstr>加算器の比較</vt:lpstr>
      <vt:lpstr>今週の予定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9/28　進捗報告</dc:title>
  <dc:creator>kouji satou</dc:creator>
  <cp:lastModifiedBy>kouji satou</cp:lastModifiedBy>
  <cp:revision>40</cp:revision>
  <dcterms:created xsi:type="dcterms:W3CDTF">2016-09-28T06:00:54Z</dcterms:created>
  <dcterms:modified xsi:type="dcterms:W3CDTF">2016-10-03T23:49:40Z</dcterms:modified>
</cp:coreProperties>
</file>