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7" r:id="rId4"/>
    <p:sldId id="265" r:id="rId5"/>
    <p:sldId id="258" r:id="rId6"/>
    <p:sldId id="261" r:id="rId7"/>
    <p:sldId id="259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AB449-977B-420A-9384-D9B2E4A98838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B284D-A57A-4D17-B5D1-305AF6AE3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3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B284D-A57A-4D17-B5D1-305AF6AE3399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5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B284D-A57A-4D17-B5D1-305AF6AE339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4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D71E-259E-490D-BD4C-95E9318FB9EF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8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C45E-7270-41DC-95DD-DE61459932F5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3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553-F547-4984-9919-F57850B156C4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3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52EE-72BA-48DE-A452-8C5E3DC9E1A2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6842749-6074-420C-8B0F-DD87936066B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18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05A4-E1C8-4196-AD64-8996DFE0D714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3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497B-3C27-480E-AB7D-CADF6B3D54AC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D53D-FEDC-45E6-94EC-74D6FC240AED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7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A2C1-F578-40EA-A41E-9DF4937703C3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49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E889-9FFA-4D80-96E9-6E84856BD6B2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4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3EB2-E576-4D12-9E74-F8FEC9285487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1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3A25-68CE-4186-B03A-5209FF7B7D27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03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8BEF-0012-42A2-A6BE-6D6707F852BF}" type="datetime1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42749-6074-420C-8B0F-DD879360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4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佐藤孝嗣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40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0689"/>
            <a:ext cx="8193378" cy="448627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2,3</a:t>
            </a:r>
            <a:r>
              <a:rPr kumimoji="1" lang="ja-JP" altLang="en-US" dirty="0" smtClean="0"/>
              <a:t>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MZI</a:t>
            </a:r>
            <a:r>
              <a:rPr lang="ja-JP" altLang="en-US" dirty="0" smtClean="0"/>
              <a:t>ユニタリ変換回路のパラメータの導出法サーベイ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また</a:t>
            </a:r>
            <a:r>
              <a:rPr lang="en-US" altLang="ja-JP" dirty="0" err="1" smtClean="0"/>
              <a:t>Optisystem</a:t>
            </a:r>
            <a:r>
              <a:rPr lang="ja-JP" altLang="en-US" dirty="0" err="1" smtClean="0"/>
              <a:t>にて</a:t>
            </a:r>
            <a:r>
              <a:rPr lang="ja-JP" altLang="en-US" dirty="0"/>
              <a:t>設計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WDMM</a:t>
            </a:r>
            <a:r>
              <a:rPr lang="ja-JP" altLang="en-US" dirty="0" smtClean="0"/>
              <a:t>についてサーベイ</a:t>
            </a:r>
            <a:endParaRPr lang="en-US" altLang="ja-JP" dirty="0" smtClean="0"/>
          </a:p>
          <a:p>
            <a:r>
              <a:rPr kumimoji="1" lang="en-US" altLang="ja-JP" dirty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FFT</a:t>
            </a:r>
            <a:r>
              <a:rPr lang="ja-JP" altLang="en-US" dirty="0" smtClean="0"/>
              <a:t>乗算器アナログ計算部検討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Optisystem</a:t>
            </a:r>
            <a:r>
              <a:rPr lang="ja-JP" altLang="en-US" dirty="0" err="1" smtClean="0"/>
              <a:t>にて</a:t>
            </a:r>
            <a:r>
              <a:rPr lang="ja-JP" altLang="en-US" dirty="0" smtClean="0"/>
              <a:t>設計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電気回路の設計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84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1782"/>
          </a:xfrm>
        </p:spPr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00434"/>
            <a:ext cx="7886700" cy="4760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電気回路で構成されたベクトル行列積演算器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光デバイスで構成されたベクトル行列積演算器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これらの性能評価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評価内容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演算速度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面積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消費電力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精度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アナログ計算は特に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3830595" y="2378075"/>
            <a:ext cx="609600" cy="560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65485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ベクトル行列積の実現方法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1491048"/>
            <a:ext cx="7886700" cy="499212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電気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CPU</a:t>
            </a:r>
          </a:p>
          <a:p>
            <a:pPr lvl="1"/>
            <a:r>
              <a:rPr lang="en-US" altLang="ja-JP" dirty="0" smtClean="0"/>
              <a:t>GPU</a:t>
            </a:r>
          </a:p>
          <a:p>
            <a:pPr lvl="1"/>
            <a:r>
              <a:rPr lang="ja-JP" altLang="en-US" dirty="0" smtClean="0"/>
              <a:t>専用回路</a:t>
            </a:r>
            <a:r>
              <a:rPr lang="en-US" altLang="ja-JP" dirty="0" smtClean="0"/>
              <a:t>(CMOS)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光加算器と光乗算器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FFT</a:t>
            </a:r>
            <a:r>
              <a:rPr lang="ja-JP" altLang="en-US" dirty="0" smtClean="0"/>
              <a:t>乗算器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配列型乗算器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MZI</a:t>
            </a:r>
            <a:r>
              <a:rPr lang="ja-JP" altLang="en-US" dirty="0" smtClean="0"/>
              <a:t>を使ったベクトル行列演算器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WDMM(</a:t>
            </a:r>
            <a:r>
              <a:rPr lang="ja-JP" altLang="en-US" dirty="0" smtClean="0"/>
              <a:t>波長分割多重乗算器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65485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ベクトル行列積の実現方法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1491048"/>
            <a:ext cx="7886700" cy="499212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電気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CPU</a:t>
            </a:r>
          </a:p>
          <a:p>
            <a:pPr lvl="1"/>
            <a:r>
              <a:rPr lang="en-US" altLang="ja-JP" dirty="0" smtClean="0"/>
              <a:t>GPU</a:t>
            </a:r>
          </a:p>
          <a:p>
            <a:pPr lvl="1"/>
            <a:r>
              <a:rPr lang="ja-JP" altLang="en-US" dirty="0" smtClean="0"/>
              <a:t>専用回路</a:t>
            </a:r>
            <a:r>
              <a:rPr lang="en-US" altLang="ja-JP" dirty="0" smtClean="0"/>
              <a:t>(CMOS)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光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光加算器と光乗算器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>
                <a:solidFill>
                  <a:srgbClr val="FF0000"/>
                </a:solidFill>
              </a:rPr>
              <a:t>FFT</a:t>
            </a:r>
            <a:r>
              <a:rPr lang="ja-JP" altLang="en-US" dirty="0" smtClean="0">
                <a:solidFill>
                  <a:srgbClr val="FF0000"/>
                </a:solidFill>
              </a:rPr>
              <a:t>乗算器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配列型乗算器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MZI</a:t>
            </a:r>
            <a:r>
              <a:rPr lang="ja-JP" altLang="en-US" dirty="0" smtClean="0">
                <a:solidFill>
                  <a:srgbClr val="FF0000"/>
                </a:solidFill>
              </a:rPr>
              <a:t>を使ったベクトル行列演算器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WDMM(</a:t>
            </a:r>
            <a:r>
              <a:rPr lang="ja-JP" altLang="en-US" dirty="0" smtClean="0"/>
              <a:t>波長分割多重乗算器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5087155" y="4005330"/>
            <a:ext cx="1068946" cy="540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156101" y="382066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今回はこれらの検討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38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3835" y="50173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光加算器と光乗算器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5569" y="1378505"/>
            <a:ext cx="7886700" cy="4486274"/>
          </a:xfrm>
        </p:spPr>
        <p:txBody>
          <a:bodyPr/>
          <a:lstStyle/>
          <a:p>
            <a:r>
              <a:rPr kumimoji="1" lang="ja-JP" altLang="en-US" dirty="0" smtClean="0"/>
              <a:t>光加算器と光乗算器を並べて実装</a:t>
            </a:r>
            <a:endParaRPr kumimoji="1" lang="en-US" altLang="ja-JP" dirty="0" smtClean="0"/>
          </a:p>
          <a:p>
            <a:r>
              <a:rPr kumimoji="1" lang="ja-JP" altLang="en-US" dirty="0" smtClean="0"/>
              <a:t>光加算器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光電変換が必要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60" y="3469521"/>
            <a:ext cx="4308722" cy="2547946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6025814" y="1498087"/>
            <a:ext cx="2942617" cy="2234203"/>
            <a:chOff x="881854" y="1535563"/>
            <a:chExt cx="4261646" cy="427934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237" y="1535563"/>
              <a:ext cx="3078163" cy="1006603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54" y="2644088"/>
              <a:ext cx="3078163" cy="1006603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2514600" y="2870928"/>
              <a:ext cx="1445417" cy="104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 flipV="1">
              <a:off x="2514600" y="2542166"/>
              <a:ext cx="342900" cy="49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237" y="3699775"/>
              <a:ext cx="3078163" cy="1006603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54" y="4808300"/>
              <a:ext cx="3078163" cy="1006603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>
            <a:xfrm>
              <a:off x="2514600" y="4755353"/>
              <a:ext cx="1445417" cy="104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V="1">
              <a:off x="2514600" y="4706378"/>
              <a:ext cx="342900" cy="49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0" y="2140805"/>
              <a:ext cx="1143000" cy="381000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>
            <a:xfrm>
              <a:off x="3759200" y="2038864"/>
              <a:ext cx="292100" cy="132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452416" y="3870888"/>
              <a:ext cx="1445417" cy="104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3419046" y="2595234"/>
              <a:ext cx="622300" cy="1908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0" y="5987360"/>
            <a:ext cx="826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参照：石原亨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“光パスゲート論理に基づく並列加算回路の提案と光電混載回路シミュレータによる動作検証”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04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00" y="132675"/>
            <a:ext cx="3706799" cy="2009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08607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光乗算器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046" y="1735566"/>
            <a:ext cx="7886700" cy="4751817"/>
          </a:xfrm>
        </p:spPr>
        <p:txBody>
          <a:bodyPr/>
          <a:lstStyle/>
          <a:p>
            <a:r>
              <a:rPr kumimoji="1" lang="ja-JP" altLang="en-US" dirty="0" smtClean="0"/>
              <a:t>配列型乗算器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全加算器を多段に接続するため、光電変換を多用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光電</a:t>
            </a:r>
            <a:r>
              <a:rPr lang="ja-JP" altLang="en-US" dirty="0"/>
              <a:t>変換</a:t>
            </a:r>
            <a:r>
              <a:rPr lang="ja-JP" altLang="en-US" dirty="0" smtClean="0"/>
              <a:t>の遅延時間により高速化が困難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FFT</a:t>
            </a:r>
            <a:r>
              <a:rPr lang="ja-JP" altLang="en-US" dirty="0" smtClean="0"/>
              <a:t>乗算器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フーリエ変換後</a:t>
            </a:r>
            <a:r>
              <a:rPr lang="ja-JP" altLang="en-US" dirty="0" smtClean="0"/>
              <a:t>、アナログ乗算、その後逆フーリエ変換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アナログ</a:t>
            </a:r>
            <a:r>
              <a:rPr lang="ja-JP" altLang="en-US" dirty="0"/>
              <a:t>乗算</a:t>
            </a:r>
            <a:r>
              <a:rPr lang="ja-JP" altLang="en-US" dirty="0" smtClean="0"/>
              <a:t>で扱う数値の範囲が小さい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フーリエ変換器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バタフライ回路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回路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レンズ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490179" y="5019008"/>
            <a:ext cx="749643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490180" y="5780471"/>
            <a:ext cx="749643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07465" y="5182249"/>
            <a:ext cx="914400" cy="102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9507" y="5427759"/>
            <a:ext cx="80923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321177" y="5202732"/>
            <a:ext cx="408031" cy="2250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5339839" y="5956283"/>
            <a:ext cx="408031" cy="2250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821881" y="5623187"/>
            <a:ext cx="408031" cy="2250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955743" y="5205337"/>
            <a:ext cx="408031" cy="225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3955744" y="5963007"/>
            <a:ext cx="408031" cy="225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258356" y="5623187"/>
            <a:ext cx="408031" cy="225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0525" y="5139285"/>
            <a:ext cx="3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35582" y="5890854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F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98814" y="589085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11083" y="514075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X(t)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28690" y="596300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X(t)×y(t)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60677" y="4800731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X(ω)×Y(ω)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71178" y="630271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lang="en-US" altLang="ja-JP" dirty="0" smtClean="0"/>
              <a:t>(ω)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73745" y="480036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X(ω)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7443544" y="5533487"/>
                <a:ext cx="59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544" y="5533487"/>
                <a:ext cx="599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6052867" y="5510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30" name="スライド番号プレースホルダー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4733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を使った行列演算器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49859"/>
            <a:ext cx="7886700" cy="4727104"/>
          </a:xfrm>
        </p:spPr>
        <p:txBody>
          <a:bodyPr/>
          <a:lstStyle/>
          <a:p>
            <a:r>
              <a:rPr lang="ja-JP" altLang="en-US" dirty="0" smtClean="0"/>
              <a:t>任意の</a:t>
            </a:r>
            <a:r>
              <a:rPr lang="en-US" altLang="ja-JP" dirty="0" smtClean="0"/>
              <a:t>M×N</a:t>
            </a:r>
            <a:r>
              <a:rPr lang="ja-JP" altLang="en-US" dirty="0" smtClean="0"/>
              <a:t>行列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を特異値分解によりユニタリ行列と対角行列で表現</a:t>
            </a:r>
            <a:endParaRPr lang="en-US" altLang="ja-JP" dirty="0"/>
          </a:p>
          <a:p>
            <a:r>
              <a:rPr lang="ja-JP" altLang="en-US" dirty="0" smtClean="0"/>
              <a:t>任意のユニタリ行列は</a:t>
            </a:r>
            <a:r>
              <a:rPr lang="en-US" altLang="ja-JP" dirty="0" smtClean="0"/>
              <a:t>MZI</a:t>
            </a:r>
            <a:r>
              <a:rPr lang="ja-JP" altLang="en-US" dirty="0" smtClean="0"/>
              <a:t>で表現、対角行列はアンプで表現</a:t>
            </a:r>
            <a:endParaRPr lang="en-US" altLang="ja-JP" dirty="0" smtClean="0"/>
          </a:p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とアンプだけで行列を表現可能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30" y="4467224"/>
            <a:ext cx="5777171" cy="1447841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9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8744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lang="ja-JP" altLang="en-US" dirty="0" smtClean="0"/>
              <a:t>によるユニタリ変換</a:t>
            </a:r>
            <a:r>
              <a:rPr lang="en-US" altLang="ja-JP" dirty="0" smtClean="0"/>
              <a:t>(</a:t>
            </a:r>
            <a:r>
              <a:rPr lang="en-US" altLang="ja-JP" dirty="0"/>
              <a:t>1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194486"/>
            <a:ext cx="7886700" cy="4982477"/>
          </a:xfrm>
        </p:spPr>
        <p:txBody>
          <a:bodyPr/>
          <a:lstStyle/>
          <a:p>
            <a:r>
              <a:rPr kumimoji="1" lang="ja-JP" altLang="en-US" dirty="0" smtClean="0"/>
              <a:t>任意の</a:t>
            </a:r>
            <a:r>
              <a:rPr kumimoji="1" lang="en-US" altLang="ja-JP" dirty="0" smtClean="0"/>
              <a:t>N×N</a:t>
            </a:r>
            <a:r>
              <a:rPr kumimoji="1" lang="ja-JP" altLang="en-US" dirty="0" smtClean="0"/>
              <a:t>ユニタリ変換回路は下図のように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en-US" altLang="ja-JP" dirty="0" smtClean="0"/>
              <a:t>N(N-1)/2</a:t>
            </a:r>
            <a:r>
              <a:rPr kumimoji="1" lang="ja-JP" altLang="en-US" dirty="0" smtClean="0"/>
              <a:t>個の</a:t>
            </a:r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通りで表現可能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87" y="2602320"/>
            <a:ext cx="5560143" cy="32123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1979" y="6425513"/>
            <a:ext cx="8403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kumimoji="1" lang="ja-JP" altLang="en-US" dirty="0" smtClean="0"/>
              <a:t>参照：</a:t>
            </a:r>
            <a:r>
              <a:rPr lang="en-US" altLang="ja-JP" dirty="0"/>
              <a:t>William R. Clements</a:t>
            </a:r>
            <a:r>
              <a:rPr lang="en-US" altLang="ja-JP" dirty="0" smtClean="0"/>
              <a:t>,</a:t>
            </a:r>
            <a:r>
              <a:rPr lang="ja-JP" altLang="en-US" dirty="0" smtClean="0"/>
              <a:t>“</a:t>
            </a:r>
            <a:r>
              <a:rPr lang="en-US" altLang="ja-JP" dirty="0"/>
              <a:t>An Optimal Design for Universal Multiport Interferometers</a:t>
            </a:r>
            <a:r>
              <a:rPr lang="ja-JP" altLang="en-US" dirty="0" smtClean="0"/>
              <a:t>”</a:t>
            </a:r>
            <a:endParaRPr lang="en-US" altLang="ja-JP" dirty="0"/>
          </a:p>
          <a:p>
            <a:r>
              <a:rPr lang="en-US" altLang="ja-JP" u="sng" dirty="0"/>
              <a:t/>
            </a:r>
            <a:br>
              <a:rPr lang="en-US" altLang="ja-JP" u="sng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3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8744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lang="ja-JP" altLang="en-US" dirty="0" smtClean="0"/>
              <a:t>によるユニタリ変換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043" y="1194486"/>
            <a:ext cx="8375307" cy="498247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任意の</a:t>
            </a:r>
            <a:r>
              <a:rPr kumimoji="1" lang="en-US" altLang="ja-JP" dirty="0" smtClean="0"/>
              <a:t>N×N</a:t>
            </a:r>
            <a:r>
              <a:rPr kumimoji="1" lang="ja-JP" altLang="en-US" dirty="0" smtClean="0"/>
              <a:t>ユニタリ行列</a:t>
            </a:r>
            <a:r>
              <a:rPr kumimoji="1" lang="en-US" altLang="ja-JP" dirty="0" smtClean="0"/>
              <a:t>U(N)</a:t>
            </a:r>
            <a:r>
              <a:rPr kumimoji="1" lang="ja-JP" altLang="en-US" dirty="0" smtClean="0"/>
              <a:t>は以下に定義される</a:t>
            </a:r>
            <a:r>
              <a:rPr kumimoji="1" lang="en-US" altLang="ja-JP" dirty="0" err="1" smtClean="0"/>
              <a:t>Tmn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θ</a:t>
            </a:r>
            <a:r>
              <a:rPr lang="en-US" altLang="ja-JP" dirty="0" err="1"/>
              <a:t>,</a:t>
            </a:r>
            <a:r>
              <a:rPr kumimoji="1" lang="en-US" altLang="ja-JP" dirty="0" err="1" smtClean="0"/>
              <a:t>φ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と対角行列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で次のように表すことができる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（</a:t>
            </a:r>
            <a:r>
              <a:rPr lang="en-US" altLang="ja-JP" dirty="0" smtClean="0"/>
              <a:t>I(N)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</a:t>
            </a:r>
            <a:r>
              <a:rPr lang="ja-JP" altLang="en-US" dirty="0" smtClean="0"/>
              <a:t>次元の単位行列）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Tmn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θ,φ</a:t>
            </a:r>
            <a:r>
              <a:rPr lang="ja-JP" altLang="en-US" dirty="0" smtClean="0"/>
              <a:t>）の</a:t>
            </a:r>
            <a:r>
              <a:rPr lang="en-US" altLang="ja-JP" dirty="0" smtClean="0"/>
              <a:t>θ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φ</a:t>
            </a:r>
            <a:r>
              <a:rPr lang="ja-JP" altLang="en-US" dirty="0" smtClean="0"/>
              <a:t>がどのように決定されるか要調査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1979" y="6425513"/>
            <a:ext cx="8403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kumimoji="1" lang="ja-JP" altLang="en-US" dirty="0" smtClean="0"/>
              <a:t>参照：</a:t>
            </a:r>
            <a:r>
              <a:rPr lang="en-US" altLang="ja-JP" dirty="0"/>
              <a:t>William R. Clements</a:t>
            </a:r>
            <a:r>
              <a:rPr lang="en-US" altLang="ja-JP" dirty="0" smtClean="0"/>
              <a:t>,</a:t>
            </a:r>
            <a:r>
              <a:rPr lang="ja-JP" altLang="en-US" dirty="0" smtClean="0"/>
              <a:t>“</a:t>
            </a:r>
            <a:r>
              <a:rPr lang="en-US" altLang="ja-JP" dirty="0"/>
              <a:t>An Optimal Design for Universal Multiport Interferometers</a:t>
            </a:r>
            <a:r>
              <a:rPr lang="ja-JP" altLang="en-US" dirty="0" smtClean="0"/>
              <a:t>”</a:t>
            </a:r>
            <a:endParaRPr lang="en-US" altLang="ja-JP" dirty="0"/>
          </a:p>
          <a:p>
            <a:r>
              <a:rPr lang="en-US" altLang="ja-JP" u="sng" dirty="0"/>
              <a:t/>
            </a:r>
            <a:br>
              <a:rPr lang="en-US" altLang="ja-JP" u="sng" dirty="0"/>
            </a:br>
            <a:endParaRPr kumimoji="1" lang="ja-JP" altLang="en-US" dirty="0"/>
          </a:p>
        </p:txBody>
      </p:sp>
      <p:pic>
        <p:nvPicPr>
          <p:cNvPr id="7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12221"/>
            <a:ext cx="4242488" cy="216661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4" y="2744292"/>
            <a:ext cx="4728005" cy="44780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30957" y="4869454"/>
            <a:ext cx="808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Tmn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θ,φ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θ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φ</a:t>
            </a:r>
            <a:r>
              <a:rPr kumimoji="1" lang="ja-JP" altLang="en-US" sz="2400" dirty="0" smtClean="0"/>
              <a:t>を適切な値にすることで回路の設計が可能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18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416</Words>
  <Application>Microsoft Office PowerPoint</Application>
  <PresentationFormat>画面に合わせる (4:3)</PresentationFormat>
  <Paragraphs>108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進捗報告</vt:lpstr>
      <vt:lpstr>目標</vt:lpstr>
      <vt:lpstr>ベクトル行列積の実現方法</vt:lpstr>
      <vt:lpstr>ベクトル行列積の実現方法</vt:lpstr>
      <vt:lpstr>光加算器と光乗算器</vt:lpstr>
      <vt:lpstr>光乗算器</vt:lpstr>
      <vt:lpstr>MZIを使った行列演算器</vt:lpstr>
      <vt:lpstr>MZIによるユニタリ変換(1)</vt:lpstr>
      <vt:lpstr>MZIによるユニタリ変換(2)</vt:lpstr>
      <vt:lpstr>今後の予定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kouji satou</dc:creator>
  <cp:lastModifiedBy>kouji satou</cp:lastModifiedBy>
  <cp:revision>30</cp:revision>
  <dcterms:created xsi:type="dcterms:W3CDTF">2016-10-28T07:16:25Z</dcterms:created>
  <dcterms:modified xsi:type="dcterms:W3CDTF">2016-11-04T02:15:40Z</dcterms:modified>
</cp:coreProperties>
</file>