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8" r:id="rId4"/>
    <p:sldId id="259" r:id="rId5"/>
    <p:sldId id="261" r:id="rId6"/>
    <p:sldId id="263" r:id="rId7"/>
    <p:sldId id="260" r:id="rId8"/>
    <p:sldId id="265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  <a:srgbClr val="FFC000"/>
    <a:srgbClr val="E7F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5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CD43-0046-4A9F-A3C4-53BD4983023F}" type="datetimeFigureOut">
              <a:rPr kumimoji="1" lang="ja-JP" altLang="en-US" smtClean="0"/>
              <a:t>2016/12/2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7D42-D421-4EE1-89BD-F4D00DDC7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0122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CD43-0046-4A9F-A3C4-53BD4983023F}" type="datetimeFigureOut">
              <a:rPr kumimoji="1" lang="ja-JP" altLang="en-US" smtClean="0"/>
              <a:t>2016/12/2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7D42-D421-4EE1-89BD-F4D00DDC7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3402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CD43-0046-4A9F-A3C4-53BD4983023F}" type="datetimeFigureOut">
              <a:rPr kumimoji="1" lang="ja-JP" altLang="en-US" smtClean="0"/>
              <a:t>2016/12/2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7D42-D421-4EE1-89BD-F4D00DDC7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5802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CD43-0046-4A9F-A3C4-53BD4983023F}" type="datetimeFigureOut">
              <a:rPr kumimoji="1" lang="ja-JP" altLang="en-US" smtClean="0"/>
              <a:t>2016/12/2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7D42-D421-4EE1-89BD-F4D00DDC7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538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CD43-0046-4A9F-A3C4-53BD4983023F}" type="datetimeFigureOut">
              <a:rPr kumimoji="1" lang="ja-JP" altLang="en-US" smtClean="0"/>
              <a:t>2016/12/2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7D42-D421-4EE1-89BD-F4D00DDC7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602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CD43-0046-4A9F-A3C4-53BD4983023F}" type="datetimeFigureOut">
              <a:rPr kumimoji="1" lang="ja-JP" altLang="en-US" smtClean="0"/>
              <a:t>2016/12/2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7D42-D421-4EE1-89BD-F4D00DDC7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616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CD43-0046-4A9F-A3C4-53BD4983023F}" type="datetimeFigureOut">
              <a:rPr kumimoji="1" lang="ja-JP" altLang="en-US" smtClean="0"/>
              <a:t>2016/12/2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7D42-D421-4EE1-89BD-F4D00DDC7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4881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CD43-0046-4A9F-A3C4-53BD4983023F}" type="datetimeFigureOut">
              <a:rPr kumimoji="1" lang="ja-JP" altLang="en-US" smtClean="0"/>
              <a:t>2016/12/2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7D42-D421-4EE1-89BD-F4D00DDC7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231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CD43-0046-4A9F-A3C4-53BD4983023F}" type="datetimeFigureOut">
              <a:rPr kumimoji="1" lang="ja-JP" altLang="en-US" smtClean="0"/>
              <a:t>2016/12/2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7D42-D421-4EE1-89BD-F4D00DDC7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495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CD43-0046-4A9F-A3C4-53BD4983023F}" type="datetimeFigureOut">
              <a:rPr kumimoji="1" lang="ja-JP" altLang="en-US" smtClean="0"/>
              <a:t>2016/12/2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7D42-D421-4EE1-89BD-F4D00DDC7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295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CD43-0046-4A9F-A3C4-53BD4983023F}" type="datetimeFigureOut">
              <a:rPr kumimoji="1" lang="ja-JP" altLang="en-US" smtClean="0"/>
              <a:t>2016/12/2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7D42-D421-4EE1-89BD-F4D00DDC7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13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0CD43-0046-4A9F-A3C4-53BD4983023F}" type="datetimeFigureOut">
              <a:rPr kumimoji="1" lang="ja-JP" altLang="en-US" smtClean="0"/>
              <a:t>2016/12/2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57D42-D421-4EE1-89BD-F4D00DDC7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0594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12/2</a:t>
            </a:r>
            <a:r>
              <a:rPr kumimoji="1" lang="ja-JP" altLang="en-US" dirty="0" smtClean="0"/>
              <a:t>　ゼミ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佐藤孝嗣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048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51782"/>
          </a:xfrm>
        </p:spPr>
        <p:txBody>
          <a:bodyPr/>
          <a:lstStyle/>
          <a:p>
            <a:r>
              <a:rPr kumimoji="1" lang="ja-JP" altLang="en-US" dirty="0" smtClean="0"/>
              <a:t>目標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250731"/>
            <a:ext cx="7886700" cy="547074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電気回路で構成されたベクトル行列積演算器</a:t>
            </a:r>
            <a:endParaRPr kumimoji="1" lang="en-US" altLang="ja-JP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 smtClean="0"/>
              <a:t>ソフトウェア実装</a:t>
            </a:r>
            <a:endParaRPr lang="en-US" altLang="ja-JP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ja-JP" dirty="0" smtClean="0"/>
              <a:t>CPU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ja-JP" dirty="0" smtClean="0"/>
              <a:t>GP</a:t>
            </a:r>
            <a:r>
              <a:rPr lang="en-US" altLang="ja-JP" dirty="0"/>
              <a:t>U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 smtClean="0"/>
              <a:t>ハードウェア実装</a:t>
            </a:r>
            <a:endParaRPr kumimoji="1" lang="en-US" altLang="ja-JP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ja-JP" dirty="0" smtClean="0"/>
              <a:t>ASI</a:t>
            </a:r>
            <a:r>
              <a:rPr lang="en-US" altLang="ja-JP" dirty="0"/>
              <a:t>C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光デバイスで構成されたベクトル行列積演算器</a:t>
            </a:r>
            <a:endParaRPr lang="en-US" altLang="ja-JP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ja-JP" dirty="0" smtClean="0"/>
              <a:t>MZI</a:t>
            </a:r>
            <a:r>
              <a:rPr lang="ja-JP" altLang="en-US" dirty="0" smtClean="0"/>
              <a:t>を用いた行列演算器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</a:t>
            </a:r>
            <a:r>
              <a:rPr lang="ja-JP" altLang="en-US" dirty="0" smtClean="0"/>
              <a:t>これらの性能評価・比較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 smtClean="0"/>
              <a:t>評価内容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 smtClean="0"/>
              <a:t>演算速度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 smtClean="0"/>
              <a:t>面積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 smtClean="0"/>
              <a:t>消費電力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 smtClean="0"/>
              <a:t>精度</a:t>
            </a:r>
            <a:r>
              <a:rPr lang="en-US" altLang="ja-JP" dirty="0" smtClean="0"/>
              <a:t>(MZ</a:t>
            </a:r>
            <a:r>
              <a:rPr lang="en-US" altLang="ja-JP" dirty="0"/>
              <a:t>I</a:t>
            </a:r>
            <a:r>
              <a:rPr lang="en-US" altLang="ja-JP" dirty="0" smtClean="0"/>
              <a:t>)</a:t>
            </a:r>
          </a:p>
        </p:txBody>
      </p:sp>
      <p:sp>
        <p:nvSpPr>
          <p:cNvPr id="4" name="下矢印 3"/>
          <p:cNvSpPr/>
          <p:nvPr/>
        </p:nvSpPr>
        <p:spPr>
          <a:xfrm>
            <a:off x="3951890" y="3986103"/>
            <a:ext cx="367862" cy="3503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42749-6074-420C-8B0F-DD87936066B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306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進捗報告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579418"/>
            <a:ext cx="7886700" cy="48318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/>
              <a:t>行列積演算</a:t>
            </a:r>
            <a:endParaRPr kumimoji="1" lang="en-US" altLang="ja-JP" dirty="0" smtClean="0"/>
          </a:p>
          <a:p>
            <a:r>
              <a:rPr kumimoji="1" lang="ja-JP" altLang="en-US" dirty="0" smtClean="0"/>
              <a:t>光回路　モデル式作成・評価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遅延</a:t>
            </a:r>
            <a:r>
              <a:rPr lang="ja-JP" altLang="en-US" dirty="0"/>
              <a:t>時間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回路面積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消費</a:t>
            </a:r>
            <a:r>
              <a:rPr lang="ja-JP" altLang="en-US" dirty="0"/>
              <a:t>電力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en-US" altLang="ja-JP" dirty="0" smtClean="0"/>
              <a:t>ASIC</a:t>
            </a:r>
            <a:r>
              <a:rPr lang="ja-JP" altLang="en-US" dirty="0" smtClean="0"/>
              <a:t>回路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Verilog</a:t>
            </a:r>
            <a:r>
              <a:rPr kumimoji="1" lang="ja-JP" altLang="en-US" dirty="0" smtClean="0"/>
              <a:t>で設計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DesignCompiler</a:t>
            </a:r>
            <a:r>
              <a:rPr lang="ja-JP" altLang="en-US" dirty="0" smtClean="0"/>
              <a:t>で論理合成・評価</a:t>
            </a:r>
            <a:endParaRPr lang="en-US" altLang="ja-JP" dirty="0" smtClean="0"/>
          </a:p>
          <a:p>
            <a:pPr lvl="2"/>
            <a:r>
              <a:rPr kumimoji="1" lang="ja-JP" altLang="en-US" dirty="0" smtClean="0">
                <a:solidFill>
                  <a:srgbClr val="FF0000"/>
                </a:solidFill>
              </a:rPr>
              <a:t>今、ここのチューニング中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343" y="2872207"/>
            <a:ext cx="3772766" cy="212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光回路　モデル式　遅延時間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995489"/>
                <a:ext cx="7886700" cy="4486274"/>
              </a:xfrm>
            </p:spPr>
            <p:txBody>
              <a:bodyPr/>
              <a:lstStyle/>
              <a:p>
                <a:pPr lvl="1"/>
                <a:r>
                  <a:rPr lang="ja-JP" altLang="en-US" sz="2800" dirty="0" smtClean="0"/>
                  <a:t>入力光が入射されてから、回路を通過し受光器で検出されるまでの時間</a:t>
                </a:r>
                <a:endParaRPr lang="en-US" altLang="ja-JP" sz="2800" dirty="0" smtClean="0"/>
              </a:p>
              <a:p>
                <a:pPr lvl="1"/>
                <a:endParaRPr kumimoji="1" lang="en-US" altLang="ja-JP" dirty="0" smtClean="0"/>
              </a:p>
              <a:p>
                <a:pPr marL="457200" lvl="1" indent="0">
                  <a:buNone/>
                </a:pPr>
                <a:r>
                  <a:rPr lang="ja-JP" altLang="en-US" dirty="0" smtClean="0"/>
                  <a:t>　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𝑀𝑍𝐼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𝐿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𝑀𝑍𝐼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𝐿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𝑀𝑍𝐼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</m:d>
                    <m:r>
                      <a:rPr lang="en-US" altLang="ja-JP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𝐴𝑀𝑃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𝑃𝐷</m:t>
                        </m:r>
                      </m:sub>
                    </m:sSub>
                  </m:oMath>
                </a14:m>
                <a:endParaRPr kumimoji="1" lang="en-US" altLang="ja-JP" dirty="0" smtClean="0"/>
              </a:p>
              <a:p>
                <a:pPr lvl="1"/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sz="1800" dirty="0" smtClean="0"/>
              </a:p>
              <a:p>
                <a:pPr marL="457200" lvl="1" indent="0">
                  <a:buNone/>
                </a:pPr>
                <a:endParaRPr lang="en-US" altLang="ja-JP" sz="1800" dirty="0"/>
              </a:p>
              <a:p>
                <a:pPr marL="457200" lvl="1" indent="0">
                  <a:buNone/>
                </a:pPr>
                <a:r>
                  <a:rPr lang="en-US" altLang="ja-JP" sz="1800" dirty="0" smtClean="0"/>
                  <a:t>L</a:t>
                </a:r>
                <a:r>
                  <a:rPr lang="en-US" altLang="ja-JP" sz="1600" dirty="0" smtClean="0"/>
                  <a:t>MZI</a:t>
                </a:r>
                <a:r>
                  <a:rPr lang="ja-JP" altLang="en-US" sz="1800" dirty="0"/>
                  <a:t>：</a:t>
                </a:r>
                <a:r>
                  <a:rPr lang="en-US" altLang="ja-JP" sz="1800" dirty="0"/>
                  <a:t>1</a:t>
                </a:r>
                <a:r>
                  <a:rPr lang="ja-JP" altLang="en-US" sz="1800" dirty="0" err="1"/>
                  <a:t>つの</a:t>
                </a:r>
                <a:r>
                  <a:rPr lang="en-US" altLang="ja-JP" sz="1800" dirty="0"/>
                  <a:t>MZI</a:t>
                </a:r>
                <a:r>
                  <a:rPr lang="ja-JP" altLang="en-US" sz="1800" dirty="0"/>
                  <a:t>の光が入射して光が出てくるまでの遅延</a:t>
                </a:r>
                <a:r>
                  <a:rPr lang="ja-JP" altLang="en-US" sz="1800" dirty="0" smtClean="0"/>
                  <a:t>時間</a:t>
                </a:r>
                <a:endParaRPr lang="en-US" altLang="ja-JP" sz="1800" dirty="0" smtClean="0"/>
              </a:p>
              <a:p>
                <a:pPr marL="457200" lvl="1" indent="0">
                  <a:buNone/>
                </a:pPr>
                <a:r>
                  <a:rPr lang="en-US" altLang="ja-JP" sz="1800" dirty="0" smtClean="0"/>
                  <a:t>LP</a:t>
                </a:r>
                <a:r>
                  <a:rPr lang="en-US" altLang="ja-JP" sz="1600" dirty="0" smtClean="0"/>
                  <a:t>MZI</a:t>
                </a:r>
                <a:r>
                  <a:rPr lang="ja-JP" altLang="en-US" sz="1800" dirty="0" smtClean="0"/>
                  <a:t>（</a:t>
                </a:r>
                <a:r>
                  <a:rPr lang="en-US" altLang="ja-JP" sz="1800" dirty="0" smtClean="0"/>
                  <a:t>N</a:t>
                </a:r>
                <a:r>
                  <a:rPr lang="ja-JP" altLang="en-US" sz="1800" dirty="0" smtClean="0"/>
                  <a:t>）：</a:t>
                </a:r>
                <a:r>
                  <a:rPr lang="en-US" altLang="ja-JP" sz="1800" dirty="0" smtClean="0"/>
                  <a:t>N×N</a:t>
                </a:r>
                <a:r>
                  <a:rPr lang="ja-JP" altLang="en-US" sz="1800" dirty="0" smtClean="0"/>
                  <a:t>ユニタリ行列を表す</a:t>
                </a:r>
                <a:r>
                  <a:rPr lang="en-US" altLang="ja-JP" sz="1800" dirty="0" smtClean="0"/>
                  <a:t>MZI</a:t>
                </a:r>
                <a:r>
                  <a:rPr lang="ja-JP" altLang="en-US" sz="1800" dirty="0" smtClean="0"/>
                  <a:t>回路で通る</a:t>
                </a:r>
                <a:r>
                  <a:rPr lang="en-US" altLang="ja-JP" sz="1800" dirty="0" smtClean="0"/>
                  <a:t>MZI</a:t>
                </a:r>
                <a:r>
                  <a:rPr lang="ja-JP" altLang="en-US" sz="1800" dirty="0" smtClean="0"/>
                  <a:t>の最大数</a:t>
                </a:r>
                <a:endParaRPr lang="en-US" altLang="ja-JP" sz="1800" dirty="0" smtClean="0"/>
              </a:p>
              <a:p>
                <a:pPr marL="457200" lvl="1" indent="0">
                  <a:buNone/>
                </a:pPr>
                <a:r>
                  <a:rPr lang="en-US" altLang="ja-JP" sz="1800" dirty="0"/>
                  <a:t>L</a:t>
                </a:r>
                <a:r>
                  <a:rPr lang="en-US" altLang="ja-JP" sz="1600" dirty="0" smtClean="0"/>
                  <a:t>AMP</a:t>
                </a:r>
                <a:r>
                  <a:rPr lang="ja-JP" altLang="en-US" sz="1800" dirty="0" smtClean="0"/>
                  <a:t>：アンプに光が入射してから出力されるまでの遅延時間</a:t>
                </a:r>
                <a:endParaRPr lang="en-US" altLang="ja-JP" sz="1800" dirty="0" smtClean="0"/>
              </a:p>
              <a:p>
                <a:pPr marL="457200" lvl="1" indent="0">
                  <a:buNone/>
                </a:pPr>
                <a:r>
                  <a:rPr lang="en-US" altLang="ja-JP" sz="1800" dirty="0"/>
                  <a:t>L</a:t>
                </a:r>
                <a:r>
                  <a:rPr lang="en-US" altLang="ja-JP" sz="1600" dirty="0" smtClean="0"/>
                  <a:t>PD</a:t>
                </a:r>
                <a:r>
                  <a:rPr lang="ja-JP" altLang="en-US" sz="1800" dirty="0" smtClean="0"/>
                  <a:t>：受光器の応答時間</a:t>
                </a:r>
                <a:endParaRPr lang="en-US" altLang="ja-JP" dirty="0"/>
              </a:p>
              <a:p>
                <a:pPr lvl="1"/>
                <a:endParaRPr kumimoji="1" lang="en-US" altLang="ja-JP" dirty="0"/>
              </a:p>
              <a:p>
                <a:pPr lvl="1"/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995489"/>
                <a:ext cx="7886700" cy="4486274"/>
              </a:xfrm>
              <a:blipFill rotWithShape="0">
                <a:blip r:embed="rId2"/>
                <a:stretch>
                  <a:fillRect t="-23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290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光回路　モデル式　面積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altLang="ja-JP" sz="200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00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ja-JP" sz="2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ja-JP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ja-JP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ja-JP" sz="200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ja-JP" sz="200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  <m:r>
                          <a:rPr lang="ja-JP" altLang="ja-JP" sz="200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 panose="02040503050406030204" pitchFamily="18" charset="0"/>
                          </a:rPr>
                          <m:t>MZI</m:t>
                        </m:r>
                      </m:sub>
                    </m:sSub>
                    <m:r>
                      <a:rPr lang="ja-JP" altLang="ja-JP" sz="20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ja-JP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ja-JP" altLang="ja-JP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ja-JP" altLang="ja-JP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ja-JP" altLang="ja-JP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ja-JP" altLang="ja-JP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ja-JP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ja-JP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𝐴𝑀𝑃</m:t>
                        </m:r>
                      </m:sub>
                    </m:sSub>
                    <m:r>
                      <a:rPr lang="ja-JP" altLang="ja-JP" sz="2000" i="1"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ja-JP" altLang="ja-JP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ja-JP" altLang="ja-JP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</m:func>
                    <m:r>
                      <a:rPr lang="en-US" altLang="ja-JP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ja-JP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𝑃𝐷</m:t>
                        </m:r>
                      </m:sub>
                    </m:sSub>
                  </m:oMath>
                </a14:m>
                <a:r>
                  <a:rPr lang="en-US" altLang="ja-JP" sz="2000" dirty="0"/>
                  <a:t>×</a:t>
                </a:r>
                <a:r>
                  <a:rPr lang="en-US" altLang="ja-JP" sz="2000" dirty="0" smtClean="0"/>
                  <a:t>M</a:t>
                </a:r>
              </a:p>
              <a:p>
                <a:pPr marL="0" indent="0">
                  <a:buNone/>
                </a:pPr>
                <a:endParaRPr lang="en-US" altLang="ja-JP" sz="2000" dirty="0"/>
              </a:p>
              <a:p>
                <a:r>
                  <a:rPr lang="en-US" altLang="ja-JP" sz="2000" dirty="0"/>
                  <a:t>S</a:t>
                </a:r>
                <a:r>
                  <a:rPr lang="en-US" altLang="ja-JP" sz="1600" dirty="0"/>
                  <a:t>S</a:t>
                </a:r>
                <a:r>
                  <a:rPr lang="ja-JP" altLang="en-US" sz="2000" dirty="0"/>
                  <a:t>：光源の面積</a:t>
                </a:r>
                <a:endParaRPr lang="en-US" altLang="ja-JP" sz="2000" dirty="0"/>
              </a:p>
              <a:p>
                <a:r>
                  <a:rPr lang="en-US" altLang="ja-JP" sz="2000" dirty="0"/>
                  <a:t>S</a:t>
                </a:r>
                <a:r>
                  <a:rPr lang="en-US" altLang="ja-JP" sz="1600" dirty="0"/>
                  <a:t>MZI</a:t>
                </a:r>
                <a:r>
                  <a:rPr lang="ja-JP" altLang="en-US" sz="2000" dirty="0"/>
                  <a:t>：</a:t>
                </a:r>
                <a:r>
                  <a:rPr lang="en-US" altLang="ja-JP" sz="2000" dirty="0"/>
                  <a:t>MZI</a:t>
                </a:r>
                <a:r>
                  <a:rPr lang="ja-JP" altLang="en-US" sz="2000" dirty="0"/>
                  <a:t>の面積</a:t>
                </a:r>
                <a:endParaRPr lang="en-US" altLang="ja-JP" sz="2000" dirty="0"/>
              </a:p>
              <a:p>
                <a:r>
                  <a:rPr lang="en-US" altLang="ja-JP" sz="2000" dirty="0"/>
                  <a:t>S</a:t>
                </a:r>
                <a:r>
                  <a:rPr lang="en-US" altLang="ja-JP" sz="1600" dirty="0"/>
                  <a:t>AMP</a:t>
                </a:r>
                <a:r>
                  <a:rPr lang="ja-JP" altLang="en-US" sz="2000" dirty="0"/>
                  <a:t>：増幅器の面積</a:t>
                </a:r>
                <a:endParaRPr lang="ja-JP" altLang="ja-JP" sz="2000" dirty="0"/>
              </a:p>
              <a:p>
                <a:r>
                  <a:rPr lang="en-US" altLang="ja-JP" sz="2000" dirty="0"/>
                  <a:t>S</a:t>
                </a:r>
                <a:r>
                  <a:rPr lang="en-US" altLang="ja-JP" sz="1600" dirty="0"/>
                  <a:t>PD</a:t>
                </a:r>
                <a:r>
                  <a:rPr lang="ja-JP" altLang="en-US" sz="2000" dirty="0"/>
                  <a:t>：検出器の面積</a:t>
                </a:r>
                <a:endParaRPr lang="en-US" altLang="ja-JP" sz="2000" dirty="0"/>
              </a:p>
              <a:p>
                <a:pPr marL="0" indent="0">
                  <a:buNone/>
                </a:pPr>
                <a:endParaRPr lang="en-US" altLang="ja-JP" sz="2000" dirty="0" smtClean="0"/>
              </a:p>
              <a:p>
                <a:pPr marL="0" indent="0">
                  <a:buNone/>
                </a:pPr>
                <a:r>
                  <a:rPr lang="en-US" altLang="ja-JP" sz="2000" dirty="0" smtClean="0"/>
                  <a:t>N×N</a:t>
                </a:r>
                <a:r>
                  <a:rPr lang="ja-JP" altLang="en-US" sz="2000" dirty="0" smtClean="0"/>
                  <a:t>ユニタリ行列を</a:t>
                </a:r>
                <a:r>
                  <a:rPr lang="en-US" altLang="ja-JP" sz="2000" dirty="0" smtClean="0"/>
                  <a:t>MZI</a:t>
                </a:r>
                <a:r>
                  <a:rPr lang="ja-JP" altLang="en-US" sz="2000" dirty="0" smtClean="0"/>
                  <a:t>を使った回路で表すために必要な</a:t>
                </a:r>
                <a:r>
                  <a:rPr lang="en-US" altLang="ja-JP" sz="2000" dirty="0" smtClean="0"/>
                  <a:t>MZI</a:t>
                </a:r>
                <a:r>
                  <a:rPr lang="ja-JP" altLang="en-US" sz="2000" dirty="0" smtClean="0"/>
                  <a:t>の数は</a:t>
                </a:r>
                <a:endParaRPr lang="en-US" altLang="ja-JP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個</m:t>
                      </m:r>
                    </m:oMath>
                  </m:oMathPara>
                </a14:m>
                <a:endParaRPr lang="en-US" altLang="ja-JP" sz="2000" b="0" dirty="0" smtClean="0"/>
              </a:p>
              <a:p>
                <a:pPr marL="0" indent="0">
                  <a:buNone/>
                </a:pPr>
                <a:endParaRPr lang="en-US" altLang="ja-JP" sz="2000" dirty="0"/>
              </a:p>
              <a:p>
                <a:pPr marL="0" indent="0">
                  <a:buNone/>
                </a:pPr>
                <a:endParaRPr lang="ja-JP" altLang="ja-JP" sz="2000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73" r="-2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819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光回路　モデル式　消費電力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797916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sz="2400" dirty="0" smtClean="0">
                    <a:latin typeface="Cambria Math" panose="02040503050406030204" pitchFamily="18" charset="0"/>
                  </a:rPr>
                  <a:t>電力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消費</a:t>
                </a:r>
                <a:r>
                  <a:rPr lang="ja-JP" altLang="en-US" sz="2400" dirty="0" smtClean="0">
                    <a:latin typeface="Cambria Math" panose="02040503050406030204" pitchFamily="18" charset="0"/>
                  </a:rPr>
                  <a:t>は位相シフタでの消費電力と光アンプの利得により決定</a:t>
                </a:r>
                <a:endParaRPr kumimoji="1" lang="en-US" altLang="ja-JP" sz="2400" b="0" dirty="0" smtClean="0">
                  <a:latin typeface="Cambria Math" panose="02040503050406030204" pitchFamily="18" charset="0"/>
                </a:endParaRPr>
              </a:p>
              <a:p>
                <a:r>
                  <a:rPr lang="ja-JP" altLang="en-US" sz="2400" dirty="0" smtClean="0">
                    <a:latin typeface="Cambria Math" panose="02040503050406030204" pitchFamily="18" charset="0"/>
                  </a:rPr>
                  <a:t>各素子の入力光は</a:t>
                </a:r>
                <a:r>
                  <a:rPr lang="en-US" altLang="ja-JP" sz="2400" dirty="0" smtClean="0">
                    <a:latin typeface="Cambria Math" panose="02040503050406030204" pitchFamily="18" charset="0"/>
                  </a:rPr>
                  <a:t>0.04</a:t>
                </a:r>
                <a:r>
                  <a:rPr lang="ja-JP" altLang="en-US" sz="2400" dirty="0" err="1" smtClean="0">
                    <a:latin typeface="Cambria Math" panose="02040503050406030204" pitchFamily="18" charset="0"/>
                  </a:rPr>
                  <a:t>ｍ</a:t>
                </a:r>
                <a:r>
                  <a:rPr lang="en-US" altLang="ja-JP" sz="2400" dirty="0" smtClean="0">
                    <a:latin typeface="Cambria Math" panose="02040503050406030204" pitchFamily="18" charset="0"/>
                  </a:rPr>
                  <a:t>A</a:t>
                </a:r>
                <a:r>
                  <a:rPr lang="ja-JP" altLang="en-US" sz="2400" dirty="0" err="1" smtClean="0">
                    <a:latin typeface="Cambria Math" panose="02040503050406030204" pitchFamily="18" charset="0"/>
                  </a:rPr>
                  <a:t>、</a:t>
                </a:r>
                <a:r>
                  <a:rPr lang="ja-JP" altLang="en-US" sz="2400" dirty="0" smtClean="0">
                    <a:latin typeface="Cambria Math" panose="02040503050406030204" pitchFamily="18" charset="0"/>
                  </a:rPr>
                  <a:t>アンプは常に最大利得とする</a:t>
                </a:r>
                <a:endParaRPr lang="en-US" altLang="ja-JP" sz="2400" dirty="0" smtClean="0">
                  <a:latin typeface="Cambria Math" panose="02040503050406030204" pitchFamily="18" charset="0"/>
                </a:endParaRPr>
              </a:p>
              <a:p>
                <a:endParaRPr lang="en-US" altLang="ja-JP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ja-JP" altLang="en-US" sz="2400" b="0" dirty="0" smtClean="0"/>
                  <a:t>　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=2×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𝑃𝑆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𝐴𝑀𝑃</m:t>
                        </m:r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ja-JP" sz="2400" b="0" i="0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sz="2400" dirty="0" smtClean="0"/>
              </a:p>
              <a:p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 dirty="0" smtClean="0"/>
                  <a:t>　</a:t>
                </a:r>
                <a:r>
                  <a:rPr lang="en-US" altLang="ja-JP" sz="2400" dirty="0" smtClean="0"/>
                  <a:t>P</a:t>
                </a:r>
                <a:r>
                  <a:rPr lang="en-US" altLang="ja-JP" sz="2000" dirty="0" smtClean="0"/>
                  <a:t>PS</a:t>
                </a:r>
                <a:r>
                  <a:rPr lang="ja-JP" altLang="en-US" sz="2400" dirty="0" smtClean="0"/>
                  <a:t>：位相シフタでの消費電力　</a:t>
                </a:r>
                <a:endParaRPr lang="en-US" altLang="ja-JP" sz="2400" dirty="0" smtClean="0"/>
              </a:p>
              <a:p>
                <a:pPr marL="0" indent="0">
                  <a:buNone/>
                </a:pPr>
                <a:r>
                  <a:rPr kumimoji="1" lang="ja-JP" altLang="en-US" sz="2400" dirty="0"/>
                  <a:t>　</a:t>
                </a:r>
                <a:r>
                  <a:rPr kumimoji="1" lang="en-US" altLang="ja-JP" sz="2400" dirty="0" smtClean="0"/>
                  <a:t>P</a:t>
                </a:r>
                <a:r>
                  <a:rPr kumimoji="1" lang="en-US" altLang="ja-JP" sz="2000" dirty="0" smtClean="0"/>
                  <a:t>AMP</a:t>
                </a:r>
                <a:r>
                  <a:rPr kumimoji="1" lang="ja-JP" altLang="en-US" sz="2400" dirty="0" smtClean="0"/>
                  <a:t>：光アンプでの消費電力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797916"/>
                <a:ext cx="7886700" cy="4351338"/>
              </a:xfrm>
              <a:blipFill rotWithShape="0">
                <a:blip r:embed="rId2"/>
                <a:stretch>
                  <a:fillRect l="-1005" t="-1961" r="-2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38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今後の活動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58954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MZI</a:t>
            </a:r>
            <a:r>
              <a:rPr kumimoji="1" lang="ja-JP" altLang="en-US" dirty="0" smtClean="0"/>
              <a:t>を使ったベクトル行列席演算器の精度評価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GPU,CPU</a:t>
            </a:r>
            <a:r>
              <a:rPr kumimoji="1" lang="ja-JP" altLang="en-US" dirty="0" err="1" smtClean="0"/>
              <a:t>での</a:t>
            </a:r>
            <a:r>
              <a:rPr kumimoji="1" lang="ja-JP" altLang="en-US" dirty="0" smtClean="0"/>
              <a:t>ベクトル行列積演算、評価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r>
              <a:rPr lang="ja-JP" altLang="en-US" dirty="0" smtClean="0"/>
              <a:t>卒論執筆のための調査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研究</a:t>
            </a:r>
            <a:r>
              <a:rPr kumimoji="1" lang="ja-JP" altLang="en-US" dirty="0"/>
              <a:t>背景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比較</a:t>
            </a:r>
            <a:r>
              <a:rPr lang="ja-JP" altLang="en-US" dirty="0"/>
              <a:t>方法の考察</a:t>
            </a:r>
            <a:endParaRPr lang="en-US" altLang="ja-JP" dirty="0"/>
          </a:p>
          <a:p>
            <a:pPr lvl="1"/>
            <a:r>
              <a:rPr lang="ja-JP" altLang="en-US" dirty="0" smtClean="0"/>
              <a:t>行列のサイズとビット幅</a:t>
            </a:r>
            <a:endParaRPr lang="en-US" altLang="ja-JP" dirty="0"/>
          </a:p>
          <a:p>
            <a:pPr lvl="1"/>
            <a:r>
              <a:rPr lang="en-US" altLang="ja-JP" dirty="0" smtClean="0"/>
              <a:t>HW</a:t>
            </a:r>
            <a:r>
              <a:rPr lang="ja-JP" altLang="en-US" dirty="0"/>
              <a:t>と</a:t>
            </a:r>
            <a:r>
              <a:rPr lang="en-US" altLang="ja-JP" dirty="0"/>
              <a:t>SW</a:t>
            </a:r>
            <a:r>
              <a:rPr lang="ja-JP" altLang="en-US" dirty="0"/>
              <a:t>の比較</a:t>
            </a:r>
            <a:endParaRPr lang="en-US" altLang="ja-JP" dirty="0"/>
          </a:p>
          <a:p>
            <a:pPr lvl="2"/>
            <a:r>
              <a:rPr lang="ja-JP" altLang="en-US" dirty="0"/>
              <a:t>面積効率？</a:t>
            </a:r>
            <a:r>
              <a:rPr lang="en-US" altLang="ja-JP" dirty="0"/>
              <a:t>	</a:t>
            </a:r>
          </a:p>
          <a:p>
            <a:pPr marL="457200" lvl="1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404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3291310"/>
              </p:ext>
            </p:extLst>
          </p:nvPr>
        </p:nvGraphicFramePr>
        <p:xfrm>
          <a:off x="0" y="1"/>
          <a:ext cx="9144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</a:tblGrid>
              <a:tr h="330199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11/21</a:t>
                      </a:r>
                      <a:r>
                        <a:rPr kumimoji="1" lang="ja-JP" altLang="en-US" sz="800" dirty="0" smtClean="0"/>
                        <a:t>～</a:t>
                      </a:r>
                      <a:r>
                        <a:rPr kumimoji="1" lang="en-US" altLang="ja-JP" sz="800" dirty="0" smtClean="0"/>
                        <a:t>27</a:t>
                      </a:r>
                      <a:endParaRPr kumimoji="1" lang="ja-JP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11/28</a:t>
                      </a:r>
                      <a:r>
                        <a:rPr kumimoji="1" lang="ja-JP" altLang="en-US" sz="800" dirty="0" smtClean="0"/>
                        <a:t>～</a:t>
                      </a:r>
                      <a:r>
                        <a:rPr kumimoji="1" lang="en-US" altLang="ja-JP" sz="800" dirty="0" smtClean="0"/>
                        <a:t>12/4</a:t>
                      </a:r>
                      <a:endParaRPr kumimoji="1" lang="ja-JP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12/5</a:t>
                      </a:r>
                      <a:r>
                        <a:rPr kumimoji="1" lang="ja-JP" altLang="en-US" sz="800" dirty="0" smtClean="0"/>
                        <a:t>～</a:t>
                      </a:r>
                      <a:r>
                        <a:rPr kumimoji="1" lang="en-US" altLang="ja-JP" sz="800" dirty="0" smtClean="0"/>
                        <a:t>11</a:t>
                      </a:r>
                      <a:endParaRPr kumimoji="1" lang="ja-JP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12/12</a:t>
                      </a:r>
                      <a:r>
                        <a:rPr kumimoji="1" lang="ja-JP" altLang="en-US" sz="800" dirty="0" smtClean="0"/>
                        <a:t>～</a:t>
                      </a:r>
                      <a:r>
                        <a:rPr kumimoji="1" lang="en-US" altLang="ja-JP" sz="800" dirty="0" smtClean="0"/>
                        <a:t>18</a:t>
                      </a:r>
                      <a:endParaRPr kumimoji="1" lang="ja-JP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12/19</a:t>
                      </a:r>
                      <a:r>
                        <a:rPr kumimoji="1" lang="ja-JP" altLang="en-US" sz="800" dirty="0" smtClean="0"/>
                        <a:t>～</a:t>
                      </a:r>
                      <a:r>
                        <a:rPr kumimoji="1" lang="en-US" altLang="ja-JP" sz="800" dirty="0" smtClean="0"/>
                        <a:t>25</a:t>
                      </a:r>
                      <a:endParaRPr kumimoji="1" lang="ja-JP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12/26</a:t>
                      </a:r>
                      <a:r>
                        <a:rPr kumimoji="1" lang="ja-JP" altLang="en-US" sz="800" dirty="0" smtClean="0"/>
                        <a:t>～</a:t>
                      </a:r>
                      <a:r>
                        <a:rPr kumimoji="1" lang="en-US" altLang="ja-JP" sz="800" dirty="0" smtClean="0"/>
                        <a:t>31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1/3</a:t>
                      </a:r>
                      <a:r>
                        <a:rPr kumimoji="1" lang="ja-JP" altLang="en-US" sz="800" dirty="0" smtClean="0"/>
                        <a:t>～</a:t>
                      </a:r>
                      <a:r>
                        <a:rPr kumimoji="1" lang="en-US" altLang="ja-JP" sz="800" dirty="0" smtClean="0"/>
                        <a:t>9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en-US" altLang="ja-JP" sz="800" dirty="0" smtClean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1/10</a:t>
                      </a:r>
                      <a:r>
                        <a:rPr kumimoji="1" lang="ja-JP" altLang="en-US" sz="800" dirty="0" smtClean="0"/>
                        <a:t>～</a:t>
                      </a:r>
                      <a:r>
                        <a:rPr kumimoji="1" lang="en-US" altLang="ja-JP" sz="800" dirty="0" smtClean="0"/>
                        <a:t>16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en-US" altLang="ja-JP" sz="800" dirty="0" smtClean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1/17</a:t>
                      </a:r>
                      <a:r>
                        <a:rPr kumimoji="1" lang="ja-JP" altLang="en-US" sz="800" dirty="0" smtClean="0"/>
                        <a:t>～</a:t>
                      </a:r>
                      <a:r>
                        <a:rPr kumimoji="1" lang="en-US" altLang="ja-JP" sz="800" dirty="0" smtClean="0"/>
                        <a:t>23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en-US" altLang="ja-JP" sz="800" dirty="0" smtClean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1/24</a:t>
                      </a:r>
                      <a:r>
                        <a:rPr kumimoji="1" lang="ja-JP" altLang="en-US" sz="800" dirty="0" smtClean="0"/>
                        <a:t>～</a:t>
                      </a:r>
                      <a:r>
                        <a:rPr kumimoji="1" lang="en-US" altLang="ja-JP" sz="800" dirty="0" smtClean="0"/>
                        <a:t>30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en-US" altLang="ja-JP" sz="800" dirty="0" smtClean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1/31</a:t>
                      </a:r>
                      <a:r>
                        <a:rPr kumimoji="1" lang="ja-JP" altLang="en-US" sz="800" dirty="0" smtClean="0"/>
                        <a:t>～</a:t>
                      </a:r>
                      <a:r>
                        <a:rPr kumimoji="1" lang="en-US" altLang="ja-JP" sz="800" dirty="0" smtClean="0"/>
                        <a:t>2/6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en-US" altLang="ja-JP" sz="800" dirty="0" smtClean="0"/>
                    </a:p>
                  </a:txBody>
                  <a:tcPr anchor="ctr"/>
                </a:tc>
              </a:tr>
              <a:tr h="206670">
                <a:tc rowSpan="6">
                  <a:txBody>
                    <a:bodyPr/>
                    <a:lstStyle/>
                    <a:p>
                      <a:pPr algn="ctr"/>
                      <a:r>
                        <a:rPr kumimoji="1" lang="ja-JP" altLang="ja-JP" sz="1100" dirty="0" smtClean="0"/>
                        <a:t>AS</a:t>
                      </a:r>
                      <a:r>
                        <a:rPr kumimoji="1" lang="en-US" altLang="ja-JP" sz="1100" dirty="0" smtClean="0"/>
                        <a:t>IC</a:t>
                      </a:r>
                      <a:endParaRPr kumimoji="1" lang="ja-JP" altLang="en-US" sz="11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Verilog</a:t>
                      </a:r>
                      <a:r>
                        <a:rPr kumimoji="1" lang="ja-JP" altLang="en-US" sz="800" dirty="0" smtClean="0"/>
                        <a:t>で設計</a:t>
                      </a:r>
                      <a:endParaRPr kumimoji="1" lang="ja-JP" altLang="en-US" sz="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</a:tr>
              <a:tr h="20667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6670">
                <a:tc vMerge="1"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/>
                        <a:t>ライブラリ</a:t>
                      </a:r>
                      <a:r>
                        <a:rPr kumimoji="1" lang="ja-JP" altLang="en-US" sz="800" dirty="0" smtClean="0"/>
                        <a:t>について調査</a:t>
                      </a:r>
                      <a:endParaRPr kumimoji="1" lang="en-US" altLang="ja-JP" sz="800" dirty="0" smtClean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</a:tr>
              <a:tr h="20667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rgbClr val="EA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6670">
                <a:tc vMerge="1"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err="1" smtClean="0"/>
                        <a:t>DesignCompiler</a:t>
                      </a:r>
                      <a:r>
                        <a:rPr kumimoji="1" lang="ja-JP" altLang="en-US" sz="800" dirty="0" smtClean="0"/>
                        <a:t>を使い評価</a:t>
                      </a:r>
                      <a:endParaRPr kumimoji="1" lang="ja-JP" altLang="en-US" sz="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</a:tr>
              <a:tr h="20667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6670">
                <a:tc rowSpan="2"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卒論ランチゼミ発表準備</a:t>
                      </a:r>
                      <a:endParaRPr kumimoji="1" lang="ja-JP" altLang="en-US" sz="9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</a:tr>
              <a:tr h="206670"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</a:tr>
              <a:tr h="206670">
                <a:tc rowSpan="2"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OS</a:t>
                      </a:r>
                      <a:r>
                        <a:rPr kumimoji="1" lang="ja-JP" altLang="en-US" sz="900" dirty="0" smtClean="0"/>
                        <a:t>輪講発表準備</a:t>
                      </a:r>
                      <a:endParaRPr kumimoji="1" lang="ja-JP" altLang="en-US" sz="9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</a:tr>
              <a:tr h="206670"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</a:tr>
              <a:tr h="206670">
                <a:tc rowSpan="2"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900" smtClean="0"/>
                        <a:t>卒論執筆</a:t>
                      </a:r>
                      <a:endParaRPr kumimoji="1" lang="ja-JP" altLang="en-US" sz="9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</a:tr>
              <a:tr h="206670">
                <a:tc gridSpan="2" vMerge="1"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rgbClr val="EA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rgbClr val="EA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529561"/>
              </p:ext>
            </p:extLst>
          </p:nvPr>
        </p:nvGraphicFramePr>
        <p:xfrm>
          <a:off x="0" y="3625215"/>
          <a:ext cx="9144020" cy="2194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19199"/>
                <a:gridCol w="1219199"/>
                <a:gridCol w="304801"/>
                <a:gridCol w="304801"/>
                <a:gridCol w="304801"/>
                <a:gridCol w="304801"/>
                <a:gridCol w="304801"/>
                <a:gridCol w="304801"/>
                <a:gridCol w="304801"/>
                <a:gridCol w="304801"/>
                <a:gridCol w="304801"/>
                <a:gridCol w="304801"/>
                <a:gridCol w="304801"/>
                <a:gridCol w="304801"/>
                <a:gridCol w="304801"/>
                <a:gridCol w="304801"/>
                <a:gridCol w="304801"/>
                <a:gridCol w="304801"/>
                <a:gridCol w="304801"/>
                <a:gridCol w="304801"/>
                <a:gridCol w="304801"/>
                <a:gridCol w="304801"/>
                <a:gridCol w="304801"/>
                <a:gridCol w="304801"/>
              </a:tblGrid>
              <a:tr h="0"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</a:rPr>
                        <a:t>MZI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MZI</a:t>
                      </a:r>
                      <a:r>
                        <a:rPr kumimoji="1" lang="ja-JP" altLang="en-US" sz="800" b="0" dirty="0" smtClean="0">
                          <a:solidFill>
                            <a:schemeClr val="tx1"/>
                          </a:solidFill>
                        </a:rPr>
                        <a:t>のノイズについて</a:t>
                      </a:r>
                      <a:endParaRPr kumimoji="1" lang="en-US" altLang="ja-JP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sz="800" b="0" dirty="0" smtClean="0">
                          <a:solidFill>
                            <a:schemeClr val="tx1"/>
                          </a:solidFill>
                        </a:rPr>
                        <a:t>調査</a:t>
                      </a:r>
                      <a:endParaRPr kumimoji="1" lang="ja-JP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</a:tr>
              <a:tr h="20667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667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 smtClean="0"/>
                        <a:t>　評価</a:t>
                      </a:r>
                      <a:endParaRPr kumimoji="1" lang="ja-JP" altLang="en-US" sz="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20667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rgbClr val="DEEBF7"/>
                    </a:solidFill>
                  </a:tcPr>
                </a:tc>
              </a:tr>
              <a:tr h="20667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</a:rPr>
                        <a:t>GPU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800" b="0" dirty="0" smtClean="0"/>
                        <a:t>設計・評価</a:t>
                      </a:r>
                      <a:endParaRPr kumimoji="1" lang="ja-JP" altLang="en-US" sz="800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20667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667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CPU</a:t>
                      </a:r>
                      <a:endParaRPr kumimoji="1" lang="ja-JP" altLang="en-US" sz="12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 smtClean="0"/>
                        <a:t>設計・評価</a:t>
                      </a:r>
                      <a:endParaRPr kumimoji="1" lang="ja-JP" altLang="en-US" sz="8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</a:tr>
              <a:tr h="20667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93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954</TotalTime>
  <Words>212</Words>
  <Application>Microsoft Office PowerPoint</Application>
  <PresentationFormat>画面に合わせる (4:3)</PresentationFormat>
  <Paragraphs>99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5" baseType="lpstr">
      <vt:lpstr>ＭＳ Ｐゴシック</vt:lpstr>
      <vt:lpstr>Arial</vt:lpstr>
      <vt:lpstr>Calibri</vt:lpstr>
      <vt:lpstr>Calibri Light</vt:lpstr>
      <vt:lpstr>Cambria Math</vt:lpstr>
      <vt:lpstr>Wingdings</vt:lpstr>
      <vt:lpstr>Office テーマ</vt:lpstr>
      <vt:lpstr>12/2　ゼミ</vt:lpstr>
      <vt:lpstr>目標</vt:lpstr>
      <vt:lpstr>進捗報告</vt:lpstr>
      <vt:lpstr>光回路　モデル式　遅延時間</vt:lpstr>
      <vt:lpstr>光回路　モデル式　面積</vt:lpstr>
      <vt:lpstr>光回路　モデル式　消費電力</vt:lpstr>
      <vt:lpstr>今後の活動</vt:lpstr>
      <vt:lpstr>PowerPoint プレゼンテーション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12/2　ゼミ</dc:title>
  <dc:creator>kouji satou</dc:creator>
  <cp:lastModifiedBy>kouji satou</cp:lastModifiedBy>
  <cp:revision>30</cp:revision>
  <dcterms:created xsi:type="dcterms:W3CDTF">2016-12-01T08:13:10Z</dcterms:created>
  <dcterms:modified xsi:type="dcterms:W3CDTF">2016-12-02T06:01:51Z</dcterms:modified>
</cp:coreProperties>
</file>