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62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CB0E-D86C-49B7-98FA-A863F5690EA1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20A-F195-4A2F-8704-DCD778ADC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07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CB0E-D86C-49B7-98FA-A863F5690EA1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20A-F195-4A2F-8704-DCD778ADC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08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CB0E-D86C-49B7-98FA-A863F5690EA1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20A-F195-4A2F-8704-DCD778ADC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20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CB0E-D86C-49B7-98FA-A863F5690EA1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20A-F195-4A2F-8704-DCD778ADC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08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CB0E-D86C-49B7-98FA-A863F5690EA1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20A-F195-4A2F-8704-DCD778ADC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50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CB0E-D86C-49B7-98FA-A863F5690EA1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20A-F195-4A2F-8704-DCD778ADC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33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CB0E-D86C-49B7-98FA-A863F5690EA1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20A-F195-4A2F-8704-DCD778ADC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49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CB0E-D86C-49B7-98FA-A863F5690EA1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20A-F195-4A2F-8704-DCD778ADC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72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CB0E-D86C-49B7-98FA-A863F5690EA1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20A-F195-4A2F-8704-DCD778ADC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2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CB0E-D86C-49B7-98FA-A863F5690EA1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20A-F195-4A2F-8704-DCD778ADC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30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CB0E-D86C-49B7-98FA-A863F5690EA1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620A-F195-4A2F-8704-DCD778ADC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30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8CB0E-D86C-49B7-98FA-A863F5690EA1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620A-F195-4A2F-8704-DCD778ADCA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11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12.9</a:t>
            </a:r>
            <a:r>
              <a:rPr kumimoji="1" lang="ja-JP" altLang="en-US" dirty="0" smtClean="0"/>
              <a:t>ゼミ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40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光回路　モデル式　消費電力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797916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400" dirty="0" smtClean="0">
                    <a:latin typeface="Cambria Math" panose="02040503050406030204" pitchFamily="18" charset="0"/>
                  </a:rPr>
                  <a:t>電力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消費</a:t>
                </a:r>
                <a:r>
                  <a:rPr lang="ja-JP" altLang="en-US" sz="2400" dirty="0" smtClean="0">
                    <a:latin typeface="Cambria Math" panose="02040503050406030204" pitchFamily="18" charset="0"/>
                  </a:rPr>
                  <a:t>は位相シフタでの消費電力と光アンプの利得により決定</a:t>
                </a:r>
                <a:endParaRPr kumimoji="1" lang="en-US" altLang="ja-JP" sz="2400" b="0" dirty="0" smtClean="0">
                  <a:latin typeface="Cambria Math" panose="02040503050406030204" pitchFamily="18" charset="0"/>
                </a:endParaRPr>
              </a:p>
              <a:p>
                <a:r>
                  <a:rPr lang="ja-JP" altLang="en-US" sz="2400" dirty="0" smtClean="0">
                    <a:latin typeface="Cambria Math" panose="02040503050406030204" pitchFamily="18" charset="0"/>
                  </a:rPr>
                  <a:t>各素子の入力光は</a:t>
                </a:r>
                <a:r>
                  <a:rPr lang="en-US" altLang="ja-JP" sz="2400" dirty="0" smtClean="0">
                    <a:latin typeface="Cambria Math" panose="02040503050406030204" pitchFamily="18" charset="0"/>
                  </a:rPr>
                  <a:t>0.04</a:t>
                </a:r>
                <a:r>
                  <a:rPr lang="ja-JP" altLang="en-US" sz="2400" dirty="0" err="1" smtClean="0">
                    <a:latin typeface="Cambria Math" panose="02040503050406030204" pitchFamily="18" charset="0"/>
                  </a:rPr>
                  <a:t>ｍ</a:t>
                </a:r>
                <a:r>
                  <a:rPr lang="en-US" altLang="ja-JP" sz="2400" dirty="0" smtClean="0">
                    <a:latin typeface="Cambria Math" panose="02040503050406030204" pitchFamily="18" charset="0"/>
                  </a:rPr>
                  <a:t>A</a:t>
                </a:r>
                <a:r>
                  <a:rPr lang="ja-JP" altLang="en-US" sz="2400" dirty="0" err="1" smtClean="0">
                    <a:latin typeface="Cambria Math" panose="02040503050406030204" pitchFamily="18" charset="0"/>
                  </a:rPr>
                  <a:t>、</a:t>
                </a:r>
                <a:r>
                  <a:rPr lang="ja-JP" altLang="en-US" sz="2400" dirty="0" smtClean="0">
                    <a:latin typeface="Cambria Math" panose="02040503050406030204" pitchFamily="18" charset="0"/>
                  </a:rPr>
                  <a:t>アンプは常に最大利得とする</a:t>
                </a:r>
                <a:endParaRPr lang="en-US" altLang="ja-JP" sz="2400" dirty="0" smtClean="0">
                  <a:latin typeface="Cambria Math" panose="02040503050406030204" pitchFamily="18" charset="0"/>
                </a:endParaRPr>
              </a:p>
              <a:p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 dirty="0" smtClean="0"/>
                  <a:t>　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=2×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𝐴𝑀𝑃</m:t>
                        </m:r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ja-JP" sz="24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dirty="0" smtClean="0"/>
              </a:p>
              <a:p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dirty="0" smtClean="0"/>
                  <a:t>　</a:t>
                </a:r>
                <a:r>
                  <a:rPr lang="en-US" altLang="ja-JP" sz="2400" dirty="0" smtClean="0"/>
                  <a:t>P</a:t>
                </a:r>
                <a:r>
                  <a:rPr lang="en-US" altLang="ja-JP" sz="2000" dirty="0" smtClean="0"/>
                  <a:t>PS</a:t>
                </a:r>
                <a:r>
                  <a:rPr lang="ja-JP" altLang="en-US" sz="2400" dirty="0" smtClean="0"/>
                  <a:t>：位相シフタでの消費電力　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r>
                  <a:rPr kumimoji="1" lang="ja-JP" altLang="en-US" sz="2400" dirty="0"/>
                  <a:t>　</a:t>
                </a:r>
                <a:r>
                  <a:rPr kumimoji="1" lang="en-US" altLang="ja-JP" sz="2400" dirty="0" smtClean="0"/>
                  <a:t>P</a:t>
                </a:r>
                <a:r>
                  <a:rPr kumimoji="1" lang="en-US" altLang="ja-JP" sz="2000" dirty="0" smtClean="0"/>
                  <a:t>AMP</a:t>
                </a:r>
                <a:r>
                  <a:rPr kumimoji="1" lang="ja-JP" altLang="en-US" sz="2400" dirty="0" smtClean="0"/>
                  <a:t>：光アンプでの消費電力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797916"/>
                <a:ext cx="7886700" cy="4351338"/>
              </a:xfrm>
              <a:blipFill rotWithShape="0">
                <a:blip r:embed="rId2"/>
                <a:stretch>
                  <a:fillRect l="-1005" t="-1961" r="-2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9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今後の活動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5895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MZI</a:t>
            </a:r>
            <a:r>
              <a:rPr kumimoji="1" lang="ja-JP" altLang="en-US" dirty="0" smtClean="0"/>
              <a:t>を使ったベクトル行列積演算器の精度考察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ASIC,GPU,CPU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ベクトル行列積演算、評価続き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12/12)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比較</a:t>
            </a:r>
            <a:r>
              <a:rPr lang="ja-JP" altLang="en-US" dirty="0"/>
              <a:t>方法の考察</a:t>
            </a:r>
            <a:endParaRPr lang="en-US" altLang="ja-JP" dirty="0"/>
          </a:p>
          <a:p>
            <a:pPr lvl="1"/>
            <a:r>
              <a:rPr lang="ja-JP" altLang="en-US" dirty="0" smtClean="0"/>
              <a:t>行列のサイズ</a:t>
            </a:r>
            <a:endParaRPr lang="en-US" altLang="ja-JP" dirty="0"/>
          </a:p>
          <a:p>
            <a:pPr lvl="1"/>
            <a:r>
              <a:rPr lang="en-US" altLang="ja-JP" dirty="0" smtClean="0"/>
              <a:t>HW</a:t>
            </a:r>
            <a:r>
              <a:rPr lang="ja-JP" altLang="en-US" dirty="0"/>
              <a:t>と</a:t>
            </a:r>
            <a:r>
              <a:rPr lang="en-US" altLang="ja-JP" dirty="0"/>
              <a:t>SW</a:t>
            </a:r>
            <a:r>
              <a:rPr lang="ja-JP" altLang="en-US" dirty="0"/>
              <a:t>の比較</a:t>
            </a:r>
            <a:endParaRPr lang="en-US" altLang="ja-JP" dirty="0"/>
          </a:p>
          <a:p>
            <a:pPr lvl="2"/>
            <a:r>
              <a:rPr lang="ja-JP" altLang="en-US" dirty="0"/>
              <a:t>面積効率？</a:t>
            </a:r>
            <a:r>
              <a:rPr lang="en-US" altLang="ja-JP" dirty="0"/>
              <a:t>	</a:t>
            </a:r>
          </a:p>
          <a:p>
            <a:pPr marL="45720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680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光子は入力が大きいほど分散がおおきくなる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4566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ja-JP" altLang="en-US" dirty="0" smtClean="0"/>
              <a:t>光</a:t>
            </a:r>
            <a:r>
              <a:rPr kumimoji="1" lang="en-US" altLang="ja-JP" dirty="0" smtClean="0"/>
              <a:t>MZI</a:t>
            </a:r>
            <a:r>
              <a:rPr kumimoji="1" lang="ja-JP" altLang="en-US" dirty="0" smtClean="0"/>
              <a:t>　ノイズ源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3663" y="1156137"/>
            <a:ext cx="8336674" cy="5528441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光源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位相シフタ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クロスカプラ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アンプ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フォトディテクタ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暗電流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1470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ノイズ：光源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02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ショット雑音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エネルギーを持った粒子の数に統計的変動がかかることにより発生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粒子数が小さい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エネルギーが小さい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ほど</a:t>
            </a:r>
            <a:r>
              <a:rPr kumimoji="1" lang="ja-JP" altLang="en-US" dirty="0" smtClean="0"/>
              <a:t>相対的に重要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3243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熱雑音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抵抗体内の自由電子の不規則な熱振動によって生じる雑音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9666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319780"/>
              </p:ext>
            </p:extLst>
          </p:nvPr>
        </p:nvGraphicFramePr>
        <p:xfrm>
          <a:off x="0" y="1030015"/>
          <a:ext cx="9144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30199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11/21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27</a:t>
                      </a:r>
                      <a:endParaRPr kumimoji="1" lang="ja-JP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11/28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12/4</a:t>
                      </a:r>
                      <a:endParaRPr kumimoji="1" lang="ja-JP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12/5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12/12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18</a:t>
                      </a:r>
                      <a:endParaRPr kumimoji="1" lang="ja-JP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12/19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25</a:t>
                      </a:r>
                      <a:endParaRPr kumimoji="1" lang="ja-JP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12/26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31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1/3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sz="8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1/10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16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sz="8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1/17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23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sz="8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1/24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30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sz="8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1/31</a:t>
                      </a:r>
                      <a:r>
                        <a:rPr kumimoji="1" lang="ja-JP" altLang="en-US" sz="800" dirty="0" smtClean="0"/>
                        <a:t>～</a:t>
                      </a:r>
                      <a:r>
                        <a:rPr kumimoji="1" lang="en-US" altLang="ja-JP" sz="800" dirty="0" smtClean="0"/>
                        <a:t>2/6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sz="800" dirty="0" smtClean="0"/>
                    </a:p>
                  </a:txBody>
                  <a:tcPr anchor="ctr"/>
                </a:tc>
              </a:tr>
              <a:tr h="20667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ja-JP" altLang="ja-JP" sz="1100" dirty="0" smtClean="0"/>
                        <a:t>AS</a:t>
                      </a:r>
                      <a:r>
                        <a:rPr kumimoji="1" lang="en-US" altLang="ja-JP" sz="1100" dirty="0" smtClean="0"/>
                        <a:t>IC</a:t>
                      </a:r>
                      <a:endParaRPr kumimoji="1" lang="ja-JP" altLang="en-US" sz="11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Verilog</a:t>
                      </a:r>
                      <a:r>
                        <a:rPr kumimoji="1" lang="ja-JP" altLang="en-US" sz="800" dirty="0" smtClean="0"/>
                        <a:t>で設計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ライブラリ</a:t>
                      </a:r>
                      <a:r>
                        <a:rPr kumimoji="1" lang="ja-JP" altLang="en-US" sz="800" dirty="0" smtClean="0"/>
                        <a:t>について調査</a:t>
                      </a:r>
                      <a:endParaRPr kumimoji="1" lang="en-US" altLang="ja-JP" sz="800" dirty="0" smtClean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EA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err="1" smtClean="0"/>
                        <a:t>DesignCompiler</a:t>
                      </a:r>
                      <a:r>
                        <a:rPr kumimoji="1" lang="ja-JP" altLang="en-US" sz="800" dirty="0" smtClean="0"/>
                        <a:t>を使い評価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卒論ランチゼミ発表準備</a:t>
                      </a:r>
                      <a:endParaRPr kumimoji="1" lang="ja-JP" altLang="en-US" sz="9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</a:tr>
              <a:tr h="20667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</a:tr>
              <a:tr h="20667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OS</a:t>
                      </a:r>
                      <a:r>
                        <a:rPr kumimoji="1" lang="ja-JP" altLang="en-US" sz="900" dirty="0" smtClean="0"/>
                        <a:t>輪講発表準備</a:t>
                      </a:r>
                      <a:endParaRPr kumimoji="1" lang="ja-JP" altLang="en-US" sz="9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</a:tr>
              <a:tr h="20667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</a:tr>
              <a:tr h="20667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900" smtClean="0"/>
                        <a:t>卒論執筆</a:t>
                      </a:r>
                      <a:endParaRPr kumimoji="1" lang="ja-JP" altLang="en-US" sz="9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</a:tr>
              <a:tr h="206670">
                <a:tc gridSpan="2" vMerge="1"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rgbClr val="EA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rgbClr val="EA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45051"/>
              </p:ext>
            </p:extLst>
          </p:nvPr>
        </p:nvGraphicFramePr>
        <p:xfrm>
          <a:off x="-20" y="4663440"/>
          <a:ext cx="9144020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199"/>
                <a:gridCol w="1219199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  <a:gridCol w="304801"/>
              </a:tblGrid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MZI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MZI</a:t>
                      </a:r>
                      <a:r>
                        <a:rPr kumimoji="1" lang="ja-JP" altLang="en-US" sz="800" b="0" dirty="0" smtClean="0">
                          <a:solidFill>
                            <a:schemeClr val="tx1"/>
                          </a:solidFill>
                        </a:rPr>
                        <a:t>のノイズについて</a:t>
                      </a:r>
                      <a:endParaRPr kumimoji="1" lang="en-US" altLang="ja-JP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800" b="0" dirty="0" smtClean="0">
                          <a:solidFill>
                            <a:schemeClr val="tx1"/>
                          </a:solidFill>
                        </a:rPr>
                        <a:t>調査</a:t>
                      </a:r>
                      <a:endParaRPr kumimoji="1" lang="ja-JP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　評価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</a:tr>
              <a:tr h="20667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GPU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 dirty="0" smtClean="0"/>
                        <a:t>設計・評価</a:t>
                      </a:r>
                      <a:endParaRPr kumimoji="1" lang="ja-JP" altLang="en-US" sz="800" b="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CPU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/>
                        <a:t>設計・評価</a:t>
                      </a:r>
                      <a:endParaRPr kumimoji="1" lang="ja-JP" altLang="en-US" sz="8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3205655" y="220717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今後のプラン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856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51782"/>
          </a:xfrm>
        </p:spPr>
        <p:txBody>
          <a:bodyPr/>
          <a:lstStyle/>
          <a:p>
            <a:r>
              <a:rPr kumimoji="1" lang="ja-JP" altLang="en-US" dirty="0" smtClean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50731"/>
            <a:ext cx="7886700" cy="547074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電気回路で構成されたベクトル行列積演算器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ソフトウェア実装</a:t>
            </a:r>
            <a:endParaRPr lang="en-US" altLang="ja-JP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ja-JP" dirty="0" smtClean="0"/>
              <a:t>CPU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ja-JP" dirty="0" smtClean="0"/>
              <a:t>GP</a:t>
            </a:r>
            <a:r>
              <a:rPr lang="en-US" altLang="ja-JP" dirty="0"/>
              <a:t>U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ハードウェア実装</a:t>
            </a:r>
            <a:endParaRPr kumimoji="1" lang="en-US" altLang="ja-JP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ja-JP" dirty="0" smtClean="0"/>
              <a:t>ASI</a:t>
            </a:r>
            <a:r>
              <a:rPr lang="en-US" altLang="ja-JP" dirty="0"/>
              <a:t>C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光デバイスで構成されたベクトル行列積演算器</a:t>
            </a:r>
            <a:endParaRPr lang="en-US" altLang="ja-JP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ja-JP" dirty="0" smtClean="0"/>
              <a:t>MZI</a:t>
            </a:r>
            <a:r>
              <a:rPr lang="ja-JP" altLang="en-US" dirty="0" smtClean="0"/>
              <a:t>を用いた行列演算器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sz="3000" dirty="0" smtClean="0"/>
              <a:t>これらの性能評価・比較</a:t>
            </a:r>
            <a:endParaRPr lang="en-US" altLang="ja-JP" sz="30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評価内容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演算速度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面積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消費電力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精度</a:t>
            </a:r>
            <a:r>
              <a:rPr lang="en-US" altLang="ja-JP" dirty="0" smtClean="0"/>
              <a:t>(MZ</a:t>
            </a:r>
            <a:r>
              <a:rPr lang="en-US" altLang="ja-JP" dirty="0"/>
              <a:t>I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下矢印 3"/>
          <p:cNvSpPr/>
          <p:nvPr/>
        </p:nvSpPr>
        <p:spPr>
          <a:xfrm>
            <a:off x="3951890" y="3986103"/>
            <a:ext cx="367862" cy="350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2749-6074-420C-8B0F-DD87936066B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16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51782"/>
          </a:xfrm>
        </p:spPr>
        <p:txBody>
          <a:bodyPr/>
          <a:lstStyle/>
          <a:p>
            <a:r>
              <a:rPr kumimoji="1" lang="ja-JP" altLang="en-US" dirty="0" smtClean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50731"/>
            <a:ext cx="7886700" cy="547074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電気回路で構成されたベクトル行列積演算器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ソフトウェア実装</a:t>
            </a:r>
            <a:endParaRPr lang="en-US" altLang="ja-JP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ja-JP" dirty="0" smtClean="0"/>
              <a:t>CPU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ja-JP" dirty="0" smtClean="0"/>
              <a:t>GP</a:t>
            </a:r>
            <a:r>
              <a:rPr lang="en-US" altLang="ja-JP" dirty="0"/>
              <a:t>U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ハードウェア実装</a:t>
            </a:r>
            <a:endParaRPr kumimoji="1" lang="en-US" altLang="ja-JP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ja-JP" dirty="0" smtClean="0"/>
              <a:t>ASI</a:t>
            </a:r>
            <a:r>
              <a:rPr lang="en-US" altLang="ja-JP" dirty="0"/>
              <a:t>C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光デバイスで構成されたベクトル行列積演算器</a:t>
            </a:r>
            <a:endParaRPr lang="en-US" altLang="ja-JP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ja-JP" dirty="0" smtClean="0"/>
              <a:t>MZI</a:t>
            </a:r>
            <a:r>
              <a:rPr lang="ja-JP" altLang="en-US" dirty="0" smtClean="0"/>
              <a:t>を用いた行列演算器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sz="3000" dirty="0" smtClean="0"/>
              <a:t>これらの性能評価・比較</a:t>
            </a:r>
            <a:endParaRPr lang="en-US" altLang="ja-JP" sz="30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評価内容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演算速度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面積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消費電力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精度</a:t>
            </a:r>
            <a:r>
              <a:rPr lang="en-US" altLang="ja-JP" dirty="0" smtClean="0"/>
              <a:t>(MZ</a:t>
            </a:r>
            <a:r>
              <a:rPr lang="en-US" altLang="ja-JP" dirty="0"/>
              <a:t>I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下矢印 3"/>
          <p:cNvSpPr/>
          <p:nvPr/>
        </p:nvSpPr>
        <p:spPr>
          <a:xfrm>
            <a:off x="3898353" y="3986103"/>
            <a:ext cx="367862" cy="350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42749-6074-420C-8B0F-DD87936066B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46234" y="1639614"/>
            <a:ext cx="7325711" cy="872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7903779" y="2606566"/>
            <a:ext cx="0" cy="1828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758151" y="4529960"/>
            <a:ext cx="2238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今週の進捗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19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によるベクトル行列積演算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5"/>
            <a:ext cx="8315653" cy="3786899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ライブラリ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ATLAS(Automatically</a:t>
            </a:r>
            <a:r>
              <a:rPr lang="ja-JP" altLang="en-US" dirty="0"/>
              <a:t> </a:t>
            </a:r>
            <a:r>
              <a:rPr lang="en-US" altLang="ja-JP" dirty="0" smtClean="0"/>
              <a:t>Tuned Linear Algebra Software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を使用</a:t>
            </a:r>
            <a:endParaRPr kumimoji="1" lang="en-US" altLang="ja-JP" dirty="0"/>
          </a:p>
          <a:p>
            <a:r>
              <a:rPr kumimoji="1" lang="ja-JP" altLang="en-US" dirty="0" smtClean="0"/>
              <a:t>ワードサイズ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32bit</a:t>
            </a:r>
          </a:p>
          <a:p>
            <a:r>
              <a:rPr kumimoji="1" lang="ja-JP" altLang="en-US" dirty="0" smtClean="0"/>
              <a:t>評価環境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Woodblock	</a:t>
            </a:r>
          </a:p>
          <a:p>
            <a:pPr lvl="2"/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スペック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エミュレータ</a:t>
            </a:r>
            <a:r>
              <a:rPr kumimoji="1" lang="en-US" altLang="ja-JP" dirty="0" smtClean="0"/>
              <a:t>)</a:t>
            </a:r>
          </a:p>
          <a:p>
            <a:pPr lvl="3"/>
            <a:r>
              <a:rPr kumimoji="1" lang="ja-JP" altLang="en-US" dirty="0" smtClean="0"/>
              <a:t>モデル名　</a:t>
            </a:r>
            <a:r>
              <a:rPr kumimoji="1" lang="en-US" altLang="ja-JP" dirty="0" smtClean="0"/>
              <a:t>QEMU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Virtual CPU</a:t>
            </a:r>
            <a:r>
              <a:rPr lang="ja-JP" altLang="en-US" dirty="0"/>
              <a:t> </a:t>
            </a:r>
            <a:r>
              <a:rPr lang="en-US" altLang="ja-JP" dirty="0" smtClean="0"/>
              <a:t>version 2.0.0</a:t>
            </a:r>
          </a:p>
          <a:p>
            <a:pPr lvl="3"/>
            <a:r>
              <a:rPr lang="en-US" altLang="ja-JP" dirty="0" smtClean="0"/>
              <a:t>CPU</a:t>
            </a:r>
            <a:r>
              <a:rPr lang="ja-JP" altLang="en-US" dirty="0" smtClean="0"/>
              <a:t>クロック数　</a:t>
            </a:r>
            <a:r>
              <a:rPr lang="en-US" altLang="ja-JP" dirty="0" smtClean="0"/>
              <a:t>2.9GH</a:t>
            </a:r>
            <a:r>
              <a:rPr lang="ja-JP" altLang="en-US" dirty="0" err="1" smtClean="0"/>
              <a:t>ｚ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キャッシュサイズ　</a:t>
            </a:r>
            <a:r>
              <a:rPr lang="en-US" altLang="ja-JP" dirty="0" smtClean="0"/>
              <a:t>4096KB</a:t>
            </a:r>
          </a:p>
          <a:p>
            <a:pPr lvl="3"/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5795" y="5612524"/>
            <a:ext cx="50882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現在の状況</a:t>
            </a:r>
            <a:endParaRPr kumimoji="1"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 smtClean="0"/>
              <a:t>コードを書き終え、デバッグ中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587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121690"/>
            <a:ext cx="7886700" cy="1325563"/>
          </a:xfrm>
        </p:spPr>
        <p:txBody>
          <a:bodyPr/>
          <a:lstStyle/>
          <a:p>
            <a:r>
              <a:rPr kumimoji="1" lang="en-US" altLang="ja-JP" dirty="0" smtClean="0"/>
              <a:t>GPU</a:t>
            </a:r>
            <a:r>
              <a:rPr kumimoji="1" lang="ja-JP" altLang="en-US" dirty="0" smtClean="0"/>
              <a:t>によるベクトル行列積演算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061545"/>
            <a:ext cx="7886700" cy="4432245"/>
          </a:xfrm>
        </p:spPr>
        <p:txBody>
          <a:bodyPr/>
          <a:lstStyle/>
          <a:p>
            <a:r>
              <a:rPr kumimoji="1" lang="ja-JP" altLang="en-US" dirty="0" smtClean="0"/>
              <a:t>ライブラリ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CUBLAS</a:t>
            </a:r>
            <a:r>
              <a:rPr lang="ja-JP" altLang="en-US" dirty="0" smtClean="0"/>
              <a:t>を使用</a:t>
            </a:r>
            <a:endParaRPr lang="en-US" altLang="ja-JP" dirty="0"/>
          </a:p>
          <a:p>
            <a:r>
              <a:rPr kumimoji="1" lang="ja-JP" altLang="en-US" dirty="0" smtClean="0"/>
              <a:t>ワードサイズ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32bit</a:t>
            </a:r>
          </a:p>
          <a:p>
            <a:r>
              <a:rPr kumimoji="1" lang="ja-JP" altLang="en-US" dirty="0" smtClean="0"/>
              <a:t>評価環境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九大研究用計算機システム</a:t>
            </a: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tatara</a:t>
            </a:r>
            <a:r>
              <a:rPr kumimoji="1" lang="en-US" altLang="ja-JP" dirty="0" smtClean="0"/>
              <a:t>	 </a:t>
            </a:r>
            <a:r>
              <a:rPr kumimoji="1" lang="ja-JP" altLang="en-US" dirty="0" smtClean="0"/>
              <a:t>を使用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Tatara</a:t>
            </a:r>
            <a:r>
              <a:rPr kumimoji="1" lang="ja-JP" altLang="en-US" dirty="0" smtClean="0"/>
              <a:t>のスペック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096242"/>
            <a:ext cx="7924826" cy="279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4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GPU</a:t>
            </a:r>
            <a:r>
              <a:rPr kumimoji="1" lang="ja-JP" altLang="en-US" dirty="0" smtClean="0"/>
              <a:t>によるベクトル行列積演算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566041"/>
            <a:ext cx="8105447" cy="4610922"/>
          </a:xfrm>
        </p:spPr>
        <p:txBody>
          <a:bodyPr/>
          <a:lstStyle/>
          <a:p>
            <a:r>
              <a:rPr kumimoji="1" lang="ja-JP" altLang="en-US" dirty="0" smtClean="0"/>
              <a:t>現在の状況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コードを書き終え、デバッグも終了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評価結果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903486"/>
              </p:ext>
            </p:extLst>
          </p:nvPr>
        </p:nvGraphicFramePr>
        <p:xfrm>
          <a:off x="1051031" y="3396101"/>
          <a:ext cx="68317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242"/>
                <a:gridCol w="2277242"/>
                <a:gridCol w="227724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行列サイズ</a:t>
                      </a:r>
                      <a:r>
                        <a:rPr kumimoji="1" lang="en-US" altLang="ja-JP" dirty="0" smtClean="0"/>
                        <a:t>(N×N)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Flops</a:t>
                      </a:r>
                      <a:r>
                        <a:rPr kumimoji="1" lang="ja-JP" altLang="en-US" dirty="0" smtClean="0"/>
                        <a:t>　［</a:t>
                      </a:r>
                      <a:r>
                        <a:rPr kumimoji="1" lang="en-US" altLang="ja-JP" dirty="0" err="1" smtClean="0"/>
                        <a:t>GFlops</a:t>
                      </a:r>
                      <a:r>
                        <a:rPr kumimoji="1" lang="ja-JP" altLang="en-US" dirty="0" smtClean="0"/>
                        <a:t>］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実行時間［</a:t>
                      </a:r>
                      <a:r>
                        <a:rPr kumimoji="1" lang="en-US" altLang="ja-JP" dirty="0" err="1" smtClean="0"/>
                        <a:t>μs</a:t>
                      </a:r>
                      <a:r>
                        <a:rPr kumimoji="1" lang="ja-JP" altLang="en-US" dirty="0" smtClean="0"/>
                        <a:t>］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0.7438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512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2.55237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512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2048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10.1956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2048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8192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30.1301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47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MZI</a:t>
            </a:r>
            <a:r>
              <a:rPr kumimoji="1" lang="ja-JP" altLang="en-US" dirty="0" smtClean="0"/>
              <a:t>によるベクトル行列演算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kumimoji="1" lang="ja-JP" altLang="en-US" dirty="0" smtClean="0"/>
              <a:t>モデル式と各パラメータを使い理論値導出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ja-JP" altLang="en-US" sz="2400" dirty="0" smtClean="0"/>
              <a:t>評価結果</a:t>
            </a:r>
            <a:endParaRPr kumimoji="1" lang="ja-JP" altLang="en-US" sz="24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01907"/>
              </p:ext>
            </p:extLst>
          </p:nvPr>
        </p:nvGraphicFramePr>
        <p:xfrm>
          <a:off x="870388" y="2657539"/>
          <a:ext cx="6833696" cy="400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8650"/>
                <a:gridCol w="2519641"/>
                <a:gridCol w="895135"/>
                <a:gridCol w="560562"/>
                <a:gridCol w="334573"/>
                <a:gridCol w="895135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行列サイズ</a:t>
                      </a:r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</a:rPr>
                        <a:t>N×N)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4319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MZI</a:t>
                      </a:r>
                      <a:r>
                        <a:rPr lang="ja-JP" altLang="en-US" sz="1400" u="none" strike="noStrike" dirty="0">
                          <a:effectLst/>
                        </a:rPr>
                        <a:t>ベクトル行列積遅延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時間［</a:t>
                      </a:r>
                      <a:r>
                        <a:rPr lang="en-US" altLang="ja-JP" sz="1400" u="none" strike="noStrike" dirty="0" smtClean="0">
                          <a:effectLst/>
                        </a:rPr>
                        <a:t>s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面積</a:t>
                      </a:r>
                      <a:r>
                        <a:rPr lang="en-US" altLang="ja-JP" sz="1400" u="none" strike="noStrike" dirty="0" smtClean="0">
                          <a:effectLst/>
                        </a:rPr>
                        <a:t>[</a:t>
                      </a:r>
                      <a:r>
                        <a:rPr lang="en-US" sz="1400" u="none" strike="noStrike" dirty="0" smtClean="0">
                          <a:effectLst/>
                        </a:rPr>
                        <a:t>mm＾2]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消費電力</a:t>
                      </a:r>
                      <a:r>
                        <a:rPr lang="en-US" altLang="ja-JP" sz="1400" u="none" strike="noStrike">
                          <a:effectLst/>
                        </a:rPr>
                        <a:t>[</a:t>
                      </a:r>
                      <a:r>
                        <a:rPr lang="en-US" sz="1400" u="none" strike="noStrike">
                          <a:effectLst/>
                        </a:rPr>
                        <a:t>W]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219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5.10E-11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30.006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2.70E-02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219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5.30E-11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56.008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3.80E-02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219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5.50E-11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90.01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5.00E-02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219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5.70E-11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132.012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6.30E-02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219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5.90E-11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182.014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7.70E-02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219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6.10E-11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240.016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9.20E-02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219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6.30E-11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306.018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1.08E-01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219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6.50E-11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380.02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1.25E-01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219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6.70E-11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462.022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1.43E-01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219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6.90E-11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552.024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1.62E-01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219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7.10E-11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650.026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1.82E-01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219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7.30E-11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756.028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2.03E-01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219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7.50E-11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870.03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2.25E-01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219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7.70E-11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992.032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2.48E-01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219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1024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2.09E-09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4192258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5.32E+02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24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光回路　モデル式　遅延時間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995489"/>
                <a:ext cx="7886700" cy="4486274"/>
              </a:xfrm>
            </p:spPr>
            <p:txBody>
              <a:bodyPr/>
              <a:lstStyle/>
              <a:p>
                <a:pPr lvl="1"/>
                <a:r>
                  <a:rPr lang="ja-JP" altLang="en-US" sz="2800" dirty="0" smtClean="0"/>
                  <a:t>入力光が入射されてから、回路を通過し受光器で検出されるまでの時間</a:t>
                </a:r>
                <a:endParaRPr lang="en-US" altLang="ja-JP" sz="2800" dirty="0" smtClean="0"/>
              </a:p>
              <a:p>
                <a:pPr lvl="1"/>
                <a:endParaRPr kumimoji="1" lang="en-US" altLang="ja-JP" dirty="0" smtClean="0"/>
              </a:p>
              <a:p>
                <a:pPr marL="457200" lvl="1" indent="0">
                  <a:buNone/>
                </a:pPr>
                <a:r>
                  <a:rPr lang="ja-JP" altLang="en-US" dirty="0" smtClean="0"/>
                  <a:t>　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𝑀𝑍𝐼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𝑀𝑍𝐼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𝑀𝑍𝐼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𝐴𝑀𝑃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sz="1800" dirty="0" smtClean="0"/>
              </a:p>
              <a:p>
                <a:pPr marL="457200" lvl="1" indent="0">
                  <a:buNone/>
                </a:pPr>
                <a:endParaRPr lang="en-US" altLang="ja-JP" sz="1800" dirty="0"/>
              </a:p>
              <a:p>
                <a:pPr marL="457200" lvl="1" indent="0">
                  <a:buNone/>
                </a:pPr>
                <a:r>
                  <a:rPr lang="en-US" altLang="ja-JP" sz="1800" dirty="0" smtClean="0"/>
                  <a:t>L</a:t>
                </a:r>
                <a:r>
                  <a:rPr lang="en-US" altLang="ja-JP" sz="1600" dirty="0" smtClean="0"/>
                  <a:t>MZI</a:t>
                </a:r>
                <a:r>
                  <a:rPr lang="ja-JP" altLang="en-US" sz="1800" dirty="0"/>
                  <a:t>：</a:t>
                </a:r>
                <a:r>
                  <a:rPr lang="en-US" altLang="ja-JP" sz="1800" dirty="0"/>
                  <a:t>1</a:t>
                </a:r>
                <a:r>
                  <a:rPr lang="ja-JP" altLang="en-US" sz="1800" dirty="0" err="1"/>
                  <a:t>つの</a:t>
                </a:r>
                <a:r>
                  <a:rPr lang="en-US" altLang="ja-JP" sz="1800" dirty="0"/>
                  <a:t>MZI</a:t>
                </a:r>
                <a:r>
                  <a:rPr lang="ja-JP" altLang="en-US" sz="1800" dirty="0"/>
                  <a:t>の光が入射して光が出てくるまでの遅延</a:t>
                </a:r>
                <a:r>
                  <a:rPr lang="ja-JP" altLang="en-US" sz="1800" dirty="0" smtClean="0"/>
                  <a:t>時間</a:t>
                </a:r>
                <a:endParaRPr lang="en-US" altLang="ja-JP" sz="1800" dirty="0" smtClean="0"/>
              </a:p>
              <a:p>
                <a:pPr marL="457200" lvl="1" indent="0">
                  <a:buNone/>
                </a:pPr>
                <a:r>
                  <a:rPr lang="en-US" altLang="ja-JP" sz="1800" dirty="0" smtClean="0"/>
                  <a:t>LP</a:t>
                </a:r>
                <a:r>
                  <a:rPr lang="en-US" altLang="ja-JP" sz="1600" dirty="0" smtClean="0"/>
                  <a:t>MZI</a:t>
                </a:r>
                <a:r>
                  <a:rPr lang="ja-JP" altLang="en-US" sz="1800" dirty="0" smtClean="0"/>
                  <a:t>（</a:t>
                </a:r>
                <a:r>
                  <a:rPr lang="en-US" altLang="ja-JP" sz="1800" dirty="0" smtClean="0"/>
                  <a:t>N</a:t>
                </a:r>
                <a:r>
                  <a:rPr lang="ja-JP" altLang="en-US" sz="1800" dirty="0" smtClean="0"/>
                  <a:t>）：</a:t>
                </a:r>
                <a:r>
                  <a:rPr lang="en-US" altLang="ja-JP" sz="1800" dirty="0" smtClean="0"/>
                  <a:t>N×N</a:t>
                </a:r>
                <a:r>
                  <a:rPr lang="ja-JP" altLang="en-US" sz="1800" dirty="0" smtClean="0"/>
                  <a:t>ユニタリ行列を表す</a:t>
                </a:r>
                <a:r>
                  <a:rPr lang="en-US" altLang="ja-JP" sz="1800" dirty="0" smtClean="0"/>
                  <a:t>MZI</a:t>
                </a:r>
                <a:r>
                  <a:rPr lang="ja-JP" altLang="en-US" sz="1800" dirty="0" smtClean="0"/>
                  <a:t>回路で通る</a:t>
                </a:r>
                <a:r>
                  <a:rPr lang="en-US" altLang="ja-JP" sz="1800" dirty="0" smtClean="0"/>
                  <a:t>MZI</a:t>
                </a:r>
                <a:r>
                  <a:rPr lang="ja-JP" altLang="en-US" sz="1800" dirty="0" smtClean="0"/>
                  <a:t>の最大数</a:t>
                </a:r>
                <a:endParaRPr lang="en-US" altLang="ja-JP" sz="1800" dirty="0" smtClean="0"/>
              </a:p>
              <a:p>
                <a:pPr marL="457200" lvl="1" indent="0">
                  <a:buNone/>
                </a:pPr>
                <a:r>
                  <a:rPr lang="en-US" altLang="ja-JP" sz="1800" dirty="0"/>
                  <a:t>L</a:t>
                </a:r>
                <a:r>
                  <a:rPr lang="en-US" altLang="ja-JP" sz="1600" dirty="0" smtClean="0"/>
                  <a:t>AMP</a:t>
                </a:r>
                <a:r>
                  <a:rPr lang="ja-JP" altLang="en-US" sz="1800" dirty="0" smtClean="0"/>
                  <a:t>：アンプに光が入射してから出力されるまでの遅延時間</a:t>
                </a:r>
                <a:endParaRPr lang="en-US" altLang="ja-JP" sz="1800" dirty="0" smtClean="0"/>
              </a:p>
              <a:p>
                <a:pPr marL="457200" lvl="1" indent="0">
                  <a:buNone/>
                </a:pPr>
                <a:r>
                  <a:rPr lang="en-US" altLang="ja-JP" sz="1800" dirty="0"/>
                  <a:t>L</a:t>
                </a:r>
                <a:r>
                  <a:rPr lang="en-US" altLang="ja-JP" sz="1600" dirty="0" smtClean="0"/>
                  <a:t>PD</a:t>
                </a:r>
                <a:r>
                  <a:rPr lang="ja-JP" altLang="en-US" sz="1800" dirty="0" smtClean="0"/>
                  <a:t>：受光器の応答時間</a:t>
                </a:r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995489"/>
                <a:ext cx="7886700" cy="4486274"/>
              </a:xfrm>
              <a:blipFill rotWithShape="0">
                <a:blip r:embed="rId2"/>
                <a:stretch>
                  <a:fillRect t="-23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5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光回路　モデル式　面積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altLang="ja-JP" sz="20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6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ja-JP" sz="2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ja-JP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ja-JP" altLang="ja-JP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ja-JP" altLang="ja-JP" sz="260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ja-JP" sz="26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ja-JP" sz="2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sz="26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600">
                              <a:latin typeface="Cambria Math" panose="02040503050406030204" pitchFamily="18" charset="0"/>
                            </a:rPr>
                            <m:t>MZI</m:t>
                          </m:r>
                        </m:sub>
                      </m:sSub>
                      <m:r>
                        <a:rPr lang="ja-JP" altLang="ja-JP" sz="2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ja-JP" altLang="ja-JP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ja-JP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ja-JP" altLang="ja-JP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ja-JP" sz="2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ja-JP" altLang="ja-JP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ja-JP" altLang="ja-JP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6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ja-JP" sz="2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2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sz="2600" dirty="0" smtClean="0"/>
                  <a:t>			</a:t>
                </a:r>
                <a14:m>
                  <m:oMath xmlns:m="http://schemas.openxmlformats.org/officeDocument/2006/math">
                    <m:r>
                      <a:rPr lang="en-US" altLang="ja-JP" sz="2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ja-JP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𝐴𝑀𝑃</m:t>
                        </m:r>
                      </m:sub>
                    </m:sSub>
                    <m:r>
                      <a:rPr lang="ja-JP" altLang="ja-JP" sz="2600" i="1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ja-JP" altLang="ja-JP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6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ja-JP" altLang="ja-JP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ja-JP" sz="2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altLang="ja-JP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ja-JP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2600" i="1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</m:oMath>
                </a14:m>
                <a:r>
                  <a:rPr lang="en-US" altLang="ja-JP" sz="2600" dirty="0"/>
                  <a:t>×</a:t>
                </a:r>
                <a:r>
                  <a:rPr lang="en-US" altLang="ja-JP" sz="2600" dirty="0" smtClean="0"/>
                  <a:t>M</a:t>
                </a:r>
              </a:p>
              <a:p>
                <a:pPr marL="0" indent="0">
                  <a:buNone/>
                </a:pPr>
                <a:endParaRPr lang="en-US" altLang="ja-JP" sz="2000" dirty="0"/>
              </a:p>
              <a:p>
                <a:r>
                  <a:rPr lang="en-US" altLang="ja-JP" sz="2000" dirty="0"/>
                  <a:t>S</a:t>
                </a:r>
                <a:r>
                  <a:rPr lang="en-US" altLang="ja-JP" sz="1600" dirty="0"/>
                  <a:t>S</a:t>
                </a:r>
                <a:r>
                  <a:rPr lang="ja-JP" altLang="en-US" sz="2000" dirty="0"/>
                  <a:t>：光源の面積</a:t>
                </a:r>
                <a:endParaRPr lang="en-US" altLang="ja-JP" sz="2000" dirty="0"/>
              </a:p>
              <a:p>
                <a:r>
                  <a:rPr lang="en-US" altLang="ja-JP" sz="2000" dirty="0"/>
                  <a:t>S</a:t>
                </a:r>
                <a:r>
                  <a:rPr lang="en-US" altLang="ja-JP" sz="1600" dirty="0"/>
                  <a:t>MZI</a:t>
                </a:r>
                <a:r>
                  <a:rPr lang="ja-JP" altLang="en-US" sz="2000" dirty="0"/>
                  <a:t>：</a:t>
                </a:r>
                <a:r>
                  <a:rPr lang="en-US" altLang="ja-JP" sz="2000" dirty="0"/>
                  <a:t>MZI</a:t>
                </a:r>
                <a:r>
                  <a:rPr lang="ja-JP" altLang="en-US" sz="2000" dirty="0"/>
                  <a:t>の面積</a:t>
                </a:r>
                <a:endParaRPr lang="en-US" altLang="ja-JP" sz="2000" dirty="0"/>
              </a:p>
              <a:p>
                <a:r>
                  <a:rPr lang="en-US" altLang="ja-JP" sz="2000" dirty="0"/>
                  <a:t>S</a:t>
                </a:r>
                <a:r>
                  <a:rPr lang="en-US" altLang="ja-JP" sz="1600" dirty="0"/>
                  <a:t>AMP</a:t>
                </a:r>
                <a:r>
                  <a:rPr lang="ja-JP" altLang="en-US" sz="2000" dirty="0"/>
                  <a:t>：増幅器の面積</a:t>
                </a:r>
                <a:endParaRPr lang="ja-JP" altLang="ja-JP" sz="2000" dirty="0"/>
              </a:p>
              <a:p>
                <a:r>
                  <a:rPr lang="en-US" altLang="ja-JP" sz="2000" dirty="0"/>
                  <a:t>S</a:t>
                </a:r>
                <a:r>
                  <a:rPr lang="en-US" altLang="ja-JP" sz="1600" dirty="0"/>
                  <a:t>PD</a:t>
                </a:r>
                <a:r>
                  <a:rPr lang="ja-JP" altLang="en-US" sz="2000" dirty="0"/>
                  <a:t>：検出器の面積</a:t>
                </a:r>
                <a:endParaRPr lang="en-US" altLang="ja-JP" sz="2000" dirty="0"/>
              </a:p>
              <a:p>
                <a:pPr marL="0" indent="0">
                  <a:buNone/>
                </a:pPr>
                <a:endParaRPr lang="en-US" altLang="ja-JP" sz="2000" dirty="0" smtClean="0"/>
              </a:p>
              <a:p>
                <a:pPr marL="0" indent="0">
                  <a:buNone/>
                </a:pPr>
                <a:r>
                  <a:rPr lang="en-US" altLang="ja-JP" sz="2000" dirty="0" smtClean="0"/>
                  <a:t>N×N</a:t>
                </a:r>
                <a:r>
                  <a:rPr lang="ja-JP" altLang="en-US" sz="2000" dirty="0" smtClean="0"/>
                  <a:t>ユニタリ行列を</a:t>
                </a:r>
                <a:r>
                  <a:rPr lang="en-US" altLang="ja-JP" sz="2000" dirty="0" smtClean="0"/>
                  <a:t>MZI</a:t>
                </a:r>
                <a:r>
                  <a:rPr lang="ja-JP" altLang="en-US" sz="2000" dirty="0" smtClean="0"/>
                  <a:t>を使った回路で表すために必要な</a:t>
                </a:r>
                <a:r>
                  <a:rPr lang="en-US" altLang="ja-JP" sz="2000" dirty="0" smtClean="0"/>
                  <a:t>MZI</a:t>
                </a:r>
                <a:r>
                  <a:rPr lang="ja-JP" altLang="en-US" sz="2000" dirty="0" smtClean="0"/>
                  <a:t>の数は</a:t>
                </a:r>
                <a:endParaRPr lang="en-US" altLang="ja-JP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個</m:t>
                      </m:r>
                    </m:oMath>
                  </m:oMathPara>
                </a14:m>
                <a:endParaRPr lang="en-US" altLang="ja-JP" sz="2000" b="0" dirty="0" smtClean="0"/>
              </a:p>
              <a:p>
                <a:pPr marL="0" indent="0">
                  <a:buNone/>
                </a:pPr>
                <a:endParaRPr lang="en-US" altLang="ja-JP" sz="2000" dirty="0"/>
              </a:p>
              <a:p>
                <a:pPr marL="0" indent="0">
                  <a:buNone/>
                </a:pPr>
                <a:endParaRPr lang="ja-JP" altLang="ja-JP" sz="20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3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838</TotalTime>
  <Words>471</Words>
  <Application>Microsoft Office PowerPoint</Application>
  <PresentationFormat>画面に合わせる (4:3)</PresentationFormat>
  <Paragraphs>232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Cambria Math</vt:lpstr>
      <vt:lpstr>Wingdings</vt:lpstr>
      <vt:lpstr>Office テーマ</vt:lpstr>
      <vt:lpstr>12.9ゼミ</vt:lpstr>
      <vt:lpstr>目標</vt:lpstr>
      <vt:lpstr>目標</vt:lpstr>
      <vt:lpstr>CPUによるベクトル行列積演算</vt:lpstr>
      <vt:lpstr>GPUによるベクトル行列積演算</vt:lpstr>
      <vt:lpstr>GPUによるベクトル行列積演算</vt:lpstr>
      <vt:lpstr>MZIによるベクトル行列演算</vt:lpstr>
      <vt:lpstr>光回路　モデル式　遅延時間</vt:lpstr>
      <vt:lpstr>光回路　モデル式　面積</vt:lpstr>
      <vt:lpstr>光回路　モデル式　消費電力</vt:lpstr>
      <vt:lpstr>今後の活動</vt:lpstr>
      <vt:lpstr>PowerPoint プレゼンテーション</vt:lpstr>
      <vt:lpstr>光MZI　ノイズ源</vt:lpstr>
      <vt:lpstr>ノイズ：光源</vt:lpstr>
      <vt:lpstr>ショット雑音</vt:lpstr>
      <vt:lpstr>熱雑音</vt:lpstr>
      <vt:lpstr>PowerPoint プレゼンテーション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kouji satou</dc:creator>
  <cp:lastModifiedBy>kouji satou</cp:lastModifiedBy>
  <cp:revision>24</cp:revision>
  <dcterms:created xsi:type="dcterms:W3CDTF">2016-12-08T09:11:35Z</dcterms:created>
  <dcterms:modified xsi:type="dcterms:W3CDTF">2016-12-09T13:27:53Z</dcterms:modified>
</cp:coreProperties>
</file>