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58" r:id="rId6"/>
    <p:sldId id="259" r:id="rId7"/>
    <p:sldId id="260" r:id="rId8"/>
    <p:sldId id="267" r:id="rId9"/>
    <p:sldId id="261" r:id="rId10"/>
    <p:sldId id="26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2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4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28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6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2A81-D6EB-4179-9DC5-49217218A9C2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9FD4-7BE8-4857-884E-B443FCE1D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8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1211" y="1122363"/>
            <a:ext cx="8923061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20170118</a:t>
            </a:r>
            <a:r>
              <a:rPr kumimoji="1" lang="ja-JP" altLang="en-US" dirty="0" smtClean="0"/>
              <a:t>　ゼミ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実験で使うパラメータについて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78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26519"/>
            <a:ext cx="7886700" cy="4650444"/>
          </a:xfrm>
        </p:spPr>
        <p:txBody>
          <a:bodyPr/>
          <a:lstStyle/>
          <a:p>
            <a:r>
              <a:rPr kumimoji="1" lang="en-US" altLang="ja-JP" dirty="0" smtClean="0"/>
              <a:t>1/18</a:t>
            </a:r>
            <a:r>
              <a:rPr kumimoji="1" lang="ja-JP" altLang="en-US" dirty="0" smtClean="0"/>
              <a:t>　ゼミ　使用するパラメータ、実験方法の決定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1/19,20</a:t>
            </a:r>
            <a:r>
              <a:rPr kumimoji="1" lang="ja-JP" altLang="en-US" dirty="0" smtClean="0"/>
              <a:t>　実験、実験結果からの考察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ゼミにて考察について議論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　タイトル、章立て</a:t>
            </a:r>
            <a:endParaRPr kumimoji="1" lang="en-US" altLang="ja-JP" dirty="0" smtClean="0"/>
          </a:p>
          <a:p>
            <a:r>
              <a:rPr kumimoji="1" lang="en-US" altLang="ja-JP" dirty="0" smtClean="0"/>
              <a:t>1/21,22</a:t>
            </a:r>
            <a:r>
              <a:rPr kumimoji="1" lang="ja-JP" altLang="en-US" dirty="0" smtClean="0"/>
              <a:t>　卒論執筆開始　</a:t>
            </a:r>
            <a:endParaRPr lang="en-US" altLang="ja-JP" dirty="0"/>
          </a:p>
          <a:p>
            <a:r>
              <a:rPr kumimoji="1" lang="en-US" altLang="ja-JP" dirty="0" smtClean="0"/>
              <a:t>1/30</a:t>
            </a:r>
            <a:r>
              <a:rPr kumimoji="1" lang="ja-JP" altLang="en-US" dirty="0" smtClean="0"/>
              <a:t>　卒論　第１版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233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MZIVMM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今回は</a:t>
            </a:r>
            <a:r>
              <a:rPr kumimoji="1" lang="en-US" altLang="ja-JP" dirty="0" smtClean="0"/>
              <a:t>3×3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MZIVMM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雑音源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chemeClr val="bg2"/>
                </a:solidFill>
              </a:rPr>
              <a:t>光源</a:t>
            </a:r>
            <a:endParaRPr lang="en-US" altLang="ja-JP" dirty="0" smtClean="0">
              <a:solidFill>
                <a:schemeClr val="bg2"/>
              </a:solidFill>
            </a:endParaRPr>
          </a:p>
          <a:p>
            <a:pPr lvl="1"/>
            <a:r>
              <a:rPr kumimoji="1" lang="ja-JP" altLang="en-US" dirty="0" smtClean="0"/>
              <a:t>位相</a:t>
            </a:r>
            <a:r>
              <a:rPr kumimoji="1" lang="ja-JP" altLang="en-US" dirty="0"/>
              <a:t>シフタ</a:t>
            </a:r>
            <a:r>
              <a:rPr kumimoji="1" lang="ja-JP" altLang="en-US" dirty="0" smtClean="0"/>
              <a:t>の制御信号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chemeClr val="bg2"/>
                </a:solidFill>
              </a:rPr>
              <a:t>光アンプ</a:t>
            </a:r>
            <a:endParaRPr lang="en-US" altLang="ja-JP" dirty="0" smtClean="0">
              <a:solidFill>
                <a:schemeClr val="bg2"/>
              </a:solidFill>
            </a:endParaRPr>
          </a:p>
          <a:p>
            <a:pPr lvl="1"/>
            <a:r>
              <a:rPr kumimoji="1" lang="ja-JP" altLang="en-US" dirty="0"/>
              <a:t>フォトディテクタ</a:t>
            </a:r>
            <a:endParaRPr kumimoji="1" lang="en-US" altLang="ja-JP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53288" y="4656101"/>
            <a:ext cx="8573657" cy="1515710"/>
            <a:chOff x="441253" y="4491001"/>
            <a:chExt cx="8573657" cy="1515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872" y="4727471"/>
              <a:ext cx="5157788" cy="1279240"/>
            </a:xfrm>
            <a:prstGeom prst="rect">
              <a:avLst/>
            </a:prstGeom>
          </p:spPr>
        </p:pic>
        <p:sp>
          <p:nvSpPr>
            <p:cNvPr id="6" name="フローチャート: 結合子 5"/>
            <p:cNvSpPr/>
            <p:nvPr/>
          </p:nvSpPr>
          <p:spPr>
            <a:xfrm>
              <a:off x="1563076" y="48603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結合子 6"/>
            <p:cNvSpPr/>
            <p:nvPr/>
          </p:nvSpPr>
          <p:spPr>
            <a:xfrm>
              <a:off x="1563076" y="5059460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ローチャート: 結合子 7"/>
            <p:cNvSpPr/>
            <p:nvPr/>
          </p:nvSpPr>
          <p:spPr>
            <a:xfrm>
              <a:off x="1563076" y="5524806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結合子 8"/>
            <p:cNvSpPr/>
            <p:nvPr/>
          </p:nvSpPr>
          <p:spPr>
            <a:xfrm>
              <a:off x="1563076" y="5723933"/>
              <a:ext cx="156307" cy="144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1253" y="44910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光源</a:t>
              </a:r>
              <a:endParaRPr kumimoji="1" lang="ja-JP" altLang="en-US" dirty="0"/>
            </a:p>
          </p:txBody>
        </p:sp>
        <p:cxnSp>
          <p:nvCxnSpPr>
            <p:cNvPr id="11" name="カギ線コネクタ 10"/>
            <p:cNvCxnSpPr/>
            <p:nvPr/>
          </p:nvCxnSpPr>
          <p:spPr>
            <a:xfrm rot="16200000" flipH="1">
              <a:off x="708611" y="4914917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811945" y="5004333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処理 12"/>
            <p:cNvSpPr/>
            <p:nvPr/>
          </p:nvSpPr>
          <p:spPr>
            <a:xfrm>
              <a:off x="6959717" y="4864024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処理 13"/>
            <p:cNvSpPr/>
            <p:nvPr/>
          </p:nvSpPr>
          <p:spPr>
            <a:xfrm>
              <a:off x="6969660" y="5066692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処理 14"/>
            <p:cNvSpPr/>
            <p:nvPr/>
          </p:nvSpPr>
          <p:spPr>
            <a:xfrm>
              <a:off x="6969660" y="5723933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処理 15"/>
            <p:cNvSpPr/>
            <p:nvPr/>
          </p:nvSpPr>
          <p:spPr>
            <a:xfrm>
              <a:off x="6969660" y="5521265"/>
              <a:ext cx="204863" cy="144000"/>
            </a:xfrm>
            <a:prstGeom prst="flowChart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369908" y="4491001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フォトディテクタ</a:t>
              </a:r>
              <a:endParaRPr kumimoji="1" lang="ja-JP" altLang="en-US" dirty="0"/>
            </a:p>
          </p:txBody>
        </p:sp>
        <p:cxnSp>
          <p:nvCxnSpPr>
            <p:cNvPr id="18" name="カギ線コネクタ 17"/>
            <p:cNvCxnSpPr/>
            <p:nvPr/>
          </p:nvCxnSpPr>
          <p:spPr>
            <a:xfrm rot="5400000">
              <a:off x="7265719" y="4962812"/>
              <a:ext cx="863600" cy="658642"/>
            </a:xfrm>
            <a:prstGeom prst="bentConnector3">
              <a:avLst>
                <a:gd name="adj1" fmla="val 997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H="1">
              <a:off x="7369053" y="5052228"/>
              <a:ext cx="6586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890481" y="424624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光アンプ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73558" y="4373773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99837" y="4379102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13280" y="6014849"/>
            <a:ext cx="1048483" cy="6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24" name="右矢印 23"/>
          <p:cNvSpPr/>
          <p:nvPr/>
        </p:nvSpPr>
        <p:spPr>
          <a:xfrm>
            <a:off x="7254074" y="6042027"/>
            <a:ext cx="1048483" cy="6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2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8960"/>
            <a:ext cx="7886700" cy="4486274"/>
          </a:xfrm>
        </p:spPr>
        <p:txBody>
          <a:bodyPr/>
          <a:lstStyle/>
          <a:p>
            <a:r>
              <a:rPr lang="ja-JP" altLang="en-US" dirty="0" smtClean="0"/>
              <a:t>シミュレータ上で、雑音なしの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と雑音ありの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で同じ演算を実行</a:t>
            </a:r>
            <a:endParaRPr lang="en-US" altLang="ja-JP" dirty="0" smtClean="0"/>
          </a:p>
          <a:p>
            <a:r>
              <a:rPr lang="ja-JP" altLang="en-US" dirty="0" smtClean="0"/>
              <a:t>ある瞬間においての雑音なしの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の出力した値を</a:t>
            </a:r>
            <a:r>
              <a:rPr lang="en-US" altLang="ja-JP" dirty="0" smtClean="0"/>
              <a:t>A[n],</a:t>
            </a:r>
            <a:r>
              <a:rPr lang="ja-JP" altLang="en-US" dirty="0" smtClean="0"/>
              <a:t>雑音ありの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の出力した値を</a:t>
            </a:r>
            <a:r>
              <a:rPr lang="en-US" altLang="ja-JP" dirty="0" smtClean="0"/>
              <a:t>N[n]</a:t>
            </a:r>
            <a:r>
              <a:rPr lang="ja-JP" altLang="en-US" dirty="0" smtClean="0"/>
              <a:t>とし、その誤差を計測．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28650" y="3945926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 noise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636944" y="5512135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without noise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27" y="5534384"/>
            <a:ext cx="1676400" cy="12382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80" y="3676142"/>
            <a:ext cx="1645481" cy="13620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58" y="5928432"/>
            <a:ext cx="1819275" cy="66675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6589175" y="4574363"/>
            <a:ext cx="2103642" cy="11758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誤差</a:t>
            </a:r>
            <a:endParaRPr kumimoji="1" lang="ja-JP" altLang="en-US" sz="2800" dirty="0"/>
          </a:p>
        </p:txBody>
      </p:sp>
      <p:cxnSp>
        <p:nvCxnSpPr>
          <p:cNvPr id="17" name="カギ線コネクタ 16"/>
          <p:cNvCxnSpPr>
            <a:stCxn id="4" idx="3"/>
          </p:cNvCxnSpPr>
          <p:nvPr/>
        </p:nvCxnSpPr>
        <p:spPr>
          <a:xfrm>
            <a:off x="3016660" y="4533865"/>
            <a:ext cx="1912783" cy="58793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V="1">
            <a:off x="3024954" y="5400409"/>
            <a:ext cx="1904489" cy="69966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4929443" y="4967137"/>
            <a:ext cx="522492" cy="544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22" idx="6"/>
          </p:cNvCxnSpPr>
          <p:nvPr/>
        </p:nvCxnSpPr>
        <p:spPr>
          <a:xfrm>
            <a:off x="5451935" y="5239636"/>
            <a:ext cx="1137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29874" y="615036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［</a:t>
            </a:r>
            <a:r>
              <a:rPr kumimoji="1" lang="en-US" altLang="ja-JP" sz="2800" dirty="0" smtClean="0"/>
              <a:t>n</a:t>
            </a:r>
            <a:r>
              <a:rPr kumimoji="1" lang="ja-JP" altLang="en-US" sz="2800" dirty="0" smtClean="0"/>
              <a:t>］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29874" y="3960355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</a:t>
            </a:r>
            <a:r>
              <a:rPr kumimoji="1" lang="ja-JP" altLang="en-US" sz="2800" dirty="0" smtClean="0"/>
              <a:t>［</a:t>
            </a:r>
            <a:r>
              <a:rPr kumimoji="1" lang="en-US" altLang="ja-JP" sz="2800" dirty="0" smtClean="0"/>
              <a:t>n</a:t>
            </a:r>
            <a:r>
              <a:rPr kumimoji="1" lang="ja-JP" altLang="en-US" sz="2800" dirty="0" smtClean="0"/>
              <a:t>］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4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ERROR</a:t>
            </a:r>
            <a:r>
              <a:rPr kumimoji="1" lang="ja-JP" altLang="en-US" dirty="0" smtClean="0"/>
              <a:t>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>
                    <a:latin typeface="Cambria Math" panose="02040503050406030204" pitchFamily="18" charset="0"/>
                  </a:rPr>
                  <a:t>ERROR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の定義は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m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回誤差の測定を行ったとすると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𝐸𝑅𝑅𝑂𝑅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]|</m:t>
                          </m:r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各雑音を導入した場合の</a:t>
                </a:r>
                <a:r>
                  <a:rPr kumimoji="1" lang="en-US" altLang="ja-JP" dirty="0" smtClean="0"/>
                  <a:t>ERROR</a:t>
                </a:r>
                <a:r>
                  <a:rPr kumimoji="1" lang="ja-JP" altLang="en-US" dirty="0" smtClean="0"/>
                  <a:t>を測定する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801" r="-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9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477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位相シフタの制御信号のノイズ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雑音源がわからないため、白色雑音を使用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パラメータの変化させる範囲は雑音が大きくなりすぎない値まで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雑音平均電力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信号電力の</a:t>
            </a:r>
            <a:r>
              <a:rPr lang="en-US" altLang="ja-JP" dirty="0" smtClean="0"/>
              <a:t>0.1</a:t>
            </a:r>
            <a:r>
              <a:rPr lang="ja-JP" altLang="en-US" dirty="0" smtClean="0"/>
              <a:t>％～</a:t>
            </a:r>
            <a:r>
              <a:rPr lang="en-US" altLang="ja-JP" dirty="0" smtClean="0"/>
              <a:t>2</a:t>
            </a:r>
            <a:r>
              <a:rPr lang="ja-JP" altLang="en-US" dirty="0" smtClean="0"/>
              <a:t>％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267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6946"/>
                <a:ext cx="7886700" cy="53110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 smtClean="0"/>
                  <a:t>フォトディテクタ</a:t>
                </a:r>
                <a:r>
                  <a:rPr lang="en-US" altLang="ja-JP" dirty="0"/>
                  <a:t>(PD)</a:t>
                </a:r>
                <a:r>
                  <a:rPr lang="ja-JP" altLang="en-US" dirty="0" smtClean="0"/>
                  <a:t>のノイズ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共に白色雑音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ショット</a:t>
                </a:r>
                <a:r>
                  <a:rPr lang="ja-JP" altLang="en-US" dirty="0" smtClean="0"/>
                  <a:t>雑音電力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𝑠h𝑜𝑡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q</a:t>
                </a:r>
                <a:r>
                  <a:rPr lang="ja-JP" altLang="en-US" dirty="0"/>
                  <a:t>：電子１個あたりの</a:t>
                </a:r>
                <a:r>
                  <a:rPr lang="ja-JP" altLang="en-US" dirty="0" smtClean="0"/>
                  <a:t>電気量</a:t>
                </a:r>
                <a:endParaRPr lang="en-US" altLang="ja-JP" dirty="0" smtClean="0"/>
              </a:p>
              <a:p>
                <a:pPr marL="1371600" lvl="3" indent="0">
                  <a:buNone/>
                </a:pP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(</a:t>
                </a:r>
                <a:r>
                  <a:rPr lang="en-US" altLang="ja-JP" dirty="0"/>
                  <a:t>1.60217662 × </a:t>
                </a:r>
                <a:r>
                  <a:rPr lang="en-US" altLang="ja-JP" dirty="0" smtClean="0"/>
                  <a:t>10</a:t>
                </a:r>
                <a:r>
                  <a:rPr lang="en-US" altLang="ja-JP" baseline="30000" dirty="0" smtClean="0"/>
                  <a:t>-19 </a:t>
                </a:r>
                <a:r>
                  <a:rPr lang="ja-JP" altLang="en-US" dirty="0"/>
                  <a:t>［</a:t>
                </a:r>
                <a:r>
                  <a:rPr lang="en-US" altLang="ja-JP" dirty="0"/>
                  <a:t>C</a:t>
                </a:r>
                <a:r>
                  <a:rPr lang="ja-JP" altLang="en-US" dirty="0" smtClean="0"/>
                  <a:t>］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 smtClean="0"/>
                  <a:t>I</a:t>
                </a:r>
                <a:r>
                  <a:rPr lang="en-US" altLang="ja-JP" sz="1100" dirty="0" smtClean="0"/>
                  <a:t>L</a:t>
                </a:r>
                <a:r>
                  <a:rPr lang="ja-JP" altLang="en-US" dirty="0" smtClean="0"/>
                  <a:t>：入射光による発生電流［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Δ</a:t>
                </a:r>
                <a:r>
                  <a:rPr lang="ja-JP" altLang="en-US" dirty="0"/>
                  <a:t>ｆ</a:t>
                </a:r>
                <a:r>
                  <a:rPr lang="ja-JP" altLang="en-US" dirty="0" smtClean="0"/>
                  <a:t>：雑音帯域幅</a:t>
                </a:r>
                <a:r>
                  <a:rPr lang="ja-JP" altLang="en-US" dirty="0"/>
                  <a:t>［</a:t>
                </a:r>
                <a:r>
                  <a:rPr lang="en-US" altLang="ja-JP" dirty="0"/>
                  <a:t>Hz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熱雑音電力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𝑡h𝑎𝑟𝑚𝑎𝑙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 err="1"/>
                  <a:t>k</a:t>
                </a:r>
                <a:r>
                  <a:rPr lang="en-US" altLang="ja-JP" sz="1000" dirty="0" err="1"/>
                  <a:t>B</a:t>
                </a:r>
                <a:r>
                  <a:rPr lang="ja-JP" altLang="en-US" dirty="0"/>
                  <a:t>：ボルツマン</a:t>
                </a:r>
                <a:r>
                  <a:rPr lang="ja-JP" altLang="en-US" dirty="0" smtClean="0"/>
                  <a:t>定数　</a:t>
                </a:r>
                <a:r>
                  <a:rPr lang="en-US" altLang="ja-JP" dirty="0" smtClean="0"/>
                  <a:t>(1.38064852 </a:t>
                </a:r>
                <a:r>
                  <a:rPr lang="en-US" altLang="ja-JP" dirty="0"/>
                  <a:t>× 10</a:t>
                </a:r>
                <a:r>
                  <a:rPr lang="en-US" altLang="ja-JP" baseline="30000" dirty="0"/>
                  <a:t>-23</a:t>
                </a:r>
                <a:r>
                  <a:rPr lang="en-US" altLang="ja-JP" dirty="0"/>
                  <a:t> [</a:t>
                </a:r>
                <a:r>
                  <a:rPr lang="en-US" altLang="ja-JP" dirty="0" smtClean="0"/>
                  <a:t>m</a:t>
                </a:r>
                <a:r>
                  <a:rPr lang="en-US" altLang="ja-JP" baseline="30000" dirty="0" smtClean="0"/>
                  <a:t>2</a:t>
                </a:r>
                <a:r>
                  <a:rPr lang="en-US" altLang="ja-JP" dirty="0"/>
                  <a:t> kg s</a:t>
                </a:r>
                <a:r>
                  <a:rPr lang="en-US" altLang="ja-JP" baseline="30000" dirty="0"/>
                  <a:t>-2</a:t>
                </a:r>
                <a:r>
                  <a:rPr lang="en-US" altLang="ja-JP" dirty="0"/>
                  <a:t> K</a:t>
                </a:r>
                <a:r>
                  <a:rPr lang="en-US" altLang="ja-JP" baseline="30000" dirty="0"/>
                  <a:t>-1 </a:t>
                </a:r>
                <a:r>
                  <a:rPr lang="en-US" altLang="ja-JP" dirty="0" smtClean="0"/>
                  <a:t>])</a:t>
                </a:r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T</a:t>
                </a:r>
                <a:r>
                  <a:rPr lang="ja-JP" altLang="en-US" dirty="0"/>
                  <a:t>：絶対温度［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］</a:t>
                </a:r>
                <a:endParaRPr lang="en-US" altLang="ja-JP" dirty="0"/>
              </a:p>
              <a:p>
                <a:pPr lvl="2"/>
                <a:r>
                  <a:rPr kumimoji="1" lang="ja-JP" altLang="en-US" dirty="0" smtClean="0"/>
                  <a:t>熱雑音による電流</a:t>
                </a:r>
                <a:endParaRPr kumimoji="1" lang="en-US" altLang="ja-JP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𝑡h𝑎𝑟𝑚𝑎𝑙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Δf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kumimoji="1" lang="en-US" altLang="ja-JP" b="0" dirty="0" smtClean="0"/>
              </a:p>
              <a:p>
                <a:pPr marL="1371600" lvl="3" indent="0">
                  <a:buNone/>
                </a:pPr>
                <a:r>
                  <a:rPr lang="en-US" altLang="ja-JP" dirty="0" err="1" smtClean="0"/>
                  <a:t>Rsh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並列抵抗</a:t>
                </a:r>
                <a:r>
                  <a:rPr lang="en-US" altLang="ja-JP" dirty="0" smtClean="0"/>
                  <a:t>[Ω] </a:t>
                </a:r>
                <a:endParaRPr kumimoji="1" lang="en-US" altLang="ja-JP" b="0" dirty="0" smtClean="0"/>
              </a:p>
              <a:p>
                <a:pPr lvl="3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6946"/>
                <a:ext cx="7886700" cy="5311053"/>
              </a:xfrm>
              <a:blipFill rotWithShape="0">
                <a:blip r:embed="rId2"/>
                <a:stretch>
                  <a:fillRect l="-1391" t="-33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76" y="1546946"/>
            <a:ext cx="3316274" cy="31004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34022" y="2705415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フォトディテクタの等価回路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191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使うパラメータ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𝑠h𝑜𝑡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800" dirty="0" smtClean="0"/>
                  <a:t>≒</a:t>
                </a:r>
                <a:r>
                  <a:rPr lang="en-US" altLang="ja-JP" sz="2800" dirty="0" smtClean="0"/>
                  <a:t>3.204×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sz="2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𝑡h𝑎𝑟𝑚𝑎𝑙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5.522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どちらが支配的になるかは</a:t>
                </a:r>
                <a:r>
                  <a:rPr kumimoji="1" lang="en-US" altLang="ja-JP" dirty="0" smtClean="0"/>
                  <a:t>PD</a:t>
                </a:r>
                <a:r>
                  <a:rPr kumimoji="1" lang="ja-JP" altLang="en-US" dirty="0" smtClean="0"/>
                  <a:t>から生じた電流と絶対温度によって決まる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T=300</a:t>
                </a:r>
                <a:r>
                  <a:rPr kumimoji="1" lang="ja-JP" altLang="en-US" dirty="0" smtClean="0"/>
                  <a:t>とすると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 smtClean="0"/>
                  <a:t>5.17×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 smtClean="0"/>
                  <a:t>のときショット雑音が支配的になる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議論したいこと　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</a:t>
            </a:r>
            <a:r>
              <a:rPr lang="en-US" altLang="ja-JP" dirty="0"/>
              <a:t>(</a:t>
            </a:r>
            <a:r>
              <a:rPr lang="ja-JP" altLang="en-US" dirty="0"/>
              <a:t>光源の電力や位相シフタの移相量</a:t>
            </a:r>
            <a:r>
              <a:rPr lang="en-US" altLang="ja-JP" dirty="0"/>
              <a:t>)</a:t>
            </a:r>
            <a:r>
              <a:rPr lang="ja-JP" altLang="en-US" dirty="0"/>
              <a:t>を変化させるかどうか、そしてどのように変化させるか</a:t>
            </a:r>
            <a:endParaRPr lang="en-US" altLang="ja-JP" dirty="0"/>
          </a:p>
          <a:p>
            <a:pPr lvl="1"/>
            <a:r>
              <a:rPr lang="ja-JP" altLang="en-US" dirty="0"/>
              <a:t>入力を変化させる場合、かなり手間がかかる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pPr lvl="1"/>
            <a:r>
              <a:rPr lang="ja-JP" altLang="en-US" dirty="0" smtClean="0"/>
              <a:t>入力</a:t>
            </a:r>
            <a:r>
              <a:rPr lang="ja-JP" altLang="en-US" dirty="0"/>
              <a:t>を変化させない場合は、その固定した入力に何らかの理由がある必要がある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とある入力値で雑音の</a:t>
            </a:r>
            <a:r>
              <a:rPr kumimoji="1" lang="en-US" altLang="ja-JP" dirty="0" smtClean="0"/>
              <a:t>MZIVMM</a:t>
            </a:r>
            <a:r>
              <a:rPr kumimoji="1" lang="ja-JP" altLang="en-US" dirty="0" smtClean="0"/>
              <a:t>の出力への影響について調べて、その結果を一般的なものとしてみる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83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議論したいこと　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2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グラフの縦軸について</a:t>
            </a:r>
            <a:endParaRPr kumimoji="1" lang="en-US" altLang="ja-JP" dirty="0" smtClean="0"/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 smtClean="0"/>
              <a:t>3×3MZIVMM</a:t>
            </a:r>
            <a:r>
              <a:rPr kumimoji="1" lang="ja-JP" altLang="en-US" dirty="0" smtClean="0"/>
              <a:t>の出力の一つだけで</a:t>
            </a:r>
            <a:r>
              <a:rPr kumimoji="1" lang="en-US" altLang="ja-JP" dirty="0" smtClean="0"/>
              <a:t>ERROR</a:t>
            </a:r>
            <a:r>
              <a:rPr kumimoji="1" lang="ja-JP" altLang="en-US" dirty="0" smtClean="0"/>
              <a:t>を計算</a:t>
            </a:r>
            <a:endParaRPr kumimoji="1" lang="en-US" altLang="ja-JP" dirty="0" smtClean="0"/>
          </a:p>
          <a:p>
            <a:pPr marL="914400" lvl="1" indent="-457200">
              <a:buFont typeface="+mj-ea"/>
              <a:buAutoNum type="circleNumDbPlain"/>
            </a:pPr>
            <a:r>
              <a:rPr kumimoji="1" lang="en-US" altLang="ja-JP" dirty="0" smtClean="0"/>
              <a:t>3×3MZIVMM</a:t>
            </a:r>
            <a:r>
              <a:rPr kumimoji="1" lang="ja-JP" altLang="en-US" dirty="0" smtClean="0"/>
              <a:t>の出力の三つの</a:t>
            </a:r>
            <a:r>
              <a:rPr kumimoji="1" lang="en-US" altLang="ja-JP" dirty="0" smtClean="0"/>
              <a:t>ERROR</a:t>
            </a:r>
            <a:r>
              <a:rPr kumimoji="1" lang="ja-JP" altLang="en-US" dirty="0" smtClean="0"/>
              <a:t>を計算し、その平均をとる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848106" y="3616742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 noise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856400" y="5182951"/>
            <a:ext cx="2388010" cy="1175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MZIVMM</a:t>
            </a: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without noise</a:t>
            </a:r>
            <a:endParaRPr kumimoji="1" lang="ja-JP" altLang="en-US" sz="2800" dirty="0"/>
          </a:p>
        </p:txBody>
      </p:sp>
      <p:cxnSp>
        <p:nvCxnSpPr>
          <p:cNvPr id="7" name="カギ線コネクタ 6"/>
          <p:cNvCxnSpPr/>
          <p:nvPr/>
        </p:nvCxnSpPr>
        <p:spPr>
          <a:xfrm>
            <a:off x="3244410" y="3828288"/>
            <a:ext cx="2571174" cy="121920"/>
          </a:xfrm>
          <a:prstGeom prst="bentConnector3">
            <a:avLst>
              <a:gd name="adj1" fmla="val 267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/>
          <p:nvPr/>
        </p:nvCxnSpPr>
        <p:spPr>
          <a:xfrm flipV="1">
            <a:off x="3244410" y="4133088"/>
            <a:ext cx="2546790" cy="1353312"/>
          </a:xfrm>
          <a:prstGeom prst="bentConnector3">
            <a:avLst>
              <a:gd name="adj1" fmla="val 275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4" idx="3"/>
          </p:cNvCxnSpPr>
          <p:nvPr/>
        </p:nvCxnSpPr>
        <p:spPr>
          <a:xfrm>
            <a:off x="3236116" y="4204681"/>
            <a:ext cx="2579468" cy="720887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/>
          <p:nvPr/>
        </p:nvCxnSpPr>
        <p:spPr>
          <a:xfrm flipV="1">
            <a:off x="3244410" y="5157892"/>
            <a:ext cx="2546790" cy="624918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>
            <a:off x="3236116" y="4534062"/>
            <a:ext cx="2579468" cy="1536192"/>
          </a:xfrm>
          <a:prstGeom prst="bentConnector3">
            <a:avLst>
              <a:gd name="adj1" fmla="val 62762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>
            <a:off x="3244410" y="6074339"/>
            <a:ext cx="2571174" cy="156176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5791200" y="3744353"/>
            <a:ext cx="522492" cy="544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23" idx="6"/>
          </p:cNvCxnSpPr>
          <p:nvPr/>
        </p:nvCxnSpPr>
        <p:spPr>
          <a:xfrm flipV="1">
            <a:off x="6313692" y="4004774"/>
            <a:ext cx="391908" cy="12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5813037" y="4758427"/>
            <a:ext cx="522492" cy="544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>
            <a:stCxn id="29" idx="6"/>
          </p:cNvCxnSpPr>
          <p:nvPr/>
        </p:nvCxnSpPr>
        <p:spPr>
          <a:xfrm flipV="1">
            <a:off x="6335529" y="5018848"/>
            <a:ext cx="391908" cy="120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815584" y="5850910"/>
            <a:ext cx="522492" cy="544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―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stCxn id="31" idx="6"/>
          </p:cNvCxnSpPr>
          <p:nvPr/>
        </p:nvCxnSpPr>
        <p:spPr>
          <a:xfrm flipV="1">
            <a:off x="6338076" y="6111331"/>
            <a:ext cx="391908" cy="120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中かっこ 32"/>
          <p:cNvSpPr/>
          <p:nvPr/>
        </p:nvSpPr>
        <p:spPr>
          <a:xfrm>
            <a:off x="6976000" y="3970326"/>
            <a:ext cx="463296" cy="2260190"/>
          </a:xfrm>
          <a:prstGeom prst="rightBrace">
            <a:avLst>
              <a:gd name="adj1" fmla="val 8333"/>
              <a:gd name="adj2" fmla="val 79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17921" y="56001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②</a:t>
            </a:r>
            <a:endParaRPr kumimoji="1" lang="ja-JP" altLang="en-US" sz="2800" dirty="0"/>
          </a:p>
        </p:txBody>
      </p:sp>
      <p:cxnSp>
        <p:nvCxnSpPr>
          <p:cNvPr id="36" name="直線矢印コネクタ 35"/>
          <p:cNvCxnSpPr>
            <a:stCxn id="39" idx="1"/>
          </p:cNvCxnSpPr>
          <p:nvPr/>
        </p:nvCxnSpPr>
        <p:spPr>
          <a:xfrm flipH="1">
            <a:off x="6835304" y="3566678"/>
            <a:ext cx="782616" cy="322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617920" y="33050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①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06966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307</Words>
  <Application>Microsoft Office PowerPoint</Application>
  <PresentationFormat>画面に合わせる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20170118　ゼミ　 実験で使うパラメータについて</vt:lpstr>
      <vt:lpstr>MZIVMM</vt:lpstr>
      <vt:lpstr>実験方法</vt:lpstr>
      <vt:lpstr>ERRORの定義</vt:lpstr>
      <vt:lpstr>使うパラメータ</vt:lpstr>
      <vt:lpstr>使うパラメータ</vt:lpstr>
      <vt:lpstr>使うパラメータ</vt:lpstr>
      <vt:lpstr>議論したいこと　１</vt:lpstr>
      <vt:lpstr>議論したいこと　２</vt:lpstr>
      <vt:lpstr>予定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20170118　ゼミ　 実験で使うパラメータについて</dc:title>
  <dc:creator>kouji satou</dc:creator>
  <cp:lastModifiedBy>kouji satou</cp:lastModifiedBy>
  <cp:revision>13</cp:revision>
  <dcterms:created xsi:type="dcterms:W3CDTF">2017-01-17T21:47:31Z</dcterms:created>
  <dcterms:modified xsi:type="dcterms:W3CDTF">2017-01-18T03:44:05Z</dcterms:modified>
</cp:coreProperties>
</file>