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9"/>
  </p:notesMasterIdLst>
  <p:sldIdLst>
    <p:sldId id="256" r:id="rId2"/>
    <p:sldId id="260" r:id="rId3"/>
    <p:sldId id="261" r:id="rId4"/>
    <p:sldId id="262" r:id="rId5"/>
    <p:sldId id="259" r:id="rId6"/>
    <p:sldId id="263" r:id="rId7"/>
    <p:sldId id="265" r:id="rId8"/>
    <p:sldId id="267" r:id="rId9"/>
    <p:sldId id="266" r:id="rId10"/>
    <p:sldId id="268" r:id="rId11"/>
    <p:sldId id="270" r:id="rId12"/>
    <p:sldId id="269" r:id="rId13"/>
    <p:sldId id="271" r:id="rId14"/>
    <p:sldId id="258" r:id="rId15"/>
    <p:sldId id="257" r:id="rId16"/>
    <p:sldId id="272" r:id="rId17"/>
    <p:sldId id="2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66" d="100"/>
          <a:sy n="66" d="100"/>
        </p:scale>
        <p:origin x="1314"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ji\Documents\&#21330;&#26989;&#30740;&#31350;\noisedata\noisedata_PD\noisedataPD10GH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ji\Documents\&#21330;&#26989;&#30740;&#31350;\noisedata\noisedata_PS\noisedata_PS_shift\noisedata_PS_de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ji\Documents\&#21330;&#26989;&#30740;&#31350;\noisedata\noisedata_PS\noisedata_PS_noisepower\noisedata_PS_noisepower.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Sheet1!$C$3:$C$13</c:f>
              <c:numCache>
                <c:formatCode>0.00E+00</c:formatCode>
                <c:ptCount val="11"/>
                <c:pt idx="0">
                  <c:v>9.9999999999999995E-8</c:v>
                </c:pt>
                <c:pt idx="1">
                  <c:v>9.9999999999999995E-7</c:v>
                </c:pt>
                <c:pt idx="2">
                  <c:v>1.0000000000000001E-5</c:v>
                </c:pt>
                <c:pt idx="3">
                  <c:v>5.0000000000000002E-5</c:v>
                </c:pt>
                <c:pt idx="4">
                  <c:v>1E-4</c:v>
                </c:pt>
                <c:pt idx="5">
                  <c:v>2.0000000000000001E-4</c:v>
                </c:pt>
                <c:pt idx="6">
                  <c:v>5.0000000000000001E-4</c:v>
                </c:pt>
                <c:pt idx="7">
                  <c:v>1E-3</c:v>
                </c:pt>
                <c:pt idx="8">
                  <c:v>2E-3</c:v>
                </c:pt>
                <c:pt idx="9">
                  <c:v>5.0000000000000001E-3</c:v>
                </c:pt>
                <c:pt idx="10">
                  <c:v>0.01</c:v>
                </c:pt>
              </c:numCache>
            </c:numRef>
          </c:xVal>
          <c:yVal>
            <c:numRef>
              <c:f>Sheet1!$D$3:$D$13</c:f>
              <c:numCache>
                <c:formatCode>0.00E+00</c:formatCode>
                <c:ptCount val="11"/>
                <c:pt idx="0">
                  <c:v>1.44E-6</c:v>
                </c:pt>
                <c:pt idx="1">
                  <c:v>1.4500000000000001E-6</c:v>
                </c:pt>
                <c:pt idx="2">
                  <c:v>1.46E-6</c:v>
                </c:pt>
                <c:pt idx="3">
                  <c:v>1.48E-6</c:v>
                </c:pt>
                <c:pt idx="4">
                  <c:v>1.5099999999999999E-6</c:v>
                </c:pt>
                <c:pt idx="5">
                  <c:v>1.5799999999999999E-6</c:v>
                </c:pt>
                <c:pt idx="6">
                  <c:v>1.79E-6</c:v>
                </c:pt>
                <c:pt idx="7">
                  <c:v>2.0499999999999999E-6</c:v>
                </c:pt>
                <c:pt idx="8">
                  <c:v>2.5000000000000002E-6</c:v>
                </c:pt>
                <c:pt idx="9">
                  <c:v>3.5200000000000002E-6</c:v>
                </c:pt>
                <c:pt idx="10">
                  <c:v>4.7899999999999999E-6</c:v>
                </c:pt>
              </c:numCache>
            </c:numRef>
          </c:yVal>
          <c:smooth val="0"/>
          <c:extLst xmlns:c16r2="http://schemas.microsoft.com/office/drawing/2015/06/chart">
            <c:ext xmlns:c16="http://schemas.microsoft.com/office/drawing/2014/chart" uri="{C3380CC4-5D6E-409C-BE32-E72D297353CC}">
              <c16:uniqueId val="{00000000-0B36-4A4E-8252-2120E0320A77}"/>
            </c:ext>
          </c:extLst>
        </c:ser>
        <c:dLbls>
          <c:showLegendKey val="0"/>
          <c:showVal val="0"/>
          <c:showCatName val="0"/>
          <c:showSerName val="0"/>
          <c:showPercent val="0"/>
          <c:showBubbleSize val="0"/>
        </c:dLbls>
        <c:axId val="-1758754400"/>
        <c:axId val="-1758749504"/>
      </c:scatterChart>
      <c:valAx>
        <c:axId val="-1758754400"/>
        <c:scaling>
          <c:logBase val="10"/>
          <c:orientation val="minMax"/>
          <c:max val="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入射光による発生電流</a:t>
                </a:r>
                <a:r>
                  <a:rPr lang="en-US" altLang="ja-JP"/>
                  <a:t>[A]</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0E+0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8749504"/>
        <c:crosses val="autoZero"/>
        <c:crossBetween val="midCat"/>
      </c:valAx>
      <c:valAx>
        <c:axId val="-1758749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0E+00"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87544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33114610673665"/>
          <c:y val="5.0925925925925923E-2"/>
          <c:w val="0.79211329833770783"/>
          <c:h val="0.75315882565850112"/>
        </c:manualLayout>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Sheet1!$B$3:$B$13</c:f>
              <c:numCache>
                <c:formatCode>General</c:formatCode>
                <c:ptCount val="11"/>
                <c:pt idx="0">
                  <c:v>0</c:v>
                </c:pt>
                <c:pt idx="1">
                  <c:v>45</c:v>
                </c:pt>
                <c:pt idx="2">
                  <c:v>90</c:v>
                </c:pt>
                <c:pt idx="3">
                  <c:v>135</c:v>
                </c:pt>
                <c:pt idx="4">
                  <c:v>150</c:v>
                </c:pt>
                <c:pt idx="5">
                  <c:v>180</c:v>
                </c:pt>
                <c:pt idx="6">
                  <c:v>210</c:v>
                </c:pt>
                <c:pt idx="7">
                  <c:v>225</c:v>
                </c:pt>
                <c:pt idx="8">
                  <c:v>270</c:v>
                </c:pt>
                <c:pt idx="9">
                  <c:v>315</c:v>
                </c:pt>
                <c:pt idx="10">
                  <c:v>360</c:v>
                </c:pt>
              </c:numCache>
            </c:numRef>
          </c:xVal>
          <c:yVal>
            <c:numRef>
              <c:f>Sheet1!$C$3:$C$13</c:f>
              <c:numCache>
                <c:formatCode>General</c:formatCode>
                <c:ptCount val="11"/>
                <c:pt idx="0" formatCode="0.00E+00">
                  <c:v>2.6300000000000001E-8</c:v>
                </c:pt>
                <c:pt idx="1">
                  <c:v>7.36E-4</c:v>
                </c:pt>
                <c:pt idx="2">
                  <c:v>8.3600000000000005E-4</c:v>
                </c:pt>
                <c:pt idx="3">
                  <c:v>5.4479999999999997E-3</c:v>
                </c:pt>
                <c:pt idx="4">
                  <c:v>5.5700000000000003E-3</c:v>
                </c:pt>
                <c:pt idx="5">
                  <c:v>7.4989999999999996E-3</c:v>
                </c:pt>
                <c:pt idx="6">
                  <c:v>3.1740000000000002E-3</c:v>
                </c:pt>
                <c:pt idx="7">
                  <c:v>4.0049999999999999E-3</c:v>
                </c:pt>
                <c:pt idx="8">
                  <c:v>3.9899999999999996E-3</c:v>
                </c:pt>
                <c:pt idx="9">
                  <c:v>2.503E-3</c:v>
                </c:pt>
                <c:pt idx="10">
                  <c:v>3.5430000000000001E-3</c:v>
                </c:pt>
              </c:numCache>
            </c:numRef>
          </c:yVal>
          <c:smooth val="1"/>
          <c:extLst xmlns:c16r2="http://schemas.microsoft.com/office/drawing/2015/06/chart">
            <c:ext xmlns:c16="http://schemas.microsoft.com/office/drawing/2014/chart" uri="{C3380CC4-5D6E-409C-BE32-E72D297353CC}">
              <c16:uniqueId val="{00000000-88DE-4B30-BDAF-EA63B04568FA}"/>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Sheet1!$B$3:$B$13</c:f>
              <c:numCache>
                <c:formatCode>General</c:formatCode>
                <c:ptCount val="11"/>
                <c:pt idx="0">
                  <c:v>0</c:v>
                </c:pt>
                <c:pt idx="1">
                  <c:v>45</c:v>
                </c:pt>
                <c:pt idx="2">
                  <c:v>90</c:v>
                </c:pt>
                <c:pt idx="3">
                  <c:v>135</c:v>
                </c:pt>
                <c:pt idx="4">
                  <c:v>150</c:v>
                </c:pt>
                <c:pt idx="5">
                  <c:v>180</c:v>
                </c:pt>
                <c:pt idx="6">
                  <c:v>210</c:v>
                </c:pt>
                <c:pt idx="7">
                  <c:v>225</c:v>
                </c:pt>
                <c:pt idx="8">
                  <c:v>270</c:v>
                </c:pt>
                <c:pt idx="9">
                  <c:v>315</c:v>
                </c:pt>
                <c:pt idx="10">
                  <c:v>360</c:v>
                </c:pt>
              </c:numCache>
            </c:numRef>
          </c:xVal>
          <c:yVal>
            <c:numRef>
              <c:f>Sheet1!$D$3:$D$13</c:f>
              <c:numCache>
                <c:formatCode>General</c:formatCode>
                <c:ptCount val="11"/>
                <c:pt idx="2">
                  <c:v>2.5639999999999999E-3</c:v>
                </c:pt>
                <c:pt idx="5">
                  <c:v>1.575E-2</c:v>
                </c:pt>
                <c:pt idx="8">
                  <c:v>7.4089999999999998E-3</c:v>
                </c:pt>
                <c:pt idx="10">
                  <c:v>6.2519999999999997E-3</c:v>
                </c:pt>
              </c:numCache>
            </c:numRef>
          </c:yVal>
          <c:smooth val="1"/>
          <c:extLst xmlns:c16r2="http://schemas.microsoft.com/office/drawing/2015/06/chart">
            <c:ext xmlns:c16="http://schemas.microsoft.com/office/drawing/2014/chart" uri="{C3380CC4-5D6E-409C-BE32-E72D297353CC}">
              <c16:uniqueId val="{00000001-88DE-4B30-BDAF-EA63B04568FA}"/>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Sheet1!$B$3:$B$13</c:f>
              <c:numCache>
                <c:formatCode>General</c:formatCode>
                <c:ptCount val="11"/>
                <c:pt idx="0">
                  <c:v>0</c:v>
                </c:pt>
                <c:pt idx="1">
                  <c:v>45</c:v>
                </c:pt>
                <c:pt idx="2">
                  <c:v>90</c:v>
                </c:pt>
                <c:pt idx="3">
                  <c:v>135</c:v>
                </c:pt>
                <c:pt idx="4">
                  <c:v>150</c:v>
                </c:pt>
                <c:pt idx="5">
                  <c:v>180</c:v>
                </c:pt>
                <c:pt idx="6">
                  <c:v>210</c:v>
                </c:pt>
                <c:pt idx="7">
                  <c:v>225</c:v>
                </c:pt>
                <c:pt idx="8">
                  <c:v>270</c:v>
                </c:pt>
                <c:pt idx="9">
                  <c:v>315</c:v>
                </c:pt>
                <c:pt idx="10">
                  <c:v>360</c:v>
                </c:pt>
              </c:numCache>
            </c:numRef>
          </c:xVal>
          <c:yVal>
            <c:numRef>
              <c:f>Sheet1!$E$3:$E$13</c:f>
              <c:numCache>
                <c:formatCode>General</c:formatCode>
                <c:ptCount val="11"/>
                <c:pt idx="2">
                  <c:v>3.676E-3</c:v>
                </c:pt>
                <c:pt idx="5">
                  <c:v>2.3559E-2</c:v>
                </c:pt>
                <c:pt idx="8">
                  <c:v>1.0501999999999999E-2</c:v>
                </c:pt>
                <c:pt idx="10">
                  <c:v>8.737E-3</c:v>
                </c:pt>
              </c:numCache>
            </c:numRef>
          </c:yVal>
          <c:smooth val="1"/>
          <c:extLst xmlns:c16r2="http://schemas.microsoft.com/office/drawing/2015/06/chart">
            <c:ext xmlns:c16="http://schemas.microsoft.com/office/drawing/2014/chart" uri="{C3380CC4-5D6E-409C-BE32-E72D297353CC}">
              <c16:uniqueId val="{00000002-88DE-4B30-BDAF-EA63B04568FA}"/>
            </c:ext>
          </c:extLst>
        </c:ser>
        <c:dLbls>
          <c:showLegendKey val="0"/>
          <c:showVal val="0"/>
          <c:showCatName val="0"/>
          <c:showSerName val="0"/>
          <c:showPercent val="0"/>
          <c:showBubbleSize val="0"/>
        </c:dLbls>
        <c:axId val="-1852505104"/>
        <c:axId val="-1852496400"/>
      </c:scatterChart>
      <c:valAx>
        <c:axId val="-1852505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位相シフタの位相の変化量</a:t>
                </a:r>
                <a:r>
                  <a:rPr lang="en-US" altLang="ja-JP"/>
                  <a:t>Δθ</a:t>
                </a:r>
                <a:r>
                  <a:rPr lang="ja-JP" altLang="en-US"/>
                  <a:t>　</a:t>
                </a:r>
                <a:r>
                  <a:rPr lang="en-US" altLang="ja-JP"/>
                  <a:t>[deg]</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2496400"/>
        <c:crosses val="autoZero"/>
        <c:crossBetween val="midCat"/>
      </c:valAx>
      <c:valAx>
        <c:axId val="-1852496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25051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Sheet1!$C$2:$C$6</c:f>
              <c:numCache>
                <c:formatCode>General</c:formatCode>
                <c:ptCount val="5"/>
                <c:pt idx="0">
                  <c:v>0.01</c:v>
                </c:pt>
                <c:pt idx="1">
                  <c:v>0.05</c:v>
                </c:pt>
                <c:pt idx="2">
                  <c:v>0.1</c:v>
                </c:pt>
                <c:pt idx="3">
                  <c:v>0.5</c:v>
                </c:pt>
                <c:pt idx="4">
                  <c:v>1</c:v>
                </c:pt>
              </c:numCache>
            </c:numRef>
          </c:xVal>
          <c:yVal>
            <c:numRef>
              <c:f>Sheet1!$D$2:$D$6</c:f>
              <c:numCache>
                <c:formatCode>General</c:formatCode>
                <c:ptCount val="5"/>
                <c:pt idx="0">
                  <c:v>7.0860000000000003E-3</c:v>
                </c:pt>
                <c:pt idx="1">
                  <c:v>1.8138999999999999E-2</c:v>
                </c:pt>
                <c:pt idx="2">
                  <c:v>2.4292000000000001E-2</c:v>
                </c:pt>
                <c:pt idx="3">
                  <c:v>4.8356000000000003E-2</c:v>
                </c:pt>
                <c:pt idx="4">
                  <c:v>6.7924999999999999E-2</c:v>
                </c:pt>
              </c:numCache>
            </c:numRef>
          </c:yVal>
          <c:smooth val="0"/>
        </c:ser>
        <c:dLbls>
          <c:showLegendKey val="0"/>
          <c:showVal val="0"/>
          <c:showCatName val="0"/>
          <c:showSerName val="0"/>
          <c:showPercent val="0"/>
          <c:showBubbleSize val="0"/>
        </c:dLbls>
        <c:axId val="-1762833472"/>
        <c:axId val="-1762832928"/>
      </c:scatterChart>
      <c:valAx>
        <c:axId val="-17628334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制御信号の電力に対する雑音電力</a:t>
                </a:r>
                <a:r>
                  <a:rPr lang="en-US" altLang="ja-JP"/>
                  <a:t>[</a:t>
                </a:r>
                <a:r>
                  <a:rPr lang="ja-JP" altLang="en-US"/>
                  <a:t>％</a:t>
                </a:r>
                <a:r>
                  <a:rPr lang="en-US" altLang="ja-JP"/>
                  <a:t>]</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62832928"/>
        <c:crosses val="autoZero"/>
        <c:crossBetween val="midCat"/>
      </c:valAx>
      <c:valAx>
        <c:axId val="-176283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628334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51754-10E4-4F98-8477-BF3639BF5449}" type="datetimeFigureOut">
              <a:rPr kumimoji="1" lang="ja-JP" altLang="en-US" smtClean="0"/>
              <a:t>2017/1/20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F14E5-9B16-49F7-9535-A17E9C5F6EF3}" type="slidenum">
              <a:rPr kumimoji="1" lang="ja-JP" altLang="en-US" smtClean="0"/>
              <a:t>‹#›</a:t>
            </a:fld>
            <a:endParaRPr kumimoji="1" lang="ja-JP" altLang="en-US"/>
          </a:p>
        </p:txBody>
      </p:sp>
    </p:spTree>
    <p:extLst>
      <p:ext uri="{BB962C8B-B14F-4D97-AF65-F5344CB8AC3E}">
        <p14:creationId xmlns:p14="http://schemas.microsoft.com/office/powerpoint/2010/main" val="1142163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3EF14E5-9B16-49F7-9535-A17E9C5F6EF3}" type="slidenum">
              <a:rPr kumimoji="1" lang="ja-JP" altLang="en-US" smtClean="0"/>
              <a:t>3</a:t>
            </a:fld>
            <a:endParaRPr kumimoji="1" lang="ja-JP" altLang="en-US"/>
          </a:p>
        </p:txBody>
      </p:sp>
    </p:spTree>
    <p:extLst>
      <p:ext uri="{BB962C8B-B14F-4D97-AF65-F5344CB8AC3E}">
        <p14:creationId xmlns:p14="http://schemas.microsoft.com/office/powerpoint/2010/main" val="84861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4AD379E-39D4-40E6-A3EB-33A0D670C45E}" type="datetime1">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298236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FBB5B10-3C0E-4790-8687-6D53BA773529}" type="datetime1">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258013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67BC3F-E891-4FA8-B981-8903B8F86D8C}" type="datetime1">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108666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21A6D6-E2FF-4F7A-BBB7-5E7EAACCD7C4}" type="datetime1">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01203040-A286-4D82-969A-AC2D1CA8EA25}" type="slidenum">
              <a:rPr lang="ja-JP" altLang="en-US" smtClean="0"/>
              <a:pPr/>
              <a:t>‹#›</a:t>
            </a:fld>
            <a:endParaRPr lang="ja-JP" altLang="en-US"/>
          </a:p>
        </p:txBody>
      </p:sp>
    </p:spTree>
    <p:extLst>
      <p:ext uri="{BB962C8B-B14F-4D97-AF65-F5344CB8AC3E}">
        <p14:creationId xmlns:p14="http://schemas.microsoft.com/office/powerpoint/2010/main" val="25130039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4CD3598-2E31-49A3-BC78-5151AECCECF0}" type="datetime1">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360832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F0AF03D-5DC1-4B9A-BE2D-07D5DBF9CCB8}" type="datetime1">
              <a:rPr kumimoji="1" lang="ja-JP" altLang="en-US" smtClean="0"/>
              <a:t>2017/1/20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264523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94F018D-CFD9-4A7A-870A-299A2DF23B1C}" type="datetime1">
              <a:rPr kumimoji="1" lang="ja-JP" altLang="en-US" smtClean="0"/>
              <a:t>2017/1/20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260447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78B1F00-EFE2-409B-928E-8387E5FB53D4}" type="datetime1">
              <a:rPr kumimoji="1" lang="ja-JP" altLang="en-US" smtClean="0"/>
              <a:t>2017/1/20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245084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FFCA1-E943-4B9F-896D-45F76B406F01}" type="datetime1">
              <a:rPr kumimoji="1" lang="ja-JP" altLang="en-US" smtClean="0"/>
              <a:t>2017/1/20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17356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E76951F-76C7-4398-8B2C-73D586D96DA0}" type="datetime1">
              <a:rPr kumimoji="1" lang="ja-JP" altLang="en-US" smtClean="0"/>
              <a:t>2017/1/20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146458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E4F34BC-6AA6-462D-8365-46F6773ABBB6}" type="datetime1">
              <a:rPr kumimoji="1" lang="ja-JP" altLang="en-US" smtClean="0"/>
              <a:t>2017/1/20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183161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49AA4-5025-4666-B84C-668CEF76EA44}" type="datetime1">
              <a:rPr kumimoji="1" lang="ja-JP" altLang="en-US" smtClean="0"/>
              <a:t>2017/1/20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03040-A286-4D82-969A-AC2D1CA8EA25}" type="slidenum">
              <a:rPr kumimoji="1" lang="ja-JP" altLang="en-US" smtClean="0"/>
              <a:t>‹#›</a:t>
            </a:fld>
            <a:endParaRPr kumimoji="1" lang="ja-JP" altLang="en-US"/>
          </a:p>
        </p:txBody>
      </p:sp>
    </p:spTree>
    <p:extLst>
      <p:ext uri="{BB962C8B-B14F-4D97-AF65-F5344CB8AC3E}">
        <p14:creationId xmlns:p14="http://schemas.microsoft.com/office/powerpoint/2010/main" val="2643186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1/20</a:t>
            </a:r>
            <a:r>
              <a:rPr kumimoji="1" lang="ja-JP" altLang="en-US" dirty="0" smtClean="0"/>
              <a:t>　ゼミ　</a:t>
            </a:r>
            <a:r>
              <a:rPr kumimoji="1" lang="en-US" altLang="ja-JP" dirty="0" smtClean="0"/>
              <a:t/>
            </a:r>
            <a:br>
              <a:rPr kumimoji="1" lang="en-US" altLang="ja-JP" dirty="0" smtClean="0"/>
            </a:br>
            <a:r>
              <a:rPr kumimoji="1" lang="ja-JP" altLang="en-US" dirty="0" smtClean="0"/>
              <a:t>実験結果報告</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581275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a:t>
            </a:r>
            <a:r>
              <a:rPr kumimoji="1" lang="ja-JP" altLang="en-US" dirty="0" smtClean="0"/>
              <a:t>　実験</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628650" y="1406525"/>
            <a:ext cx="7886700" cy="2254159"/>
          </a:xfrm>
        </p:spPr>
        <p:txBody>
          <a:bodyPr>
            <a:normAutofit fontScale="92500" lnSpcReduction="10000"/>
          </a:bodyPr>
          <a:lstStyle/>
          <a:p>
            <a:r>
              <a:rPr kumimoji="1" lang="ja-JP" altLang="en-US" dirty="0" smtClean="0"/>
              <a:t>実験の条件</a:t>
            </a:r>
            <a:endParaRPr kumimoji="1" lang="en-US" altLang="ja-JP" dirty="0" smtClean="0"/>
          </a:p>
          <a:p>
            <a:pPr lvl="1"/>
            <a:r>
              <a:rPr lang="ja-JP" altLang="en-US" dirty="0" smtClean="0"/>
              <a:t>光源の電力　</a:t>
            </a:r>
            <a:r>
              <a:rPr lang="en-US" altLang="ja-JP" dirty="0" smtClean="0"/>
              <a:t>100mW</a:t>
            </a:r>
          </a:p>
          <a:p>
            <a:pPr lvl="1"/>
            <a:r>
              <a:rPr lang="ja-JP" altLang="en-US" dirty="0"/>
              <a:t>アンプ</a:t>
            </a:r>
            <a:r>
              <a:rPr lang="ja-JP" altLang="en-US" dirty="0" smtClean="0"/>
              <a:t>のゲイン　</a:t>
            </a:r>
            <a:r>
              <a:rPr lang="en-US" altLang="ja-JP" dirty="0" smtClean="0"/>
              <a:t>0dB</a:t>
            </a:r>
          </a:p>
          <a:p>
            <a:pPr lvl="1"/>
            <a:r>
              <a:rPr lang="ja-JP" altLang="en-US" dirty="0" smtClean="0"/>
              <a:t>制御信号の電力に対する雑音電力　</a:t>
            </a:r>
            <a:r>
              <a:rPr lang="en-US" altLang="ja-JP" dirty="0" smtClean="0">
                <a:solidFill>
                  <a:schemeClr val="accent5"/>
                </a:solidFill>
              </a:rPr>
              <a:t>0.01</a:t>
            </a:r>
            <a:r>
              <a:rPr lang="en-US" altLang="ja-JP" dirty="0" smtClean="0"/>
              <a:t>, </a:t>
            </a:r>
            <a:r>
              <a:rPr lang="en-US" altLang="ja-JP" dirty="0" smtClean="0">
                <a:solidFill>
                  <a:schemeClr val="accent2"/>
                </a:solidFill>
              </a:rPr>
              <a:t>0.5</a:t>
            </a:r>
            <a:r>
              <a:rPr lang="en-US" altLang="ja-JP" dirty="0" smtClean="0"/>
              <a:t>, </a:t>
            </a:r>
            <a:r>
              <a:rPr lang="en-US" altLang="ja-JP" dirty="0" smtClean="0">
                <a:solidFill>
                  <a:schemeClr val="tx1">
                    <a:lumMod val="50000"/>
                    <a:lumOff val="50000"/>
                  </a:schemeClr>
                </a:solidFill>
              </a:rPr>
              <a:t>0,1</a:t>
            </a:r>
            <a:r>
              <a:rPr lang="en-US" altLang="ja-JP" dirty="0" smtClean="0"/>
              <a:t>[%]</a:t>
            </a:r>
            <a:endParaRPr lang="en-US" altLang="ja-JP" dirty="0"/>
          </a:p>
          <a:p>
            <a:r>
              <a:rPr kumimoji="1" lang="en-US" altLang="ja-JP" dirty="0" smtClean="0"/>
              <a:t>MZIVMM</a:t>
            </a:r>
            <a:r>
              <a:rPr kumimoji="1" lang="ja-JP" altLang="en-US" dirty="0" smtClean="0"/>
              <a:t>の全ての</a:t>
            </a:r>
            <a:r>
              <a:rPr kumimoji="1" lang="en-US" altLang="ja-JP" dirty="0" smtClean="0"/>
              <a:t>MZI</a:t>
            </a:r>
            <a:r>
              <a:rPr kumimoji="1" lang="ja-JP" altLang="en-US" dirty="0" smtClean="0"/>
              <a:t>の</a:t>
            </a:r>
            <a:r>
              <a:rPr lang="ja-JP" altLang="en-US" dirty="0"/>
              <a:t>位相</a:t>
            </a:r>
            <a:r>
              <a:rPr lang="ja-JP" altLang="en-US" dirty="0" smtClean="0"/>
              <a:t>の変化量</a:t>
            </a:r>
            <a:r>
              <a:rPr kumimoji="1" lang="ja-JP" altLang="en-US" dirty="0" smtClean="0"/>
              <a:t>を同じ値にして、その値を変えて</a:t>
            </a:r>
            <a:r>
              <a:rPr kumimoji="1" lang="en-US" altLang="ja-JP" dirty="0" smtClean="0"/>
              <a:t>ERROR</a:t>
            </a:r>
            <a:r>
              <a:rPr kumimoji="1" lang="ja-JP" altLang="en-US" dirty="0" smtClean="0"/>
              <a:t>を測定</a:t>
            </a:r>
            <a:endParaRPr kumimoji="1" lang="en-US" altLang="ja-JP" dirty="0" smtClean="0"/>
          </a:p>
          <a:p>
            <a:endParaRPr kumimoji="1" lang="ja-JP" altLang="en-US" dirty="0"/>
          </a:p>
        </p:txBody>
      </p:sp>
      <p:sp>
        <p:nvSpPr>
          <p:cNvPr id="6" name="角丸四角形 5"/>
          <p:cNvSpPr/>
          <p:nvPr/>
        </p:nvSpPr>
        <p:spPr>
          <a:xfrm>
            <a:off x="628650" y="3660684"/>
            <a:ext cx="2388010" cy="11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MZIVMM</a:t>
            </a:r>
            <a:r>
              <a:rPr kumimoji="1" lang="ja-JP" altLang="en-US" sz="2800" dirty="0" smtClean="0"/>
              <a:t>　</a:t>
            </a:r>
            <a:r>
              <a:rPr lang="en-US" altLang="ja-JP" sz="2800" dirty="0" smtClean="0"/>
              <a:t>with noise</a:t>
            </a:r>
            <a:endParaRPr kumimoji="1" lang="ja-JP" altLang="en-US" sz="2800" dirty="0"/>
          </a:p>
        </p:txBody>
      </p:sp>
      <p:sp>
        <p:nvSpPr>
          <p:cNvPr id="7" name="角丸四角形 6"/>
          <p:cNvSpPr/>
          <p:nvPr/>
        </p:nvSpPr>
        <p:spPr>
          <a:xfrm>
            <a:off x="636944" y="5226893"/>
            <a:ext cx="2388010" cy="11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MZIVMM</a:t>
            </a:r>
            <a:r>
              <a:rPr kumimoji="1" lang="ja-JP" altLang="en-US" sz="2800" dirty="0" smtClean="0"/>
              <a:t>　</a:t>
            </a:r>
            <a:r>
              <a:rPr lang="en-US" altLang="ja-JP" sz="2800" dirty="0" smtClean="0"/>
              <a:t>without noise</a:t>
            </a:r>
            <a:endParaRPr kumimoji="1" lang="ja-JP" altLang="en-US" sz="2800" dirty="0"/>
          </a:p>
        </p:txBody>
      </p:sp>
      <p:sp>
        <p:nvSpPr>
          <p:cNvPr id="11" name="角丸四角形 10"/>
          <p:cNvSpPr/>
          <p:nvPr/>
        </p:nvSpPr>
        <p:spPr>
          <a:xfrm>
            <a:off x="6589175" y="4289121"/>
            <a:ext cx="2103642" cy="11758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誤差</a:t>
            </a:r>
            <a:endParaRPr kumimoji="1" lang="ja-JP" altLang="en-US" sz="2800" dirty="0"/>
          </a:p>
        </p:txBody>
      </p:sp>
      <p:cxnSp>
        <p:nvCxnSpPr>
          <p:cNvPr id="12" name="カギ線コネクタ 11"/>
          <p:cNvCxnSpPr>
            <a:stCxn id="6" idx="3"/>
          </p:cNvCxnSpPr>
          <p:nvPr/>
        </p:nvCxnSpPr>
        <p:spPr>
          <a:xfrm>
            <a:off x="3016660" y="4248623"/>
            <a:ext cx="1912783" cy="587939"/>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3" name="カギ線コネクタ 12"/>
          <p:cNvCxnSpPr/>
          <p:nvPr/>
        </p:nvCxnSpPr>
        <p:spPr>
          <a:xfrm flipV="1">
            <a:off x="3024954" y="5115167"/>
            <a:ext cx="1904489" cy="699665"/>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4929443" y="4681895"/>
            <a:ext cx="522492" cy="544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a:t>
            </a:r>
            <a:endParaRPr kumimoji="1" lang="ja-JP" altLang="en-US" sz="2800" dirty="0">
              <a:solidFill>
                <a:schemeClr val="tx1"/>
              </a:solidFill>
            </a:endParaRPr>
          </a:p>
        </p:txBody>
      </p:sp>
      <p:cxnSp>
        <p:nvCxnSpPr>
          <p:cNvPr id="15" name="直線コネクタ 14"/>
          <p:cNvCxnSpPr>
            <a:stCxn id="14" idx="6"/>
          </p:cNvCxnSpPr>
          <p:nvPr/>
        </p:nvCxnSpPr>
        <p:spPr>
          <a:xfrm>
            <a:off x="5451935" y="4954394"/>
            <a:ext cx="113724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スライド番号プレースホルダー 17"/>
          <p:cNvSpPr>
            <a:spLocks noGrp="1"/>
          </p:cNvSpPr>
          <p:nvPr>
            <p:ph type="sldNum" sz="quarter" idx="12"/>
          </p:nvPr>
        </p:nvSpPr>
        <p:spPr/>
        <p:txBody>
          <a:bodyPr/>
          <a:lstStyle/>
          <a:p>
            <a:fld id="{01203040-A286-4D82-969A-AC2D1CA8EA25}" type="slidenum">
              <a:rPr kumimoji="1" lang="ja-JP" altLang="en-US" smtClean="0"/>
              <a:t>9</a:t>
            </a:fld>
            <a:endParaRPr kumimoji="1" lang="ja-JP" altLang="en-US"/>
          </a:p>
        </p:txBody>
      </p:sp>
    </p:spTree>
    <p:extLst>
      <p:ext uri="{BB962C8B-B14F-4D97-AF65-F5344CB8AC3E}">
        <p14:creationId xmlns:p14="http://schemas.microsoft.com/office/powerpoint/2010/main" val="210999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a:t>
            </a:r>
            <a:r>
              <a:rPr kumimoji="1" lang="ja-JP" altLang="en-US" dirty="0" smtClean="0"/>
              <a:t>　実験</a:t>
            </a:r>
            <a:r>
              <a:rPr kumimoji="1" lang="en-US" altLang="ja-JP" dirty="0" smtClean="0"/>
              <a:t>(1)</a:t>
            </a:r>
            <a:r>
              <a:rPr kumimoji="1" lang="ja-JP" altLang="en-US" dirty="0" smtClean="0"/>
              <a:t>　実験結果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134913973"/>
              </p:ext>
            </p:extLst>
          </p:nvPr>
        </p:nvGraphicFramePr>
        <p:xfrm>
          <a:off x="1281520" y="2498725"/>
          <a:ext cx="6584950" cy="3660775"/>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1803400" y="6159500"/>
            <a:ext cx="6063070" cy="461665"/>
          </a:xfrm>
          <a:prstGeom prst="rect">
            <a:avLst/>
          </a:prstGeom>
          <a:noFill/>
        </p:spPr>
        <p:txBody>
          <a:bodyPr wrap="none" rtlCol="0">
            <a:spAutoFit/>
          </a:bodyPr>
          <a:lstStyle/>
          <a:p>
            <a:r>
              <a:rPr lang="en-US" altLang="ja-JP" sz="2400" dirty="0" err="1" smtClean="0"/>
              <a:t>Δθ</a:t>
            </a:r>
            <a:r>
              <a:rPr lang="ja-JP" altLang="en-US" sz="2400" dirty="0" smtClean="0"/>
              <a:t>＝</a:t>
            </a:r>
            <a:r>
              <a:rPr lang="en-US" altLang="ja-JP" sz="2400" dirty="0" smtClean="0"/>
              <a:t>180[</a:t>
            </a:r>
            <a:r>
              <a:rPr lang="en-US" altLang="ja-JP" sz="2400" dirty="0" err="1" smtClean="0"/>
              <a:t>deg</a:t>
            </a:r>
            <a:r>
              <a:rPr lang="en-US" altLang="ja-JP" sz="2400" dirty="0" smtClean="0"/>
              <a:t>]</a:t>
            </a:r>
            <a:r>
              <a:rPr lang="ja-JP" altLang="en-US" sz="2400" dirty="0" smtClean="0"/>
              <a:t>のときが最も</a:t>
            </a:r>
            <a:r>
              <a:rPr lang="en-US" altLang="ja-JP" sz="2400" dirty="0" smtClean="0"/>
              <a:t>ERROR</a:t>
            </a:r>
            <a:r>
              <a:rPr lang="ja-JP" altLang="en-US" sz="2400" dirty="0" smtClean="0"/>
              <a:t>が大きくなる</a:t>
            </a:r>
            <a:endParaRPr kumimoji="1" lang="ja-JP" altLang="en-US" sz="2400" dirty="0"/>
          </a:p>
        </p:txBody>
      </p:sp>
      <p:sp>
        <p:nvSpPr>
          <p:cNvPr id="6" name="コンテンツ プレースホルダー 2"/>
          <p:cNvSpPr txBox="1">
            <a:spLocks/>
          </p:cNvSpPr>
          <p:nvPr/>
        </p:nvSpPr>
        <p:spPr>
          <a:xfrm>
            <a:off x="628650" y="1889125"/>
            <a:ext cx="7886700" cy="536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dirty="0" smtClean="0"/>
              <a:t>制御信号の電力に対する雑音電力　</a:t>
            </a:r>
            <a:r>
              <a:rPr lang="en-US" altLang="ja-JP" dirty="0" smtClean="0">
                <a:solidFill>
                  <a:schemeClr val="accent5"/>
                </a:solidFill>
              </a:rPr>
              <a:t>0.01</a:t>
            </a:r>
            <a:r>
              <a:rPr lang="en-US" altLang="ja-JP" dirty="0" smtClean="0"/>
              <a:t>, </a:t>
            </a:r>
            <a:r>
              <a:rPr lang="en-US" altLang="ja-JP" dirty="0" smtClean="0">
                <a:solidFill>
                  <a:schemeClr val="accent2"/>
                </a:solidFill>
              </a:rPr>
              <a:t>0.5</a:t>
            </a:r>
            <a:r>
              <a:rPr lang="en-US" altLang="ja-JP" dirty="0" smtClean="0"/>
              <a:t>, </a:t>
            </a:r>
            <a:r>
              <a:rPr lang="en-US" altLang="ja-JP" dirty="0" smtClean="0">
                <a:solidFill>
                  <a:schemeClr val="tx1">
                    <a:lumMod val="50000"/>
                    <a:lumOff val="50000"/>
                  </a:schemeClr>
                </a:solidFill>
              </a:rPr>
              <a:t>0,1</a:t>
            </a:r>
            <a:r>
              <a:rPr lang="en-US" altLang="ja-JP" dirty="0" smtClean="0"/>
              <a:t>[%]</a:t>
            </a:r>
          </a:p>
          <a:p>
            <a:endParaRPr lang="en-US" altLang="ja-JP" dirty="0" smtClean="0"/>
          </a:p>
          <a:p>
            <a:endParaRPr lang="ja-JP" altLang="en-US" dirty="0"/>
          </a:p>
        </p:txBody>
      </p:sp>
      <p:sp>
        <p:nvSpPr>
          <p:cNvPr id="7" name="スライド番号プレースホルダー 6"/>
          <p:cNvSpPr>
            <a:spLocks noGrp="1"/>
          </p:cNvSpPr>
          <p:nvPr>
            <p:ph type="sldNum" sz="quarter" idx="12"/>
          </p:nvPr>
        </p:nvSpPr>
        <p:spPr/>
        <p:txBody>
          <a:bodyPr/>
          <a:lstStyle/>
          <a:p>
            <a:fld id="{01203040-A286-4D82-969A-AC2D1CA8EA25}" type="slidenum">
              <a:rPr kumimoji="1" lang="ja-JP" altLang="en-US" smtClean="0"/>
              <a:t>10</a:t>
            </a:fld>
            <a:endParaRPr kumimoji="1" lang="ja-JP" altLang="en-US"/>
          </a:p>
        </p:txBody>
      </p:sp>
    </p:spTree>
    <p:extLst>
      <p:ext uri="{BB962C8B-B14F-4D97-AF65-F5344CB8AC3E}">
        <p14:creationId xmlns:p14="http://schemas.microsoft.com/office/powerpoint/2010/main" val="1162080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a:t>
            </a:r>
            <a:r>
              <a:rPr kumimoji="1" lang="ja-JP" altLang="en-US" dirty="0" smtClean="0"/>
              <a:t>　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実験の条件</a:t>
            </a:r>
            <a:endParaRPr kumimoji="1" lang="en-US" altLang="ja-JP" dirty="0" smtClean="0"/>
          </a:p>
          <a:p>
            <a:pPr lvl="1"/>
            <a:r>
              <a:rPr lang="en-US" altLang="ja-JP" dirty="0" smtClean="0"/>
              <a:t>MZIVMM</a:t>
            </a:r>
            <a:r>
              <a:rPr lang="ja-JP" altLang="en-US" dirty="0" smtClean="0"/>
              <a:t>のすべての位相</a:t>
            </a:r>
            <a:r>
              <a:rPr lang="ja-JP" altLang="en-US" dirty="0"/>
              <a:t>シフタ</a:t>
            </a:r>
            <a:r>
              <a:rPr lang="ja-JP" altLang="en-US" dirty="0" smtClean="0"/>
              <a:t>の位相の変化量</a:t>
            </a:r>
            <a:endParaRPr kumimoji="1" lang="en-US" altLang="ja-JP" dirty="0"/>
          </a:p>
          <a:p>
            <a:pPr marL="457200" lvl="1" indent="0">
              <a:buNone/>
            </a:pPr>
            <a:r>
              <a:rPr kumimoji="1" lang="ja-JP" altLang="en-US" dirty="0" smtClean="0"/>
              <a:t>　</a:t>
            </a:r>
            <a:r>
              <a:rPr kumimoji="1" lang="en-US" altLang="ja-JP" dirty="0" smtClean="0"/>
              <a:t>	180</a:t>
            </a:r>
            <a:r>
              <a:rPr kumimoji="1" lang="ja-JP" altLang="en-US" dirty="0" smtClean="0"/>
              <a:t>　</a:t>
            </a:r>
            <a:r>
              <a:rPr kumimoji="1" lang="en-US" altLang="ja-JP" dirty="0" smtClean="0"/>
              <a:t>[</a:t>
            </a:r>
            <a:r>
              <a:rPr kumimoji="1" lang="en-US" altLang="ja-JP" dirty="0" err="1" smtClean="0"/>
              <a:t>deg</a:t>
            </a:r>
            <a:r>
              <a:rPr kumimoji="1" lang="en-US" altLang="ja-JP" dirty="0" smtClean="0"/>
              <a:t>]</a:t>
            </a:r>
          </a:p>
          <a:p>
            <a:pPr lvl="1"/>
            <a:r>
              <a:rPr lang="ja-JP" altLang="en-US" dirty="0" smtClean="0"/>
              <a:t>光源のパワー　</a:t>
            </a:r>
            <a:r>
              <a:rPr lang="en-US" altLang="ja-JP" dirty="0" smtClean="0"/>
              <a:t>100</a:t>
            </a:r>
            <a:r>
              <a:rPr lang="ja-JP" altLang="en-US" dirty="0" err="1" smtClean="0"/>
              <a:t>ｍ</a:t>
            </a:r>
            <a:r>
              <a:rPr lang="en-US" altLang="ja-JP" dirty="0" smtClean="0"/>
              <a:t>W</a:t>
            </a:r>
          </a:p>
          <a:p>
            <a:pPr lvl="1"/>
            <a:r>
              <a:rPr lang="ja-JP" altLang="en-US" dirty="0" smtClean="0"/>
              <a:t>光アンプのゲイン　</a:t>
            </a:r>
            <a:r>
              <a:rPr lang="en-US" altLang="ja-JP" dirty="0" smtClean="0"/>
              <a:t>0dB</a:t>
            </a:r>
          </a:p>
          <a:p>
            <a:pPr lvl="1"/>
            <a:r>
              <a:rPr lang="ja-JP" altLang="en-US" dirty="0" smtClean="0"/>
              <a:t>位相シフタの制御信号の電力に対する雑音電力</a:t>
            </a:r>
            <a:r>
              <a:rPr lang="en-US" altLang="ja-JP" dirty="0" smtClean="0"/>
              <a:t>[%]</a:t>
            </a:r>
            <a:r>
              <a:rPr lang="ja-JP" altLang="en-US" dirty="0" smtClean="0"/>
              <a:t>を変えて、</a:t>
            </a:r>
            <a:r>
              <a:rPr lang="en-US" altLang="ja-JP" dirty="0" smtClean="0"/>
              <a:t>ERROR</a:t>
            </a:r>
            <a:r>
              <a:rPr lang="ja-JP" altLang="en-US" dirty="0" smtClean="0"/>
              <a:t>を測定</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01203040-A286-4D82-969A-AC2D1CA8EA25}" type="slidenum">
              <a:rPr kumimoji="1" lang="ja-JP" altLang="en-US" smtClean="0"/>
              <a:t>11</a:t>
            </a:fld>
            <a:endParaRPr kumimoji="1" lang="ja-JP" altLang="en-US"/>
          </a:p>
        </p:txBody>
      </p:sp>
    </p:spTree>
    <p:extLst>
      <p:ext uri="{BB962C8B-B14F-4D97-AF65-F5344CB8AC3E}">
        <p14:creationId xmlns:p14="http://schemas.microsoft.com/office/powerpoint/2010/main" val="3837947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a:t>
            </a:r>
            <a:r>
              <a:rPr kumimoji="1" lang="ja-JP" altLang="en-US" dirty="0" smtClean="0"/>
              <a:t>　実験</a:t>
            </a:r>
            <a:r>
              <a:rPr kumimoji="1" lang="en-US" altLang="ja-JP" dirty="0" smtClean="0"/>
              <a:t>(2)</a:t>
            </a:r>
            <a:r>
              <a:rPr kumimoji="1" lang="ja-JP" altLang="en-US" dirty="0" smtClean="0"/>
              <a:t>　実験結果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081874263"/>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スライド番号プレースホルダー 4"/>
          <p:cNvSpPr>
            <a:spLocks noGrp="1"/>
          </p:cNvSpPr>
          <p:nvPr>
            <p:ph type="sldNum" sz="quarter" idx="12"/>
          </p:nvPr>
        </p:nvSpPr>
        <p:spPr/>
        <p:txBody>
          <a:bodyPr/>
          <a:lstStyle/>
          <a:p>
            <a:fld id="{01203040-A286-4D82-969A-AC2D1CA8EA25}" type="slidenum">
              <a:rPr kumimoji="1" lang="ja-JP" altLang="en-US" smtClean="0"/>
              <a:t>12</a:t>
            </a:fld>
            <a:endParaRPr kumimoji="1" lang="ja-JP" altLang="en-US"/>
          </a:p>
        </p:txBody>
      </p:sp>
    </p:spTree>
    <p:extLst>
      <p:ext uri="{BB962C8B-B14F-4D97-AF65-F5344CB8AC3E}">
        <p14:creationId xmlns:p14="http://schemas.microsoft.com/office/powerpoint/2010/main" val="509813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議論したいこと</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位相シフタとフォトディテクタ、ともにノイズを入れたときのグラフの横軸</a:t>
            </a:r>
            <a:endParaRPr kumimoji="1" lang="en-US" altLang="ja-JP" dirty="0" smtClean="0"/>
          </a:p>
          <a:p>
            <a:pPr lvl="1"/>
            <a:r>
              <a:rPr lang="ja-JP" altLang="en-US" dirty="0" smtClean="0"/>
              <a:t>案</a:t>
            </a:r>
            <a:r>
              <a:rPr lang="en-US" altLang="ja-JP" dirty="0" smtClean="0"/>
              <a:t>1</a:t>
            </a:r>
            <a:r>
              <a:rPr lang="ja-JP" altLang="en-US" dirty="0" smtClean="0"/>
              <a:t>：位相シフタの制御信号電力に対する雑音電力</a:t>
            </a:r>
            <a:endParaRPr lang="en-US" altLang="ja-JP" dirty="0" smtClean="0"/>
          </a:p>
          <a:p>
            <a:pPr lvl="1"/>
            <a:endParaRPr lang="en-US" altLang="ja-JP" dirty="0" smtClean="0"/>
          </a:p>
          <a:p>
            <a:pPr lvl="1"/>
            <a:r>
              <a:rPr lang="ja-JP" altLang="en-US" dirty="0" smtClean="0"/>
              <a:t>案</a:t>
            </a:r>
            <a:r>
              <a:rPr lang="en-US" altLang="ja-JP" dirty="0" smtClean="0"/>
              <a:t>2</a:t>
            </a:r>
            <a:r>
              <a:rPr lang="ja-JP" altLang="en-US" dirty="0" smtClean="0"/>
              <a:t>：フォトディテクタの入射光による発生電流</a:t>
            </a:r>
            <a:r>
              <a:rPr lang="en-US" altLang="ja-JP" dirty="0" smtClean="0"/>
              <a:t>(</a:t>
            </a:r>
            <a:r>
              <a:rPr lang="ja-JP" altLang="en-US" dirty="0" smtClean="0"/>
              <a:t>フォトディテクタの入射光のパワー</a:t>
            </a:r>
            <a:r>
              <a:rPr lang="en-US" altLang="ja-JP" dirty="0" smtClean="0"/>
              <a:t>)</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01203040-A286-4D82-969A-AC2D1CA8EA25}" type="slidenum">
              <a:rPr kumimoji="1" lang="ja-JP" altLang="en-US" smtClean="0"/>
              <a:t>13</a:t>
            </a:fld>
            <a:endParaRPr kumimoji="1" lang="ja-JP" altLang="en-US"/>
          </a:p>
        </p:txBody>
      </p:sp>
    </p:spTree>
    <p:extLst>
      <p:ext uri="{BB962C8B-B14F-4D97-AF65-F5344CB8AC3E}">
        <p14:creationId xmlns:p14="http://schemas.microsoft.com/office/powerpoint/2010/main" val="2557257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議論したいこと</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最終目標までのステップと卒論の位置づけ</a:t>
            </a:r>
            <a:endParaRPr kumimoji="1" lang="en-US" altLang="ja-JP" dirty="0" smtClean="0"/>
          </a:p>
          <a:p>
            <a:pPr marL="0" indent="0">
              <a:buNone/>
            </a:pPr>
            <a:r>
              <a:rPr lang="ja-JP" altLang="en-US" dirty="0" smtClean="0"/>
              <a:t>最終目標：</a:t>
            </a:r>
            <a:r>
              <a:rPr lang="en-US" altLang="ja-JP" dirty="0" smtClean="0"/>
              <a:t>MZIVMM</a:t>
            </a:r>
            <a:r>
              <a:rPr lang="ja-JP" altLang="en-US" dirty="0" smtClean="0"/>
              <a:t>で何ビット相当の計算までならばある程度の正確さを保って演算できるかを明らかにし、</a:t>
            </a:r>
            <a:r>
              <a:rPr lang="en-US" altLang="ja-JP" dirty="0" smtClean="0"/>
              <a:t>MZIVMM</a:t>
            </a:r>
            <a:r>
              <a:rPr lang="ja-JP" altLang="en-US" dirty="0" smtClean="0"/>
              <a:t>の量子化ビット数と計算の正確さの関係の評価の指標を作る</a:t>
            </a:r>
            <a:endParaRPr lang="en-US" altLang="ja-JP" dirty="0" smtClean="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01203040-A286-4D82-969A-AC2D1CA8EA25}" type="slidenum">
              <a:rPr kumimoji="1" lang="ja-JP" altLang="en-US" smtClean="0"/>
              <a:t>14</a:t>
            </a:fld>
            <a:endParaRPr kumimoji="1" lang="ja-JP" altLang="en-US"/>
          </a:p>
        </p:txBody>
      </p:sp>
    </p:spTree>
    <p:extLst>
      <p:ext uri="{BB962C8B-B14F-4D97-AF65-F5344CB8AC3E}">
        <p14:creationId xmlns:p14="http://schemas.microsoft.com/office/powerpoint/2010/main" val="3588012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議論したいこと</a:t>
            </a:r>
            <a:r>
              <a:rPr kumimoji="1" lang="en-US" altLang="ja-JP" dirty="0" smtClean="0"/>
              <a:t>2</a:t>
            </a:r>
            <a:endParaRPr kumimoji="1" lang="ja-JP" altLang="en-US" dirty="0"/>
          </a:p>
        </p:txBody>
      </p:sp>
      <p:sp>
        <p:nvSpPr>
          <p:cNvPr id="3" name="コンテンツ プレースホルダー 2"/>
          <p:cNvSpPr>
            <a:spLocks noGrp="1"/>
          </p:cNvSpPr>
          <p:nvPr>
            <p:ph idx="1"/>
          </p:nvPr>
        </p:nvSpPr>
        <p:spPr>
          <a:xfrm>
            <a:off x="628650" y="1825624"/>
            <a:ext cx="7886700" cy="4829175"/>
          </a:xfrm>
        </p:spPr>
        <p:txBody>
          <a:bodyPr/>
          <a:lstStyle/>
          <a:p>
            <a:r>
              <a:rPr kumimoji="1" lang="ja-JP" altLang="en-US" dirty="0" smtClean="0"/>
              <a:t>最終目標を達成す</a:t>
            </a:r>
            <a:r>
              <a:rPr lang="ja-JP" altLang="en-US" dirty="0" smtClean="0"/>
              <a:t>るために必要なステップ</a:t>
            </a:r>
            <a:endParaRPr lang="en-US" altLang="ja-JP" dirty="0" smtClean="0"/>
          </a:p>
          <a:p>
            <a:pPr marL="0" indent="0">
              <a:buNone/>
            </a:pPr>
            <a:r>
              <a:rPr kumimoji="1" lang="en-US" altLang="ja-JP" dirty="0" smtClean="0"/>
              <a:t>Step1</a:t>
            </a:r>
            <a:r>
              <a:rPr kumimoji="1" lang="ja-JP" altLang="en-US" dirty="0" smtClean="0"/>
              <a:t>：各雑音源について、その雑音源</a:t>
            </a:r>
            <a:r>
              <a:rPr kumimoji="1" lang="en-US" altLang="ja-JP" dirty="0" smtClean="0"/>
              <a:t>1</a:t>
            </a:r>
            <a:r>
              <a:rPr kumimoji="1" lang="ja-JP" altLang="en-US" dirty="0" smtClean="0"/>
              <a:t>種類が</a:t>
            </a:r>
            <a:r>
              <a:rPr kumimoji="1" lang="en-US" altLang="ja-JP" dirty="0" smtClean="0"/>
              <a:t>MZIVMM</a:t>
            </a:r>
            <a:r>
              <a:rPr kumimoji="1" lang="ja-JP" altLang="en-US" dirty="0" smtClean="0"/>
              <a:t>の出力結果を波形としてみたときにどれほどの誤差を生じさせるかを明らかにする</a:t>
            </a:r>
            <a:endParaRPr kumimoji="1" lang="en-US" altLang="ja-JP" dirty="0" smtClean="0"/>
          </a:p>
          <a:p>
            <a:pPr marL="0" indent="0">
              <a:buNone/>
            </a:pPr>
            <a:r>
              <a:rPr lang="en-US" altLang="ja-JP" dirty="0" smtClean="0"/>
              <a:t>Step2</a:t>
            </a:r>
            <a:r>
              <a:rPr lang="ja-JP" altLang="en-US" dirty="0" smtClean="0"/>
              <a:t>：雑音源を複数組み合わせて、</a:t>
            </a:r>
            <a:r>
              <a:rPr lang="en-US" altLang="ja-JP" dirty="0"/>
              <a:t>MZIVMM</a:t>
            </a:r>
            <a:r>
              <a:rPr lang="ja-JP" altLang="en-US" dirty="0"/>
              <a:t>の出力結果を波形としてみたとき</a:t>
            </a:r>
            <a:r>
              <a:rPr lang="ja-JP" altLang="en-US" dirty="0" smtClean="0"/>
              <a:t>に雑音によってどれ</a:t>
            </a:r>
            <a:r>
              <a:rPr lang="ja-JP" altLang="en-US" dirty="0"/>
              <a:t>ほどの誤差を生じさせるか</a:t>
            </a:r>
            <a:r>
              <a:rPr lang="ja-JP" altLang="en-US" dirty="0" smtClean="0"/>
              <a:t>を明らかにする</a:t>
            </a:r>
            <a:endParaRPr lang="en-US" altLang="ja-JP" dirty="0" smtClean="0"/>
          </a:p>
          <a:p>
            <a:pPr marL="0" indent="0">
              <a:buNone/>
            </a:pPr>
            <a:r>
              <a:rPr lang="en-US" altLang="ja-JP" dirty="0" smtClean="0"/>
              <a:t>Step3</a:t>
            </a:r>
            <a:r>
              <a:rPr lang="ja-JP" altLang="en-US" dirty="0" smtClean="0"/>
              <a:t>：</a:t>
            </a:r>
            <a:r>
              <a:rPr lang="en-US" altLang="ja-JP" dirty="0" smtClean="0"/>
              <a:t>MZIVMM</a:t>
            </a:r>
            <a:r>
              <a:rPr lang="ja-JP" altLang="en-US" dirty="0" smtClean="0"/>
              <a:t>の出力波形の誤差から、その波形を量子化したときに数値としてどれほどの誤差が生じるかを明らかにする</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01203040-A286-4D82-969A-AC2D1CA8EA25}" type="slidenum">
              <a:rPr kumimoji="1" lang="ja-JP" altLang="en-US" smtClean="0"/>
              <a:t>15</a:t>
            </a:fld>
            <a:endParaRPr kumimoji="1" lang="ja-JP" altLang="en-US"/>
          </a:p>
        </p:txBody>
      </p:sp>
    </p:spTree>
    <p:extLst>
      <p:ext uri="{BB962C8B-B14F-4D97-AF65-F5344CB8AC3E}">
        <p14:creationId xmlns:p14="http://schemas.microsoft.com/office/powerpoint/2010/main" val="3397681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議論したいこと</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卒論の立ち位置としては</a:t>
            </a:r>
            <a:r>
              <a:rPr kumimoji="1" lang="en-US" altLang="ja-JP" dirty="0" smtClean="0"/>
              <a:t>Step1</a:t>
            </a:r>
            <a:r>
              <a:rPr kumimoji="1" lang="ja-JP" altLang="en-US" dirty="0" smtClean="0"/>
              <a:t>の途中</a:t>
            </a:r>
            <a:endParaRPr kumimoji="1" lang="en-US" altLang="ja-JP" dirty="0" smtClean="0"/>
          </a:p>
          <a:p>
            <a:pPr marL="0" indent="0">
              <a:buNone/>
            </a:pPr>
            <a:r>
              <a:rPr lang="en-US" altLang="ja-JP" dirty="0"/>
              <a:t>Step1</a:t>
            </a:r>
            <a:r>
              <a:rPr lang="ja-JP" altLang="en-US" dirty="0"/>
              <a:t>：各雑音源について、その雑音源</a:t>
            </a:r>
            <a:r>
              <a:rPr lang="en-US" altLang="ja-JP" dirty="0"/>
              <a:t>1</a:t>
            </a:r>
            <a:r>
              <a:rPr lang="ja-JP" altLang="en-US" dirty="0"/>
              <a:t>種類が</a:t>
            </a:r>
            <a:r>
              <a:rPr lang="en-US" altLang="ja-JP" dirty="0"/>
              <a:t>MZIVMM</a:t>
            </a:r>
            <a:r>
              <a:rPr lang="ja-JP" altLang="en-US" dirty="0"/>
              <a:t>の出力結果を波形としてみたときにどれほどの誤差を生じさせるかを明らかにする</a:t>
            </a:r>
            <a:endParaRPr lang="en-US" altLang="ja-JP" dirty="0"/>
          </a:p>
          <a:p>
            <a:r>
              <a:rPr kumimoji="1" lang="en-US" altLang="ja-JP" dirty="0" smtClean="0">
                <a:solidFill>
                  <a:srgbClr val="C00000"/>
                </a:solidFill>
              </a:rPr>
              <a:t>Step1-1</a:t>
            </a:r>
            <a:r>
              <a:rPr kumimoji="1" lang="ja-JP" altLang="en-US" dirty="0" smtClean="0">
                <a:solidFill>
                  <a:srgbClr val="C00000"/>
                </a:solidFill>
              </a:rPr>
              <a:t> フォトディテクタの雑音について</a:t>
            </a:r>
            <a:endParaRPr kumimoji="1" lang="en-US" altLang="ja-JP" dirty="0" smtClean="0">
              <a:solidFill>
                <a:srgbClr val="C00000"/>
              </a:solidFill>
            </a:endParaRPr>
          </a:p>
          <a:p>
            <a:r>
              <a:rPr lang="en-US" altLang="ja-JP" dirty="0" smtClean="0">
                <a:solidFill>
                  <a:srgbClr val="C00000"/>
                </a:solidFill>
              </a:rPr>
              <a:t>Step1-2 </a:t>
            </a:r>
            <a:r>
              <a:rPr lang="ja-JP" altLang="en-US" dirty="0" smtClean="0">
                <a:solidFill>
                  <a:srgbClr val="C00000"/>
                </a:solidFill>
              </a:rPr>
              <a:t>位相シフタの雑音について</a:t>
            </a:r>
            <a:endParaRPr lang="en-US" altLang="ja-JP" dirty="0" smtClean="0">
              <a:solidFill>
                <a:srgbClr val="C00000"/>
              </a:solidFill>
            </a:endParaRPr>
          </a:p>
          <a:p>
            <a:r>
              <a:rPr kumimoji="1" lang="en-US" altLang="ja-JP" dirty="0" smtClean="0"/>
              <a:t>Step1-3</a:t>
            </a:r>
            <a:r>
              <a:rPr kumimoji="1" lang="ja-JP" altLang="en-US" dirty="0"/>
              <a:t> </a:t>
            </a:r>
            <a:r>
              <a:rPr kumimoji="1" lang="ja-JP" altLang="en-US" dirty="0" smtClean="0"/>
              <a:t>光アンプの雑音について</a:t>
            </a:r>
            <a:endParaRPr kumimoji="1" lang="en-US" altLang="ja-JP" dirty="0" smtClean="0"/>
          </a:p>
          <a:p>
            <a:r>
              <a:rPr lang="en-US" altLang="ja-JP" dirty="0" smtClean="0"/>
              <a:t>Step1-4</a:t>
            </a:r>
            <a:r>
              <a:rPr lang="ja-JP" altLang="en-US" dirty="0"/>
              <a:t> </a:t>
            </a:r>
            <a:r>
              <a:rPr lang="ja-JP" altLang="en-US" dirty="0" smtClean="0"/>
              <a:t>光源の雑音について</a:t>
            </a:r>
            <a:endParaRPr kumimoji="1" lang="ja-JP" altLang="en-US" dirty="0"/>
          </a:p>
        </p:txBody>
      </p:sp>
      <p:sp>
        <p:nvSpPr>
          <p:cNvPr id="4" name="スライド番号プレースホルダー 3"/>
          <p:cNvSpPr>
            <a:spLocks noGrp="1"/>
          </p:cNvSpPr>
          <p:nvPr>
            <p:ph type="sldNum" sz="quarter" idx="12"/>
          </p:nvPr>
        </p:nvSpPr>
        <p:spPr/>
        <p:txBody>
          <a:bodyPr/>
          <a:lstStyle/>
          <a:p>
            <a:fld id="{01203040-A286-4D82-969A-AC2D1CA8EA25}" type="slidenum">
              <a:rPr kumimoji="1" lang="ja-JP" altLang="en-US" smtClean="0"/>
              <a:t>16</a:t>
            </a:fld>
            <a:endParaRPr kumimoji="1" lang="ja-JP" altLang="en-US"/>
          </a:p>
        </p:txBody>
      </p:sp>
    </p:spTree>
    <p:extLst>
      <p:ext uri="{BB962C8B-B14F-4D97-AF65-F5344CB8AC3E}">
        <p14:creationId xmlns:p14="http://schemas.microsoft.com/office/powerpoint/2010/main" val="3879284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MZIVMM</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今回は</a:t>
            </a:r>
            <a:r>
              <a:rPr kumimoji="1" lang="en-US" altLang="ja-JP" dirty="0" smtClean="0"/>
              <a:t>3×3</a:t>
            </a:r>
            <a:r>
              <a:rPr kumimoji="1" lang="ja-JP" altLang="en-US" dirty="0" smtClean="0"/>
              <a:t>の</a:t>
            </a:r>
            <a:r>
              <a:rPr kumimoji="1" lang="en-US" altLang="ja-JP" dirty="0" smtClean="0"/>
              <a:t>MZIVMM</a:t>
            </a:r>
            <a:r>
              <a:rPr kumimoji="1" lang="ja-JP" altLang="en-US" dirty="0" smtClean="0"/>
              <a:t>を使用する</a:t>
            </a:r>
            <a:endParaRPr kumimoji="1" lang="en-US" altLang="ja-JP" dirty="0" smtClean="0"/>
          </a:p>
          <a:p>
            <a:r>
              <a:rPr kumimoji="1" lang="ja-JP" altLang="en-US" dirty="0" smtClean="0"/>
              <a:t>雑音源</a:t>
            </a:r>
            <a:endParaRPr kumimoji="1" lang="en-US" altLang="ja-JP" dirty="0" smtClean="0"/>
          </a:p>
          <a:p>
            <a:pPr lvl="1"/>
            <a:r>
              <a:rPr lang="ja-JP" altLang="en-US" dirty="0" smtClean="0">
                <a:solidFill>
                  <a:schemeClr val="bg2"/>
                </a:solidFill>
              </a:rPr>
              <a:t>光源</a:t>
            </a:r>
            <a:endParaRPr lang="en-US" altLang="ja-JP" dirty="0" smtClean="0">
              <a:solidFill>
                <a:schemeClr val="bg2"/>
              </a:solidFill>
            </a:endParaRPr>
          </a:p>
          <a:p>
            <a:pPr lvl="1"/>
            <a:r>
              <a:rPr kumimoji="1" lang="ja-JP" altLang="en-US" dirty="0" smtClean="0"/>
              <a:t>位相</a:t>
            </a:r>
            <a:r>
              <a:rPr kumimoji="1" lang="ja-JP" altLang="en-US" dirty="0"/>
              <a:t>シフタ</a:t>
            </a:r>
            <a:r>
              <a:rPr kumimoji="1" lang="ja-JP" altLang="en-US" dirty="0" smtClean="0"/>
              <a:t>の制御信号</a:t>
            </a:r>
            <a:endParaRPr kumimoji="1" lang="en-US" altLang="ja-JP" dirty="0" smtClean="0"/>
          </a:p>
          <a:p>
            <a:pPr lvl="1"/>
            <a:r>
              <a:rPr lang="ja-JP" altLang="en-US" dirty="0" smtClean="0">
                <a:solidFill>
                  <a:schemeClr val="bg2"/>
                </a:solidFill>
              </a:rPr>
              <a:t>光アンプ</a:t>
            </a:r>
            <a:endParaRPr lang="en-US" altLang="ja-JP" dirty="0" smtClean="0">
              <a:solidFill>
                <a:schemeClr val="bg2"/>
              </a:solidFill>
            </a:endParaRPr>
          </a:p>
          <a:p>
            <a:pPr lvl="1"/>
            <a:r>
              <a:rPr kumimoji="1" lang="ja-JP" altLang="en-US" dirty="0"/>
              <a:t>フォトディテクタ</a:t>
            </a:r>
            <a:endParaRPr kumimoji="1" lang="en-US" altLang="ja-JP" dirty="0" smtClean="0"/>
          </a:p>
        </p:txBody>
      </p:sp>
      <p:grpSp>
        <p:nvGrpSpPr>
          <p:cNvPr id="4" name="グループ化 3"/>
          <p:cNvGrpSpPr/>
          <p:nvPr/>
        </p:nvGrpSpPr>
        <p:grpSpPr>
          <a:xfrm>
            <a:off x="453288" y="4656101"/>
            <a:ext cx="8573657" cy="1515710"/>
            <a:chOff x="441253" y="4491001"/>
            <a:chExt cx="8573657" cy="1515710"/>
          </a:xfrm>
        </p:grpSpPr>
        <p:pic>
          <p:nvPicPr>
            <p:cNvPr id="5" name="図 4"/>
            <p:cNvPicPr>
              <a:picLocks noChangeAspect="1"/>
            </p:cNvPicPr>
            <p:nvPr/>
          </p:nvPicPr>
          <p:blipFill>
            <a:blip r:embed="rId2"/>
            <a:stretch>
              <a:fillRect/>
            </a:stretch>
          </p:blipFill>
          <p:spPr>
            <a:xfrm>
              <a:off x="1811872" y="4727471"/>
              <a:ext cx="5157788" cy="1279240"/>
            </a:xfrm>
            <a:prstGeom prst="rect">
              <a:avLst/>
            </a:prstGeom>
          </p:spPr>
        </p:pic>
        <p:sp>
          <p:nvSpPr>
            <p:cNvPr id="6" name="フローチャート: 結合子 5"/>
            <p:cNvSpPr/>
            <p:nvPr/>
          </p:nvSpPr>
          <p:spPr>
            <a:xfrm>
              <a:off x="1563076" y="4860333"/>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結合子 6"/>
            <p:cNvSpPr/>
            <p:nvPr/>
          </p:nvSpPr>
          <p:spPr>
            <a:xfrm>
              <a:off x="1563076" y="5059460"/>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1563076" y="5524806"/>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p:cNvSpPr/>
            <p:nvPr/>
          </p:nvSpPr>
          <p:spPr>
            <a:xfrm>
              <a:off x="1563076" y="5723933"/>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41253" y="4491001"/>
              <a:ext cx="646331" cy="369332"/>
            </a:xfrm>
            <a:prstGeom prst="rect">
              <a:avLst/>
            </a:prstGeom>
            <a:noFill/>
          </p:spPr>
          <p:txBody>
            <a:bodyPr wrap="none" rtlCol="0">
              <a:spAutoFit/>
            </a:bodyPr>
            <a:lstStyle/>
            <a:p>
              <a:r>
                <a:rPr lang="ja-JP" altLang="en-US" dirty="0"/>
                <a:t>光源</a:t>
              </a:r>
              <a:endParaRPr kumimoji="1" lang="ja-JP" altLang="en-US" dirty="0"/>
            </a:p>
          </p:txBody>
        </p:sp>
        <p:cxnSp>
          <p:nvCxnSpPr>
            <p:cNvPr id="11" name="カギ線コネクタ 10"/>
            <p:cNvCxnSpPr/>
            <p:nvPr/>
          </p:nvCxnSpPr>
          <p:spPr>
            <a:xfrm rot="16200000" flipH="1">
              <a:off x="708611" y="4914917"/>
              <a:ext cx="863600" cy="658642"/>
            </a:xfrm>
            <a:prstGeom prst="bentConnector3">
              <a:avLst>
                <a:gd name="adj1" fmla="val 997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811945" y="5004333"/>
              <a:ext cx="6586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フローチャート: 処理 12"/>
            <p:cNvSpPr/>
            <p:nvPr/>
          </p:nvSpPr>
          <p:spPr>
            <a:xfrm>
              <a:off x="6959717" y="4864024"/>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処理 13"/>
            <p:cNvSpPr/>
            <p:nvPr/>
          </p:nvSpPr>
          <p:spPr>
            <a:xfrm>
              <a:off x="6969660" y="5066692"/>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処理 14"/>
            <p:cNvSpPr/>
            <p:nvPr/>
          </p:nvSpPr>
          <p:spPr>
            <a:xfrm>
              <a:off x="6969660" y="5723933"/>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p:cNvSpPr/>
            <p:nvPr/>
          </p:nvSpPr>
          <p:spPr>
            <a:xfrm>
              <a:off x="6969660" y="5521265"/>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7369908" y="4491001"/>
              <a:ext cx="1645002" cy="369332"/>
            </a:xfrm>
            <a:prstGeom prst="rect">
              <a:avLst/>
            </a:prstGeom>
            <a:noFill/>
          </p:spPr>
          <p:txBody>
            <a:bodyPr wrap="none" rtlCol="0">
              <a:spAutoFit/>
            </a:bodyPr>
            <a:lstStyle/>
            <a:p>
              <a:r>
                <a:rPr lang="ja-JP" altLang="en-US" dirty="0"/>
                <a:t>フォトディテクタ</a:t>
              </a:r>
              <a:endParaRPr kumimoji="1" lang="ja-JP" altLang="en-US" dirty="0"/>
            </a:p>
          </p:txBody>
        </p:sp>
        <p:cxnSp>
          <p:nvCxnSpPr>
            <p:cNvPr id="18" name="カギ線コネクタ 17"/>
            <p:cNvCxnSpPr/>
            <p:nvPr/>
          </p:nvCxnSpPr>
          <p:spPr>
            <a:xfrm rot="5400000">
              <a:off x="7265719" y="4962812"/>
              <a:ext cx="863600" cy="658642"/>
            </a:xfrm>
            <a:prstGeom prst="bentConnector3">
              <a:avLst>
                <a:gd name="adj1" fmla="val 997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7369053" y="5052228"/>
              <a:ext cx="6586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3890481" y="4246240"/>
            <a:ext cx="1024639" cy="646331"/>
          </a:xfrm>
          <a:prstGeom prst="rect">
            <a:avLst/>
          </a:prstGeom>
          <a:noFill/>
        </p:spPr>
        <p:txBody>
          <a:bodyPr wrap="none" rtlCol="0">
            <a:spAutoFit/>
          </a:bodyPr>
          <a:lstStyle/>
          <a:p>
            <a:r>
              <a:rPr kumimoji="1" lang="ja-JP" altLang="en-US" dirty="0" smtClean="0"/>
              <a:t>光アンプ</a:t>
            </a:r>
            <a:endParaRPr kumimoji="1" lang="en-US" altLang="ja-JP" dirty="0" smtClean="0"/>
          </a:p>
          <a:p>
            <a:pPr algn="ctr"/>
            <a:r>
              <a:rPr lang="ja-JP" altLang="en-US" dirty="0"/>
              <a:t>↓</a:t>
            </a:r>
            <a:endParaRPr kumimoji="1" lang="ja-JP" altLang="en-US" dirty="0"/>
          </a:p>
        </p:txBody>
      </p:sp>
      <p:sp>
        <p:nvSpPr>
          <p:cNvPr id="21" name="テキスト ボックス 20"/>
          <p:cNvSpPr txBox="1"/>
          <p:nvPr/>
        </p:nvSpPr>
        <p:spPr>
          <a:xfrm>
            <a:off x="2073558" y="4373773"/>
            <a:ext cx="1215397" cy="646331"/>
          </a:xfrm>
          <a:prstGeom prst="rect">
            <a:avLst/>
          </a:prstGeom>
          <a:noFill/>
        </p:spPr>
        <p:txBody>
          <a:bodyPr wrap="none" rtlCol="0">
            <a:spAutoFit/>
          </a:bodyPr>
          <a:lstStyle/>
          <a:p>
            <a:r>
              <a:rPr lang="ja-JP" altLang="en-US" dirty="0" smtClean="0"/>
              <a:t>位相</a:t>
            </a:r>
            <a:r>
              <a:rPr lang="ja-JP" altLang="en-US" dirty="0"/>
              <a:t>シフタ</a:t>
            </a:r>
            <a:endParaRPr kumimoji="1" lang="en-US" altLang="ja-JP" dirty="0" smtClean="0"/>
          </a:p>
          <a:p>
            <a:pPr algn="ctr"/>
            <a:r>
              <a:rPr lang="ja-JP" altLang="en-US" dirty="0"/>
              <a:t>↓</a:t>
            </a:r>
            <a:endParaRPr kumimoji="1" lang="ja-JP" altLang="en-US" dirty="0"/>
          </a:p>
        </p:txBody>
      </p:sp>
      <p:sp>
        <p:nvSpPr>
          <p:cNvPr id="22" name="テキスト ボックス 21"/>
          <p:cNvSpPr txBox="1"/>
          <p:nvPr/>
        </p:nvSpPr>
        <p:spPr>
          <a:xfrm>
            <a:off x="5499837" y="4379102"/>
            <a:ext cx="1215397" cy="646331"/>
          </a:xfrm>
          <a:prstGeom prst="rect">
            <a:avLst/>
          </a:prstGeom>
          <a:noFill/>
        </p:spPr>
        <p:txBody>
          <a:bodyPr wrap="none" rtlCol="0">
            <a:spAutoFit/>
          </a:bodyPr>
          <a:lstStyle/>
          <a:p>
            <a:r>
              <a:rPr lang="ja-JP" altLang="en-US" dirty="0" smtClean="0"/>
              <a:t>位相</a:t>
            </a:r>
            <a:r>
              <a:rPr lang="ja-JP" altLang="en-US" dirty="0"/>
              <a:t>シフタ</a:t>
            </a:r>
            <a:endParaRPr kumimoji="1" lang="en-US" altLang="ja-JP" dirty="0" smtClean="0"/>
          </a:p>
          <a:p>
            <a:pPr algn="ctr"/>
            <a:r>
              <a:rPr lang="ja-JP" altLang="en-US" dirty="0"/>
              <a:t>↓</a:t>
            </a:r>
            <a:endParaRPr kumimoji="1" lang="ja-JP" altLang="en-US" dirty="0"/>
          </a:p>
        </p:txBody>
      </p:sp>
      <p:sp>
        <p:nvSpPr>
          <p:cNvPr id="23" name="右矢印 22"/>
          <p:cNvSpPr/>
          <p:nvPr/>
        </p:nvSpPr>
        <p:spPr>
          <a:xfrm>
            <a:off x="413280" y="6014849"/>
            <a:ext cx="1048483" cy="619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24" name="右矢印 23"/>
          <p:cNvSpPr/>
          <p:nvPr/>
        </p:nvSpPr>
        <p:spPr>
          <a:xfrm>
            <a:off x="7254074" y="6042027"/>
            <a:ext cx="1048483" cy="619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出力</a:t>
            </a:r>
            <a:endParaRPr kumimoji="1" lang="ja-JP" altLang="en-US" dirty="0"/>
          </a:p>
        </p:txBody>
      </p:sp>
      <p:sp>
        <p:nvSpPr>
          <p:cNvPr id="25" name="スライド番号プレースホルダー 24"/>
          <p:cNvSpPr>
            <a:spLocks noGrp="1"/>
          </p:cNvSpPr>
          <p:nvPr>
            <p:ph type="sldNum" sz="quarter" idx="12"/>
          </p:nvPr>
        </p:nvSpPr>
        <p:spPr/>
        <p:txBody>
          <a:bodyPr/>
          <a:lstStyle/>
          <a:p>
            <a:fld id="{01203040-A286-4D82-969A-AC2D1CA8EA25}" type="slidenum">
              <a:rPr kumimoji="1" lang="ja-JP" altLang="en-US" smtClean="0"/>
              <a:t>1</a:t>
            </a:fld>
            <a:endParaRPr kumimoji="1" lang="ja-JP" altLang="en-US"/>
          </a:p>
        </p:txBody>
      </p:sp>
    </p:spTree>
    <p:extLst>
      <p:ext uri="{BB962C8B-B14F-4D97-AF65-F5344CB8AC3E}">
        <p14:creationId xmlns:p14="http://schemas.microsoft.com/office/powerpoint/2010/main" val="2637872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28650" y="1498960"/>
            <a:ext cx="7886700" cy="4486274"/>
          </a:xfrm>
        </p:spPr>
        <p:txBody>
          <a:bodyPr/>
          <a:lstStyle/>
          <a:p>
            <a:r>
              <a:rPr lang="ja-JP" altLang="en-US" dirty="0" smtClean="0"/>
              <a:t>シミュレータ上で、雑音なしの</a:t>
            </a:r>
            <a:r>
              <a:rPr lang="en-US" altLang="ja-JP" dirty="0" smtClean="0"/>
              <a:t>MZIVMM</a:t>
            </a:r>
            <a:r>
              <a:rPr lang="ja-JP" altLang="en-US" dirty="0" smtClean="0"/>
              <a:t>と雑音ありの</a:t>
            </a:r>
            <a:r>
              <a:rPr lang="en-US" altLang="ja-JP" dirty="0" smtClean="0"/>
              <a:t>MZIVMM</a:t>
            </a:r>
            <a:r>
              <a:rPr lang="ja-JP" altLang="en-US" dirty="0" smtClean="0"/>
              <a:t>で同じ演算を実行</a:t>
            </a:r>
            <a:endParaRPr lang="en-US" altLang="ja-JP" dirty="0" smtClean="0"/>
          </a:p>
          <a:p>
            <a:r>
              <a:rPr lang="ja-JP" altLang="en-US" dirty="0" smtClean="0"/>
              <a:t>ある瞬間においての雑音なしの</a:t>
            </a:r>
            <a:r>
              <a:rPr lang="en-US" altLang="ja-JP" dirty="0" smtClean="0"/>
              <a:t>MZIVMM</a:t>
            </a:r>
            <a:r>
              <a:rPr lang="ja-JP" altLang="en-US" dirty="0" smtClean="0"/>
              <a:t>の出力した値を</a:t>
            </a:r>
            <a:r>
              <a:rPr lang="en-US" altLang="ja-JP" dirty="0" smtClean="0"/>
              <a:t>A,</a:t>
            </a:r>
            <a:r>
              <a:rPr lang="ja-JP" altLang="en-US" dirty="0" smtClean="0"/>
              <a:t>雑音ありの</a:t>
            </a:r>
            <a:r>
              <a:rPr lang="en-US" altLang="ja-JP" dirty="0" smtClean="0"/>
              <a:t>MZIVMM</a:t>
            </a:r>
            <a:r>
              <a:rPr lang="ja-JP" altLang="en-US" dirty="0" smtClean="0"/>
              <a:t>の出力した値を</a:t>
            </a:r>
            <a:r>
              <a:rPr lang="en-US" altLang="ja-JP" dirty="0" smtClean="0"/>
              <a:t>N[n]</a:t>
            </a:r>
            <a:r>
              <a:rPr lang="ja-JP" altLang="en-US" dirty="0" smtClean="0"/>
              <a:t>とし、その誤差を計測．</a:t>
            </a:r>
            <a:endParaRPr lang="en-US" altLang="ja-JP" dirty="0" smtClean="0"/>
          </a:p>
          <a:p>
            <a:endParaRPr kumimoji="1" lang="ja-JP" altLang="en-US" dirty="0"/>
          </a:p>
        </p:txBody>
      </p:sp>
      <p:sp>
        <p:nvSpPr>
          <p:cNvPr id="4" name="角丸四角形 3"/>
          <p:cNvSpPr/>
          <p:nvPr/>
        </p:nvSpPr>
        <p:spPr>
          <a:xfrm>
            <a:off x="628650" y="3945926"/>
            <a:ext cx="2388010" cy="11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MZIVMM</a:t>
            </a:r>
            <a:r>
              <a:rPr kumimoji="1" lang="ja-JP" altLang="en-US" sz="2800" dirty="0" smtClean="0"/>
              <a:t>　</a:t>
            </a:r>
            <a:r>
              <a:rPr lang="en-US" altLang="ja-JP" sz="2800" dirty="0" smtClean="0"/>
              <a:t>with noise</a:t>
            </a:r>
            <a:endParaRPr kumimoji="1" lang="ja-JP" altLang="en-US" sz="2800" dirty="0"/>
          </a:p>
        </p:txBody>
      </p:sp>
      <p:sp>
        <p:nvSpPr>
          <p:cNvPr id="5" name="角丸四角形 4"/>
          <p:cNvSpPr/>
          <p:nvPr/>
        </p:nvSpPr>
        <p:spPr>
          <a:xfrm>
            <a:off x="636944" y="5512135"/>
            <a:ext cx="2388010" cy="11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MZIVMM</a:t>
            </a:r>
            <a:r>
              <a:rPr kumimoji="1" lang="ja-JP" altLang="en-US" sz="2800" dirty="0" smtClean="0"/>
              <a:t>　</a:t>
            </a:r>
            <a:r>
              <a:rPr lang="en-US" altLang="ja-JP" sz="2800" dirty="0" smtClean="0"/>
              <a:t>without noise</a:t>
            </a:r>
            <a:endParaRPr kumimoji="1" lang="ja-JP" altLang="en-US" sz="2800" dirty="0"/>
          </a:p>
        </p:txBody>
      </p:sp>
      <p:pic>
        <p:nvPicPr>
          <p:cNvPr id="9" name="図 8"/>
          <p:cNvPicPr>
            <a:picLocks noChangeAspect="1"/>
          </p:cNvPicPr>
          <p:nvPr/>
        </p:nvPicPr>
        <p:blipFill>
          <a:blip r:embed="rId2"/>
          <a:stretch>
            <a:fillRect/>
          </a:stretch>
        </p:blipFill>
        <p:spPr>
          <a:xfrm>
            <a:off x="4113827" y="5534384"/>
            <a:ext cx="1676400" cy="1238250"/>
          </a:xfrm>
          <a:prstGeom prst="rect">
            <a:avLst/>
          </a:prstGeom>
        </p:spPr>
      </p:pic>
      <p:pic>
        <p:nvPicPr>
          <p:cNvPr id="10" name="図 9"/>
          <p:cNvPicPr>
            <a:picLocks noChangeAspect="1"/>
          </p:cNvPicPr>
          <p:nvPr/>
        </p:nvPicPr>
        <p:blipFill>
          <a:blip r:embed="rId3"/>
          <a:stretch>
            <a:fillRect/>
          </a:stretch>
        </p:blipFill>
        <p:spPr>
          <a:xfrm>
            <a:off x="4077380" y="3676142"/>
            <a:ext cx="1645481" cy="1362093"/>
          </a:xfrm>
          <a:prstGeom prst="rect">
            <a:avLst/>
          </a:prstGeom>
        </p:spPr>
      </p:pic>
      <p:pic>
        <p:nvPicPr>
          <p:cNvPr id="11" name="図 10"/>
          <p:cNvPicPr>
            <a:picLocks noChangeAspect="1"/>
          </p:cNvPicPr>
          <p:nvPr/>
        </p:nvPicPr>
        <p:blipFill>
          <a:blip r:embed="rId4"/>
          <a:stretch>
            <a:fillRect/>
          </a:stretch>
        </p:blipFill>
        <p:spPr>
          <a:xfrm>
            <a:off x="6731358" y="5928432"/>
            <a:ext cx="1819275" cy="666750"/>
          </a:xfrm>
          <a:prstGeom prst="rect">
            <a:avLst/>
          </a:prstGeom>
        </p:spPr>
      </p:pic>
      <p:sp>
        <p:nvSpPr>
          <p:cNvPr id="13" name="角丸四角形 12"/>
          <p:cNvSpPr/>
          <p:nvPr/>
        </p:nvSpPr>
        <p:spPr>
          <a:xfrm>
            <a:off x="6589175" y="4574363"/>
            <a:ext cx="2103642" cy="11758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誤差</a:t>
            </a:r>
            <a:endParaRPr kumimoji="1" lang="ja-JP" altLang="en-US" sz="2800" dirty="0"/>
          </a:p>
        </p:txBody>
      </p:sp>
      <p:cxnSp>
        <p:nvCxnSpPr>
          <p:cNvPr id="17" name="カギ線コネクタ 16"/>
          <p:cNvCxnSpPr>
            <a:stCxn id="4" idx="3"/>
          </p:cNvCxnSpPr>
          <p:nvPr/>
        </p:nvCxnSpPr>
        <p:spPr>
          <a:xfrm>
            <a:off x="3016660" y="4533865"/>
            <a:ext cx="1912783" cy="587939"/>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 name="カギ線コネクタ 19"/>
          <p:cNvCxnSpPr/>
          <p:nvPr/>
        </p:nvCxnSpPr>
        <p:spPr>
          <a:xfrm flipV="1">
            <a:off x="3024954" y="5400409"/>
            <a:ext cx="1904489" cy="699665"/>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4929443" y="4967137"/>
            <a:ext cx="522492" cy="544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a:t>
            </a:r>
            <a:endParaRPr kumimoji="1" lang="ja-JP" altLang="en-US" sz="2800" dirty="0">
              <a:solidFill>
                <a:schemeClr val="tx1"/>
              </a:solidFill>
            </a:endParaRPr>
          </a:p>
        </p:txBody>
      </p:sp>
      <p:cxnSp>
        <p:nvCxnSpPr>
          <p:cNvPr id="24" name="直線コネクタ 23"/>
          <p:cNvCxnSpPr>
            <a:stCxn id="22" idx="6"/>
          </p:cNvCxnSpPr>
          <p:nvPr/>
        </p:nvCxnSpPr>
        <p:spPr>
          <a:xfrm>
            <a:off x="5451935" y="5239636"/>
            <a:ext cx="113724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129874" y="6150364"/>
            <a:ext cx="393056" cy="523220"/>
          </a:xfrm>
          <a:prstGeom prst="rect">
            <a:avLst/>
          </a:prstGeom>
          <a:noFill/>
        </p:spPr>
        <p:txBody>
          <a:bodyPr wrap="none" rtlCol="0">
            <a:spAutoFit/>
          </a:bodyPr>
          <a:lstStyle/>
          <a:p>
            <a:r>
              <a:rPr kumimoji="1" lang="en-US" altLang="ja-JP" sz="2800" dirty="0" smtClean="0"/>
              <a:t>A</a:t>
            </a:r>
            <a:endParaRPr kumimoji="1" lang="ja-JP" altLang="en-US" sz="2800" dirty="0"/>
          </a:p>
        </p:txBody>
      </p:sp>
      <p:sp>
        <p:nvSpPr>
          <p:cNvPr id="15" name="テキスト ボックス 14"/>
          <p:cNvSpPr txBox="1"/>
          <p:nvPr/>
        </p:nvSpPr>
        <p:spPr>
          <a:xfrm>
            <a:off x="3129874" y="3960355"/>
            <a:ext cx="965329" cy="523220"/>
          </a:xfrm>
          <a:prstGeom prst="rect">
            <a:avLst/>
          </a:prstGeom>
          <a:noFill/>
        </p:spPr>
        <p:txBody>
          <a:bodyPr wrap="none" rtlCol="0">
            <a:spAutoFit/>
          </a:bodyPr>
          <a:lstStyle/>
          <a:p>
            <a:r>
              <a:rPr kumimoji="1" lang="en-US" altLang="ja-JP" sz="2800" dirty="0" smtClean="0"/>
              <a:t>N</a:t>
            </a:r>
            <a:r>
              <a:rPr kumimoji="1" lang="ja-JP" altLang="en-US" sz="2800" dirty="0" smtClean="0"/>
              <a:t>［</a:t>
            </a:r>
            <a:r>
              <a:rPr kumimoji="1" lang="en-US" altLang="ja-JP" sz="2800" dirty="0" smtClean="0"/>
              <a:t>n</a:t>
            </a:r>
            <a:r>
              <a:rPr kumimoji="1" lang="ja-JP" altLang="en-US" sz="2800" dirty="0" smtClean="0"/>
              <a:t>］</a:t>
            </a:r>
            <a:endParaRPr kumimoji="1" lang="ja-JP" altLang="en-US" sz="2800" dirty="0"/>
          </a:p>
        </p:txBody>
      </p:sp>
      <p:sp>
        <p:nvSpPr>
          <p:cNvPr id="7" name="スライド番号プレースホルダー 6"/>
          <p:cNvSpPr>
            <a:spLocks noGrp="1"/>
          </p:cNvSpPr>
          <p:nvPr>
            <p:ph type="sldNum" sz="quarter" idx="12"/>
          </p:nvPr>
        </p:nvSpPr>
        <p:spPr/>
        <p:txBody>
          <a:bodyPr/>
          <a:lstStyle/>
          <a:p>
            <a:fld id="{01203040-A286-4D82-969A-AC2D1CA8EA25}" type="slidenum">
              <a:rPr kumimoji="1" lang="ja-JP" altLang="en-US" smtClean="0"/>
              <a:t>2</a:t>
            </a:fld>
            <a:endParaRPr kumimoji="1" lang="ja-JP" altLang="en-US"/>
          </a:p>
        </p:txBody>
      </p:sp>
    </p:spTree>
    <p:extLst>
      <p:ext uri="{BB962C8B-B14F-4D97-AF65-F5344CB8AC3E}">
        <p14:creationId xmlns:p14="http://schemas.microsoft.com/office/powerpoint/2010/main" val="4280466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ERROR</a:t>
            </a:r>
            <a:r>
              <a:rPr kumimoji="1" lang="ja-JP" altLang="en-US" dirty="0" smtClean="0"/>
              <a:t>の定義</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en-US" altLang="ja-JP" dirty="0" smtClean="0">
                    <a:latin typeface="Cambria Math" panose="02040503050406030204" pitchFamily="18" charset="0"/>
                  </a:rPr>
                  <a:t>ERROR</a:t>
                </a:r>
                <a:r>
                  <a:rPr kumimoji="1" lang="ja-JP" altLang="en-US" dirty="0" smtClean="0">
                    <a:latin typeface="Cambria Math" panose="02040503050406030204" pitchFamily="18" charset="0"/>
                  </a:rPr>
                  <a:t>の定義は</a:t>
                </a:r>
                <a:r>
                  <a:rPr kumimoji="1" lang="en-US" altLang="ja-JP" dirty="0" smtClean="0">
                    <a:latin typeface="Cambria Math" panose="02040503050406030204" pitchFamily="18" charset="0"/>
                  </a:rPr>
                  <a:t>m</a:t>
                </a:r>
                <a:r>
                  <a:rPr kumimoji="1" lang="ja-JP" altLang="en-US" dirty="0" smtClean="0">
                    <a:latin typeface="Cambria Math" panose="02040503050406030204" pitchFamily="18" charset="0"/>
                  </a:rPr>
                  <a:t>回誤差の測定を行ったとすると</a:t>
                </a:r>
                <a:endParaRPr kumimoji="1" lang="en-US" altLang="ja-JP" dirty="0" smtClean="0">
                  <a:latin typeface="Cambria Math" panose="02040503050406030204" pitchFamily="18" charset="0"/>
                </a:endParaRPr>
              </a:p>
              <a:p>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𝐸𝑅𝑅𝑂𝑅</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𝑚</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e>
                      </m:nary>
                    </m:oMath>
                  </m:oMathPara>
                </a14:m>
                <a:endParaRPr kumimoji="1" lang="en-US" altLang="ja-JP" dirty="0" smtClean="0"/>
              </a:p>
              <a:p>
                <a:pPr marL="0" indent="0">
                  <a:buNone/>
                </a:pPr>
                <a:r>
                  <a:rPr lang="en-US" altLang="ja-JP" dirty="0"/>
                  <a:t>	</a:t>
                </a:r>
                <a:r>
                  <a:rPr lang="en-US" altLang="ja-JP" dirty="0" smtClean="0"/>
                  <a:t>N</a:t>
                </a:r>
                <a:r>
                  <a:rPr lang="ja-JP" altLang="en-US" dirty="0" smtClean="0"/>
                  <a:t>［</a:t>
                </a:r>
                <a:r>
                  <a:rPr lang="en-US" altLang="ja-JP" dirty="0" smtClean="0"/>
                  <a:t>n</a:t>
                </a:r>
                <a:r>
                  <a:rPr lang="ja-JP" altLang="en-US" dirty="0" smtClean="0"/>
                  <a:t>］：ノイズありの</a:t>
                </a:r>
                <a:r>
                  <a:rPr lang="en-US" altLang="ja-JP" dirty="0" smtClean="0"/>
                  <a:t>MZIVMM</a:t>
                </a:r>
                <a:r>
                  <a:rPr lang="ja-JP" altLang="en-US" dirty="0" smtClean="0"/>
                  <a:t>の出力</a:t>
                </a:r>
                <a:endParaRPr kumimoji="1" lang="en-US" altLang="ja-JP" dirty="0" smtClean="0"/>
              </a:p>
              <a:p>
                <a:pPr marL="0" indent="0">
                  <a:buNone/>
                </a:pPr>
                <a:r>
                  <a:rPr lang="en-US" altLang="ja-JP" dirty="0" smtClean="0"/>
                  <a:t>	A</a:t>
                </a:r>
                <a:r>
                  <a:rPr lang="ja-JP" altLang="en-US" dirty="0" smtClean="0"/>
                  <a:t>：ノイズなしの</a:t>
                </a:r>
                <a:r>
                  <a:rPr lang="en-US" altLang="ja-JP" dirty="0" smtClean="0"/>
                  <a:t>MZIVMM</a:t>
                </a:r>
                <a:r>
                  <a:rPr lang="ja-JP" altLang="en-US" dirty="0" smtClean="0"/>
                  <a:t>の出力</a:t>
                </a:r>
                <a:endParaRPr lang="en-US" altLang="ja-JP" dirty="0"/>
              </a:p>
              <a:p>
                <a:pPr marL="0" indent="0">
                  <a:buNone/>
                </a:pPr>
                <a:r>
                  <a:rPr kumimoji="1" lang="ja-JP" altLang="en-US" dirty="0" smtClean="0"/>
                  <a:t>各雑音を導入した場合の</a:t>
                </a:r>
                <a:r>
                  <a:rPr kumimoji="1" lang="en-US" altLang="ja-JP" dirty="0" smtClean="0"/>
                  <a:t>ERROR</a:t>
                </a:r>
                <a:r>
                  <a:rPr kumimoji="1" lang="ja-JP" altLang="en-US" dirty="0" smtClean="0"/>
                  <a:t>を測定する</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546" t="-2801" r="-46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01203040-A286-4D82-969A-AC2D1CA8EA25}" type="slidenum">
              <a:rPr kumimoji="1" lang="ja-JP" altLang="en-US" smtClean="0"/>
              <a:t>3</a:t>
            </a:fld>
            <a:endParaRPr kumimoji="1" lang="ja-JP" altLang="en-US"/>
          </a:p>
        </p:txBody>
      </p:sp>
    </p:spTree>
    <p:extLst>
      <p:ext uri="{BB962C8B-B14F-4D97-AF65-F5344CB8AC3E}">
        <p14:creationId xmlns:p14="http://schemas.microsoft.com/office/powerpoint/2010/main" val="75179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　フォトディテクタ</a:t>
            </a:r>
            <a:r>
              <a:rPr kumimoji="1" lang="en-US" altLang="ja-JP" dirty="0" smtClean="0"/>
              <a:t>(PD)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600200"/>
                <a:ext cx="7886700" cy="4733173"/>
              </a:xfrm>
            </p:spPr>
            <p:txBody>
              <a:bodyPr>
                <a:normAutofit/>
              </a:bodyPr>
              <a:lstStyle/>
              <a:p>
                <a:r>
                  <a:rPr lang="ja-JP" altLang="en-US" dirty="0" smtClean="0"/>
                  <a:t>フォトディテクタ</a:t>
                </a:r>
                <a:r>
                  <a:rPr lang="en-US" altLang="ja-JP" dirty="0"/>
                  <a:t>(PD)</a:t>
                </a:r>
                <a:r>
                  <a:rPr lang="ja-JP" altLang="en-US" dirty="0"/>
                  <a:t>のノイズ</a:t>
                </a:r>
                <a:endParaRPr lang="en-US" altLang="ja-JP" dirty="0"/>
              </a:p>
              <a:p>
                <a:pPr lvl="1"/>
                <a:r>
                  <a:rPr lang="ja-JP" altLang="en-US" dirty="0"/>
                  <a:t>共に白色雑音</a:t>
                </a:r>
                <a:endParaRPr lang="en-US" altLang="ja-JP" dirty="0"/>
              </a:p>
              <a:p>
                <a:pPr lvl="1"/>
                <a:r>
                  <a:rPr lang="ja-JP" altLang="en-US" dirty="0"/>
                  <a:t>ショット</a:t>
                </a:r>
                <a:r>
                  <a:rPr lang="ja-JP" altLang="en-US" dirty="0"/>
                  <a:t>雑音電力</a:t>
                </a:r>
                <a:endParaRPr lang="en-US" altLang="ja-JP" dirty="0"/>
              </a:p>
              <a:p>
                <a:pPr lvl="2"/>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𝜎</m:t>
                        </m:r>
                      </m:e>
                      <m:sub>
                        <m:r>
                          <a:rPr lang="en-US" altLang="ja-JP" i="1">
                            <a:latin typeface="Cambria Math" panose="02040503050406030204" pitchFamily="18" charset="0"/>
                          </a:rPr>
                          <m:t>𝑠h𝑜𝑡</m:t>
                        </m:r>
                      </m:sub>
                      <m:sup>
                        <m:r>
                          <a:rPr lang="en-US" altLang="ja-JP" i="1">
                            <a:latin typeface="Cambria Math" panose="02040503050406030204" pitchFamily="18" charset="0"/>
                          </a:rPr>
                          <m:t>2</m:t>
                        </m:r>
                      </m:sup>
                    </m:sSubSup>
                    <m:r>
                      <a:rPr lang="en-US" altLang="ja-JP" i="1">
                        <a:latin typeface="Cambria Math" panose="02040503050406030204" pitchFamily="18" charset="0"/>
                      </a:rPr>
                      <m:t>=2</m:t>
                    </m:r>
                    <m:r>
                      <a:rPr lang="en-US" altLang="ja-JP" i="1">
                        <a:latin typeface="Cambria Math" panose="02040503050406030204" pitchFamily="18" charset="0"/>
                      </a:rPr>
                      <m:t>𝑞</m:t>
                    </m:r>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m:rPr>
                            <m:sty m:val="p"/>
                          </m:rPr>
                          <a:rPr lang="en-US" altLang="ja-JP">
                            <a:latin typeface="Cambria Math" panose="02040503050406030204" pitchFamily="18" charset="0"/>
                          </a:rPr>
                          <m:t>L</m:t>
                        </m:r>
                      </m:sub>
                    </m:sSub>
                    <m:r>
                      <m:rPr>
                        <m:sty m:val="p"/>
                      </m:rPr>
                      <a:rPr lang="en-US" altLang="ja-JP">
                        <a:latin typeface="Cambria Math" panose="02040503050406030204" pitchFamily="18" charset="0"/>
                      </a:rPr>
                      <m:t>Δ</m:t>
                    </m:r>
                    <m:r>
                      <a:rPr lang="en-US" altLang="ja-JP" i="1">
                        <a:latin typeface="Cambria Math" panose="02040503050406030204" pitchFamily="18" charset="0"/>
                      </a:rPr>
                      <m:t>𝑓</m:t>
                    </m:r>
                  </m:oMath>
                </a14:m>
                <a:endParaRPr lang="en-US" altLang="ja-JP" dirty="0"/>
              </a:p>
              <a:p>
                <a:pPr marL="1371600" lvl="3" indent="0">
                  <a:buNone/>
                </a:pPr>
                <a:r>
                  <a:rPr lang="en-US" altLang="ja-JP" dirty="0"/>
                  <a:t>q</a:t>
                </a:r>
                <a:r>
                  <a:rPr lang="ja-JP" altLang="en-US" dirty="0"/>
                  <a:t>：電子１個あたりの</a:t>
                </a:r>
                <a:r>
                  <a:rPr lang="ja-JP" altLang="en-US" dirty="0"/>
                  <a:t>電気量</a:t>
                </a:r>
                <a:endParaRPr lang="en-US" altLang="ja-JP" dirty="0"/>
              </a:p>
              <a:p>
                <a:pPr marL="1371600" lvl="3" indent="0">
                  <a:buNone/>
                </a:pPr>
                <a:r>
                  <a:rPr lang="ja-JP" altLang="en-US" dirty="0"/>
                  <a:t> </a:t>
                </a:r>
                <a:r>
                  <a:rPr lang="en-US" altLang="ja-JP" dirty="0"/>
                  <a:t>(</a:t>
                </a:r>
                <a:r>
                  <a:rPr lang="en-US" altLang="ja-JP" dirty="0"/>
                  <a:t>1.60217662 × </a:t>
                </a:r>
                <a:r>
                  <a:rPr lang="en-US" altLang="ja-JP" dirty="0"/>
                  <a:t>10</a:t>
                </a:r>
                <a:r>
                  <a:rPr lang="en-US" altLang="ja-JP" baseline="30000" dirty="0"/>
                  <a:t>-19 </a:t>
                </a:r>
                <a:r>
                  <a:rPr lang="ja-JP" altLang="en-US" dirty="0"/>
                  <a:t>［</a:t>
                </a:r>
                <a:r>
                  <a:rPr lang="en-US" altLang="ja-JP" dirty="0"/>
                  <a:t>C</a:t>
                </a:r>
                <a:r>
                  <a:rPr lang="ja-JP" altLang="en-US" dirty="0"/>
                  <a:t>］</a:t>
                </a:r>
                <a:r>
                  <a:rPr lang="en-US" altLang="ja-JP" dirty="0"/>
                  <a:t>)</a:t>
                </a:r>
                <a:endParaRPr lang="en-US" altLang="ja-JP" dirty="0"/>
              </a:p>
              <a:p>
                <a:pPr marL="1371600" lvl="3" indent="0">
                  <a:buNone/>
                </a:pPr>
                <a:r>
                  <a:rPr lang="en-US" altLang="ja-JP" dirty="0"/>
                  <a:t>I</a:t>
                </a:r>
                <a:r>
                  <a:rPr lang="en-US" altLang="ja-JP" sz="1100" dirty="0"/>
                  <a:t>L</a:t>
                </a:r>
                <a:r>
                  <a:rPr lang="ja-JP" altLang="en-US" dirty="0"/>
                  <a:t>：入射光による発生電流［</a:t>
                </a:r>
                <a:r>
                  <a:rPr lang="en-US" altLang="ja-JP" dirty="0"/>
                  <a:t>A</a:t>
                </a:r>
                <a:r>
                  <a:rPr lang="ja-JP" altLang="en-US" dirty="0"/>
                  <a:t>］</a:t>
                </a:r>
                <a:endParaRPr lang="en-US" altLang="ja-JP" dirty="0"/>
              </a:p>
              <a:p>
                <a:pPr marL="1371600" lvl="3" indent="0">
                  <a:buNone/>
                </a:pPr>
                <a:r>
                  <a:rPr lang="en-US" altLang="ja-JP" dirty="0"/>
                  <a:t>Δ</a:t>
                </a:r>
                <a:r>
                  <a:rPr lang="ja-JP" altLang="en-US" dirty="0"/>
                  <a:t>ｆ</a:t>
                </a:r>
                <a:r>
                  <a:rPr lang="ja-JP" altLang="en-US" dirty="0"/>
                  <a:t>：雑音帯域幅</a:t>
                </a:r>
                <a:r>
                  <a:rPr lang="ja-JP" altLang="en-US" dirty="0"/>
                  <a:t>［</a:t>
                </a:r>
                <a:r>
                  <a:rPr lang="en-US" altLang="ja-JP" dirty="0"/>
                  <a:t>Hz</a:t>
                </a:r>
                <a:r>
                  <a:rPr lang="ja-JP" altLang="en-US" dirty="0"/>
                  <a:t>］</a:t>
                </a:r>
                <a:endParaRPr lang="en-US" altLang="ja-JP" dirty="0"/>
              </a:p>
              <a:p>
                <a:pPr lvl="1"/>
                <a:r>
                  <a:rPr lang="ja-JP" altLang="en-US" dirty="0"/>
                  <a:t>熱雑音電力</a:t>
                </a:r>
                <a:endParaRPr lang="en-US" altLang="ja-JP" dirty="0"/>
              </a:p>
              <a:p>
                <a:pPr lvl="2"/>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𝜎</m:t>
                        </m:r>
                      </m:e>
                      <m:sub>
                        <m:r>
                          <a:rPr lang="en-US" altLang="ja-JP" i="1">
                            <a:latin typeface="Cambria Math" panose="02040503050406030204" pitchFamily="18" charset="0"/>
                          </a:rPr>
                          <m:t>𝑡h𝑎𝑟𝑚𝑎𝑙</m:t>
                        </m:r>
                      </m:sub>
                      <m:sup>
                        <m:r>
                          <a:rPr lang="en-US" altLang="ja-JP" i="1">
                            <a:latin typeface="Cambria Math" panose="02040503050406030204" pitchFamily="18" charset="0"/>
                          </a:rPr>
                          <m:t>2</m:t>
                        </m:r>
                      </m:sup>
                    </m:sSubSup>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𝐵</m:t>
                            </m:r>
                          </m:sub>
                        </m:sSub>
                        <m:r>
                          <a:rPr lang="en-US" altLang="ja-JP" i="1">
                            <a:latin typeface="Cambria Math" panose="02040503050406030204" pitchFamily="18" charset="0"/>
                          </a:rPr>
                          <m:t>𝑇</m:t>
                        </m:r>
                        <m:r>
                          <m:rPr>
                            <m:sty m:val="p"/>
                          </m:rPr>
                          <a:rPr lang="en-US" altLang="ja-JP">
                            <a:latin typeface="Cambria Math" panose="02040503050406030204" pitchFamily="18" charset="0"/>
                          </a:rPr>
                          <m:t>Δ</m:t>
                        </m:r>
                        <m:r>
                          <a:rPr lang="en-US" altLang="ja-JP" i="1">
                            <a:latin typeface="Cambria Math" panose="02040503050406030204" pitchFamily="18" charset="0"/>
                          </a:rPr>
                          <m:t>𝑓</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𝑠h</m:t>
                            </m:r>
                          </m:sub>
                        </m:sSub>
                      </m:den>
                    </m:f>
                  </m:oMath>
                </a14:m>
                <a:endParaRPr lang="en-US" altLang="ja-JP" dirty="0"/>
              </a:p>
              <a:p>
                <a:pPr marL="1371600" lvl="3" indent="0">
                  <a:buNone/>
                </a:pPr>
                <a:r>
                  <a:rPr lang="en-US" altLang="ja-JP" dirty="0" err="1"/>
                  <a:t>k</a:t>
                </a:r>
                <a:r>
                  <a:rPr lang="en-US" altLang="ja-JP" sz="1000" dirty="0" err="1"/>
                  <a:t>B</a:t>
                </a:r>
                <a:r>
                  <a:rPr lang="ja-JP" altLang="en-US" dirty="0"/>
                  <a:t>：ボルツマン</a:t>
                </a:r>
                <a:r>
                  <a:rPr lang="ja-JP" altLang="en-US" dirty="0"/>
                  <a:t>定数　</a:t>
                </a:r>
                <a:r>
                  <a:rPr lang="en-US" altLang="ja-JP" dirty="0"/>
                  <a:t>(1.38064852 </a:t>
                </a:r>
                <a:r>
                  <a:rPr lang="en-US" altLang="ja-JP" dirty="0"/>
                  <a:t>× 10</a:t>
                </a:r>
                <a:r>
                  <a:rPr lang="en-US" altLang="ja-JP" baseline="30000" dirty="0"/>
                  <a:t>-23</a:t>
                </a:r>
                <a:r>
                  <a:rPr lang="en-US" altLang="ja-JP" dirty="0"/>
                  <a:t> [</a:t>
                </a:r>
                <a:r>
                  <a:rPr lang="en-US" altLang="ja-JP" dirty="0"/>
                  <a:t>m</a:t>
                </a:r>
                <a:r>
                  <a:rPr lang="en-US" altLang="ja-JP" baseline="30000" dirty="0"/>
                  <a:t>2</a:t>
                </a:r>
                <a:r>
                  <a:rPr lang="en-US" altLang="ja-JP" dirty="0"/>
                  <a:t> kg s</a:t>
                </a:r>
                <a:r>
                  <a:rPr lang="en-US" altLang="ja-JP" baseline="30000" dirty="0"/>
                  <a:t>-2</a:t>
                </a:r>
                <a:r>
                  <a:rPr lang="en-US" altLang="ja-JP" dirty="0"/>
                  <a:t> K</a:t>
                </a:r>
                <a:r>
                  <a:rPr lang="en-US" altLang="ja-JP" baseline="30000" dirty="0"/>
                  <a:t>-1 </a:t>
                </a:r>
                <a:r>
                  <a:rPr lang="en-US" altLang="ja-JP" dirty="0"/>
                  <a:t>])</a:t>
                </a:r>
                <a:endParaRPr lang="en-US" altLang="ja-JP" dirty="0"/>
              </a:p>
              <a:p>
                <a:pPr marL="1371600" lvl="3" indent="0">
                  <a:buNone/>
                </a:pPr>
                <a:r>
                  <a:rPr lang="en-US" altLang="ja-JP" dirty="0"/>
                  <a:t>T</a:t>
                </a:r>
                <a:r>
                  <a:rPr lang="ja-JP" altLang="en-US" dirty="0"/>
                  <a:t>：絶対温度［</a:t>
                </a:r>
                <a:r>
                  <a:rPr lang="en-US" altLang="ja-JP" dirty="0"/>
                  <a:t>K</a:t>
                </a:r>
                <a:r>
                  <a:rPr lang="ja-JP" altLang="en-US" dirty="0" smtClean="0"/>
                  <a:t>］</a:t>
                </a:r>
                <a:endParaRPr lang="en-US" altLang="ja-JP" dirty="0"/>
              </a:p>
              <a:p>
                <a:pPr marL="1371600" lvl="3" indent="0">
                  <a:buNone/>
                </a:pPr>
                <a:r>
                  <a:rPr lang="en-US" altLang="ja-JP" dirty="0" err="1" smtClean="0"/>
                  <a:t>Rsh</a:t>
                </a:r>
                <a:r>
                  <a:rPr lang="en-US" altLang="ja-JP" dirty="0" smtClean="0"/>
                  <a:t>:</a:t>
                </a:r>
                <a:r>
                  <a:rPr lang="ja-JP" altLang="en-US" dirty="0" smtClean="0"/>
                  <a:t>並列抵抗</a:t>
                </a:r>
                <a:r>
                  <a:rPr lang="en-US" altLang="ja-JP" dirty="0" smtClean="0"/>
                  <a:t>[</a:t>
                </a:r>
                <a:r>
                  <a:rPr lang="en-US" altLang="ja-JP" dirty="0"/>
                  <a:t>Ω] </a:t>
                </a:r>
              </a:p>
              <a:p>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600200"/>
                <a:ext cx="7886700" cy="4733173"/>
              </a:xfrm>
              <a:blipFill rotWithShape="0">
                <a:blip r:embed="rId2"/>
                <a:stretch>
                  <a:fillRect l="-1391" t="-2835" b="-773"/>
                </a:stretch>
              </a:blipFill>
            </p:spPr>
            <p:txBody>
              <a:bodyPr/>
              <a:lstStyle/>
              <a:p>
                <a:r>
                  <a:rPr lang="ja-JP" altLang="en-US">
                    <a:noFill/>
                  </a:rPr>
                  <a:t> </a:t>
                </a:r>
              </a:p>
            </p:txBody>
          </p:sp>
        </mc:Fallback>
      </mc:AlternateContent>
      <p:pic>
        <p:nvPicPr>
          <p:cNvPr id="4" name="図 3"/>
          <p:cNvPicPr>
            <a:picLocks noChangeAspect="1"/>
          </p:cNvPicPr>
          <p:nvPr/>
        </p:nvPicPr>
        <p:blipFill>
          <a:blip r:embed="rId3"/>
          <a:stretch>
            <a:fillRect/>
          </a:stretch>
        </p:blipFill>
        <p:spPr>
          <a:xfrm>
            <a:off x="5572054" y="1375518"/>
            <a:ext cx="3316274" cy="3100489"/>
          </a:xfrm>
          <a:prstGeom prst="rect">
            <a:avLst/>
          </a:prstGeom>
        </p:spPr>
      </p:pic>
      <p:sp>
        <p:nvSpPr>
          <p:cNvPr id="5" name="スライド番号プレースホルダー 4"/>
          <p:cNvSpPr>
            <a:spLocks noGrp="1"/>
          </p:cNvSpPr>
          <p:nvPr>
            <p:ph type="sldNum" sz="quarter" idx="12"/>
          </p:nvPr>
        </p:nvSpPr>
        <p:spPr/>
        <p:txBody>
          <a:bodyPr/>
          <a:lstStyle/>
          <a:p>
            <a:fld id="{01203040-A286-4D82-969A-AC2D1CA8EA25}" type="slidenum">
              <a:rPr kumimoji="1" lang="ja-JP" altLang="en-US" smtClean="0"/>
              <a:t>4</a:t>
            </a:fld>
            <a:endParaRPr kumimoji="1" lang="ja-JP" altLang="en-US"/>
          </a:p>
        </p:txBody>
      </p:sp>
    </p:spTree>
    <p:extLst>
      <p:ext uri="{BB962C8B-B14F-4D97-AF65-F5344CB8AC3E}">
        <p14:creationId xmlns:p14="http://schemas.microsoft.com/office/powerpoint/2010/main" val="3855626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　フォトディテクタ</a:t>
            </a:r>
            <a:r>
              <a:rPr kumimoji="1" lang="en-US" altLang="ja-JP" dirty="0" smtClean="0"/>
              <a:t>(PD)</a:t>
            </a:r>
            <a:endParaRPr kumimoji="1" lang="ja-JP" altLang="en-US" dirty="0"/>
          </a:p>
        </p:txBody>
      </p:sp>
      <p:sp>
        <p:nvSpPr>
          <p:cNvPr id="3" name="コンテンツ プレースホルダー 2"/>
          <p:cNvSpPr>
            <a:spLocks noGrp="1"/>
          </p:cNvSpPr>
          <p:nvPr>
            <p:ph idx="1"/>
          </p:nvPr>
        </p:nvSpPr>
        <p:spPr>
          <a:xfrm>
            <a:off x="643302" y="1900143"/>
            <a:ext cx="7886700" cy="4351338"/>
          </a:xfrm>
        </p:spPr>
        <p:txBody>
          <a:bodyPr/>
          <a:lstStyle/>
          <a:p>
            <a:r>
              <a:rPr kumimoji="1" lang="ja-JP" altLang="en-US" dirty="0" smtClean="0"/>
              <a:t>実験方法</a:t>
            </a:r>
            <a:endParaRPr kumimoji="1" lang="en-US" altLang="ja-JP" dirty="0" smtClean="0"/>
          </a:p>
          <a:p>
            <a:pPr lvl="1"/>
            <a:r>
              <a:rPr kumimoji="1" lang="ja-JP" altLang="en-US" dirty="0" smtClean="0"/>
              <a:t>光源と</a:t>
            </a:r>
            <a:r>
              <a:rPr kumimoji="1" lang="en-US" altLang="ja-JP" dirty="0" smtClean="0"/>
              <a:t>PD</a:t>
            </a:r>
            <a:r>
              <a:rPr kumimoji="1" lang="ja-JP" altLang="en-US" dirty="0" smtClean="0"/>
              <a:t>を直結し、入射光による発生電流の大きさを変えて</a:t>
            </a:r>
            <a:r>
              <a:rPr lang="ja-JP" altLang="en-US" dirty="0"/>
              <a:t>誤差</a:t>
            </a:r>
            <a:r>
              <a:rPr kumimoji="1" lang="ja-JP" altLang="en-US" dirty="0" smtClean="0"/>
              <a:t>の絶対値を測定</a:t>
            </a:r>
            <a:endParaRPr kumimoji="1" lang="en-US" altLang="ja-JP" dirty="0" smtClean="0"/>
          </a:p>
          <a:p>
            <a:pPr lvl="1"/>
            <a:endParaRPr kumimoji="1" lang="en-US" altLang="ja-JP" dirty="0" smtClean="0"/>
          </a:p>
          <a:p>
            <a:r>
              <a:rPr kumimoji="1" lang="ja-JP" altLang="en-US" dirty="0" smtClean="0"/>
              <a:t>実験条件</a:t>
            </a:r>
            <a:endParaRPr lang="en-US" altLang="ja-JP" dirty="0" smtClean="0"/>
          </a:p>
          <a:p>
            <a:pPr lvl="1"/>
            <a:r>
              <a:rPr kumimoji="1" lang="ja-JP" altLang="en-US" dirty="0" smtClean="0"/>
              <a:t>雑音帯域幅</a:t>
            </a:r>
            <a:r>
              <a:rPr kumimoji="1" lang="en-US" altLang="ja-JP" dirty="0" smtClean="0"/>
              <a:t>Δ</a:t>
            </a:r>
            <a:r>
              <a:rPr kumimoji="1" lang="ja-JP" altLang="en-US" dirty="0" smtClean="0"/>
              <a:t>ｆ　</a:t>
            </a:r>
            <a:r>
              <a:rPr kumimoji="1" lang="en-US" altLang="ja-JP" dirty="0" smtClean="0"/>
              <a:t>10GHz</a:t>
            </a:r>
          </a:p>
          <a:p>
            <a:pPr lvl="1"/>
            <a:r>
              <a:rPr lang="ja-JP" altLang="en-US" dirty="0" smtClean="0"/>
              <a:t>並列抵抗</a:t>
            </a:r>
            <a:r>
              <a:rPr lang="en-US" altLang="ja-JP" dirty="0" err="1" smtClean="0"/>
              <a:t>Rsh</a:t>
            </a:r>
            <a:r>
              <a:rPr lang="ja-JP" altLang="en-US" dirty="0" smtClean="0"/>
              <a:t>　</a:t>
            </a:r>
            <a:r>
              <a:rPr lang="en-US" altLang="ja-JP" dirty="0" smtClean="0"/>
              <a:t>50Ω</a:t>
            </a:r>
          </a:p>
          <a:p>
            <a:pPr lvl="1"/>
            <a:r>
              <a:rPr lang="ja-JP" altLang="en-US" dirty="0" smtClean="0"/>
              <a:t>絶対温度　</a:t>
            </a:r>
            <a:r>
              <a:rPr lang="en-US" altLang="ja-JP" dirty="0" smtClean="0"/>
              <a:t>300K </a:t>
            </a:r>
          </a:p>
          <a:p>
            <a:pPr lvl="1"/>
            <a:r>
              <a:rPr lang="ja-JP" altLang="en-US" dirty="0" smtClean="0"/>
              <a:t>受光感度　</a:t>
            </a:r>
            <a:r>
              <a:rPr lang="en-US" altLang="ja-JP" dirty="0" smtClean="0"/>
              <a:t>1</a:t>
            </a:r>
            <a:r>
              <a:rPr lang="ja-JP" altLang="en-US" dirty="0" smtClean="0"/>
              <a:t>　［</a:t>
            </a:r>
            <a:r>
              <a:rPr lang="en-US" altLang="ja-JP" dirty="0" smtClean="0"/>
              <a:t>A/W</a:t>
            </a:r>
            <a:r>
              <a:rPr lang="ja-JP" altLang="en-US" dirty="0" smtClean="0"/>
              <a:t>］</a:t>
            </a:r>
            <a:endParaRPr lang="en-US" altLang="ja-JP" dirty="0" smtClean="0"/>
          </a:p>
          <a:p>
            <a:pPr lvl="2"/>
            <a:r>
              <a:rPr lang="ja-JP" altLang="en-US" dirty="0" smtClean="0"/>
              <a:t>光</a:t>
            </a:r>
            <a:r>
              <a:rPr lang="en-US" altLang="ja-JP" dirty="0" smtClean="0"/>
              <a:t>1W</a:t>
            </a:r>
            <a:r>
              <a:rPr lang="ja-JP" altLang="en-US" dirty="0" smtClean="0"/>
              <a:t>が</a:t>
            </a:r>
            <a:r>
              <a:rPr lang="en-US" altLang="ja-JP" dirty="0" smtClean="0"/>
              <a:t>1A</a:t>
            </a:r>
            <a:r>
              <a:rPr lang="ja-JP" altLang="en-US" dirty="0" smtClean="0"/>
              <a:t>の電流に変換される</a:t>
            </a:r>
            <a:endParaRPr lang="en-US" altLang="ja-JP" dirty="0" smtClean="0"/>
          </a:p>
          <a:p>
            <a:endParaRPr kumimoji="1" lang="en-US" altLang="ja-JP" dirty="0"/>
          </a:p>
          <a:p>
            <a:endParaRPr kumimoji="1" lang="en-US" altLang="ja-JP" dirty="0" smtClean="0"/>
          </a:p>
        </p:txBody>
      </p:sp>
      <p:grpSp>
        <p:nvGrpSpPr>
          <p:cNvPr id="13" name="グループ化 12"/>
          <p:cNvGrpSpPr/>
          <p:nvPr/>
        </p:nvGrpSpPr>
        <p:grpSpPr>
          <a:xfrm>
            <a:off x="4716378" y="3145861"/>
            <a:ext cx="2430378" cy="733926"/>
            <a:chOff x="5390147" y="3874168"/>
            <a:chExt cx="2430378" cy="733926"/>
          </a:xfrm>
        </p:grpSpPr>
        <p:sp>
          <p:nvSpPr>
            <p:cNvPr id="4" name="角丸四角形 3"/>
            <p:cNvSpPr/>
            <p:nvPr/>
          </p:nvSpPr>
          <p:spPr>
            <a:xfrm>
              <a:off x="5390147" y="3874168"/>
              <a:ext cx="830179" cy="7339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光源</a:t>
              </a:r>
              <a:endParaRPr kumimoji="1" lang="ja-JP" altLang="en-US" sz="2000" dirty="0"/>
            </a:p>
          </p:txBody>
        </p:sp>
        <p:sp>
          <p:nvSpPr>
            <p:cNvPr id="5" name="角丸四角形 4"/>
            <p:cNvSpPr/>
            <p:nvPr/>
          </p:nvSpPr>
          <p:spPr>
            <a:xfrm>
              <a:off x="6533146" y="3874168"/>
              <a:ext cx="1287379" cy="72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PD</a:t>
              </a:r>
            </a:p>
            <a:p>
              <a:pPr algn="ctr"/>
              <a:r>
                <a:rPr lang="en-US" altLang="ja-JP" dirty="0"/>
                <a:t>w</a:t>
              </a:r>
              <a:r>
                <a:rPr kumimoji="1" lang="en-US" altLang="ja-JP" dirty="0" smtClean="0"/>
                <a:t>ith  noise</a:t>
              </a:r>
              <a:endParaRPr kumimoji="1" lang="ja-JP" altLang="en-US" dirty="0"/>
            </a:p>
          </p:txBody>
        </p:sp>
        <p:cxnSp>
          <p:nvCxnSpPr>
            <p:cNvPr id="7" name="直線コネクタ 6"/>
            <p:cNvCxnSpPr>
              <a:endCxn id="5" idx="1"/>
            </p:cNvCxnSpPr>
            <p:nvPr/>
          </p:nvCxnSpPr>
          <p:spPr>
            <a:xfrm>
              <a:off x="6244389" y="4235115"/>
              <a:ext cx="288757"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グループ化 11"/>
          <p:cNvGrpSpPr/>
          <p:nvPr/>
        </p:nvGrpSpPr>
        <p:grpSpPr>
          <a:xfrm>
            <a:off x="4716378" y="4113975"/>
            <a:ext cx="2430378" cy="733926"/>
            <a:chOff x="5390147" y="5200023"/>
            <a:chExt cx="2430378" cy="733926"/>
          </a:xfrm>
        </p:grpSpPr>
        <p:sp>
          <p:nvSpPr>
            <p:cNvPr id="9" name="角丸四角形 8"/>
            <p:cNvSpPr/>
            <p:nvPr/>
          </p:nvSpPr>
          <p:spPr>
            <a:xfrm>
              <a:off x="5390147" y="5200023"/>
              <a:ext cx="830179" cy="7339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光源</a:t>
              </a:r>
              <a:endParaRPr kumimoji="1" lang="ja-JP" altLang="en-US" sz="2000" dirty="0"/>
            </a:p>
          </p:txBody>
        </p:sp>
        <p:sp>
          <p:nvSpPr>
            <p:cNvPr id="10" name="角丸四角形 9"/>
            <p:cNvSpPr/>
            <p:nvPr/>
          </p:nvSpPr>
          <p:spPr>
            <a:xfrm>
              <a:off x="6533146" y="5200023"/>
              <a:ext cx="1287379" cy="72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PD</a:t>
              </a:r>
            </a:p>
            <a:p>
              <a:pPr algn="ctr"/>
              <a:r>
                <a:rPr lang="en-US" altLang="ja-JP" dirty="0" smtClean="0"/>
                <a:t>w</a:t>
              </a:r>
              <a:r>
                <a:rPr kumimoji="1" lang="en-US" altLang="ja-JP" dirty="0" smtClean="0"/>
                <a:t>ithout  noise</a:t>
              </a:r>
              <a:endParaRPr kumimoji="1" lang="ja-JP" altLang="en-US" dirty="0"/>
            </a:p>
          </p:txBody>
        </p:sp>
        <p:cxnSp>
          <p:nvCxnSpPr>
            <p:cNvPr id="11" name="直線コネクタ 10"/>
            <p:cNvCxnSpPr>
              <a:endCxn id="10" idx="1"/>
            </p:cNvCxnSpPr>
            <p:nvPr/>
          </p:nvCxnSpPr>
          <p:spPr>
            <a:xfrm>
              <a:off x="6244389" y="5560970"/>
              <a:ext cx="288757"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角丸四角形 13"/>
          <p:cNvSpPr/>
          <p:nvPr/>
        </p:nvSpPr>
        <p:spPr>
          <a:xfrm>
            <a:off x="7976165" y="3689296"/>
            <a:ext cx="1107674" cy="56224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誤差</a:t>
            </a:r>
            <a:endParaRPr kumimoji="1" lang="ja-JP" altLang="en-US" dirty="0"/>
          </a:p>
        </p:txBody>
      </p:sp>
      <p:cxnSp>
        <p:nvCxnSpPr>
          <p:cNvPr id="15" name="カギ線コネクタ 14"/>
          <p:cNvCxnSpPr>
            <a:endCxn id="17" idx="1"/>
          </p:cNvCxnSpPr>
          <p:nvPr/>
        </p:nvCxnSpPr>
        <p:spPr>
          <a:xfrm rot="16200000" flipH="1">
            <a:off x="7101827" y="3528703"/>
            <a:ext cx="407772" cy="317914"/>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endCxn id="17" idx="3"/>
          </p:cNvCxnSpPr>
          <p:nvPr/>
        </p:nvCxnSpPr>
        <p:spPr>
          <a:xfrm rot="5400000" flipH="1" flipV="1">
            <a:off x="7092865" y="4125960"/>
            <a:ext cx="421952" cy="321657"/>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7" name="円/楕円 16"/>
          <p:cNvSpPr/>
          <p:nvPr/>
        </p:nvSpPr>
        <p:spPr>
          <a:xfrm>
            <a:off x="7424257" y="3853383"/>
            <a:ext cx="275954" cy="2605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t>
            </a:r>
            <a:endParaRPr kumimoji="1" lang="ja-JP" altLang="en-US" dirty="0">
              <a:solidFill>
                <a:schemeClr val="tx1"/>
              </a:solidFill>
            </a:endParaRPr>
          </a:p>
        </p:txBody>
      </p:sp>
      <p:cxnSp>
        <p:nvCxnSpPr>
          <p:cNvPr id="18" name="直線コネクタ 17"/>
          <p:cNvCxnSpPr>
            <a:stCxn id="17" idx="6"/>
          </p:cNvCxnSpPr>
          <p:nvPr/>
        </p:nvCxnSpPr>
        <p:spPr>
          <a:xfrm>
            <a:off x="7700211" y="3983679"/>
            <a:ext cx="27595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スライド番号プレースホルダー 33"/>
          <p:cNvSpPr>
            <a:spLocks noGrp="1"/>
          </p:cNvSpPr>
          <p:nvPr>
            <p:ph type="sldNum" sz="quarter" idx="12"/>
          </p:nvPr>
        </p:nvSpPr>
        <p:spPr/>
        <p:txBody>
          <a:bodyPr/>
          <a:lstStyle/>
          <a:p>
            <a:fld id="{01203040-A286-4D82-969A-AC2D1CA8EA25}" type="slidenum">
              <a:rPr kumimoji="1" lang="ja-JP" altLang="en-US" smtClean="0"/>
              <a:t>5</a:t>
            </a:fld>
            <a:endParaRPr kumimoji="1" lang="ja-JP" altLang="en-US"/>
          </a:p>
        </p:txBody>
      </p:sp>
    </p:spTree>
    <p:extLst>
      <p:ext uri="{BB962C8B-B14F-4D97-AF65-F5344CB8AC3E}">
        <p14:creationId xmlns:p14="http://schemas.microsoft.com/office/powerpoint/2010/main" val="3979523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　フォトディテクタ</a:t>
            </a:r>
            <a:r>
              <a:rPr kumimoji="1" lang="en-US" altLang="ja-JP" dirty="0" smtClean="0"/>
              <a:t>(PD)</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59359609"/>
              </p:ext>
            </p:extLst>
          </p:nvPr>
        </p:nvGraphicFramePr>
        <p:xfrm>
          <a:off x="666415" y="1690689"/>
          <a:ext cx="7848935" cy="4662739"/>
        </p:xfrm>
        <a:graphic>
          <a:graphicData uri="http://schemas.openxmlformats.org/drawingml/2006/chart">
            <c:chart xmlns:c="http://schemas.openxmlformats.org/drawingml/2006/chart" xmlns:r="http://schemas.openxmlformats.org/officeDocument/2006/relationships" r:id="rId2"/>
          </a:graphicData>
        </a:graphic>
      </p:graphicFrame>
      <p:sp>
        <p:nvSpPr>
          <p:cNvPr id="5" name="スライド番号プレースホルダー 4"/>
          <p:cNvSpPr>
            <a:spLocks noGrp="1"/>
          </p:cNvSpPr>
          <p:nvPr>
            <p:ph type="sldNum" sz="quarter" idx="12"/>
          </p:nvPr>
        </p:nvSpPr>
        <p:spPr/>
        <p:txBody>
          <a:bodyPr/>
          <a:lstStyle/>
          <a:p>
            <a:fld id="{01203040-A286-4D82-969A-AC2D1CA8EA25}" type="slidenum">
              <a:rPr kumimoji="1" lang="ja-JP" altLang="en-US" smtClean="0"/>
              <a:t>6</a:t>
            </a:fld>
            <a:endParaRPr kumimoji="1" lang="ja-JP" altLang="en-US"/>
          </a:p>
        </p:txBody>
      </p:sp>
    </p:spTree>
    <p:extLst>
      <p:ext uri="{BB962C8B-B14F-4D97-AF65-F5344CB8AC3E}">
        <p14:creationId xmlns:p14="http://schemas.microsoft.com/office/powerpoint/2010/main" val="2305691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位相シフタ</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682375"/>
                <a:ext cx="7886700" cy="4351338"/>
              </a:xfrm>
            </p:spPr>
            <p:txBody>
              <a:bodyPr/>
              <a:lstStyle/>
              <a:p>
                <a:r>
                  <a:rPr kumimoji="1" lang="ja-JP" altLang="en-US" dirty="0" smtClean="0"/>
                  <a:t>位相シフタの雑音</a:t>
                </a:r>
                <a:endParaRPr lang="en-US" altLang="ja-JP" dirty="0" smtClean="0"/>
              </a:p>
              <a:p>
                <a:pPr lvl="1"/>
                <a:r>
                  <a:rPr kumimoji="1" lang="ja-JP" altLang="en-US" dirty="0" smtClean="0"/>
                  <a:t>位相シフタの位相の変化量</a:t>
                </a:r>
                <a:r>
                  <a:rPr kumimoji="1" lang="en-US" altLang="ja-JP" dirty="0" smtClean="0"/>
                  <a:t>θ</a:t>
                </a:r>
              </a:p>
              <a:p>
                <a:pPr marL="457200" lvl="1"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𝜃</m:t>
                      </m:r>
                      <m:d>
                        <m:dPr>
                          <m:ctrlPr>
                            <a:rPr kumimoji="1" lang="en-US" altLang="ja-JP" b="0" i="1" smtClean="0">
                              <a:latin typeface="Cambria Math" panose="02040503050406030204" pitchFamily="18" charset="0"/>
                            </a:rPr>
                          </m:ctrlPr>
                        </m:dPr>
                        <m:e>
                          <m:r>
                            <m:rPr>
                              <m:sty m:val="p"/>
                            </m:rPr>
                            <a:rPr lang="en-US" altLang="ja-JP" i="1">
                              <a:latin typeface="Cambria Math" panose="02040503050406030204" pitchFamily="18" charset="0"/>
                            </a:rPr>
                            <m:t>E</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𝜎</m:t>
                          </m:r>
                        </m:e>
                      </m:d>
                    </m:oMath>
                  </m:oMathPara>
                </a14:m>
                <a:endParaRPr kumimoji="1" lang="en-US" altLang="ja-JP" b="0" dirty="0" smtClean="0"/>
              </a:p>
              <a:p>
                <a:pPr marL="457200" lvl="1" indent="0">
                  <a:buNone/>
                </a:pPr>
                <a:r>
                  <a:rPr lang="en-US" altLang="ja-JP" dirty="0"/>
                  <a:t>E</a:t>
                </a:r>
                <a:r>
                  <a:rPr kumimoji="1" lang="en-US" altLang="ja-JP" dirty="0" smtClean="0"/>
                  <a:t>:</a:t>
                </a:r>
                <a:r>
                  <a:rPr lang="ja-JP" altLang="en-US" dirty="0" smtClean="0"/>
                  <a:t> 位相シフタの制御信号の電力　</a:t>
                </a:r>
                <a:r>
                  <a:rPr lang="en-US" altLang="ja-JP" dirty="0" smtClean="0"/>
                  <a:t>[W](</a:t>
                </a:r>
                <a:r>
                  <a:rPr lang="ja-JP" altLang="en-US" dirty="0" smtClean="0"/>
                  <a:t>０≦</a:t>
                </a:r>
                <a:r>
                  <a:rPr lang="en-US" altLang="ja-JP" dirty="0"/>
                  <a:t>E</a:t>
                </a:r>
                <a:r>
                  <a:rPr lang="ja-JP" altLang="en-US" dirty="0" smtClean="0"/>
                  <a:t>≦</a:t>
                </a:r>
                <a:r>
                  <a:rPr lang="en-US" altLang="ja-JP" dirty="0" smtClean="0"/>
                  <a:t>1)</a:t>
                </a:r>
              </a:p>
              <a:p>
                <a:pPr marL="457200" lvl="1" indent="0">
                  <a:buNone/>
                </a:pPr>
                <a:r>
                  <a:rPr lang="en-US" altLang="ja-JP" dirty="0" err="1" smtClean="0"/>
                  <a:t>Δθ</a:t>
                </a:r>
                <a:r>
                  <a:rPr lang="en-US" altLang="ja-JP" dirty="0" smtClean="0"/>
                  <a:t>: </a:t>
                </a:r>
                <a:r>
                  <a:rPr lang="ja-JP" altLang="en-US" dirty="0" smtClean="0"/>
                  <a:t>制御信号が１の時の位相の変化量　</a:t>
                </a:r>
                <a:r>
                  <a:rPr lang="en-US" altLang="ja-JP" dirty="0" smtClean="0"/>
                  <a:t>[</a:t>
                </a:r>
                <a:r>
                  <a:rPr lang="en-US" altLang="ja-JP" dirty="0" err="1" smtClean="0"/>
                  <a:t>deg</a:t>
                </a:r>
                <a:r>
                  <a:rPr lang="en-US" altLang="ja-JP" dirty="0" smtClean="0"/>
                  <a:t>]</a:t>
                </a:r>
              </a:p>
              <a:p>
                <a:pPr marL="457200" lvl="1" indent="0">
                  <a:buNone/>
                </a:pPr>
                <a:r>
                  <a:rPr lang="en-US" altLang="ja-JP" dirty="0"/>
                  <a:t>σ</a:t>
                </a:r>
                <a:r>
                  <a:rPr lang="en-US" altLang="ja-JP" dirty="0" smtClean="0"/>
                  <a:t>: </a:t>
                </a:r>
                <a:r>
                  <a:rPr lang="ja-JP" altLang="en-US" dirty="0" smtClean="0"/>
                  <a:t>位相シフタの制御信号の雑音電力　</a:t>
                </a:r>
                <a:r>
                  <a:rPr lang="en-US" altLang="ja-JP" dirty="0" smtClean="0"/>
                  <a:t>[W]</a:t>
                </a:r>
                <a:endParaRPr kumimoji="1" lang="en-US" altLang="ja-JP" dirty="0"/>
              </a:p>
              <a:p>
                <a:endParaRPr lang="en-US" altLang="ja-JP" dirty="0" smtClean="0"/>
              </a:p>
              <a:p>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682375"/>
                <a:ext cx="7886700" cy="4351338"/>
              </a:xfrm>
              <a:blipFill rotWithShape="0">
                <a:blip r:embed="rId2"/>
                <a:stretch>
                  <a:fillRect l="-1391" t="-3081"/>
                </a:stretch>
              </a:blipFill>
            </p:spPr>
            <p:txBody>
              <a:bodyPr/>
              <a:lstStyle/>
              <a:p>
                <a:r>
                  <a:rPr lang="ja-JP" altLang="en-US">
                    <a:noFill/>
                  </a:rPr>
                  <a:t> </a:t>
                </a:r>
              </a:p>
            </p:txBody>
          </p:sp>
        </mc:Fallback>
      </mc:AlternateContent>
      <p:sp>
        <p:nvSpPr>
          <p:cNvPr id="4" name="角丸四角形 3"/>
          <p:cNvSpPr/>
          <p:nvPr/>
        </p:nvSpPr>
        <p:spPr>
          <a:xfrm>
            <a:off x="4289258" y="5356475"/>
            <a:ext cx="1371600" cy="998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err="1" smtClean="0"/>
              <a:t>Δθ</a:t>
            </a:r>
            <a:endParaRPr kumimoji="1" lang="ja-JP" altLang="en-US" sz="3600" dirty="0"/>
          </a:p>
        </p:txBody>
      </p:sp>
      <p:sp>
        <p:nvSpPr>
          <p:cNvPr id="5" name="下矢印 4"/>
          <p:cNvSpPr/>
          <p:nvPr/>
        </p:nvSpPr>
        <p:spPr>
          <a:xfrm>
            <a:off x="4798623" y="4957011"/>
            <a:ext cx="397042" cy="252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307305" y="4002904"/>
            <a:ext cx="1415772" cy="954107"/>
          </a:xfrm>
          <a:prstGeom prst="rect">
            <a:avLst/>
          </a:prstGeom>
          <a:noFill/>
        </p:spPr>
        <p:txBody>
          <a:bodyPr wrap="none" rtlCol="0">
            <a:spAutoFit/>
          </a:bodyPr>
          <a:lstStyle/>
          <a:p>
            <a:pPr algn="ctr"/>
            <a:r>
              <a:rPr kumimoji="1" lang="ja-JP" altLang="en-US" sz="2400" dirty="0" smtClean="0"/>
              <a:t>制御信号</a:t>
            </a:r>
            <a:endParaRPr kumimoji="1" lang="en-US" altLang="ja-JP" sz="2400" dirty="0" smtClean="0"/>
          </a:p>
          <a:p>
            <a:pPr algn="ctr"/>
            <a:r>
              <a:rPr kumimoji="1" lang="en-US" altLang="ja-JP" sz="3200" dirty="0" err="1" smtClean="0"/>
              <a:t>E+σ</a:t>
            </a:r>
            <a:endParaRPr kumimoji="1" lang="ja-JP" altLang="en-US" sz="3200" dirty="0"/>
          </a:p>
        </p:txBody>
      </p:sp>
      <p:sp>
        <p:nvSpPr>
          <p:cNvPr id="7" name="右矢印 6"/>
          <p:cNvSpPr/>
          <p:nvPr/>
        </p:nvSpPr>
        <p:spPr>
          <a:xfrm>
            <a:off x="3645568" y="5690937"/>
            <a:ext cx="541421"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793206" y="5690937"/>
            <a:ext cx="541421"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p:cNvSpPr txBox="1"/>
              <p:nvPr/>
            </p:nvSpPr>
            <p:spPr>
              <a:xfrm>
                <a:off x="2515232" y="5594175"/>
                <a:ext cx="824136" cy="523220"/>
              </a:xfrm>
              <a:prstGeom prst="rect">
                <a:avLst/>
              </a:prstGeom>
              <a:noFill/>
            </p:spPr>
            <p:txBody>
              <a:bodyPr wrap="none" rtlCol="0">
                <a:spAutoFit/>
              </a:bodyPr>
              <a:lstStyle/>
              <a:p>
                <a:r>
                  <a:rPr kumimoji="1" lang="en-US" altLang="ja-JP" sz="2800" dirty="0" smtClean="0"/>
                  <a:t>A</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𝜔</m:t>
                        </m:r>
                      </m:sup>
                    </m:sSup>
                  </m:oMath>
                </a14:m>
                <a:endParaRPr kumimoji="1" lang="ja-JP" altLang="en-US" sz="2800"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2515232" y="5594175"/>
                <a:ext cx="824136" cy="523220"/>
              </a:xfrm>
              <a:prstGeom prst="rect">
                <a:avLst/>
              </a:prstGeom>
              <a:blipFill rotWithShape="0">
                <a:blip r:embed="rId3"/>
                <a:stretch>
                  <a:fillRect l="-15556" t="-11628" b="-325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p:cNvSpPr txBox="1"/>
              <p:nvPr/>
            </p:nvSpPr>
            <p:spPr>
              <a:xfrm>
                <a:off x="6466975" y="5593585"/>
                <a:ext cx="2132700" cy="542136"/>
              </a:xfrm>
              <a:prstGeom prst="rect">
                <a:avLst/>
              </a:prstGeom>
              <a:noFill/>
            </p:spPr>
            <p:txBody>
              <a:bodyPr wrap="none" rtlCol="0">
                <a:spAutoFit/>
              </a:bodyPr>
              <a:lstStyle/>
              <a:p>
                <a:r>
                  <a:rPr kumimoji="1" lang="en-US" altLang="ja-JP" sz="2800" dirty="0" smtClean="0"/>
                  <a:t>A</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𝜔</m:t>
                        </m:r>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Δ</m:t>
                        </m:r>
                        <m:r>
                          <a:rPr kumimoji="1" lang="en-US" altLang="ja-JP" sz="2800" b="0" i="1" smtClean="0">
                            <a:latin typeface="Cambria Math" panose="02040503050406030204" pitchFamily="18" charset="0"/>
                          </a:rPr>
                          <m:t>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𝐸</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p>
                    </m:sSup>
                  </m:oMath>
                </a14:m>
                <a:endParaRPr kumimoji="1" lang="ja-JP" altLang="en-US" sz="28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6466975" y="5593585"/>
                <a:ext cx="2132700" cy="542136"/>
              </a:xfrm>
              <a:prstGeom prst="rect">
                <a:avLst/>
              </a:prstGeom>
              <a:blipFill rotWithShape="0">
                <a:blip r:embed="rId4"/>
                <a:stretch>
                  <a:fillRect l="-6000" t="-7865" b="-31461"/>
                </a:stretch>
              </a:blipFill>
            </p:spPr>
            <p:txBody>
              <a:bodyPr/>
              <a:lstStyle/>
              <a:p>
                <a:r>
                  <a:rPr lang="ja-JP" altLang="en-US">
                    <a:noFill/>
                  </a:rPr>
                  <a:t> </a:t>
                </a:r>
              </a:p>
            </p:txBody>
          </p:sp>
        </mc:Fallback>
      </mc:AlternateContent>
      <p:sp>
        <p:nvSpPr>
          <p:cNvPr id="11" name="スライド番号プレースホルダー 10"/>
          <p:cNvSpPr>
            <a:spLocks noGrp="1"/>
          </p:cNvSpPr>
          <p:nvPr>
            <p:ph type="sldNum" sz="quarter" idx="12"/>
          </p:nvPr>
        </p:nvSpPr>
        <p:spPr/>
        <p:txBody>
          <a:bodyPr/>
          <a:lstStyle/>
          <a:p>
            <a:fld id="{01203040-A286-4D82-969A-AC2D1CA8EA25}" type="slidenum">
              <a:rPr kumimoji="1" lang="ja-JP" altLang="en-US" smtClean="0"/>
              <a:t>7</a:t>
            </a:fld>
            <a:endParaRPr kumimoji="1" lang="ja-JP" altLang="en-US"/>
          </a:p>
        </p:txBody>
      </p:sp>
    </p:spTree>
    <p:extLst>
      <p:ext uri="{BB962C8B-B14F-4D97-AF65-F5344CB8AC3E}">
        <p14:creationId xmlns:p14="http://schemas.microsoft.com/office/powerpoint/2010/main" val="1699552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6"/>
            <a:ext cx="8022055" cy="1325563"/>
          </a:xfrm>
        </p:spPr>
        <p:txBody>
          <a:bodyPr/>
          <a:lstStyle/>
          <a:p>
            <a:r>
              <a:rPr kumimoji="1" lang="ja-JP" altLang="en-US" dirty="0" smtClean="0"/>
              <a:t>実験 位相シフタ</a:t>
            </a:r>
            <a:r>
              <a:rPr kumimoji="1" lang="en-US" altLang="ja-JP" dirty="0" smtClean="0"/>
              <a:t>(PS</a:t>
            </a:r>
            <a:r>
              <a:rPr kumimoji="1" lang="ja-JP" altLang="en-US" dirty="0" smtClean="0"/>
              <a:t>：</a:t>
            </a:r>
            <a:r>
              <a:rPr lang="en-US" altLang="ja-JP" dirty="0" smtClean="0"/>
              <a:t>Phase Shifter</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628650" y="1825624"/>
            <a:ext cx="7886700" cy="4638675"/>
          </a:xfrm>
        </p:spPr>
        <p:txBody>
          <a:bodyPr>
            <a:normAutofit lnSpcReduction="10000"/>
          </a:bodyPr>
          <a:lstStyle/>
          <a:p>
            <a:r>
              <a:rPr lang="ja-JP" altLang="en-US" dirty="0" smtClean="0"/>
              <a:t>実験方法</a:t>
            </a:r>
            <a:endParaRPr lang="en-US" altLang="ja-JP" dirty="0" smtClean="0"/>
          </a:p>
          <a:p>
            <a:pPr lvl="1"/>
            <a:r>
              <a:rPr lang="ja-JP" altLang="en-US" dirty="0"/>
              <a:t>雑音なしの</a:t>
            </a:r>
            <a:r>
              <a:rPr lang="en-US" altLang="ja-JP" dirty="0"/>
              <a:t>MZIVMM</a:t>
            </a:r>
            <a:r>
              <a:rPr lang="ja-JP" altLang="en-US" dirty="0"/>
              <a:t>と雑音ありの</a:t>
            </a:r>
            <a:r>
              <a:rPr lang="en-US" altLang="ja-JP" dirty="0"/>
              <a:t>MZIVMM</a:t>
            </a:r>
            <a:r>
              <a:rPr lang="ja-JP" altLang="en-US" dirty="0"/>
              <a:t>で同じ演算を</a:t>
            </a:r>
            <a:r>
              <a:rPr lang="ja-JP" altLang="en-US" dirty="0" smtClean="0"/>
              <a:t>実行し、</a:t>
            </a:r>
            <a:r>
              <a:rPr lang="en-US" altLang="ja-JP" dirty="0" smtClean="0"/>
              <a:t>ERROR</a:t>
            </a:r>
            <a:r>
              <a:rPr lang="ja-JP" altLang="en-US" dirty="0" smtClean="0"/>
              <a:t>を計測</a:t>
            </a:r>
            <a:endParaRPr lang="en-US" altLang="ja-JP" dirty="0"/>
          </a:p>
          <a:p>
            <a:r>
              <a:rPr lang="ja-JP" altLang="en-US" dirty="0" smtClean="0"/>
              <a:t>実験</a:t>
            </a:r>
            <a:r>
              <a:rPr lang="en-US" altLang="ja-JP" dirty="0" smtClean="0"/>
              <a:t>(1)</a:t>
            </a:r>
          </a:p>
          <a:p>
            <a:pPr lvl="1"/>
            <a:r>
              <a:rPr lang="en-US" altLang="ja-JP" dirty="0" smtClean="0"/>
              <a:t>MZIVMM</a:t>
            </a:r>
            <a:r>
              <a:rPr lang="ja-JP" altLang="en-US" dirty="0" smtClean="0"/>
              <a:t>の全ての位相シフタの位相の変化量</a:t>
            </a:r>
            <a:r>
              <a:rPr lang="en-US" altLang="ja-JP" dirty="0" err="1" smtClean="0"/>
              <a:t>Δθ</a:t>
            </a:r>
            <a:r>
              <a:rPr lang="ja-JP" altLang="en-US" dirty="0" smtClean="0"/>
              <a:t>を変えて、</a:t>
            </a:r>
            <a:r>
              <a:rPr lang="en-US" altLang="ja-JP" dirty="0" smtClean="0"/>
              <a:t>ERROR</a:t>
            </a:r>
            <a:r>
              <a:rPr lang="ja-JP" altLang="en-US" dirty="0" smtClean="0"/>
              <a:t>を計測</a:t>
            </a:r>
            <a:endParaRPr lang="en-US" altLang="ja-JP" dirty="0" smtClean="0"/>
          </a:p>
          <a:p>
            <a:pPr lvl="1"/>
            <a:r>
              <a:rPr lang="en-US" altLang="ja-JP" dirty="0" smtClean="0"/>
              <a:t>ERROR</a:t>
            </a:r>
            <a:r>
              <a:rPr lang="ja-JP" altLang="en-US" dirty="0" smtClean="0"/>
              <a:t>が最も大きくなる位相の変化量</a:t>
            </a:r>
            <a:r>
              <a:rPr lang="en-US" altLang="ja-JP" dirty="0" err="1" smtClean="0"/>
              <a:t>Δθ</a:t>
            </a:r>
            <a:r>
              <a:rPr lang="ja-JP" altLang="en-US" dirty="0" smtClean="0"/>
              <a:t>を推定</a:t>
            </a:r>
            <a:endParaRPr lang="en-US" altLang="ja-JP" dirty="0" smtClean="0"/>
          </a:p>
          <a:p>
            <a:pPr marL="457200" lvl="1" indent="0">
              <a:buNone/>
            </a:pPr>
            <a:r>
              <a:rPr lang="en-US" altLang="ja-JP" dirty="0" smtClean="0"/>
              <a:t>(</a:t>
            </a:r>
            <a:r>
              <a:rPr lang="ja-JP" altLang="en-US" dirty="0" smtClean="0"/>
              <a:t>ワーストケースの推定</a:t>
            </a:r>
            <a:r>
              <a:rPr lang="en-US" altLang="ja-JP" dirty="0" smtClean="0"/>
              <a:t>)</a:t>
            </a:r>
            <a:endParaRPr lang="en-US" altLang="ja-JP" dirty="0"/>
          </a:p>
          <a:p>
            <a:r>
              <a:rPr lang="ja-JP" altLang="en-US" dirty="0" smtClean="0"/>
              <a:t>実験</a:t>
            </a:r>
            <a:r>
              <a:rPr lang="en-US" altLang="ja-JP" dirty="0" smtClean="0"/>
              <a:t>(2)</a:t>
            </a:r>
          </a:p>
          <a:p>
            <a:pPr lvl="1"/>
            <a:r>
              <a:rPr lang="ja-JP" altLang="en-US" dirty="0" smtClean="0"/>
              <a:t>実験</a:t>
            </a:r>
            <a:r>
              <a:rPr lang="en-US" altLang="ja-JP" dirty="0" smtClean="0"/>
              <a:t>(1)</a:t>
            </a:r>
            <a:r>
              <a:rPr lang="ja-JP" altLang="en-US" dirty="0" smtClean="0"/>
              <a:t>で推定したワーストケースの条件下で、位相シフタの制御信号の雑音電力の割合を変えて、</a:t>
            </a:r>
            <a:r>
              <a:rPr lang="en-US" altLang="ja-JP" dirty="0" smtClean="0"/>
              <a:t>ERROR</a:t>
            </a:r>
            <a:r>
              <a:rPr lang="ja-JP" altLang="en-US" dirty="0" smtClean="0"/>
              <a:t>を計測する</a:t>
            </a:r>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01203040-A286-4D82-969A-AC2D1CA8EA25}" type="slidenum">
              <a:rPr kumimoji="1" lang="ja-JP" altLang="en-US" smtClean="0"/>
              <a:t>8</a:t>
            </a:fld>
            <a:endParaRPr kumimoji="1" lang="ja-JP" altLang="en-US"/>
          </a:p>
        </p:txBody>
      </p:sp>
    </p:spTree>
    <p:extLst>
      <p:ext uri="{BB962C8B-B14F-4D97-AF65-F5344CB8AC3E}">
        <p14:creationId xmlns:p14="http://schemas.microsoft.com/office/powerpoint/2010/main" val="4265905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TotalTime>
  <Words>678</Words>
  <Application>Microsoft Office PowerPoint</Application>
  <PresentationFormat>画面に合わせる (4:3)</PresentationFormat>
  <Paragraphs>152</Paragraphs>
  <Slides>17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Arial</vt:lpstr>
      <vt:lpstr>Calibri</vt:lpstr>
      <vt:lpstr>Calibri Light</vt:lpstr>
      <vt:lpstr>Cambria Math</vt:lpstr>
      <vt:lpstr>Office テーマ</vt:lpstr>
      <vt:lpstr>1/20　ゼミ　 実験結果報告</vt:lpstr>
      <vt:lpstr>MZIVMM</vt:lpstr>
      <vt:lpstr>実験方法</vt:lpstr>
      <vt:lpstr>ERRORの定義</vt:lpstr>
      <vt:lpstr>実験　フォトディテクタ(PD)</vt:lpstr>
      <vt:lpstr>実験　フォトディテクタ(PD)</vt:lpstr>
      <vt:lpstr>実験結果　フォトディテクタ(PD)</vt:lpstr>
      <vt:lpstr>位相シフタ</vt:lpstr>
      <vt:lpstr>実験 位相シフタ(PS：Phase Shifter)</vt:lpstr>
      <vt:lpstr>PS　実験(1)</vt:lpstr>
      <vt:lpstr>PS　実験(1)　実験結果</vt:lpstr>
      <vt:lpstr>PS　実験(2)</vt:lpstr>
      <vt:lpstr>PS　実験(2)　実験結果</vt:lpstr>
      <vt:lpstr>議論したいこと1</vt:lpstr>
      <vt:lpstr>議論したいこと2</vt:lpstr>
      <vt:lpstr>議論したいこと2</vt:lpstr>
      <vt:lpstr>議論したいこと2</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1/20　ゼミ　 実験結果報告</dc:title>
  <dc:creator>kouji satou</dc:creator>
  <cp:lastModifiedBy>kouji satou</cp:lastModifiedBy>
  <cp:revision>19</cp:revision>
  <dcterms:created xsi:type="dcterms:W3CDTF">2017-01-19T18:33:32Z</dcterms:created>
  <dcterms:modified xsi:type="dcterms:W3CDTF">2017-01-19T23:53:00Z</dcterms:modified>
</cp:coreProperties>
</file>