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58" r:id="rId7"/>
    <p:sldId id="262" r:id="rId8"/>
    <p:sldId id="263" r:id="rId9"/>
    <p:sldId id="264" r:id="rId10"/>
    <p:sldId id="265" r:id="rId11"/>
    <p:sldId id="266" r:id="rId12"/>
    <p:sldId id="273" r:id="rId13"/>
    <p:sldId id="276" r:id="rId14"/>
    <p:sldId id="274" r:id="rId15"/>
    <p:sldId id="275" r:id="rId16"/>
    <p:sldId id="272" r:id="rId17"/>
    <p:sldId id="278" r:id="rId18"/>
    <p:sldId id="277" r:id="rId1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4" autoAdjust="0"/>
    <p:restoredTop sz="94660"/>
  </p:normalViewPr>
  <p:slideViewPr>
    <p:cSldViewPr snapToGrid="0">
      <p:cViewPr varScale="1">
        <p:scale>
          <a:sx n="122" d="100"/>
          <a:sy n="122" d="100"/>
        </p:scale>
        <p:origin x="120" y="4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D877F33E-A523-4918-BAAF-7FFC7EF6CE01}" type="datetimeFigureOut">
              <a:rPr kumimoji="1" lang="ja-JP" altLang="en-US" smtClean="0"/>
              <a:t>2017/1/9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C34B034-42ED-45B1-ABBA-469755D255A5}" type="slidenum">
              <a:rPr kumimoji="1" lang="ja-JP" altLang="en-US" smtClean="0"/>
              <a:t>‹#›</a:t>
            </a:fld>
            <a:endParaRPr kumimoji="1" lang="ja-JP" altLang="en-US"/>
          </a:p>
        </p:txBody>
      </p:sp>
    </p:spTree>
    <p:extLst>
      <p:ext uri="{BB962C8B-B14F-4D97-AF65-F5344CB8AC3E}">
        <p14:creationId xmlns:p14="http://schemas.microsoft.com/office/powerpoint/2010/main" val="973131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877F33E-A523-4918-BAAF-7FFC7EF6CE01}" type="datetimeFigureOut">
              <a:rPr kumimoji="1" lang="ja-JP" altLang="en-US" smtClean="0"/>
              <a:t>2017/1/9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C34B034-42ED-45B1-ABBA-469755D255A5}" type="slidenum">
              <a:rPr kumimoji="1" lang="ja-JP" altLang="en-US" smtClean="0"/>
              <a:t>‹#›</a:t>
            </a:fld>
            <a:endParaRPr kumimoji="1" lang="ja-JP" altLang="en-US"/>
          </a:p>
        </p:txBody>
      </p:sp>
    </p:spTree>
    <p:extLst>
      <p:ext uri="{BB962C8B-B14F-4D97-AF65-F5344CB8AC3E}">
        <p14:creationId xmlns:p14="http://schemas.microsoft.com/office/powerpoint/2010/main" val="3690087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877F33E-A523-4918-BAAF-7FFC7EF6CE01}" type="datetimeFigureOut">
              <a:rPr kumimoji="1" lang="ja-JP" altLang="en-US" smtClean="0"/>
              <a:t>2017/1/9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C34B034-42ED-45B1-ABBA-469755D255A5}" type="slidenum">
              <a:rPr kumimoji="1" lang="ja-JP" altLang="en-US" smtClean="0"/>
              <a:t>‹#›</a:t>
            </a:fld>
            <a:endParaRPr kumimoji="1" lang="ja-JP" altLang="en-US"/>
          </a:p>
        </p:txBody>
      </p:sp>
    </p:spTree>
    <p:extLst>
      <p:ext uri="{BB962C8B-B14F-4D97-AF65-F5344CB8AC3E}">
        <p14:creationId xmlns:p14="http://schemas.microsoft.com/office/powerpoint/2010/main" val="1646335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877F33E-A523-4918-BAAF-7FFC7EF6CE01}" type="datetimeFigureOut">
              <a:rPr kumimoji="1" lang="ja-JP" altLang="en-US" smtClean="0"/>
              <a:t>2017/1/9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C34B034-42ED-45B1-ABBA-469755D255A5}" type="slidenum">
              <a:rPr kumimoji="1" lang="ja-JP" altLang="en-US" smtClean="0"/>
              <a:t>‹#›</a:t>
            </a:fld>
            <a:endParaRPr kumimoji="1" lang="ja-JP" altLang="en-US"/>
          </a:p>
        </p:txBody>
      </p:sp>
    </p:spTree>
    <p:extLst>
      <p:ext uri="{BB962C8B-B14F-4D97-AF65-F5344CB8AC3E}">
        <p14:creationId xmlns:p14="http://schemas.microsoft.com/office/powerpoint/2010/main" val="3672509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877F33E-A523-4918-BAAF-7FFC7EF6CE01}" type="datetimeFigureOut">
              <a:rPr kumimoji="1" lang="ja-JP" altLang="en-US" smtClean="0"/>
              <a:t>2017/1/9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C34B034-42ED-45B1-ABBA-469755D255A5}" type="slidenum">
              <a:rPr kumimoji="1" lang="ja-JP" altLang="en-US" smtClean="0"/>
              <a:t>‹#›</a:t>
            </a:fld>
            <a:endParaRPr kumimoji="1" lang="ja-JP" altLang="en-US"/>
          </a:p>
        </p:txBody>
      </p:sp>
    </p:spTree>
    <p:extLst>
      <p:ext uri="{BB962C8B-B14F-4D97-AF65-F5344CB8AC3E}">
        <p14:creationId xmlns:p14="http://schemas.microsoft.com/office/powerpoint/2010/main" val="1212114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D877F33E-A523-4918-BAAF-7FFC7EF6CE01}" type="datetimeFigureOut">
              <a:rPr kumimoji="1" lang="ja-JP" altLang="en-US" smtClean="0"/>
              <a:t>2017/1/9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C34B034-42ED-45B1-ABBA-469755D255A5}" type="slidenum">
              <a:rPr kumimoji="1" lang="ja-JP" altLang="en-US" smtClean="0"/>
              <a:t>‹#›</a:t>
            </a:fld>
            <a:endParaRPr kumimoji="1" lang="ja-JP" altLang="en-US"/>
          </a:p>
        </p:txBody>
      </p:sp>
    </p:spTree>
    <p:extLst>
      <p:ext uri="{BB962C8B-B14F-4D97-AF65-F5344CB8AC3E}">
        <p14:creationId xmlns:p14="http://schemas.microsoft.com/office/powerpoint/2010/main" val="708642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877F33E-A523-4918-BAAF-7FFC7EF6CE01}" type="datetimeFigureOut">
              <a:rPr kumimoji="1" lang="ja-JP" altLang="en-US" smtClean="0"/>
              <a:t>2017/1/9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C34B034-42ED-45B1-ABBA-469755D255A5}" type="slidenum">
              <a:rPr kumimoji="1" lang="ja-JP" altLang="en-US" smtClean="0"/>
              <a:t>‹#›</a:t>
            </a:fld>
            <a:endParaRPr kumimoji="1" lang="ja-JP" altLang="en-US"/>
          </a:p>
        </p:txBody>
      </p:sp>
    </p:spTree>
    <p:extLst>
      <p:ext uri="{BB962C8B-B14F-4D97-AF65-F5344CB8AC3E}">
        <p14:creationId xmlns:p14="http://schemas.microsoft.com/office/powerpoint/2010/main" val="1967029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D877F33E-A523-4918-BAAF-7FFC7EF6CE01}" type="datetimeFigureOut">
              <a:rPr kumimoji="1" lang="ja-JP" altLang="en-US" smtClean="0"/>
              <a:t>2017/1/9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C34B034-42ED-45B1-ABBA-469755D255A5}" type="slidenum">
              <a:rPr kumimoji="1" lang="ja-JP" altLang="en-US" smtClean="0"/>
              <a:t>‹#›</a:t>
            </a:fld>
            <a:endParaRPr kumimoji="1" lang="ja-JP" altLang="en-US"/>
          </a:p>
        </p:txBody>
      </p:sp>
    </p:spTree>
    <p:extLst>
      <p:ext uri="{BB962C8B-B14F-4D97-AF65-F5344CB8AC3E}">
        <p14:creationId xmlns:p14="http://schemas.microsoft.com/office/powerpoint/2010/main" val="225928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77F33E-A523-4918-BAAF-7FFC7EF6CE01}" type="datetimeFigureOut">
              <a:rPr kumimoji="1" lang="ja-JP" altLang="en-US" smtClean="0"/>
              <a:t>2017/1/9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C34B034-42ED-45B1-ABBA-469755D255A5}" type="slidenum">
              <a:rPr kumimoji="1" lang="ja-JP" altLang="en-US" smtClean="0"/>
              <a:t>‹#›</a:t>
            </a:fld>
            <a:endParaRPr kumimoji="1" lang="ja-JP" altLang="en-US"/>
          </a:p>
        </p:txBody>
      </p:sp>
    </p:spTree>
    <p:extLst>
      <p:ext uri="{BB962C8B-B14F-4D97-AF65-F5344CB8AC3E}">
        <p14:creationId xmlns:p14="http://schemas.microsoft.com/office/powerpoint/2010/main" val="3114783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877F33E-A523-4918-BAAF-7FFC7EF6CE01}" type="datetimeFigureOut">
              <a:rPr kumimoji="1" lang="ja-JP" altLang="en-US" smtClean="0"/>
              <a:t>2017/1/9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C34B034-42ED-45B1-ABBA-469755D255A5}" type="slidenum">
              <a:rPr kumimoji="1" lang="ja-JP" altLang="en-US" smtClean="0"/>
              <a:t>‹#›</a:t>
            </a:fld>
            <a:endParaRPr kumimoji="1" lang="ja-JP" altLang="en-US"/>
          </a:p>
        </p:txBody>
      </p:sp>
    </p:spTree>
    <p:extLst>
      <p:ext uri="{BB962C8B-B14F-4D97-AF65-F5344CB8AC3E}">
        <p14:creationId xmlns:p14="http://schemas.microsoft.com/office/powerpoint/2010/main" val="3750158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877F33E-A523-4918-BAAF-7FFC7EF6CE01}" type="datetimeFigureOut">
              <a:rPr kumimoji="1" lang="ja-JP" altLang="en-US" smtClean="0"/>
              <a:t>2017/1/9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C34B034-42ED-45B1-ABBA-469755D255A5}" type="slidenum">
              <a:rPr kumimoji="1" lang="ja-JP" altLang="en-US" smtClean="0"/>
              <a:t>‹#›</a:t>
            </a:fld>
            <a:endParaRPr kumimoji="1" lang="ja-JP" altLang="en-US"/>
          </a:p>
        </p:txBody>
      </p:sp>
    </p:spTree>
    <p:extLst>
      <p:ext uri="{BB962C8B-B14F-4D97-AF65-F5344CB8AC3E}">
        <p14:creationId xmlns:p14="http://schemas.microsoft.com/office/powerpoint/2010/main" val="4035162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77F33E-A523-4918-BAAF-7FFC7EF6CE01}" type="datetimeFigureOut">
              <a:rPr kumimoji="1" lang="ja-JP" altLang="en-US" smtClean="0"/>
              <a:t>2017/1/9</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34B034-42ED-45B1-ABBA-469755D255A5}" type="slidenum">
              <a:rPr kumimoji="1" lang="ja-JP" altLang="en-US" smtClean="0"/>
              <a:t>‹#›</a:t>
            </a:fld>
            <a:endParaRPr kumimoji="1" lang="ja-JP" altLang="en-US"/>
          </a:p>
        </p:txBody>
      </p:sp>
    </p:spTree>
    <p:extLst>
      <p:ext uri="{BB962C8B-B14F-4D97-AF65-F5344CB8AC3E}">
        <p14:creationId xmlns:p14="http://schemas.microsoft.com/office/powerpoint/2010/main" val="13387666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ノイズ調査</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911937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考えるべきこと</a:t>
            </a:r>
            <a:endParaRPr kumimoji="1" lang="ja-JP" altLang="en-US" dirty="0"/>
          </a:p>
        </p:txBody>
      </p:sp>
      <p:sp>
        <p:nvSpPr>
          <p:cNvPr id="3" name="コンテンツ プレースホルダー 2"/>
          <p:cNvSpPr>
            <a:spLocks noGrp="1"/>
          </p:cNvSpPr>
          <p:nvPr>
            <p:ph idx="1"/>
          </p:nvPr>
        </p:nvSpPr>
        <p:spPr>
          <a:xfrm>
            <a:off x="628650" y="1825624"/>
            <a:ext cx="7886700" cy="4851901"/>
          </a:xfrm>
        </p:spPr>
        <p:txBody>
          <a:bodyPr>
            <a:normAutofit/>
          </a:bodyPr>
          <a:lstStyle/>
          <a:p>
            <a:r>
              <a:rPr kumimoji="1" lang="ja-JP" altLang="en-US" dirty="0" smtClean="0"/>
              <a:t>誤差の原因</a:t>
            </a:r>
            <a:endParaRPr lang="en-US" altLang="ja-JP" dirty="0" smtClean="0"/>
          </a:p>
          <a:p>
            <a:pPr lvl="1"/>
            <a:r>
              <a:rPr kumimoji="1" lang="ja-JP" altLang="en-US" dirty="0" smtClean="0"/>
              <a:t>量子化誤差</a:t>
            </a:r>
            <a:endParaRPr lang="en-US" altLang="ja-JP" dirty="0"/>
          </a:p>
          <a:p>
            <a:pPr lvl="1"/>
            <a:r>
              <a:rPr kumimoji="1" lang="en-US" altLang="ja-JP" dirty="0" smtClean="0"/>
              <a:t>VMM</a:t>
            </a:r>
            <a:r>
              <a:rPr lang="ja-JP" altLang="en-US" dirty="0"/>
              <a:t> </a:t>
            </a:r>
            <a:r>
              <a:rPr lang="en-US" altLang="ja-JP" dirty="0" smtClean="0"/>
              <a:t>MZI</a:t>
            </a:r>
            <a:r>
              <a:rPr lang="ja-JP" altLang="en-US" dirty="0" smtClean="0"/>
              <a:t>の雑音</a:t>
            </a:r>
            <a:endParaRPr lang="en-US" altLang="ja-JP" dirty="0" smtClean="0"/>
          </a:p>
          <a:p>
            <a:pPr lvl="2"/>
            <a:r>
              <a:rPr kumimoji="1" lang="ja-JP" altLang="en-US" dirty="0" smtClean="0"/>
              <a:t>位相シフタの制御信号のゆらぎ</a:t>
            </a:r>
            <a:endParaRPr kumimoji="1" lang="en-US" altLang="ja-JP" dirty="0" smtClean="0"/>
          </a:p>
          <a:p>
            <a:pPr lvl="3"/>
            <a:r>
              <a:rPr kumimoji="1" lang="ja-JP" altLang="en-US" dirty="0" smtClean="0"/>
              <a:t>白色雑音</a:t>
            </a:r>
            <a:endParaRPr kumimoji="1" lang="en-US" altLang="ja-JP" dirty="0" smtClean="0"/>
          </a:p>
          <a:p>
            <a:pPr lvl="2"/>
            <a:r>
              <a:rPr kumimoji="1" lang="ja-JP" altLang="en-US" dirty="0" smtClean="0"/>
              <a:t>光アンプ</a:t>
            </a:r>
            <a:endParaRPr kumimoji="1" lang="en-US" altLang="ja-JP" dirty="0" smtClean="0"/>
          </a:p>
          <a:p>
            <a:pPr lvl="3"/>
            <a:r>
              <a:rPr kumimoji="1" lang="en-US" altLang="ja-JP" dirty="0" smtClean="0"/>
              <a:t>ASE</a:t>
            </a:r>
            <a:r>
              <a:rPr kumimoji="1" lang="ja-JP" altLang="en-US" dirty="0" smtClean="0"/>
              <a:t>による雑音</a:t>
            </a:r>
            <a:endParaRPr kumimoji="1" lang="en-US" altLang="ja-JP" dirty="0" smtClean="0"/>
          </a:p>
          <a:p>
            <a:pPr lvl="2"/>
            <a:r>
              <a:rPr kumimoji="1" lang="ja-JP" altLang="en-US" dirty="0" smtClean="0"/>
              <a:t>フォトディテクタ</a:t>
            </a:r>
            <a:endParaRPr kumimoji="1" lang="en-US" altLang="ja-JP" dirty="0" smtClean="0"/>
          </a:p>
          <a:p>
            <a:pPr lvl="3"/>
            <a:r>
              <a:rPr lang="ja-JP" altLang="en-US" dirty="0" smtClean="0"/>
              <a:t>ショット雑音</a:t>
            </a:r>
            <a:endParaRPr lang="en-US" altLang="ja-JP" dirty="0" smtClean="0"/>
          </a:p>
          <a:p>
            <a:pPr lvl="3"/>
            <a:r>
              <a:rPr lang="ja-JP" altLang="en-US" dirty="0" smtClean="0"/>
              <a:t>熱雑音</a:t>
            </a:r>
            <a:endParaRPr lang="en-US" altLang="ja-JP" dirty="0"/>
          </a:p>
          <a:p>
            <a:pPr lvl="2"/>
            <a:r>
              <a:rPr kumimoji="1" lang="ja-JP" altLang="en-US" dirty="0" smtClean="0"/>
              <a:t>光源</a:t>
            </a:r>
            <a:endParaRPr lang="en-US" altLang="ja-JP" dirty="0"/>
          </a:p>
        </p:txBody>
      </p:sp>
    </p:spTree>
    <p:extLst>
      <p:ext uri="{BB962C8B-B14F-4D97-AF65-F5344CB8AC3E}">
        <p14:creationId xmlns:p14="http://schemas.microsoft.com/office/powerpoint/2010/main" val="2801871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考えるべきこと</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どのように測定するか</a:t>
            </a:r>
            <a:endParaRPr kumimoji="1" lang="en-US" altLang="ja-JP" dirty="0" smtClean="0"/>
          </a:p>
          <a:p>
            <a:pPr lvl="1"/>
            <a:r>
              <a:rPr lang="en-US" altLang="ja-JP" dirty="0" err="1" smtClean="0"/>
              <a:t>Optisystem</a:t>
            </a:r>
            <a:r>
              <a:rPr lang="ja-JP" altLang="en-US" dirty="0" err="1" smtClean="0"/>
              <a:t>で</a:t>
            </a:r>
            <a:r>
              <a:rPr lang="ja-JP" altLang="en-US" dirty="0" smtClean="0"/>
              <a:t>できることを把握</a:t>
            </a:r>
            <a:endParaRPr lang="en-US" altLang="ja-JP" dirty="0" smtClean="0"/>
          </a:p>
          <a:p>
            <a:pPr lvl="1"/>
            <a:r>
              <a:rPr lang="ja-JP" altLang="en-US" dirty="0" smtClean="0"/>
              <a:t>ノイズのパラメータを適切な</a:t>
            </a:r>
            <a:r>
              <a:rPr lang="en-US" altLang="ja-JP" dirty="0" smtClean="0"/>
              <a:t>(</a:t>
            </a:r>
            <a:r>
              <a:rPr lang="ja-JP" altLang="en-US" dirty="0" smtClean="0"/>
              <a:t>妥当な</a:t>
            </a:r>
            <a:r>
              <a:rPr lang="en-US" altLang="ja-JP" dirty="0" smtClean="0"/>
              <a:t>)</a:t>
            </a:r>
            <a:r>
              <a:rPr lang="ja-JP" altLang="en-US" dirty="0" smtClean="0"/>
              <a:t>値にして</a:t>
            </a:r>
            <a:r>
              <a:rPr lang="en-US" altLang="ja-JP" dirty="0" smtClean="0"/>
              <a:t>MZIVMM</a:t>
            </a:r>
            <a:r>
              <a:rPr lang="ja-JP" altLang="en-US" dirty="0" smtClean="0"/>
              <a:t>実行</a:t>
            </a:r>
            <a:endParaRPr lang="en-US" altLang="ja-JP" dirty="0" smtClean="0"/>
          </a:p>
          <a:p>
            <a:pPr lvl="1"/>
            <a:r>
              <a:rPr lang="ja-JP" altLang="en-US" dirty="0" smtClean="0"/>
              <a:t>フォトディテクタの出力の電気信号を</a:t>
            </a:r>
            <a:r>
              <a:rPr lang="en-US" altLang="ja-JP" dirty="0" smtClean="0"/>
              <a:t>AD</a:t>
            </a:r>
            <a:r>
              <a:rPr lang="ja-JP" altLang="en-US" dirty="0" smtClean="0"/>
              <a:t>変換して出てきた値と真値を比較してどれだけ違うかを</a:t>
            </a:r>
            <a:r>
              <a:rPr lang="en-US" altLang="ja-JP" dirty="0" smtClean="0"/>
              <a:t>????</a:t>
            </a:r>
          </a:p>
          <a:p>
            <a:pPr lvl="1"/>
            <a:r>
              <a:rPr lang="ja-JP" altLang="en-US" dirty="0" smtClean="0"/>
              <a:t>入力信号を変化させられないので、</a:t>
            </a:r>
            <a:r>
              <a:rPr lang="en-US" altLang="ja-JP" dirty="0" err="1" smtClean="0"/>
              <a:t>optisystem</a:t>
            </a:r>
            <a:r>
              <a:rPr lang="ja-JP" altLang="en-US" dirty="0" err="1" smtClean="0"/>
              <a:t>で</a:t>
            </a:r>
            <a:r>
              <a:rPr lang="ja-JP" altLang="en-US" dirty="0" smtClean="0"/>
              <a:t>できるのは入力信号一定のときだけ</a:t>
            </a:r>
            <a:endParaRPr lang="en-US" altLang="ja-JP" dirty="0"/>
          </a:p>
          <a:p>
            <a:pPr lvl="1"/>
            <a:r>
              <a:rPr kumimoji="1" lang="ja-JP" altLang="en-US" dirty="0" smtClean="0"/>
              <a:t>ワーストケース</a:t>
            </a:r>
            <a:r>
              <a:rPr kumimoji="1" lang="en-US" altLang="ja-JP" dirty="0" smtClean="0"/>
              <a:t>(</a:t>
            </a:r>
            <a:r>
              <a:rPr kumimoji="1" lang="ja-JP" altLang="en-US" dirty="0" smtClean="0"/>
              <a:t>ノイズが一番入る</a:t>
            </a:r>
            <a:r>
              <a:rPr kumimoji="1" lang="en-US" altLang="ja-JP" dirty="0" smtClean="0"/>
              <a:t>)</a:t>
            </a:r>
            <a:r>
              <a:rPr kumimoji="1" lang="ja-JP" altLang="en-US" dirty="0" smtClean="0"/>
              <a:t>のときに真値と比較</a:t>
            </a:r>
            <a:endParaRPr kumimoji="1" lang="en-US" altLang="ja-JP" dirty="0" smtClean="0"/>
          </a:p>
          <a:p>
            <a:endParaRPr lang="en-US" altLang="ja-JP" dirty="0"/>
          </a:p>
          <a:p>
            <a:endParaRPr kumimoji="1" lang="en-US" altLang="ja-JP" dirty="0" smtClean="0"/>
          </a:p>
          <a:p>
            <a:endParaRPr lang="en-US" altLang="ja-JP" dirty="0"/>
          </a:p>
          <a:p>
            <a:endParaRPr kumimoji="1" lang="ja-JP" altLang="en-US" dirty="0"/>
          </a:p>
        </p:txBody>
      </p:sp>
    </p:spTree>
    <p:extLst>
      <p:ext uri="{BB962C8B-B14F-4D97-AF65-F5344CB8AC3E}">
        <p14:creationId xmlns:p14="http://schemas.microsoft.com/office/powerpoint/2010/main" val="878532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やること</a:t>
            </a:r>
            <a:endParaRPr kumimoji="1" lang="ja-JP" altLang="en-US" dirty="0"/>
          </a:p>
        </p:txBody>
      </p:sp>
      <p:sp>
        <p:nvSpPr>
          <p:cNvPr id="3" name="コンテンツ プレースホルダー 2"/>
          <p:cNvSpPr>
            <a:spLocks noGrp="1"/>
          </p:cNvSpPr>
          <p:nvPr>
            <p:ph idx="1"/>
          </p:nvPr>
        </p:nvSpPr>
        <p:spPr>
          <a:xfrm>
            <a:off x="628650" y="1825624"/>
            <a:ext cx="7886700" cy="4924092"/>
          </a:xfrm>
        </p:spPr>
        <p:txBody>
          <a:bodyPr>
            <a:normAutofit/>
          </a:bodyPr>
          <a:lstStyle/>
          <a:p>
            <a:r>
              <a:rPr kumimoji="1" lang="ja-JP" altLang="en-US" dirty="0" smtClean="0"/>
              <a:t>コンポーネント</a:t>
            </a:r>
            <a:r>
              <a:rPr kumimoji="1" lang="en-US" altLang="ja-JP" dirty="0" smtClean="0"/>
              <a:t>”BER”</a:t>
            </a:r>
            <a:r>
              <a:rPr kumimoji="1" lang="ja-JP" altLang="en-US" dirty="0" smtClean="0"/>
              <a:t>の使い勝手をみる</a:t>
            </a:r>
            <a:endParaRPr kumimoji="1" lang="en-US" altLang="ja-JP" dirty="0" smtClean="0"/>
          </a:p>
          <a:p>
            <a:endParaRPr lang="en-US" altLang="ja-JP" dirty="0"/>
          </a:p>
          <a:p>
            <a:r>
              <a:rPr kumimoji="1" lang="en-US" altLang="ja-JP" dirty="0" err="1" smtClean="0"/>
              <a:t>Optisystem</a:t>
            </a:r>
            <a:r>
              <a:rPr kumimoji="1" lang="ja-JP" altLang="en-US" dirty="0" smtClean="0"/>
              <a:t>の中でデータを数値化する方法を探る</a:t>
            </a:r>
            <a:endParaRPr kumimoji="1" lang="en-US" altLang="ja-JP" dirty="0" smtClean="0"/>
          </a:p>
          <a:p>
            <a:pPr lvl="1"/>
            <a:r>
              <a:rPr lang="ja-JP" altLang="en-US" dirty="0" smtClean="0"/>
              <a:t>できれば</a:t>
            </a:r>
            <a:r>
              <a:rPr lang="en-US" altLang="ja-JP" dirty="0" smtClean="0"/>
              <a:t>Excel</a:t>
            </a:r>
            <a:r>
              <a:rPr lang="ja-JP" altLang="en-US" dirty="0" smtClean="0"/>
              <a:t>に出力できるとよい</a:t>
            </a:r>
            <a:endParaRPr lang="en-US" altLang="ja-JP" dirty="0"/>
          </a:p>
          <a:p>
            <a:endParaRPr kumimoji="1" lang="en-US" altLang="ja-JP" dirty="0" smtClean="0"/>
          </a:p>
          <a:p>
            <a:r>
              <a:rPr lang="ja-JP" altLang="en-US" dirty="0" smtClean="0"/>
              <a:t>各雑音のパワーの妥当な値を調査</a:t>
            </a:r>
            <a:endParaRPr lang="en-US" altLang="ja-JP" dirty="0" smtClean="0"/>
          </a:p>
          <a:p>
            <a:pPr lvl="1"/>
            <a:r>
              <a:rPr lang="ja-JP" altLang="en-US" dirty="0" smtClean="0"/>
              <a:t>光アンプ　</a:t>
            </a:r>
            <a:endParaRPr lang="en-US" altLang="ja-JP" dirty="0" smtClean="0"/>
          </a:p>
          <a:p>
            <a:pPr lvl="1"/>
            <a:r>
              <a:rPr lang="ja-JP" altLang="en-US" dirty="0" smtClean="0"/>
              <a:t>位相シフタの制御信号　</a:t>
            </a:r>
            <a:endParaRPr lang="en-US" altLang="ja-JP" dirty="0"/>
          </a:p>
          <a:p>
            <a:pPr lvl="1"/>
            <a:r>
              <a:rPr lang="ja-JP" altLang="en-US" dirty="0" smtClean="0"/>
              <a:t>光源</a:t>
            </a:r>
            <a:endParaRPr lang="en-US" altLang="ja-JP" dirty="0" smtClean="0"/>
          </a:p>
          <a:p>
            <a:pPr lvl="1"/>
            <a:r>
              <a:rPr lang="ja-JP" altLang="en-US" dirty="0" smtClean="0"/>
              <a:t>フォトディテクタ</a:t>
            </a:r>
            <a:endParaRPr lang="en-US" altLang="ja-JP" dirty="0" smtClean="0"/>
          </a:p>
          <a:p>
            <a:endParaRPr kumimoji="1" lang="ja-JP" altLang="en-US" dirty="0"/>
          </a:p>
        </p:txBody>
      </p:sp>
    </p:spTree>
    <p:extLst>
      <p:ext uri="{BB962C8B-B14F-4D97-AF65-F5344CB8AC3E}">
        <p14:creationId xmlns:p14="http://schemas.microsoft.com/office/powerpoint/2010/main" val="360338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量子化誤差</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単純に真値がその区間のどこにあるかに依存</a:t>
            </a:r>
            <a:endParaRPr kumimoji="1" lang="en-US" altLang="ja-JP" dirty="0" smtClean="0"/>
          </a:p>
          <a:p>
            <a:endParaRPr lang="en-US" altLang="ja-JP" dirty="0"/>
          </a:p>
          <a:p>
            <a:pPr marL="0" indent="0">
              <a:buNone/>
            </a:pPr>
            <a:r>
              <a:rPr kumimoji="1" lang="en-US" altLang="ja-JP" dirty="0" smtClean="0"/>
              <a:t>	</a:t>
            </a:r>
            <a:r>
              <a:rPr kumimoji="1" lang="ja-JP" altLang="en-US" dirty="0" smtClean="0"/>
              <a:t>　今回は考える必要ないのでは</a:t>
            </a:r>
            <a:r>
              <a:rPr kumimoji="1" lang="en-US" altLang="ja-JP" dirty="0" smtClean="0"/>
              <a:t>?</a:t>
            </a:r>
            <a:endParaRPr lang="en-US" altLang="ja-JP" dirty="0" smtClean="0"/>
          </a:p>
          <a:p>
            <a:r>
              <a:rPr kumimoji="1" lang="ja-JP" altLang="en-US" dirty="0" smtClean="0"/>
              <a:t>雑音が結果に与える影響のみに注目！</a:t>
            </a:r>
            <a:endParaRPr kumimoji="1" lang="en-US" altLang="ja-JP" dirty="0" smtClean="0"/>
          </a:p>
        </p:txBody>
      </p:sp>
      <p:sp>
        <p:nvSpPr>
          <p:cNvPr id="4" name="下矢印 3"/>
          <p:cNvSpPr/>
          <p:nvPr/>
        </p:nvSpPr>
        <p:spPr>
          <a:xfrm>
            <a:off x="3789947" y="2358189"/>
            <a:ext cx="589548" cy="3970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p:cNvGrpSpPr/>
          <p:nvPr/>
        </p:nvGrpSpPr>
        <p:grpSpPr>
          <a:xfrm>
            <a:off x="4379495" y="4391526"/>
            <a:ext cx="4469234" cy="2184525"/>
            <a:chOff x="5503294" y="4415589"/>
            <a:chExt cx="3886856" cy="2021305"/>
          </a:xfrm>
        </p:grpSpPr>
        <p:grpSp>
          <p:nvGrpSpPr>
            <p:cNvPr id="8" name="グループ化 7"/>
            <p:cNvGrpSpPr/>
            <p:nvPr/>
          </p:nvGrpSpPr>
          <p:grpSpPr>
            <a:xfrm>
              <a:off x="5866758" y="4415589"/>
              <a:ext cx="2538663" cy="673769"/>
              <a:chOff x="6130089" y="4162926"/>
              <a:chExt cx="2069431" cy="360947"/>
            </a:xfrm>
          </p:grpSpPr>
          <p:sp>
            <p:nvSpPr>
              <p:cNvPr id="7" name="正方形/長方形 6"/>
              <p:cNvSpPr/>
              <p:nvPr/>
            </p:nvSpPr>
            <p:spPr>
              <a:xfrm>
                <a:off x="6274468" y="4162926"/>
                <a:ext cx="1792705" cy="360947"/>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p:cNvCxnSpPr/>
              <p:nvPr/>
            </p:nvCxnSpPr>
            <p:spPr>
              <a:xfrm>
                <a:off x="6130089" y="4343400"/>
                <a:ext cx="206943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グループ化 12"/>
            <p:cNvGrpSpPr/>
            <p:nvPr/>
          </p:nvGrpSpPr>
          <p:grpSpPr>
            <a:xfrm>
              <a:off x="5866758" y="5089358"/>
              <a:ext cx="2538663" cy="673769"/>
              <a:chOff x="6124074" y="4162926"/>
              <a:chExt cx="2069431" cy="360947"/>
            </a:xfrm>
          </p:grpSpPr>
          <p:sp>
            <p:nvSpPr>
              <p:cNvPr id="14" name="正方形/長方形 13"/>
              <p:cNvSpPr/>
              <p:nvPr/>
            </p:nvSpPr>
            <p:spPr>
              <a:xfrm>
                <a:off x="6268453" y="4162926"/>
                <a:ext cx="1792705" cy="360947"/>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p:cNvCxnSpPr/>
              <p:nvPr/>
            </p:nvCxnSpPr>
            <p:spPr>
              <a:xfrm>
                <a:off x="6124074" y="4343400"/>
                <a:ext cx="206943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グループ化 15"/>
            <p:cNvGrpSpPr/>
            <p:nvPr/>
          </p:nvGrpSpPr>
          <p:grpSpPr>
            <a:xfrm>
              <a:off x="5867265" y="5763125"/>
              <a:ext cx="2538663" cy="673769"/>
              <a:chOff x="6124074" y="4162926"/>
              <a:chExt cx="2069431" cy="360947"/>
            </a:xfrm>
          </p:grpSpPr>
          <p:sp>
            <p:nvSpPr>
              <p:cNvPr id="17" name="正方形/長方形 16"/>
              <p:cNvSpPr/>
              <p:nvPr/>
            </p:nvSpPr>
            <p:spPr>
              <a:xfrm>
                <a:off x="6268453" y="4162926"/>
                <a:ext cx="1792705" cy="360947"/>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p:cNvCxnSpPr/>
              <p:nvPr/>
            </p:nvCxnSpPr>
            <p:spPr>
              <a:xfrm>
                <a:off x="6124074" y="4343400"/>
                <a:ext cx="206943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テキスト ボックス 19"/>
            <p:cNvSpPr txBox="1"/>
            <p:nvPr/>
          </p:nvSpPr>
          <p:spPr>
            <a:xfrm>
              <a:off x="5503294" y="5915343"/>
              <a:ext cx="301686" cy="369332"/>
            </a:xfrm>
            <a:prstGeom prst="rect">
              <a:avLst/>
            </a:prstGeom>
            <a:noFill/>
          </p:spPr>
          <p:txBody>
            <a:bodyPr wrap="none" rtlCol="0">
              <a:spAutoFit/>
            </a:bodyPr>
            <a:lstStyle/>
            <a:p>
              <a:r>
                <a:rPr kumimoji="1" lang="en-US" altLang="ja-JP" dirty="0" smtClean="0"/>
                <a:t>2</a:t>
              </a:r>
              <a:endParaRPr kumimoji="1" lang="ja-JP" altLang="en-US" dirty="0"/>
            </a:p>
          </p:txBody>
        </p:sp>
        <p:sp>
          <p:nvSpPr>
            <p:cNvPr id="21" name="テキスト ボックス 20"/>
            <p:cNvSpPr txBox="1"/>
            <p:nvPr/>
          </p:nvSpPr>
          <p:spPr>
            <a:xfrm>
              <a:off x="5514819" y="5241576"/>
              <a:ext cx="301686" cy="369332"/>
            </a:xfrm>
            <a:prstGeom prst="rect">
              <a:avLst/>
            </a:prstGeom>
            <a:noFill/>
          </p:spPr>
          <p:txBody>
            <a:bodyPr wrap="none" rtlCol="0">
              <a:spAutoFit/>
            </a:bodyPr>
            <a:lstStyle/>
            <a:p>
              <a:r>
                <a:rPr kumimoji="1" lang="en-US" altLang="ja-JP" dirty="0" smtClean="0"/>
                <a:t>3</a:t>
              </a:r>
              <a:endParaRPr kumimoji="1" lang="ja-JP" altLang="en-US" dirty="0"/>
            </a:p>
          </p:txBody>
        </p:sp>
        <p:sp>
          <p:nvSpPr>
            <p:cNvPr id="22" name="テキスト ボックス 21"/>
            <p:cNvSpPr txBox="1"/>
            <p:nvPr/>
          </p:nvSpPr>
          <p:spPr>
            <a:xfrm>
              <a:off x="5503294" y="4567807"/>
              <a:ext cx="301686" cy="369332"/>
            </a:xfrm>
            <a:prstGeom prst="rect">
              <a:avLst/>
            </a:prstGeom>
            <a:noFill/>
          </p:spPr>
          <p:txBody>
            <a:bodyPr wrap="none" rtlCol="0">
              <a:spAutoFit/>
            </a:bodyPr>
            <a:lstStyle/>
            <a:p>
              <a:r>
                <a:rPr kumimoji="1" lang="en-US" altLang="ja-JP" dirty="0" smtClean="0"/>
                <a:t>4</a:t>
              </a:r>
              <a:endParaRPr kumimoji="1" lang="ja-JP" altLang="en-US" dirty="0"/>
            </a:p>
          </p:txBody>
        </p:sp>
        <p:cxnSp>
          <p:nvCxnSpPr>
            <p:cNvPr id="24" name="直線コネクタ 23"/>
            <p:cNvCxnSpPr/>
            <p:nvPr/>
          </p:nvCxnSpPr>
          <p:spPr>
            <a:xfrm>
              <a:off x="5866758" y="5241576"/>
              <a:ext cx="253128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a:off x="8515350" y="5241576"/>
              <a:ext cx="0" cy="184666"/>
            </a:xfrm>
            <a:prstGeom prst="straightConnector1">
              <a:avLst/>
            </a:prstGeom>
            <a:ln w="127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8500163" y="5241576"/>
              <a:ext cx="889987" cy="261610"/>
            </a:xfrm>
            <a:prstGeom prst="rect">
              <a:avLst/>
            </a:prstGeom>
            <a:noFill/>
          </p:spPr>
          <p:txBody>
            <a:bodyPr wrap="none" rtlCol="0">
              <a:spAutoFit/>
            </a:bodyPr>
            <a:lstStyle/>
            <a:p>
              <a:r>
                <a:rPr kumimoji="1" lang="ja-JP" altLang="en-US" sz="1100" dirty="0" smtClean="0"/>
                <a:t>量子化誤差</a:t>
              </a:r>
              <a:endParaRPr kumimoji="1" lang="ja-JP" altLang="en-US" sz="1100" dirty="0"/>
            </a:p>
          </p:txBody>
        </p:sp>
        <p:sp>
          <p:nvSpPr>
            <p:cNvPr id="28" name="テキスト ボックス 27"/>
            <p:cNvSpPr txBox="1"/>
            <p:nvPr/>
          </p:nvSpPr>
          <p:spPr>
            <a:xfrm>
              <a:off x="5510609" y="4997746"/>
              <a:ext cx="492443" cy="276999"/>
            </a:xfrm>
            <a:prstGeom prst="rect">
              <a:avLst/>
            </a:prstGeom>
            <a:noFill/>
          </p:spPr>
          <p:txBody>
            <a:bodyPr wrap="none" rtlCol="0">
              <a:spAutoFit/>
            </a:bodyPr>
            <a:lstStyle/>
            <a:p>
              <a:r>
                <a:rPr kumimoji="1" lang="ja-JP" altLang="en-US" sz="1200" dirty="0" smtClean="0"/>
                <a:t>真値</a:t>
              </a:r>
              <a:endParaRPr kumimoji="1" lang="ja-JP" altLang="en-US" sz="1200" dirty="0"/>
            </a:p>
          </p:txBody>
        </p:sp>
      </p:grpSp>
    </p:spTree>
    <p:extLst>
      <p:ext uri="{BB962C8B-B14F-4D97-AF65-F5344CB8AC3E}">
        <p14:creationId xmlns:p14="http://schemas.microsoft.com/office/powerpoint/2010/main" val="16661335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雑音のパワーの妥当な値</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光アンプ</a:t>
            </a:r>
            <a:endParaRPr kumimoji="1" lang="en-US" altLang="ja-JP" dirty="0" smtClean="0"/>
          </a:p>
          <a:p>
            <a:pPr lvl="1"/>
            <a:r>
              <a:rPr kumimoji="1" lang="en-US" altLang="ja-JP" dirty="0" smtClean="0"/>
              <a:t>3dB	(</a:t>
            </a:r>
            <a:r>
              <a:rPr kumimoji="1" lang="ja-JP" altLang="en-US" dirty="0" smtClean="0"/>
              <a:t>理論ピーク</a:t>
            </a:r>
            <a:r>
              <a:rPr kumimoji="1" lang="en-US" altLang="ja-JP" dirty="0" smtClean="0"/>
              <a:t>)</a:t>
            </a:r>
          </a:p>
          <a:p>
            <a:r>
              <a:rPr kumimoji="1" lang="ja-JP" altLang="en-US" dirty="0" smtClean="0"/>
              <a:t>位相シフタの制御信号</a:t>
            </a:r>
            <a:endParaRPr kumimoji="1" lang="en-US" altLang="ja-JP" dirty="0" smtClean="0"/>
          </a:p>
          <a:p>
            <a:pPr lvl="1"/>
            <a:r>
              <a:rPr kumimoji="1" lang="ja-JP" altLang="en-US" dirty="0" smtClean="0"/>
              <a:t>入力電流に対して、比例</a:t>
            </a:r>
            <a:endParaRPr kumimoji="1" lang="en-US" altLang="ja-JP" dirty="0" smtClean="0"/>
          </a:p>
          <a:p>
            <a:r>
              <a:rPr kumimoji="1" lang="ja-JP" altLang="en-US" dirty="0" smtClean="0"/>
              <a:t>光源</a:t>
            </a:r>
            <a:endParaRPr kumimoji="1" lang="en-US" altLang="ja-JP" dirty="0" smtClean="0"/>
          </a:p>
          <a:p>
            <a:endParaRPr kumimoji="1" lang="en-US" altLang="ja-JP" dirty="0" smtClean="0"/>
          </a:p>
          <a:p>
            <a:r>
              <a:rPr kumimoji="1" lang="ja-JP" altLang="en-US" dirty="0" smtClean="0"/>
              <a:t>フォトディテクタ</a:t>
            </a:r>
            <a:endParaRPr kumimoji="1" lang="ja-JP" altLang="en-US" dirty="0"/>
          </a:p>
        </p:txBody>
      </p:sp>
    </p:spTree>
    <p:extLst>
      <p:ext uri="{BB962C8B-B14F-4D97-AF65-F5344CB8AC3E}">
        <p14:creationId xmlns:p14="http://schemas.microsoft.com/office/powerpoint/2010/main" val="9187171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1/3</a:t>
            </a:r>
            <a:r>
              <a:rPr kumimoji="1" lang="ja-JP" altLang="en-US" dirty="0" smtClean="0"/>
              <a:t>　</a:t>
            </a:r>
            <a:endParaRPr kumimoji="1" lang="ja-JP" altLang="en-US" dirty="0"/>
          </a:p>
        </p:txBody>
      </p:sp>
      <p:sp>
        <p:nvSpPr>
          <p:cNvPr id="3" name="コンテンツ プレースホルダー 2"/>
          <p:cNvSpPr>
            <a:spLocks noGrp="1"/>
          </p:cNvSpPr>
          <p:nvPr>
            <p:ph idx="1"/>
          </p:nvPr>
        </p:nvSpPr>
        <p:spPr>
          <a:xfrm>
            <a:off x="628650" y="1825625"/>
            <a:ext cx="8238624" cy="4351338"/>
          </a:xfrm>
        </p:spPr>
        <p:txBody>
          <a:bodyPr/>
          <a:lstStyle/>
          <a:p>
            <a:r>
              <a:rPr kumimoji="1" lang="ja-JP" altLang="en-US" dirty="0" smtClean="0"/>
              <a:t>ノイズのパワーの妥当な値は割とムズ</a:t>
            </a:r>
            <a:r>
              <a:rPr kumimoji="1" lang="ja-JP" altLang="en-US" dirty="0" err="1" smtClean="0"/>
              <a:t>め</a:t>
            </a:r>
            <a:endParaRPr kumimoji="1" lang="en-US" altLang="ja-JP" dirty="0" smtClean="0"/>
          </a:p>
          <a:p>
            <a:pPr lvl="1"/>
            <a:r>
              <a:rPr lang="ja-JP" altLang="en-US" dirty="0" smtClean="0"/>
              <a:t>というか可能性がたくさんある</a:t>
            </a:r>
            <a:endParaRPr lang="en-US" altLang="ja-JP" dirty="0" smtClean="0"/>
          </a:p>
          <a:p>
            <a:pPr lvl="1"/>
            <a:r>
              <a:rPr lang="ja-JP" altLang="en-US" dirty="0" smtClean="0"/>
              <a:t>適当でいいんでないかな</a:t>
            </a:r>
            <a:endParaRPr lang="en-US" altLang="ja-JP" dirty="0"/>
          </a:p>
          <a:p>
            <a:r>
              <a:rPr kumimoji="1" lang="ja-JP" altLang="en-US" dirty="0" smtClean="0"/>
              <a:t>出力信号をどのように評価するかを考える</a:t>
            </a:r>
            <a:endParaRPr lang="en-US" altLang="ja-JP" dirty="0" smtClean="0"/>
          </a:p>
          <a:p>
            <a:pPr lvl="1"/>
            <a:r>
              <a:rPr kumimoji="1" lang="ja-JP" altLang="en-US" dirty="0" smtClean="0"/>
              <a:t>次ページ</a:t>
            </a:r>
            <a:endParaRPr kumimoji="1" lang="en-US" altLang="ja-JP" dirty="0" smtClean="0"/>
          </a:p>
          <a:p>
            <a:pPr lvl="1"/>
            <a:r>
              <a:rPr kumimoji="1" lang="ja-JP" altLang="en-US" dirty="0" smtClean="0"/>
              <a:t>デジタル計算で生じる誤差は考えない</a:t>
            </a:r>
            <a:endParaRPr kumimoji="1" lang="en-US" altLang="ja-JP" dirty="0" smtClean="0"/>
          </a:p>
          <a:p>
            <a:pPr lvl="2"/>
            <a:r>
              <a:rPr kumimoji="1" lang="ja-JP" altLang="en-US" dirty="0" smtClean="0"/>
              <a:t>単純に雑音によって生じる誤差のみ考える</a:t>
            </a:r>
            <a:endParaRPr lang="en-US" altLang="ja-JP" dirty="0"/>
          </a:p>
          <a:p>
            <a:pPr lvl="2"/>
            <a:r>
              <a:rPr kumimoji="1" lang="ja-JP" altLang="en-US" dirty="0" smtClean="0"/>
              <a:t>入力は全て正しいとして計算（雑音がなければ正しい結果が出ると仮定）</a:t>
            </a:r>
            <a:endParaRPr kumimoji="1" lang="en-US" altLang="ja-JP" dirty="0" smtClean="0"/>
          </a:p>
          <a:p>
            <a:pPr lvl="1"/>
            <a:r>
              <a:rPr kumimoji="1" lang="ja-JP" altLang="en-US" dirty="0" smtClean="0"/>
              <a:t>とりあえずコンポーネントを作る必要ありそう</a:t>
            </a:r>
            <a:endParaRPr kumimoji="1" lang="en-US" altLang="ja-JP" dirty="0" smtClean="0"/>
          </a:p>
          <a:p>
            <a:pPr lvl="2"/>
            <a:r>
              <a:rPr lang="ja-JP" altLang="en-US" dirty="0" smtClean="0"/>
              <a:t>コンポーネントの仕様</a:t>
            </a:r>
            <a:endParaRPr lang="en-US" altLang="ja-JP" dirty="0" smtClean="0"/>
          </a:p>
          <a:p>
            <a:pPr lvl="3"/>
            <a:endParaRPr lang="en-US" altLang="ja-JP" dirty="0"/>
          </a:p>
          <a:p>
            <a:pPr lvl="1"/>
            <a:endParaRPr kumimoji="1" lang="en-US" altLang="ja-JP" dirty="0"/>
          </a:p>
          <a:p>
            <a:endParaRPr lang="en-US" altLang="ja-JP" dirty="0" smtClean="0"/>
          </a:p>
          <a:p>
            <a:endParaRPr kumimoji="1" lang="en-US" altLang="ja-JP" dirty="0" smtClean="0"/>
          </a:p>
        </p:txBody>
      </p:sp>
    </p:spTree>
    <p:extLst>
      <p:ext uri="{BB962C8B-B14F-4D97-AF65-F5344CB8AC3E}">
        <p14:creationId xmlns:p14="http://schemas.microsoft.com/office/powerpoint/2010/main" val="4820019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測定方法</a:t>
            </a:r>
            <a:endParaRPr kumimoji="1" lang="ja-JP" altLang="en-US" dirty="0"/>
          </a:p>
        </p:txBody>
      </p:sp>
      <p:sp>
        <p:nvSpPr>
          <p:cNvPr id="3" name="コンテンツ プレースホルダー 2"/>
          <p:cNvSpPr>
            <a:spLocks noGrp="1"/>
          </p:cNvSpPr>
          <p:nvPr>
            <p:ph idx="1"/>
          </p:nvPr>
        </p:nvSpPr>
        <p:spPr>
          <a:xfrm>
            <a:off x="628650" y="1825625"/>
            <a:ext cx="7886700" cy="4707522"/>
          </a:xfrm>
        </p:spPr>
        <p:txBody>
          <a:bodyPr>
            <a:normAutofit/>
          </a:bodyPr>
          <a:lstStyle/>
          <a:p>
            <a:r>
              <a:rPr kumimoji="1" lang="ja-JP" altLang="en-US" dirty="0" smtClean="0"/>
              <a:t>ビットエラーレート</a:t>
            </a:r>
            <a:r>
              <a:rPr kumimoji="1" lang="en-US" altLang="ja-JP" dirty="0" smtClean="0"/>
              <a:t>(</a:t>
            </a:r>
            <a:r>
              <a:rPr kumimoji="1" lang="ja-JP" altLang="en-US" dirty="0" smtClean="0"/>
              <a:t>２つの閾値を超えた場合は？</a:t>
            </a:r>
            <a:r>
              <a:rPr kumimoji="1" lang="en-US" altLang="ja-JP" dirty="0" smtClean="0"/>
              <a:t>)</a:t>
            </a:r>
            <a:endParaRPr lang="en-US" altLang="ja-JP" dirty="0" smtClean="0"/>
          </a:p>
          <a:p>
            <a:pPr lvl="1"/>
            <a:r>
              <a:rPr kumimoji="1" lang="ja-JP" altLang="en-US" dirty="0" smtClean="0"/>
              <a:t>複数回出力信号を測定して、その信号の数値が真値から閾値以上離れた回数がどれほどあるか</a:t>
            </a:r>
            <a:endParaRPr kumimoji="1" lang="en-US" altLang="ja-JP" dirty="0"/>
          </a:p>
          <a:p>
            <a:endParaRPr lang="en-US" altLang="ja-JP" dirty="0" smtClean="0"/>
          </a:p>
          <a:p>
            <a:r>
              <a:rPr lang="ja-JP" altLang="en-US" dirty="0" smtClean="0"/>
              <a:t>相対誤差率</a:t>
            </a:r>
            <a:endParaRPr lang="en-US" altLang="ja-JP" dirty="0" smtClean="0"/>
          </a:p>
          <a:p>
            <a:pPr lvl="1"/>
            <a:r>
              <a:rPr lang="ja-JP" altLang="en-US" dirty="0" smtClean="0"/>
              <a:t>出力信号の数値を測定して、その誤差</a:t>
            </a:r>
            <a:r>
              <a:rPr lang="en-US" altLang="ja-JP" dirty="0" smtClean="0"/>
              <a:t>(</a:t>
            </a:r>
            <a:r>
              <a:rPr lang="ja-JP" altLang="en-US" dirty="0" smtClean="0"/>
              <a:t>出力信号の値と真値の差</a:t>
            </a:r>
            <a:r>
              <a:rPr lang="en-US" altLang="ja-JP" dirty="0" smtClean="0"/>
              <a:t>)</a:t>
            </a:r>
            <a:r>
              <a:rPr lang="ja-JP" altLang="en-US" dirty="0" smtClean="0"/>
              <a:t>を想定している真値の最大値で割る</a:t>
            </a:r>
            <a:endParaRPr lang="en-US" altLang="ja-JP" dirty="0" smtClean="0"/>
          </a:p>
          <a:p>
            <a:pPr marL="0" indent="0">
              <a:buNone/>
            </a:pPr>
            <a:endParaRPr kumimoji="1" lang="en-US" altLang="ja-JP" dirty="0" smtClean="0"/>
          </a:p>
          <a:p>
            <a:pPr marL="0" indent="0">
              <a:buNone/>
            </a:pPr>
            <a:r>
              <a:rPr kumimoji="1" lang="ja-JP" altLang="en-US" dirty="0" smtClean="0"/>
              <a:t>どちらにしてもグラフではなく数値でデータが欲しい</a:t>
            </a:r>
            <a:endParaRPr kumimoji="1" lang="en-US" altLang="ja-JP" dirty="0" smtClean="0"/>
          </a:p>
          <a:p>
            <a:pPr marL="0" indent="0">
              <a:buNone/>
            </a:pPr>
            <a:r>
              <a:rPr kumimoji="1" lang="ja-JP" altLang="en-US" dirty="0" smtClean="0"/>
              <a:t>できればエクセルに出力</a:t>
            </a:r>
            <a:endParaRPr kumimoji="1" lang="en-US" altLang="ja-JP" dirty="0" smtClean="0"/>
          </a:p>
        </p:txBody>
      </p:sp>
    </p:spTree>
    <p:extLst>
      <p:ext uri="{BB962C8B-B14F-4D97-AF65-F5344CB8AC3E}">
        <p14:creationId xmlns:p14="http://schemas.microsoft.com/office/powerpoint/2010/main" val="3017212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測定方法　確定版</a:t>
            </a:r>
            <a:endParaRPr kumimoji="1" lang="ja-JP" altLang="en-US" dirty="0"/>
          </a:p>
        </p:txBody>
      </p:sp>
      <p:sp>
        <p:nvSpPr>
          <p:cNvPr id="3" name="コンテンツ プレースホルダー 2"/>
          <p:cNvSpPr>
            <a:spLocks noGrp="1"/>
          </p:cNvSpPr>
          <p:nvPr>
            <p:ph idx="1"/>
          </p:nvPr>
        </p:nvSpPr>
        <p:spPr>
          <a:xfrm>
            <a:off x="367323" y="1825625"/>
            <a:ext cx="8148027" cy="4839870"/>
          </a:xfrm>
        </p:spPr>
        <p:txBody>
          <a:bodyPr>
            <a:normAutofit/>
          </a:bodyPr>
          <a:lstStyle/>
          <a:p>
            <a:r>
              <a:rPr kumimoji="1" lang="ja-JP" altLang="en-US" dirty="0" smtClean="0"/>
              <a:t>ノイズを導入した</a:t>
            </a:r>
            <a:r>
              <a:rPr kumimoji="1" lang="en-US" altLang="ja-JP" dirty="0" smtClean="0"/>
              <a:t>MZIVMM</a:t>
            </a:r>
            <a:r>
              <a:rPr kumimoji="1" lang="ja-JP" altLang="en-US" dirty="0" smtClean="0"/>
              <a:t>と導入してない</a:t>
            </a:r>
            <a:r>
              <a:rPr kumimoji="1" lang="en-US" altLang="ja-JP" dirty="0" smtClean="0"/>
              <a:t>MZIVMM</a:t>
            </a:r>
            <a:r>
              <a:rPr kumimoji="1" lang="ja-JP" altLang="en-US" dirty="0" smtClean="0"/>
              <a:t>の結果を比較して、そこからノイズの影響を測定</a:t>
            </a:r>
            <a:r>
              <a:rPr kumimoji="1" lang="en-US" altLang="ja-JP" dirty="0" smtClean="0"/>
              <a:t>(</a:t>
            </a:r>
            <a:r>
              <a:rPr kumimoji="1" lang="ja-JP" altLang="en-US" dirty="0" smtClean="0"/>
              <a:t>ノイズなしの</a:t>
            </a:r>
            <a:r>
              <a:rPr kumimoji="1" lang="en-US" altLang="ja-JP" dirty="0" smtClean="0"/>
              <a:t>MZIVMM</a:t>
            </a:r>
            <a:r>
              <a:rPr kumimoji="1" lang="ja-JP" altLang="en-US" dirty="0" smtClean="0"/>
              <a:t>の測定結果からのズレを誤差と考える</a:t>
            </a:r>
            <a:r>
              <a:rPr kumimoji="1" lang="en-US" altLang="ja-JP" dirty="0" smtClean="0"/>
              <a:t>)</a:t>
            </a:r>
          </a:p>
          <a:p>
            <a:endParaRPr lang="en-US" altLang="ja-JP" dirty="0"/>
          </a:p>
          <a:p>
            <a:r>
              <a:rPr kumimoji="1" lang="ja-JP" altLang="en-US" dirty="0" smtClean="0"/>
              <a:t>量子化誤差は真値の値にかなり依存するので考えない</a:t>
            </a:r>
            <a:r>
              <a:rPr kumimoji="1" lang="en-US" altLang="ja-JP" dirty="0" smtClean="0"/>
              <a:t>(</a:t>
            </a:r>
            <a:r>
              <a:rPr kumimoji="1" lang="ja-JP" altLang="en-US" dirty="0" smtClean="0"/>
              <a:t>もしくはワーストケース</a:t>
            </a:r>
            <a:r>
              <a:rPr kumimoji="1" lang="en-US" altLang="ja-JP" dirty="0" smtClean="0"/>
              <a:t>)</a:t>
            </a:r>
          </a:p>
          <a:p>
            <a:endParaRPr lang="en-US" altLang="ja-JP" dirty="0"/>
          </a:p>
          <a:p>
            <a:r>
              <a:rPr kumimoji="1" lang="ja-JP" altLang="en-US" dirty="0" smtClean="0"/>
              <a:t>答えでどの値を使用するかは考えるべき</a:t>
            </a:r>
            <a:endParaRPr kumimoji="1" lang="en-US" altLang="ja-JP" dirty="0" smtClean="0"/>
          </a:p>
          <a:p>
            <a:pPr lvl="1"/>
            <a:r>
              <a:rPr lang="ja-JP" altLang="en-US" dirty="0" smtClean="0"/>
              <a:t>ただ考えても埒があかなさそうなので適当に決めてもいいのでは</a:t>
            </a:r>
            <a:r>
              <a:rPr lang="en-US" altLang="ja-JP" dirty="0" smtClean="0"/>
              <a:t>(</a:t>
            </a:r>
            <a:r>
              <a:rPr lang="ja-JP" altLang="en-US" dirty="0" smtClean="0"/>
              <a:t>ワーストケース</a:t>
            </a:r>
            <a:r>
              <a:rPr lang="en-US" altLang="ja-JP" dirty="0" smtClean="0"/>
              <a:t>(</a:t>
            </a:r>
            <a:r>
              <a:rPr lang="ja-JP" altLang="en-US" dirty="0" smtClean="0"/>
              <a:t>ノイズがマックスで乗る場合</a:t>
            </a:r>
            <a:r>
              <a:rPr lang="en-US" altLang="ja-JP" dirty="0" smtClean="0"/>
              <a:t>))</a:t>
            </a:r>
            <a:endParaRPr lang="en-US" altLang="ja-JP" dirty="0"/>
          </a:p>
          <a:p>
            <a:endParaRPr kumimoji="1" lang="en-US" altLang="ja-JP" dirty="0" smtClean="0"/>
          </a:p>
        </p:txBody>
      </p:sp>
    </p:spTree>
    <p:extLst>
      <p:ext uri="{BB962C8B-B14F-4D97-AF65-F5344CB8AC3E}">
        <p14:creationId xmlns:p14="http://schemas.microsoft.com/office/powerpoint/2010/main" val="473391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optisystem</a:t>
            </a:r>
            <a:r>
              <a:rPr kumimoji="1" lang="ja-JP" altLang="en-US" dirty="0" smtClean="0"/>
              <a:t>の謎</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AD</a:t>
            </a:r>
            <a:r>
              <a:rPr kumimoji="1" lang="ja-JP" altLang="en-US" dirty="0" smtClean="0"/>
              <a:t>変換の</a:t>
            </a:r>
            <a:r>
              <a:rPr kumimoji="1" lang="en-US" altLang="ja-JP" dirty="0" smtClean="0"/>
              <a:t>Component</a:t>
            </a:r>
            <a:r>
              <a:rPr kumimoji="1" lang="ja-JP" altLang="en-US" dirty="0" smtClean="0"/>
              <a:t>で</a:t>
            </a:r>
            <a:r>
              <a:rPr kumimoji="1" lang="en-US" altLang="ja-JP" dirty="0" smtClean="0"/>
              <a:t>32</a:t>
            </a:r>
            <a:r>
              <a:rPr kumimoji="1" lang="ja-JP" altLang="en-US" dirty="0" smtClean="0"/>
              <a:t>ビット以上で</a:t>
            </a:r>
            <a:r>
              <a:rPr kumimoji="1" lang="en-US" altLang="ja-JP" dirty="0" smtClean="0"/>
              <a:t>AD</a:t>
            </a:r>
            <a:r>
              <a:rPr kumimoji="1" lang="ja-JP" altLang="en-US" dirty="0" smtClean="0"/>
              <a:t>変換するとなぜか結果がバグ</a:t>
            </a:r>
            <a:r>
              <a:rPr kumimoji="1" lang="ja-JP" altLang="en-US" dirty="0" err="1" smtClean="0"/>
              <a:t>る</a:t>
            </a:r>
            <a:endParaRPr kumimoji="1" lang="en-US" altLang="ja-JP" dirty="0" smtClean="0"/>
          </a:p>
          <a:p>
            <a:endParaRPr kumimoji="1" lang="en-US" altLang="ja-JP" dirty="0" smtClean="0"/>
          </a:p>
          <a:p>
            <a:r>
              <a:rPr kumimoji="1" lang="ja-JP" altLang="en-US" smtClean="0"/>
              <a:t>制御信号のノイズを導入すると、なぜか</a:t>
            </a:r>
            <a:endParaRPr kumimoji="1" lang="ja-JP" altLang="en-US"/>
          </a:p>
        </p:txBody>
      </p:sp>
    </p:spTree>
    <p:extLst>
      <p:ext uri="{BB962C8B-B14F-4D97-AF65-F5344CB8AC3E}">
        <p14:creationId xmlns:p14="http://schemas.microsoft.com/office/powerpoint/2010/main" val="609879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MZI</a:t>
            </a:r>
            <a:r>
              <a:rPr kumimoji="1" lang="ja-JP" altLang="en-US" dirty="0" smtClean="0"/>
              <a:t>　</a:t>
            </a:r>
            <a:r>
              <a:rPr kumimoji="1" lang="en-US" altLang="ja-JP" dirty="0" smtClean="0"/>
              <a:t>VMM</a:t>
            </a:r>
            <a:r>
              <a:rPr kumimoji="1" lang="ja-JP" altLang="en-US" dirty="0" smtClean="0"/>
              <a:t>　ノイズ源</a:t>
            </a:r>
            <a:endParaRPr kumimoji="1" lang="ja-JP" altLang="en-US" dirty="0"/>
          </a:p>
        </p:txBody>
      </p:sp>
      <p:sp>
        <p:nvSpPr>
          <p:cNvPr id="3" name="コンテンツ プレースホルダー 2"/>
          <p:cNvSpPr>
            <a:spLocks noGrp="1"/>
          </p:cNvSpPr>
          <p:nvPr>
            <p:ph idx="1"/>
          </p:nvPr>
        </p:nvSpPr>
        <p:spPr>
          <a:xfrm>
            <a:off x="628650" y="1825625"/>
            <a:ext cx="7886700" cy="4817452"/>
          </a:xfrm>
        </p:spPr>
        <p:txBody>
          <a:bodyPr>
            <a:normAutofit lnSpcReduction="10000"/>
          </a:bodyPr>
          <a:lstStyle/>
          <a:p>
            <a:r>
              <a:rPr kumimoji="1" lang="ja-JP" altLang="en-US" dirty="0" smtClean="0"/>
              <a:t>光アンプ</a:t>
            </a:r>
            <a:endParaRPr kumimoji="1" lang="en-US" altLang="ja-JP" dirty="0" smtClean="0"/>
          </a:p>
          <a:p>
            <a:pPr lvl="1"/>
            <a:r>
              <a:rPr kumimoji="1" lang="ja-JP" altLang="en-US" dirty="0" smtClean="0"/>
              <a:t>増幅信号光のショット雑音</a:t>
            </a:r>
            <a:endParaRPr kumimoji="1" lang="en-US" altLang="ja-JP" dirty="0" smtClean="0"/>
          </a:p>
          <a:p>
            <a:pPr lvl="1"/>
            <a:r>
              <a:rPr kumimoji="1" lang="en-US" altLang="ja-JP" dirty="0" smtClean="0"/>
              <a:t>ASE</a:t>
            </a:r>
            <a:r>
              <a:rPr kumimoji="1" lang="ja-JP" altLang="en-US" dirty="0" smtClean="0"/>
              <a:t>によるショット雑音</a:t>
            </a:r>
            <a:endParaRPr kumimoji="1" lang="en-US" altLang="ja-JP" dirty="0" smtClean="0"/>
          </a:p>
          <a:p>
            <a:pPr lvl="1"/>
            <a:r>
              <a:rPr kumimoji="1" lang="ja-JP" altLang="en-US" dirty="0" smtClean="0"/>
              <a:t>増幅信号光</a:t>
            </a:r>
            <a:r>
              <a:rPr kumimoji="1" lang="en-US" altLang="ja-JP" dirty="0" smtClean="0"/>
              <a:t>-ASE</a:t>
            </a:r>
            <a:r>
              <a:rPr kumimoji="1" lang="ja-JP" altLang="en-US" dirty="0" smtClean="0"/>
              <a:t>間のビート雑音</a:t>
            </a:r>
            <a:endParaRPr kumimoji="1" lang="en-US" altLang="ja-JP" dirty="0" smtClean="0"/>
          </a:p>
          <a:p>
            <a:pPr lvl="1"/>
            <a:r>
              <a:rPr kumimoji="1" lang="en-US" altLang="ja-JP" dirty="0" smtClean="0"/>
              <a:t>ASE-ASE</a:t>
            </a:r>
            <a:r>
              <a:rPr kumimoji="1" lang="ja-JP" altLang="en-US" dirty="0" smtClean="0"/>
              <a:t>間のビート雑音</a:t>
            </a:r>
            <a:endParaRPr kumimoji="1" lang="en-US" altLang="ja-JP" dirty="0" smtClean="0"/>
          </a:p>
          <a:p>
            <a:r>
              <a:rPr kumimoji="1" lang="ja-JP" altLang="en-US" dirty="0" smtClean="0"/>
              <a:t>位相シフタ</a:t>
            </a:r>
            <a:endParaRPr kumimoji="1" lang="en-US" altLang="ja-JP" dirty="0" smtClean="0"/>
          </a:p>
          <a:p>
            <a:pPr lvl="1"/>
            <a:r>
              <a:rPr kumimoji="1" lang="ja-JP" altLang="en-US" dirty="0" smtClean="0"/>
              <a:t>制御信号のゆらぎによる雑音</a:t>
            </a:r>
            <a:endParaRPr kumimoji="1" lang="en-US" altLang="ja-JP" dirty="0" smtClean="0"/>
          </a:p>
          <a:p>
            <a:r>
              <a:rPr kumimoji="1" lang="ja-JP" altLang="en-US" dirty="0" smtClean="0"/>
              <a:t>フォトディテクタ</a:t>
            </a:r>
            <a:endParaRPr kumimoji="1" lang="en-US" altLang="ja-JP" dirty="0" smtClean="0"/>
          </a:p>
          <a:p>
            <a:pPr lvl="1"/>
            <a:r>
              <a:rPr kumimoji="1" lang="ja-JP" altLang="en-US" dirty="0" smtClean="0"/>
              <a:t>ショット雑音</a:t>
            </a:r>
            <a:endParaRPr kumimoji="1" lang="en-US" altLang="ja-JP" dirty="0" smtClean="0"/>
          </a:p>
          <a:p>
            <a:pPr lvl="1"/>
            <a:r>
              <a:rPr kumimoji="1" lang="ja-JP" altLang="en-US" dirty="0" smtClean="0"/>
              <a:t>熱雑音</a:t>
            </a:r>
            <a:endParaRPr kumimoji="1" lang="en-US" altLang="ja-JP" dirty="0" smtClean="0"/>
          </a:p>
          <a:p>
            <a:pPr lvl="1"/>
            <a:r>
              <a:rPr kumimoji="1" lang="ja-JP" altLang="en-US" dirty="0" smtClean="0"/>
              <a:t>暗電流</a:t>
            </a:r>
            <a:endParaRPr kumimoji="1" lang="en-US" altLang="ja-JP" dirty="0" smtClean="0"/>
          </a:p>
          <a:p>
            <a:pPr lvl="1"/>
            <a:r>
              <a:rPr kumimoji="1" lang="en-US" altLang="ja-JP" dirty="0" smtClean="0"/>
              <a:t>ASE</a:t>
            </a:r>
            <a:r>
              <a:rPr kumimoji="1" lang="ja-JP" altLang="en-US" dirty="0" smtClean="0"/>
              <a:t>による雑音</a:t>
            </a:r>
            <a:endParaRPr kumimoji="1" lang="en-US" altLang="ja-JP" dirty="0" smtClean="0"/>
          </a:p>
        </p:txBody>
      </p:sp>
    </p:spTree>
    <p:extLst>
      <p:ext uri="{BB962C8B-B14F-4D97-AF65-F5344CB8AC3E}">
        <p14:creationId xmlns:p14="http://schemas.microsoft.com/office/powerpoint/2010/main" val="1230600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MZI</a:t>
            </a:r>
            <a:r>
              <a:rPr kumimoji="1" lang="ja-JP" altLang="en-US" dirty="0" smtClean="0"/>
              <a:t>　</a:t>
            </a:r>
            <a:r>
              <a:rPr kumimoji="1" lang="en-US" altLang="ja-JP" dirty="0" smtClean="0"/>
              <a:t>VMM</a:t>
            </a:r>
            <a:r>
              <a:rPr kumimoji="1" lang="ja-JP" altLang="en-US" dirty="0" smtClean="0"/>
              <a:t>　ノイズ源</a:t>
            </a:r>
            <a:endParaRPr kumimoji="1" lang="ja-JP" altLang="en-US" dirty="0"/>
          </a:p>
        </p:txBody>
      </p:sp>
      <p:sp>
        <p:nvSpPr>
          <p:cNvPr id="3" name="コンテンツ プレースホルダー 2"/>
          <p:cNvSpPr>
            <a:spLocks noGrp="1"/>
          </p:cNvSpPr>
          <p:nvPr>
            <p:ph idx="1"/>
          </p:nvPr>
        </p:nvSpPr>
        <p:spPr>
          <a:xfrm>
            <a:off x="628650" y="1825625"/>
            <a:ext cx="7886700" cy="4817452"/>
          </a:xfrm>
        </p:spPr>
        <p:txBody>
          <a:bodyPr>
            <a:normAutofit lnSpcReduction="10000"/>
          </a:bodyPr>
          <a:lstStyle/>
          <a:p>
            <a:r>
              <a:rPr kumimoji="1" lang="ja-JP" altLang="en-US" dirty="0" smtClean="0"/>
              <a:t>光アンプ</a:t>
            </a:r>
            <a:endParaRPr kumimoji="1" lang="en-US" altLang="ja-JP" dirty="0" smtClean="0"/>
          </a:p>
          <a:p>
            <a:pPr lvl="1"/>
            <a:r>
              <a:rPr kumimoji="1" lang="ja-JP" altLang="en-US" dirty="0" smtClean="0">
                <a:solidFill>
                  <a:schemeClr val="bg2">
                    <a:lumMod val="90000"/>
                  </a:schemeClr>
                </a:solidFill>
              </a:rPr>
              <a:t>増幅信号光のショット雑音</a:t>
            </a:r>
            <a:endParaRPr kumimoji="1" lang="en-US" altLang="ja-JP" dirty="0" smtClean="0">
              <a:solidFill>
                <a:schemeClr val="bg2">
                  <a:lumMod val="90000"/>
                </a:schemeClr>
              </a:solidFill>
            </a:endParaRPr>
          </a:p>
          <a:p>
            <a:pPr lvl="1"/>
            <a:r>
              <a:rPr kumimoji="1" lang="en-US" altLang="ja-JP" dirty="0" smtClean="0">
                <a:solidFill>
                  <a:schemeClr val="bg2">
                    <a:lumMod val="90000"/>
                  </a:schemeClr>
                </a:solidFill>
              </a:rPr>
              <a:t>ASE</a:t>
            </a:r>
            <a:r>
              <a:rPr kumimoji="1" lang="ja-JP" altLang="en-US" dirty="0" smtClean="0">
                <a:solidFill>
                  <a:schemeClr val="bg2">
                    <a:lumMod val="90000"/>
                  </a:schemeClr>
                </a:solidFill>
              </a:rPr>
              <a:t>によるショット雑音</a:t>
            </a:r>
            <a:endParaRPr kumimoji="1" lang="en-US" altLang="ja-JP" dirty="0" smtClean="0">
              <a:solidFill>
                <a:schemeClr val="bg2">
                  <a:lumMod val="90000"/>
                </a:schemeClr>
              </a:solidFill>
            </a:endParaRPr>
          </a:p>
          <a:p>
            <a:pPr lvl="1"/>
            <a:r>
              <a:rPr kumimoji="1" lang="ja-JP" altLang="en-US" dirty="0" smtClean="0"/>
              <a:t>増幅信号光</a:t>
            </a:r>
            <a:r>
              <a:rPr kumimoji="1" lang="en-US" altLang="ja-JP" dirty="0" smtClean="0"/>
              <a:t>-ASE</a:t>
            </a:r>
            <a:r>
              <a:rPr kumimoji="1" lang="ja-JP" altLang="en-US" dirty="0" smtClean="0"/>
              <a:t>間のビート雑音</a:t>
            </a:r>
            <a:endParaRPr kumimoji="1" lang="en-US" altLang="ja-JP" dirty="0" smtClean="0"/>
          </a:p>
          <a:p>
            <a:pPr lvl="1"/>
            <a:r>
              <a:rPr kumimoji="1" lang="en-US" altLang="ja-JP" dirty="0" smtClean="0">
                <a:solidFill>
                  <a:schemeClr val="bg2">
                    <a:lumMod val="90000"/>
                  </a:schemeClr>
                </a:solidFill>
              </a:rPr>
              <a:t>ASE-ASE</a:t>
            </a:r>
            <a:r>
              <a:rPr kumimoji="1" lang="ja-JP" altLang="en-US" dirty="0" smtClean="0">
                <a:solidFill>
                  <a:schemeClr val="bg2">
                    <a:lumMod val="90000"/>
                  </a:schemeClr>
                </a:solidFill>
              </a:rPr>
              <a:t>間のビート雑音</a:t>
            </a:r>
            <a:endParaRPr kumimoji="1" lang="en-US" altLang="ja-JP" dirty="0" smtClean="0">
              <a:solidFill>
                <a:schemeClr val="bg2">
                  <a:lumMod val="90000"/>
                </a:schemeClr>
              </a:solidFill>
            </a:endParaRPr>
          </a:p>
          <a:p>
            <a:r>
              <a:rPr kumimoji="1" lang="ja-JP" altLang="en-US" dirty="0" smtClean="0"/>
              <a:t>位相シフタ</a:t>
            </a:r>
            <a:endParaRPr kumimoji="1" lang="en-US" altLang="ja-JP" dirty="0" smtClean="0"/>
          </a:p>
          <a:p>
            <a:pPr lvl="1"/>
            <a:r>
              <a:rPr kumimoji="1" lang="ja-JP" altLang="en-US" dirty="0" smtClean="0"/>
              <a:t>制御信号のゆらぎによる雑音</a:t>
            </a:r>
            <a:endParaRPr kumimoji="1" lang="en-US" altLang="ja-JP" dirty="0" smtClean="0"/>
          </a:p>
          <a:p>
            <a:r>
              <a:rPr kumimoji="1" lang="ja-JP" altLang="en-US" dirty="0" smtClean="0"/>
              <a:t>フォトディテクタ</a:t>
            </a:r>
            <a:endParaRPr kumimoji="1" lang="en-US" altLang="ja-JP" dirty="0" smtClean="0"/>
          </a:p>
          <a:p>
            <a:pPr lvl="1"/>
            <a:r>
              <a:rPr kumimoji="1" lang="ja-JP" altLang="en-US" dirty="0" smtClean="0"/>
              <a:t>ショット雑音</a:t>
            </a:r>
            <a:endParaRPr kumimoji="1" lang="en-US" altLang="ja-JP" dirty="0" smtClean="0"/>
          </a:p>
          <a:p>
            <a:pPr lvl="1"/>
            <a:r>
              <a:rPr kumimoji="1" lang="ja-JP" altLang="en-US" dirty="0" smtClean="0"/>
              <a:t>熱雑音</a:t>
            </a:r>
            <a:endParaRPr kumimoji="1" lang="en-US" altLang="ja-JP" dirty="0" smtClean="0"/>
          </a:p>
          <a:p>
            <a:pPr lvl="1"/>
            <a:r>
              <a:rPr kumimoji="1" lang="ja-JP" altLang="en-US" dirty="0" smtClean="0"/>
              <a:t>暗電流</a:t>
            </a:r>
            <a:endParaRPr kumimoji="1" lang="en-US" altLang="ja-JP" dirty="0" smtClean="0"/>
          </a:p>
          <a:p>
            <a:pPr lvl="1"/>
            <a:r>
              <a:rPr kumimoji="1" lang="en-US" altLang="ja-JP" dirty="0" smtClean="0">
                <a:solidFill>
                  <a:schemeClr val="bg2">
                    <a:lumMod val="90000"/>
                  </a:schemeClr>
                </a:solidFill>
              </a:rPr>
              <a:t>ASE</a:t>
            </a:r>
            <a:r>
              <a:rPr kumimoji="1" lang="ja-JP" altLang="en-US" dirty="0" smtClean="0">
                <a:solidFill>
                  <a:schemeClr val="bg2">
                    <a:lumMod val="90000"/>
                  </a:schemeClr>
                </a:solidFill>
              </a:rPr>
              <a:t>による雑音</a:t>
            </a:r>
            <a:endParaRPr kumimoji="1" lang="en-US" altLang="ja-JP" dirty="0" smtClean="0">
              <a:solidFill>
                <a:schemeClr val="bg2">
                  <a:lumMod val="90000"/>
                </a:schemeClr>
              </a:solidFill>
            </a:endParaRPr>
          </a:p>
        </p:txBody>
      </p:sp>
    </p:spTree>
    <p:extLst>
      <p:ext uri="{BB962C8B-B14F-4D97-AF65-F5344CB8AC3E}">
        <p14:creationId xmlns:p14="http://schemas.microsoft.com/office/powerpoint/2010/main" val="3310874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光アンプ　動作原理</a:t>
            </a:r>
            <a:endParaRPr kumimoji="1" lang="ja-JP" altLang="en-US" dirty="0"/>
          </a:p>
        </p:txBody>
      </p:sp>
      <p:sp>
        <p:nvSpPr>
          <p:cNvPr id="3" name="コンテンツ プレースホルダー 2"/>
          <p:cNvSpPr>
            <a:spLocks noGrp="1"/>
          </p:cNvSpPr>
          <p:nvPr>
            <p:ph idx="1"/>
          </p:nvPr>
        </p:nvSpPr>
        <p:spPr>
          <a:xfrm>
            <a:off x="628650" y="1439862"/>
            <a:ext cx="7886700" cy="5492384"/>
          </a:xfrm>
        </p:spPr>
        <p:txBody>
          <a:bodyPr/>
          <a:lstStyle/>
          <a:p>
            <a:r>
              <a:rPr kumimoji="1" lang="ja-JP" altLang="en-US" dirty="0" smtClean="0"/>
              <a:t>誘導放出</a:t>
            </a:r>
            <a:endParaRPr lang="en-US" altLang="ja-JP" dirty="0" smtClean="0"/>
          </a:p>
          <a:p>
            <a:pPr lvl="1"/>
            <a:r>
              <a:rPr lang="ja-JP" altLang="en-US" dirty="0"/>
              <a:t>励起状態の電子に外部から電磁波</a:t>
            </a:r>
            <a:r>
              <a:rPr lang="en-US" altLang="ja-JP" dirty="0"/>
              <a:t>(</a:t>
            </a:r>
            <a:r>
              <a:rPr lang="ja-JP" altLang="en-US" dirty="0"/>
              <a:t>光</a:t>
            </a:r>
            <a:r>
              <a:rPr lang="en-US" altLang="ja-JP" dirty="0"/>
              <a:t>)</a:t>
            </a:r>
            <a:r>
              <a:rPr lang="ja-JP" altLang="en-US" dirty="0"/>
              <a:t>を加えたとき、電子がもとのエネルギー準位に戻り、その電磁波と同じ波長、同じ位相の電磁波が放出されること</a:t>
            </a:r>
            <a:endParaRPr lang="en-US" altLang="ja-JP" dirty="0"/>
          </a:p>
          <a:p>
            <a:pPr lvl="1"/>
            <a:endParaRPr lang="en-US" altLang="ja-JP" dirty="0" smtClean="0"/>
          </a:p>
          <a:p>
            <a:endParaRPr lang="en-US" altLang="ja-JP" dirty="0" smtClean="0"/>
          </a:p>
          <a:p>
            <a:endParaRPr lang="en-US" altLang="ja-JP" dirty="0" smtClean="0"/>
          </a:p>
          <a:p>
            <a:endParaRPr lang="en-US" altLang="ja-JP" dirty="0" smtClean="0"/>
          </a:p>
          <a:p>
            <a:pPr marL="0" indent="0">
              <a:buNone/>
            </a:pPr>
            <a:endParaRPr lang="en-US" altLang="ja-JP" dirty="0" smtClean="0"/>
          </a:p>
          <a:p>
            <a:r>
              <a:rPr lang="en-US" altLang="ja-JP" dirty="0" smtClean="0"/>
              <a:t>ASE(Amplified Spontaneous Emission)</a:t>
            </a:r>
          </a:p>
          <a:p>
            <a:pPr lvl="1"/>
            <a:r>
              <a:rPr lang="ja-JP" altLang="en-US" dirty="0" smtClean="0"/>
              <a:t>自然放出によって生じた、もとの電磁波と違う位相を持った電磁波が誘導放出によって増幅されたもの</a:t>
            </a:r>
            <a:endParaRPr lang="en-US" altLang="ja-JP" dirty="0"/>
          </a:p>
        </p:txBody>
      </p:sp>
      <p:pic>
        <p:nvPicPr>
          <p:cNvPr id="4" name="図 3"/>
          <p:cNvPicPr>
            <a:picLocks noChangeAspect="1"/>
          </p:cNvPicPr>
          <p:nvPr/>
        </p:nvPicPr>
        <p:blipFill>
          <a:blip r:embed="rId2"/>
          <a:stretch>
            <a:fillRect/>
          </a:stretch>
        </p:blipFill>
        <p:spPr>
          <a:xfrm>
            <a:off x="1960806" y="2961358"/>
            <a:ext cx="4540538" cy="2449391"/>
          </a:xfrm>
          <a:prstGeom prst="rect">
            <a:avLst/>
          </a:prstGeom>
        </p:spPr>
      </p:pic>
    </p:spTree>
    <p:extLst>
      <p:ext uri="{BB962C8B-B14F-4D97-AF65-F5344CB8AC3E}">
        <p14:creationId xmlns:p14="http://schemas.microsoft.com/office/powerpoint/2010/main" val="3081319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光アンプ　雑音電力</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825624"/>
                <a:ext cx="7886700" cy="4801821"/>
              </a:xfrm>
            </p:spPr>
            <p:txBody>
              <a:bodyPr>
                <a:normAutofit/>
              </a:bodyPr>
              <a:lstStyle/>
              <a:p>
                <a:r>
                  <a:rPr lang="en-US" altLang="ja-JP" dirty="0"/>
                  <a:t>ASE</a:t>
                </a:r>
                <a:r>
                  <a:rPr lang="ja-JP" altLang="en-US" dirty="0" smtClean="0"/>
                  <a:t>の光パワー</a:t>
                </a:r>
                <a:endParaRPr lang="en-US" altLang="ja-JP" dirty="0"/>
              </a:p>
              <a:p>
                <a:pPr marL="0" indent="0">
                  <a:buNone/>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P</m:t>
                          </m:r>
                        </m:e>
                        <m:sub>
                          <m:r>
                            <a:rPr lang="en-US" altLang="ja-JP" i="1">
                              <a:latin typeface="Cambria Math" panose="02040503050406030204" pitchFamily="18" charset="0"/>
                            </a:rPr>
                            <m:t>𝐴𝑆𝐸</m:t>
                          </m:r>
                        </m:sub>
                      </m:sSub>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𝐺</m:t>
                          </m:r>
                          <m:r>
                            <a:rPr lang="en-US" altLang="ja-JP" i="1">
                              <a:latin typeface="Cambria Math" panose="02040503050406030204" pitchFamily="18" charset="0"/>
                            </a:rPr>
                            <m:t>−1</m:t>
                          </m:r>
                        </m:e>
                      </m:d>
                      <m:sSub>
                        <m:sSubPr>
                          <m:ctrlPr>
                            <a:rPr lang="en-US" altLang="ja-JP" i="1">
                              <a:latin typeface="Cambria Math" panose="02040503050406030204" pitchFamily="18" charset="0"/>
                            </a:rPr>
                          </m:ctrlPr>
                        </m:sSubPr>
                        <m:e>
                          <m:r>
                            <a:rPr lang="en-US" altLang="ja-JP" i="1">
                              <a:latin typeface="Cambria Math" panose="02040503050406030204" pitchFamily="18" charset="0"/>
                            </a:rPr>
                            <m:t>𝑛</m:t>
                          </m:r>
                        </m:e>
                        <m:sub>
                          <m:r>
                            <a:rPr lang="en-US" altLang="ja-JP" i="1">
                              <a:latin typeface="Cambria Math" panose="02040503050406030204" pitchFamily="18" charset="0"/>
                            </a:rPr>
                            <m:t>𝑠𝑝</m:t>
                          </m:r>
                        </m:sub>
                      </m:sSub>
                      <m:r>
                        <a:rPr lang="en-US" altLang="ja-JP" i="1">
                          <a:latin typeface="Cambria Math" panose="02040503050406030204" pitchFamily="18" charset="0"/>
                        </a:rPr>
                        <m:t>h𝑓</m:t>
                      </m:r>
                    </m:oMath>
                  </m:oMathPara>
                </a14:m>
                <a:endParaRPr lang="en-US" altLang="ja-JP" dirty="0"/>
              </a:p>
              <a:p>
                <a:endParaRPr kumimoji="1" lang="en-US" altLang="ja-JP" dirty="0" smtClean="0"/>
              </a:p>
              <a:p>
                <a:r>
                  <a:rPr kumimoji="1" lang="ja-JP" altLang="en-US" dirty="0" smtClean="0"/>
                  <a:t>増幅信号光</a:t>
                </a:r>
                <a:r>
                  <a:rPr kumimoji="1" lang="en-US" altLang="ja-JP" dirty="0" smtClean="0"/>
                  <a:t>‐ASE</a:t>
                </a:r>
                <a:r>
                  <a:rPr kumimoji="1" lang="ja-JP" altLang="en-US" dirty="0" smtClean="0"/>
                  <a:t>間の雑音パワー</a:t>
                </a:r>
                <a:endParaRPr kumimoji="1" lang="en-US" altLang="ja-JP"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𝑃</m:t>
                          </m:r>
                        </m:e>
                        <m:sub>
                          <m:r>
                            <a:rPr lang="en-US" altLang="ja-JP" b="0" i="1" smtClean="0">
                              <a:latin typeface="Cambria Math" panose="02040503050406030204" pitchFamily="18" charset="0"/>
                            </a:rPr>
                            <m:t>𝑛𝑜𝑖𝑠𝑒</m:t>
                          </m:r>
                        </m:sub>
                      </m:sSub>
                      <m:r>
                        <a:rPr lang="en-US" altLang="ja-JP" b="0" i="1" smtClean="0">
                          <a:latin typeface="Cambria Math" panose="02040503050406030204" pitchFamily="18" charset="0"/>
                        </a:rPr>
                        <m:t>=2</m:t>
                      </m:r>
                      <m:r>
                        <a:rPr lang="en-US" altLang="ja-JP" b="0" i="1" smtClean="0">
                          <a:latin typeface="Cambria Math" panose="02040503050406030204" pitchFamily="18" charset="0"/>
                        </a:rPr>
                        <m:t>𝐺</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𝑃</m:t>
                          </m:r>
                        </m:e>
                        <m:sub>
                          <m:r>
                            <a:rPr lang="en-US" altLang="ja-JP" b="0" i="1" smtClean="0">
                              <a:latin typeface="Cambria Math" panose="02040503050406030204" pitchFamily="18" charset="0"/>
                            </a:rPr>
                            <m:t>0</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𝐺</m:t>
                          </m:r>
                          <m:r>
                            <a:rPr lang="en-US" altLang="ja-JP" b="0" i="1" smtClean="0">
                              <a:latin typeface="Cambria Math" panose="02040503050406030204" pitchFamily="18" charset="0"/>
                            </a:rPr>
                            <m:t>−1</m:t>
                          </m:r>
                        </m:e>
                      </m:d>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𝑛</m:t>
                          </m:r>
                        </m:e>
                        <m:sub>
                          <m:r>
                            <a:rPr lang="en-US" altLang="ja-JP" b="0" i="1" smtClean="0">
                              <a:latin typeface="Cambria Math" panose="02040503050406030204" pitchFamily="18" charset="0"/>
                            </a:rPr>
                            <m:t>𝑠𝑝</m:t>
                          </m:r>
                        </m:sub>
                      </m:sSub>
                      <m:r>
                        <a:rPr lang="en-US" altLang="ja-JP" b="0" i="1" smtClean="0">
                          <a:latin typeface="Cambria Math" panose="02040503050406030204" pitchFamily="18" charset="0"/>
                        </a:rPr>
                        <m:t>h𝑓</m:t>
                      </m:r>
                    </m:oMath>
                  </m:oMathPara>
                </a14:m>
                <a:endParaRPr lang="en-US" altLang="ja-JP" dirty="0" smtClean="0"/>
              </a:p>
              <a:p>
                <a:pPr marL="0" indent="0">
                  <a:buNone/>
                </a:pPr>
                <a:r>
                  <a:rPr lang="en-US" altLang="ja-JP" sz="1500" dirty="0" smtClean="0"/>
                  <a:t>G:</a:t>
                </a:r>
                <a:r>
                  <a:rPr lang="ja-JP" altLang="en-US" sz="1500" dirty="0" smtClean="0"/>
                  <a:t>利得</a:t>
                </a:r>
                <a:endParaRPr lang="en-US" altLang="ja-JP" sz="1500" dirty="0" smtClean="0"/>
              </a:p>
              <a:p>
                <a:pPr marL="0" indent="0">
                  <a:buNone/>
                </a:pPr>
                <a:r>
                  <a:rPr lang="en-US" altLang="ja-JP" sz="1500" dirty="0" smtClean="0"/>
                  <a:t>P0</a:t>
                </a:r>
                <a:r>
                  <a:rPr lang="ja-JP" altLang="en-US" sz="1500" dirty="0" smtClean="0"/>
                  <a:t>：平均入力電力</a:t>
                </a:r>
                <a:endParaRPr lang="en-US" altLang="ja-JP" sz="1500" dirty="0"/>
              </a:p>
              <a:p>
                <a:pPr marL="0" indent="0">
                  <a:buNone/>
                </a:pPr>
                <a:r>
                  <a:rPr lang="en-US" altLang="ja-JP" sz="1500" dirty="0" smtClean="0"/>
                  <a:t>nsp:N2/(N2-N1)</a:t>
                </a:r>
              </a:p>
              <a:p>
                <a:pPr marL="0" indent="0">
                  <a:buNone/>
                </a:pPr>
                <a:r>
                  <a:rPr lang="en-US" altLang="ja-JP" sz="1500" dirty="0" smtClean="0"/>
                  <a:t>N1:</a:t>
                </a:r>
                <a:r>
                  <a:rPr lang="ja-JP" altLang="en-US" sz="1500" dirty="0" smtClean="0"/>
                  <a:t>下準位の電子数　</a:t>
                </a:r>
                <a:r>
                  <a:rPr lang="en-US" altLang="ja-JP" sz="1500" dirty="0" smtClean="0"/>
                  <a:t>N2</a:t>
                </a:r>
                <a:r>
                  <a:rPr lang="ja-JP" altLang="en-US" sz="1500" dirty="0" smtClean="0"/>
                  <a:t>：上順位の電子数</a:t>
                </a:r>
                <a:endParaRPr lang="en-US" altLang="ja-JP" sz="1500" dirty="0" smtClean="0"/>
              </a:p>
              <a:p>
                <a:pPr marL="0" indent="0">
                  <a:buNone/>
                </a:pPr>
                <a:r>
                  <a:rPr lang="ja-JP" altLang="en-US" sz="1500" dirty="0" smtClean="0"/>
                  <a:t>ｈ：プランク定数</a:t>
                </a:r>
                <a:endParaRPr lang="en-US" altLang="ja-JP" sz="1500" dirty="0" smtClean="0"/>
              </a:p>
              <a:p>
                <a:pPr marL="0" indent="0">
                  <a:buNone/>
                </a:pPr>
                <a:r>
                  <a:rPr lang="ja-JP" altLang="en-US" sz="1500" dirty="0" smtClean="0"/>
                  <a:t>ｆ：振動数</a:t>
                </a:r>
                <a:endParaRPr lang="en-US" altLang="ja-JP" sz="1500" dirty="0"/>
              </a:p>
              <a:p>
                <a:endParaRPr kumimoji="1"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825624"/>
                <a:ext cx="7886700" cy="4801821"/>
              </a:xfrm>
              <a:blipFill rotWithShape="0">
                <a:blip r:embed="rId2"/>
                <a:stretch>
                  <a:fillRect l="-1391" t="-266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04743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アインシュタイン係数</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ja-JP" altLang="en-US" dirty="0" smtClean="0"/>
                  <a:t>高準位</a:t>
                </a:r>
                <a:r>
                  <a:rPr kumimoji="1" lang="en-US" altLang="ja-JP" dirty="0" smtClean="0"/>
                  <a:t>E2</a:t>
                </a:r>
                <a:r>
                  <a:rPr kumimoji="1" lang="ja-JP" altLang="en-US" dirty="0" smtClean="0"/>
                  <a:t>にある原子１個が単位時間内に低準位</a:t>
                </a:r>
                <a:r>
                  <a:rPr kumimoji="1" lang="en-US" altLang="ja-JP" dirty="0" smtClean="0"/>
                  <a:t>E1</a:t>
                </a:r>
                <a:r>
                  <a:rPr kumimoji="1" lang="ja-JP" altLang="en-US" dirty="0" err="1" smtClean="0"/>
                  <a:t>に遷</a:t>
                </a:r>
                <a:r>
                  <a:rPr kumimoji="1" lang="ja-JP" altLang="en-US" dirty="0" smtClean="0"/>
                  <a:t>移し、</a:t>
                </a:r>
                <a:r>
                  <a:rPr kumimoji="1" lang="en-US" altLang="ja-JP" dirty="0" err="1" smtClean="0"/>
                  <a:t>hν</a:t>
                </a:r>
                <a:r>
                  <a:rPr kumimoji="1" lang="ja-JP" altLang="en-US" dirty="0" smtClean="0"/>
                  <a:t>の光子を放出する確率</a:t>
                </a:r>
                <a:r>
                  <a:rPr kumimoji="1" lang="en-US" altLang="ja-JP" dirty="0" smtClean="0"/>
                  <a:t>A</a:t>
                </a:r>
                <a:r>
                  <a:rPr kumimoji="1" lang="en-US" altLang="ja-JP" sz="1400" dirty="0" smtClean="0"/>
                  <a:t>21</a:t>
                </a:r>
              </a:p>
              <a:p>
                <a:r>
                  <a:rPr kumimoji="1" lang="ja-JP" altLang="en-US" dirty="0" smtClean="0"/>
                  <a:t>単位時間内に原子</a:t>
                </a:r>
                <a:r>
                  <a:rPr kumimoji="1" lang="ja-JP" altLang="en-US" dirty="0" err="1" smtClean="0"/>
                  <a:t>いっこ</a:t>
                </a:r>
                <a:r>
                  <a:rPr kumimoji="1" lang="ja-JP" altLang="en-US" dirty="0" smtClean="0"/>
                  <a:t>あたりの誘導放出または誘導吸収が起こる確率は角振動</a:t>
                </a:r>
                <a:r>
                  <a:rPr kumimoji="1" lang="en-US" altLang="ja-JP" dirty="0" smtClean="0"/>
                  <a:t>ω</a:t>
                </a:r>
                <a:r>
                  <a:rPr kumimoji="1" lang="ja-JP" altLang="en-US" dirty="0" smtClean="0"/>
                  <a:t>の光子のエネルギー密度に比例する。その比例定数</a:t>
                </a:r>
                <a:r>
                  <a:rPr kumimoji="1" lang="en-US" altLang="ja-JP" dirty="0" smtClean="0"/>
                  <a:t>B</a:t>
                </a:r>
                <a:r>
                  <a:rPr kumimoji="1" lang="en-US" altLang="ja-JP" sz="1400" dirty="0" smtClean="0"/>
                  <a:t>12</a:t>
                </a:r>
                <a:r>
                  <a:rPr kumimoji="1" lang="ja-JP" altLang="en-US" dirty="0" err="1" smtClean="0"/>
                  <a:t>、</a:t>
                </a:r>
                <a:r>
                  <a:rPr kumimoji="1" lang="en-US" altLang="ja-JP" dirty="0" smtClean="0"/>
                  <a:t>B</a:t>
                </a:r>
                <a:r>
                  <a:rPr kumimoji="1" lang="en-US" altLang="ja-JP" sz="1400" dirty="0" smtClean="0"/>
                  <a:t>21</a:t>
                </a:r>
              </a:p>
              <a:p>
                <a:r>
                  <a:rPr kumimoji="1" lang="en-US" altLang="ja-JP" dirty="0" smtClean="0"/>
                  <a:t>A21</a:t>
                </a:r>
                <a:r>
                  <a:rPr kumimoji="1" lang="ja-JP" altLang="en-US" dirty="0" smtClean="0"/>
                  <a:t>と</a:t>
                </a:r>
                <a:r>
                  <a:rPr kumimoji="1" lang="en-US" altLang="ja-JP" dirty="0" smtClean="0"/>
                  <a:t>B12,B21</a:t>
                </a:r>
                <a:r>
                  <a:rPr kumimoji="1" lang="ja-JP" altLang="en-US" dirty="0" smtClean="0"/>
                  <a:t>は次元</a:t>
                </a:r>
                <a:r>
                  <a:rPr kumimoji="1" lang="en-US" altLang="ja-JP" dirty="0" smtClean="0"/>
                  <a:t>(</a:t>
                </a:r>
                <a:r>
                  <a:rPr kumimoji="1" lang="ja-JP" altLang="en-US" dirty="0" smtClean="0"/>
                  <a:t>単位</a:t>
                </a:r>
                <a:r>
                  <a:rPr kumimoji="1" lang="en-US" altLang="ja-JP" dirty="0" smtClean="0"/>
                  <a:t>)</a:t>
                </a:r>
                <a:r>
                  <a:rPr kumimoji="1" lang="ja-JP" altLang="en-US" dirty="0" smtClean="0"/>
                  <a:t>が違う</a:t>
                </a:r>
                <a:endParaRPr kumimoji="1" lang="en-US" altLang="ja-JP" dirty="0" smtClean="0"/>
              </a:p>
              <a:p>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𝐵</m:t>
                        </m:r>
                      </m:e>
                      <m:sub>
                        <m:r>
                          <a:rPr lang="en-US" altLang="ja-JP" b="0" i="1" smtClean="0">
                            <a:latin typeface="Cambria Math" panose="02040503050406030204" pitchFamily="18" charset="0"/>
                          </a:rPr>
                          <m:t>12</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𝐵</m:t>
                        </m:r>
                      </m:e>
                      <m:sub>
                        <m:r>
                          <a:rPr lang="en-US" altLang="ja-JP" b="0" i="1" smtClean="0">
                            <a:latin typeface="Cambria Math" panose="02040503050406030204" pitchFamily="18" charset="0"/>
                          </a:rPr>
                          <m:t>21</m:t>
                        </m:r>
                      </m:sub>
                    </m:sSub>
                  </m:oMath>
                </a14:m>
                <a:endParaRPr lang="en-US" altLang="ja-JP" dirty="0"/>
              </a:p>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𝐴</m:t>
                        </m:r>
                      </m:e>
                      <m:sub>
                        <m:r>
                          <a:rPr kumimoji="1" lang="en-US" altLang="ja-JP" b="0" i="1" smtClean="0">
                            <a:latin typeface="Cambria Math" panose="02040503050406030204" pitchFamily="18" charset="0"/>
                          </a:rPr>
                          <m:t>21</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4</m:t>
                        </m:r>
                        <m:r>
                          <a:rPr kumimoji="1" lang="en-US" altLang="ja-JP" b="0" i="1" smtClean="0">
                            <a:latin typeface="Cambria Math" panose="02040503050406030204" pitchFamily="18" charset="0"/>
                          </a:rPr>
                          <m:t>h</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𝜈</m:t>
                            </m:r>
                          </m:e>
                          <m:sup>
                            <m:r>
                              <a:rPr kumimoji="1" lang="en-US" altLang="ja-JP" b="0" i="1" smtClean="0">
                                <a:latin typeface="Cambria Math" panose="02040503050406030204" pitchFamily="18" charset="0"/>
                              </a:rPr>
                              <m:t>3</m:t>
                            </m:r>
                          </m:sup>
                        </m:sSup>
                      </m:num>
                      <m:den>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𝑐</m:t>
                            </m:r>
                          </m:e>
                          <m:sup>
                            <m:r>
                              <a:rPr kumimoji="1" lang="en-US" altLang="ja-JP" b="0" i="1" smtClean="0">
                                <a:latin typeface="Cambria Math" panose="02040503050406030204" pitchFamily="18" charset="0"/>
                              </a:rPr>
                              <m:t>3 </m:t>
                            </m:r>
                          </m:sup>
                        </m:sSup>
                      </m:den>
                    </m:f>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𝐵</m:t>
                        </m:r>
                      </m:e>
                      <m:sub>
                        <m:r>
                          <a:rPr kumimoji="1" lang="en-US" altLang="ja-JP" b="0" i="1" smtClean="0">
                            <a:latin typeface="Cambria Math" panose="02040503050406030204" pitchFamily="18" charset="0"/>
                          </a:rPr>
                          <m:t>21</m:t>
                        </m:r>
                      </m:sub>
                    </m:sSub>
                  </m:oMath>
                </a14:m>
                <a:endParaRPr kumimoji="1" lang="en-US" altLang="ja-JP" dirty="0" smtClean="0"/>
              </a:p>
              <a:p>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391" t="-2941" r="-77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47252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SOA</a:t>
            </a:r>
            <a:endParaRPr kumimoji="1" lang="ja-JP" altLang="en-US" dirty="0"/>
          </a:p>
        </p:txBody>
      </p:sp>
      <p:sp>
        <p:nvSpPr>
          <p:cNvPr id="6" name="コンテンツ プレースホルダー 5"/>
          <p:cNvSpPr>
            <a:spLocks noGrp="1"/>
          </p:cNvSpPr>
          <p:nvPr>
            <p:ph idx="1"/>
          </p:nvPr>
        </p:nvSpPr>
        <p:spPr/>
        <p:txBody>
          <a:bodyPr/>
          <a:lstStyle/>
          <a:p>
            <a:r>
              <a:rPr lang="en-US" altLang="ja-JP" dirty="0" smtClean="0"/>
              <a:t>SOA</a:t>
            </a:r>
            <a:r>
              <a:rPr lang="ja-JP" altLang="en-US" dirty="0" err="1" smtClean="0"/>
              <a:t>には</a:t>
            </a:r>
            <a:r>
              <a:rPr lang="en-US" altLang="ja-JP" dirty="0" smtClean="0"/>
              <a:t>2</a:t>
            </a:r>
            <a:r>
              <a:rPr lang="ja-JP" altLang="en-US" dirty="0"/>
              <a:t>種類存在</a:t>
            </a:r>
            <a:endParaRPr lang="en-US" altLang="ja-JP" dirty="0"/>
          </a:p>
          <a:p>
            <a:pPr marL="342900" indent="-342900">
              <a:buFont typeface="+mj-lt"/>
              <a:buAutoNum type="arabicPeriod"/>
            </a:pPr>
            <a:r>
              <a:rPr lang="en-US" altLang="ja-JP" dirty="0"/>
              <a:t>Traveling</a:t>
            </a:r>
            <a:r>
              <a:rPr lang="ja-JP" altLang="en-US" dirty="0"/>
              <a:t> </a:t>
            </a:r>
            <a:r>
              <a:rPr lang="en-US" altLang="ja-JP" dirty="0"/>
              <a:t>wave </a:t>
            </a:r>
            <a:r>
              <a:rPr lang="en-US" altLang="ja-JP" dirty="0" smtClean="0"/>
              <a:t>amplifier</a:t>
            </a:r>
            <a:r>
              <a:rPr lang="ja-JP" altLang="en-US" dirty="0" smtClean="0"/>
              <a:t>　</a:t>
            </a:r>
            <a:endParaRPr lang="en-US" altLang="ja-JP" dirty="0"/>
          </a:p>
          <a:p>
            <a:pPr lvl="1"/>
            <a:r>
              <a:rPr lang="ja-JP" altLang="en-US" dirty="0"/>
              <a:t>入射光を内部で反射させずに通過させる。</a:t>
            </a:r>
            <a:endParaRPr lang="en-US" altLang="ja-JP" dirty="0"/>
          </a:p>
          <a:p>
            <a:pPr marL="342900" indent="-342900">
              <a:buFont typeface="+mj-lt"/>
              <a:buAutoNum type="arabicPeriod"/>
            </a:pPr>
            <a:r>
              <a:rPr lang="en-US" altLang="ja-JP" dirty="0" err="1"/>
              <a:t>Facry</a:t>
            </a:r>
            <a:r>
              <a:rPr lang="en-US" altLang="ja-JP" dirty="0"/>
              <a:t>-Perot amplifier </a:t>
            </a:r>
          </a:p>
          <a:p>
            <a:pPr lvl="1"/>
            <a:r>
              <a:rPr lang="ja-JP" altLang="en-US" dirty="0"/>
              <a:t>入射光を</a:t>
            </a:r>
            <a:r>
              <a:rPr lang="en-US" altLang="ja-JP" dirty="0"/>
              <a:t>Partial</a:t>
            </a:r>
            <a:r>
              <a:rPr lang="ja-JP" altLang="en-US" dirty="0"/>
              <a:t> </a:t>
            </a:r>
            <a:r>
              <a:rPr lang="en-US" altLang="ja-JP" dirty="0"/>
              <a:t>mirror</a:t>
            </a:r>
            <a:r>
              <a:rPr lang="ja-JP" altLang="en-US" dirty="0"/>
              <a:t>で反射させる</a:t>
            </a:r>
            <a:endParaRPr lang="en-US" altLang="ja-JP" dirty="0"/>
          </a:p>
          <a:p>
            <a:pPr lvl="1"/>
            <a:r>
              <a:rPr lang="en-US" altLang="ja-JP" dirty="0"/>
              <a:t>Gain ripple</a:t>
            </a:r>
            <a:r>
              <a:rPr lang="ja-JP" altLang="en-US" dirty="0"/>
              <a:t>が生じるので望ましくない</a:t>
            </a:r>
          </a:p>
          <a:p>
            <a:endParaRPr kumimoji="1" lang="ja-JP" altLang="en-US" dirty="0"/>
          </a:p>
        </p:txBody>
      </p:sp>
    </p:spTree>
    <p:extLst>
      <p:ext uri="{BB962C8B-B14F-4D97-AF65-F5344CB8AC3E}">
        <p14:creationId xmlns:p14="http://schemas.microsoft.com/office/powerpoint/2010/main" val="1358043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コンテンツ プレースホルダー 3"/>
          <p:cNvPicPr>
            <a:picLocks noGrp="1" noChangeAspect="1"/>
          </p:cNvPicPr>
          <p:nvPr>
            <p:ph idx="1"/>
          </p:nvPr>
        </p:nvPicPr>
        <p:blipFill>
          <a:blip r:embed="rId2"/>
          <a:stretch>
            <a:fillRect/>
          </a:stretch>
        </p:blipFill>
        <p:spPr>
          <a:xfrm>
            <a:off x="1544805" y="1825625"/>
            <a:ext cx="6054389" cy="4351338"/>
          </a:xfrm>
          <a:prstGeom prst="rect">
            <a:avLst/>
          </a:prstGeom>
        </p:spPr>
      </p:pic>
    </p:spTree>
    <p:extLst>
      <p:ext uri="{BB962C8B-B14F-4D97-AF65-F5344CB8AC3E}">
        <p14:creationId xmlns:p14="http://schemas.microsoft.com/office/powerpoint/2010/main" val="1022193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16618" y="0"/>
            <a:ext cx="7886700" cy="1325563"/>
          </a:xfrm>
        </p:spPr>
        <p:txBody>
          <a:bodyPr/>
          <a:lstStyle/>
          <a:p>
            <a:r>
              <a:rPr kumimoji="1" lang="ja-JP" altLang="en-US" dirty="0" smtClean="0"/>
              <a:t>ストーリー</a:t>
            </a:r>
            <a:endParaRPr kumimoji="1" lang="ja-JP" altLang="en-US" dirty="0"/>
          </a:p>
        </p:txBody>
      </p:sp>
      <p:sp>
        <p:nvSpPr>
          <p:cNvPr id="3" name="コンテンツ プレースホルダー 2"/>
          <p:cNvSpPr>
            <a:spLocks noGrp="1"/>
          </p:cNvSpPr>
          <p:nvPr>
            <p:ph idx="1"/>
          </p:nvPr>
        </p:nvSpPr>
        <p:spPr>
          <a:xfrm>
            <a:off x="712871" y="1227220"/>
            <a:ext cx="7886700" cy="5414211"/>
          </a:xfrm>
        </p:spPr>
        <p:txBody>
          <a:bodyPr>
            <a:normAutofit lnSpcReduction="10000"/>
          </a:bodyPr>
          <a:lstStyle/>
          <a:p>
            <a:r>
              <a:rPr kumimoji="1" lang="ja-JP" altLang="en-US" dirty="0" smtClean="0"/>
              <a:t>背景・問題</a:t>
            </a:r>
            <a:endParaRPr kumimoji="1" lang="en-US" altLang="ja-JP" dirty="0" smtClean="0"/>
          </a:p>
          <a:p>
            <a:pPr lvl="1"/>
            <a:r>
              <a:rPr lang="ja-JP" altLang="en-US" dirty="0" smtClean="0"/>
              <a:t>どのようなアプリケーションでもある程度の正確さは保証されるべき</a:t>
            </a:r>
            <a:endParaRPr lang="en-US" altLang="ja-JP" dirty="0" smtClean="0"/>
          </a:p>
          <a:p>
            <a:pPr lvl="1"/>
            <a:r>
              <a:rPr lang="en-US" altLang="ja-JP" dirty="0" smtClean="0"/>
              <a:t>MZIVMM</a:t>
            </a:r>
            <a:r>
              <a:rPr lang="ja-JP" altLang="en-US" dirty="0"/>
              <a:t>は良い性能を持っているが、精度はまだ明らかになっていないので、精度を定量的に明らかにしたい</a:t>
            </a:r>
            <a:endParaRPr lang="en-US" altLang="ja-JP" dirty="0"/>
          </a:p>
          <a:p>
            <a:r>
              <a:rPr kumimoji="1" lang="ja-JP" altLang="en-US" dirty="0" smtClean="0"/>
              <a:t>目的</a:t>
            </a:r>
            <a:endParaRPr kumimoji="1" lang="en-US" altLang="ja-JP" dirty="0" smtClean="0"/>
          </a:p>
          <a:p>
            <a:pPr lvl="1"/>
            <a:r>
              <a:rPr lang="en-US" altLang="ja-JP" dirty="0" smtClean="0"/>
              <a:t>MZIVMM</a:t>
            </a:r>
            <a:r>
              <a:rPr lang="ja-JP" altLang="en-US" dirty="0" smtClean="0"/>
              <a:t>の中の各パラメータが、精度にどのように影響を及ぼすかを調べ、設計指針を示す。</a:t>
            </a:r>
            <a:endParaRPr lang="en-US" altLang="ja-JP" dirty="0" smtClean="0"/>
          </a:p>
          <a:p>
            <a:pPr lvl="2"/>
            <a:r>
              <a:rPr lang="ja-JP" altLang="en-US" dirty="0" smtClean="0"/>
              <a:t>量子ビット幅</a:t>
            </a:r>
            <a:endParaRPr lang="en-US" altLang="ja-JP" dirty="0" smtClean="0"/>
          </a:p>
          <a:p>
            <a:pPr lvl="3"/>
            <a:r>
              <a:rPr lang="ja-JP" altLang="en-US" dirty="0" smtClean="0"/>
              <a:t>量子化ビット</a:t>
            </a:r>
            <a:endParaRPr lang="en-US" altLang="ja-JP" dirty="0" smtClean="0"/>
          </a:p>
          <a:p>
            <a:pPr lvl="4"/>
            <a:r>
              <a:rPr lang="ja-JP" altLang="en-US" dirty="0" smtClean="0"/>
              <a:t>可変</a:t>
            </a:r>
            <a:r>
              <a:rPr lang="en-US" altLang="ja-JP" dirty="0" smtClean="0"/>
              <a:t>(</a:t>
            </a:r>
            <a:r>
              <a:rPr lang="ja-JP" altLang="en-US" dirty="0" smtClean="0"/>
              <a:t>固定の時は１６ビットかな</a:t>
            </a:r>
            <a:r>
              <a:rPr lang="en-US" altLang="ja-JP" dirty="0" smtClean="0"/>
              <a:t>??)</a:t>
            </a:r>
          </a:p>
          <a:p>
            <a:pPr lvl="3"/>
            <a:r>
              <a:rPr lang="ja-JP" altLang="en-US" dirty="0" smtClean="0"/>
              <a:t>フォトディテクタの最大電力</a:t>
            </a:r>
            <a:endParaRPr lang="en-US" altLang="ja-JP" dirty="0" smtClean="0"/>
          </a:p>
          <a:p>
            <a:pPr lvl="4"/>
            <a:r>
              <a:rPr lang="en-US" altLang="ja-JP" dirty="0" smtClean="0"/>
              <a:t>(</a:t>
            </a:r>
            <a:r>
              <a:rPr lang="ja-JP" altLang="en-US" dirty="0" smtClean="0"/>
              <a:t>フォトディテクタの線形領域の最大値が簡単</a:t>
            </a:r>
            <a:r>
              <a:rPr lang="en-US" altLang="ja-JP" dirty="0" smtClean="0"/>
              <a:t>)	</a:t>
            </a:r>
          </a:p>
          <a:p>
            <a:pPr lvl="2"/>
            <a:r>
              <a:rPr lang="ja-JP" altLang="en-US" dirty="0" smtClean="0"/>
              <a:t>行列サイズ</a:t>
            </a:r>
            <a:endParaRPr lang="en-US" altLang="ja-JP" dirty="0" smtClean="0"/>
          </a:p>
          <a:p>
            <a:pPr lvl="2"/>
            <a:r>
              <a:rPr lang="ja-JP" altLang="en-US" dirty="0" smtClean="0"/>
              <a:t>位相シフタの制御電流のゆらぎ</a:t>
            </a:r>
            <a:endParaRPr lang="en-US" altLang="ja-JP" dirty="0" smtClean="0"/>
          </a:p>
          <a:p>
            <a:pPr lvl="2"/>
            <a:endParaRPr lang="en-US" altLang="ja-JP" dirty="0" smtClean="0"/>
          </a:p>
          <a:p>
            <a:pPr lvl="2"/>
            <a:endParaRPr lang="en-US" altLang="ja-JP" dirty="0" smtClean="0"/>
          </a:p>
        </p:txBody>
      </p:sp>
    </p:spTree>
    <p:extLst>
      <p:ext uri="{BB962C8B-B14F-4D97-AF65-F5344CB8AC3E}">
        <p14:creationId xmlns:p14="http://schemas.microsoft.com/office/powerpoint/2010/main" val="198355501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5126</TotalTime>
  <Words>830</Words>
  <Application>Microsoft Office PowerPoint</Application>
  <PresentationFormat>画面に合わせる (4:3)</PresentationFormat>
  <Paragraphs>158</Paragraphs>
  <Slides>18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18</vt:i4>
      </vt:variant>
    </vt:vector>
  </HeadingPairs>
  <TitlesOfParts>
    <vt:vector size="24" baseType="lpstr">
      <vt:lpstr>ＭＳ Ｐゴシック</vt:lpstr>
      <vt:lpstr>Arial</vt:lpstr>
      <vt:lpstr>Calibri</vt:lpstr>
      <vt:lpstr>Calibri Light</vt:lpstr>
      <vt:lpstr>Cambria Math</vt:lpstr>
      <vt:lpstr>Office テーマ</vt:lpstr>
      <vt:lpstr>ノイズ調査</vt:lpstr>
      <vt:lpstr>MZI　VMM　ノイズ源</vt:lpstr>
      <vt:lpstr>MZI　VMM　ノイズ源</vt:lpstr>
      <vt:lpstr>光アンプ　動作原理</vt:lpstr>
      <vt:lpstr>光アンプ　雑音電力</vt:lpstr>
      <vt:lpstr>アインシュタイン係数</vt:lpstr>
      <vt:lpstr>SOA</vt:lpstr>
      <vt:lpstr>PowerPoint プレゼンテーション</vt:lpstr>
      <vt:lpstr>ストーリー</vt:lpstr>
      <vt:lpstr>考えるべきこと</vt:lpstr>
      <vt:lpstr>考えるべきこと</vt:lpstr>
      <vt:lpstr>やること</vt:lpstr>
      <vt:lpstr>量子化誤差</vt:lpstr>
      <vt:lpstr>雑音のパワーの妥当な値</vt:lpstr>
      <vt:lpstr>1/3　</vt:lpstr>
      <vt:lpstr>測定方法</vt:lpstr>
      <vt:lpstr>測定方法　確定版</vt:lpstr>
      <vt:lpstr>optisystemの謎</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ノイズ調査</dc:title>
  <dc:creator>kouji satou</dc:creator>
  <cp:lastModifiedBy>kouji satou</cp:lastModifiedBy>
  <cp:revision>45</cp:revision>
  <dcterms:created xsi:type="dcterms:W3CDTF">2016-12-16T11:35:49Z</dcterms:created>
  <dcterms:modified xsi:type="dcterms:W3CDTF">2017-01-09T17:16:49Z</dcterms:modified>
</cp:coreProperties>
</file>