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0905-D098-48AA-BDDF-A8F7D9E4B657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937-D1B7-4DDC-AC3F-E0BBCFC95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73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0905-D098-48AA-BDDF-A8F7D9E4B657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937-D1B7-4DDC-AC3F-E0BBCFC95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26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0905-D098-48AA-BDDF-A8F7D9E4B657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937-D1B7-4DDC-AC3F-E0BBCFC95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00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0905-D098-48AA-BDDF-A8F7D9E4B657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937-D1B7-4DDC-AC3F-E0BBCFC95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63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0905-D098-48AA-BDDF-A8F7D9E4B657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937-D1B7-4DDC-AC3F-E0BBCFC95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01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0905-D098-48AA-BDDF-A8F7D9E4B657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937-D1B7-4DDC-AC3F-E0BBCFC95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55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0905-D098-48AA-BDDF-A8F7D9E4B657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937-D1B7-4DDC-AC3F-E0BBCFC95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38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0905-D098-48AA-BDDF-A8F7D9E4B657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937-D1B7-4DDC-AC3F-E0BBCFC95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71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0905-D098-48AA-BDDF-A8F7D9E4B657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937-D1B7-4DDC-AC3F-E0BBCFC95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78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0905-D098-48AA-BDDF-A8F7D9E4B657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937-D1B7-4DDC-AC3F-E0BBCFC95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78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0905-D098-48AA-BDDF-A8F7D9E4B657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937-D1B7-4DDC-AC3F-E0BBCFC95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11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00905-D098-48AA-BDDF-A8F7D9E4B657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7937-D1B7-4DDC-AC3F-E0BBCFC95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53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4.png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wmf"/><Relationship Id="rId5" Type="http://schemas.openxmlformats.org/officeDocument/2006/relationships/image" Target="../media/image6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5.png"/><Relationship Id="rId9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2994129" y="1291338"/>
            <a:ext cx="504056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1652829" y="1939410"/>
            <a:ext cx="5976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940861" y="1219330"/>
            <a:ext cx="0" cy="1440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921335" y="2848985"/>
            <a:ext cx="1368152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477812" y="242088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f</a:t>
            </a:r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>
            <a:off x="3289487" y="2848985"/>
            <a:ext cx="1368152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4657639" y="2848985"/>
            <a:ext cx="1368152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6025791" y="2848985"/>
            <a:ext cx="1368152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5773763" y="1340768"/>
            <a:ext cx="504056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>
            <a:off x="4657639" y="1219330"/>
            <a:ext cx="0" cy="1440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7344906" y="1268760"/>
            <a:ext cx="0" cy="1440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1652829" y="84999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S(x,y)</a:t>
            </a:r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345278" y="83671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F[S(x,y)]</a:t>
            </a:r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047534" y="8597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S(x,y)</a:t>
            </a:r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59030" y="205699"/>
            <a:ext cx="4597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レンズ</a:t>
            </a:r>
            <a:r>
              <a:rPr lang="ja-JP" altLang="en-US" sz="3200" smtClean="0"/>
              <a:t>によるフーリエ変換</a:t>
            </a:r>
            <a:endParaRPr kumimoji="1" lang="ja-JP" altLang="en-US" sz="320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467544" y="3068960"/>
            <a:ext cx="6781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smtClean="0"/>
              <a:t>平面光</a:t>
            </a:r>
            <a:r>
              <a:rPr lang="ja-JP" altLang="en-US" sz="3200"/>
              <a:t>回路</a:t>
            </a:r>
            <a:r>
              <a:rPr lang="ja-JP" altLang="en-US" sz="3200" smtClean="0"/>
              <a:t>による（離散）フーリエ変換</a:t>
            </a:r>
            <a:endParaRPr kumimoji="1" lang="ja-JP" altLang="en-US" sz="3200"/>
          </a:p>
        </p:txBody>
      </p:sp>
      <p:grpSp>
        <p:nvGrpSpPr>
          <p:cNvPr id="99" name="グループ化 98"/>
          <p:cNvGrpSpPr>
            <a:grpSpLocks noChangeAspect="1"/>
          </p:cNvGrpSpPr>
          <p:nvPr/>
        </p:nvGrpSpPr>
        <p:grpSpPr>
          <a:xfrm rot="5400000" flipV="1">
            <a:off x="6230928" y="3936608"/>
            <a:ext cx="2811809" cy="2516674"/>
            <a:chOff x="971600" y="3429000"/>
            <a:chExt cx="3514761" cy="3145842"/>
          </a:xfrm>
        </p:grpSpPr>
        <p:grpSp>
          <p:nvGrpSpPr>
            <p:cNvPr id="136" name="グループ化 135"/>
            <p:cNvGrpSpPr/>
            <p:nvPr/>
          </p:nvGrpSpPr>
          <p:grpSpPr>
            <a:xfrm rot="5400000">
              <a:off x="3197231" y="5422303"/>
              <a:ext cx="969261" cy="1335818"/>
              <a:chOff x="1137631" y="4034855"/>
              <a:chExt cx="969261" cy="1335818"/>
            </a:xfrm>
          </p:grpSpPr>
          <p:cxnSp>
            <p:nvCxnSpPr>
              <p:cNvPr id="153" name="直線コネクタ 152"/>
              <p:cNvCxnSpPr/>
              <p:nvPr/>
            </p:nvCxnSpPr>
            <p:spPr>
              <a:xfrm>
                <a:off x="1137631" y="4034855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線コネクタ 153"/>
              <p:cNvCxnSpPr/>
              <p:nvPr/>
            </p:nvCxnSpPr>
            <p:spPr>
              <a:xfrm>
                <a:off x="1137631" y="4156293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/>
              <p:cNvCxnSpPr/>
              <p:nvPr/>
            </p:nvCxnSpPr>
            <p:spPr>
              <a:xfrm>
                <a:off x="1137631" y="4277731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1137631" y="4399169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/>
              <p:cNvCxnSpPr/>
              <p:nvPr/>
            </p:nvCxnSpPr>
            <p:spPr>
              <a:xfrm>
                <a:off x="1137631" y="4520607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/>
              <p:cNvCxnSpPr/>
              <p:nvPr/>
            </p:nvCxnSpPr>
            <p:spPr>
              <a:xfrm>
                <a:off x="1137631" y="4642045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1137631" y="4763483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線コネクタ 159"/>
              <p:cNvCxnSpPr/>
              <p:nvPr/>
            </p:nvCxnSpPr>
            <p:spPr>
              <a:xfrm>
                <a:off x="1137631" y="4884921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/>
              <p:cNvCxnSpPr/>
              <p:nvPr/>
            </p:nvCxnSpPr>
            <p:spPr>
              <a:xfrm>
                <a:off x="1137631" y="5006359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1137631" y="5127797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線コネクタ 162"/>
              <p:cNvCxnSpPr/>
              <p:nvPr/>
            </p:nvCxnSpPr>
            <p:spPr>
              <a:xfrm>
                <a:off x="1137631" y="5249235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線コネクタ 163"/>
              <p:cNvCxnSpPr/>
              <p:nvPr/>
            </p:nvCxnSpPr>
            <p:spPr>
              <a:xfrm>
                <a:off x="1137631" y="5370673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正方形/長方形 136"/>
            <p:cNvSpPr/>
            <p:nvPr/>
          </p:nvSpPr>
          <p:spPr>
            <a:xfrm rot="5400000">
              <a:off x="2456710" y="3821964"/>
              <a:ext cx="2403117" cy="1656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8" name="グループ化 137"/>
            <p:cNvGrpSpPr/>
            <p:nvPr/>
          </p:nvGrpSpPr>
          <p:grpSpPr>
            <a:xfrm>
              <a:off x="971600" y="3568763"/>
              <a:ext cx="969261" cy="1335818"/>
              <a:chOff x="899592" y="3568763"/>
              <a:chExt cx="969261" cy="1335818"/>
            </a:xfrm>
          </p:grpSpPr>
          <p:cxnSp>
            <p:nvCxnSpPr>
              <p:cNvPr id="141" name="直線コネクタ 140"/>
              <p:cNvCxnSpPr/>
              <p:nvPr/>
            </p:nvCxnSpPr>
            <p:spPr>
              <a:xfrm>
                <a:off x="899592" y="3568763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/>
              <p:cNvCxnSpPr/>
              <p:nvPr/>
            </p:nvCxnSpPr>
            <p:spPr>
              <a:xfrm>
                <a:off x="899592" y="3690201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899592" y="3811639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線コネクタ 143"/>
              <p:cNvCxnSpPr/>
              <p:nvPr/>
            </p:nvCxnSpPr>
            <p:spPr>
              <a:xfrm>
                <a:off x="899592" y="3933077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線コネクタ 144"/>
              <p:cNvCxnSpPr/>
              <p:nvPr/>
            </p:nvCxnSpPr>
            <p:spPr>
              <a:xfrm>
                <a:off x="899592" y="4054515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/>
              <p:cNvCxnSpPr/>
              <p:nvPr/>
            </p:nvCxnSpPr>
            <p:spPr>
              <a:xfrm>
                <a:off x="899592" y="4175953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/>
              <p:cNvCxnSpPr/>
              <p:nvPr/>
            </p:nvCxnSpPr>
            <p:spPr>
              <a:xfrm>
                <a:off x="899592" y="4297391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コネクタ 147"/>
              <p:cNvCxnSpPr/>
              <p:nvPr/>
            </p:nvCxnSpPr>
            <p:spPr>
              <a:xfrm>
                <a:off x="899592" y="4418829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コネクタ 148"/>
              <p:cNvCxnSpPr/>
              <p:nvPr/>
            </p:nvCxnSpPr>
            <p:spPr>
              <a:xfrm>
                <a:off x="899592" y="4540267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899592" y="4661705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/>
              <p:cNvCxnSpPr/>
              <p:nvPr/>
            </p:nvCxnSpPr>
            <p:spPr>
              <a:xfrm>
                <a:off x="899592" y="4783143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コネクタ 151"/>
              <p:cNvCxnSpPr/>
              <p:nvPr/>
            </p:nvCxnSpPr>
            <p:spPr>
              <a:xfrm>
                <a:off x="899592" y="4904581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正方形/長方形 138"/>
            <p:cNvSpPr/>
            <p:nvPr/>
          </p:nvSpPr>
          <p:spPr>
            <a:xfrm>
              <a:off x="1855222" y="3429000"/>
              <a:ext cx="2631139" cy="1656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円弧 139"/>
            <p:cNvSpPr/>
            <p:nvPr/>
          </p:nvSpPr>
          <p:spPr>
            <a:xfrm>
              <a:off x="1868853" y="3568763"/>
              <a:ext cx="2290199" cy="244827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2" name="テキスト ボックス 101"/>
          <p:cNvSpPr txBox="1"/>
          <p:nvPr/>
        </p:nvSpPr>
        <p:spPr>
          <a:xfrm>
            <a:off x="7668492" y="399207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r>
              <a:rPr kumimoji="1" lang="en-US" altLang="ja-JP" smtClean="0"/>
              <a:t>(n)</a:t>
            </a:r>
            <a:endParaRPr kumimoji="1" lang="ja-JP" altLang="en-US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8221849" y="492509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F[X(n)]</a:t>
            </a:r>
            <a:endParaRPr kumimoji="1" lang="ja-JP" altLang="en-US"/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5063960" y="5830794"/>
            <a:ext cx="904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Curved </a:t>
            </a:r>
          </a:p>
          <a:p>
            <a:r>
              <a:rPr kumimoji="1" lang="en-US" altLang="ja-JP" smtClean="0"/>
              <a:t>mirror</a:t>
            </a:r>
            <a:endParaRPr kumimoji="1" lang="ja-JP" altLang="en-US"/>
          </a:p>
        </p:txBody>
      </p:sp>
      <p:cxnSp>
        <p:nvCxnSpPr>
          <p:cNvPr id="167" name="直線コネクタ 166"/>
          <p:cNvCxnSpPr/>
          <p:nvPr/>
        </p:nvCxnSpPr>
        <p:spPr>
          <a:xfrm flipH="1">
            <a:off x="5868144" y="5830794"/>
            <a:ext cx="719312" cy="32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/>
          <p:nvPr/>
        </p:nvCxnSpPr>
        <p:spPr>
          <a:xfrm flipH="1">
            <a:off x="5968247" y="4296594"/>
            <a:ext cx="425847" cy="64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テキスト ボックス 169"/>
          <p:cNvSpPr txBox="1"/>
          <p:nvPr/>
        </p:nvSpPr>
        <p:spPr>
          <a:xfrm>
            <a:off x="4693684" y="4183677"/>
            <a:ext cx="1192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waveguide</a:t>
            </a:r>
          </a:p>
          <a:p>
            <a:r>
              <a:rPr lang="en-US" altLang="ja-JP" smtClean="0"/>
              <a:t>array</a:t>
            </a:r>
            <a:endParaRPr kumimoji="1" lang="ja-JP" altLang="en-US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6753543" y="236897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2016/10/19    </a:t>
            </a:r>
            <a:r>
              <a:rPr kumimoji="1" lang="ja-JP" altLang="en-US" smtClean="0"/>
              <a:t>納富</a:t>
            </a:r>
            <a:endParaRPr kumimoji="1" lang="ja-JP" altLang="en-US"/>
          </a:p>
        </p:txBody>
      </p:sp>
      <p:grpSp>
        <p:nvGrpSpPr>
          <p:cNvPr id="56" name="グループ化 55"/>
          <p:cNvGrpSpPr/>
          <p:nvPr/>
        </p:nvGrpSpPr>
        <p:grpSpPr>
          <a:xfrm flipV="1">
            <a:off x="3469321" y="4945188"/>
            <a:ext cx="775409" cy="1068654"/>
            <a:chOff x="1137631" y="4034855"/>
            <a:chExt cx="969261" cy="1335818"/>
          </a:xfrm>
        </p:grpSpPr>
        <p:cxnSp>
          <p:nvCxnSpPr>
            <p:cNvPr id="73" name="直線コネクタ 72"/>
            <p:cNvCxnSpPr/>
            <p:nvPr/>
          </p:nvCxnSpPr>
          <p:spPr>
            <a:xfrm>
              <a:off x="1137631" y="4034855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1137631" y="4156293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1137631" y="4277731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>
              <a:off x="1137631" y="4399169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1137631" y="4520607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1137631" y="4642045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>
              <a:off x="1137631" y="4763483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>
              <a:off x="1137631" y="4884921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>
              <a:off x="1137631" y="5006359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>
              <a:off x="1137631" y="5127797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>
              <a:off x="1137631" y="5249235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1137631" y="5370673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正方形/長方形 56"/>
          <p:cNvSpPr/>
          <p:nvPr/>
        </p:nvSpPr>
        <p:spPr>
          <a:xfrm flipV="1">
            <a:off x="1813550" y="4824231"/>
            <a:ext cx="1654065" cy="1324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93588" y="4454097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r>
              <a:rPr kumimoji="1" lang="en-US" altLang="ja-JP" smtClean="0"/>
              <a:t>(n)</a:t>
            </a:r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469321" y="440505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F[X(n)]</a:t>
            </a:r>
            <a:endParaRPr kumimoji="1" lang="ja-JP" altLang="en-US"/>
          </a:p>
        </p:txBody>
      </p:sp>
      <p:cxnSp>
        <p:nvCxnSpPr>
          <p:cNvPr id="89" name="直線コネクタ 88"/>
          <p:cNvCxnSpPr/>
          <p:nvPr/>
        </p:nvCxnSpPr>
        <p:spPr>
          <a:xfrm flipH="1" flipV="1">
            <a:off x="940354" y="4268454"/>
            <a:ext cx="97788" cy="555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/>
          <p:cNvSpPr txBox="1"/>
          <p:nvPr/>
        </p:nvSpPr>
        <p:spPr>
          <a:xfrm>
            <a:off x="479904" y="3645024"/>
            <a:ext cx="1192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waveguide</a:t>
            </a:r>
          </a:p>
          <a:p>
            <a:r>
              <a:rPr lang="en-US" altLang="ja-JP" smtClean="0"/>
              <a:t>array</a:t>
            </a:r>
            <a:endParaRPr kumimoji="1" lang="ja-JP" altLang="en-US"/>
          </a:p>
        </p:txBody>
      </p:sp>
      <p:sp>
        <p:nvSpPr>
          <p:cNvPr id="91" name="円/楕円 90"/>
          <p:cNvSpPr/>
          <p:nvPr/>
        </p:nvSpPr>
        <p:spPr>
          <a:xfrm>
            <a:off x="2444233" y="4869370"/>
            <a:ext cx="388602" cy="12012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3" name="グループ化 92"/>
          <p:cNvGrpSpPr/>
          <p:nvPr/>
        </p:nvGrpSpPr>
        <p:grpSpPr>
          <a:xfrm flipV="1">
            <a:off x="1038142" y="4951862"/>
            <a:ext cx="775409" cy="1068654"/>
            <a:chOff x="1137631" y="4034855"/>
            <a:chExt cx="969261" cy="1335818"/>
          </a:xfrm>
        </p:grpSpPr>
        <p:cxnSp>
          <p:nvCxnSpPr>
            <p:cNvPr id="94" name="直線コネクタ 93"/>
            <p:cNvCxnSpPr/>
            <p:nvPr/>
          </p:nvCxnSpPr>
          <p:spPr>
            <a:xfrm>
              <a:off x="1137631" y="4034855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>
              <a:off x="1137631" y="4156293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/>
            <p:nvPr/>
          </p:nvCxnSpPr>
          <p:spPr>
            <a:xfrm>
              <a:off x="1137631" y="4277731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1137631" y="4399169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>
              <a:off x="1137631" y="4520607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>
              <a:off x="1137631" y="4642045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1137631" y="4763483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>
              <a:off x="1137631" y="4884921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>
              <a:off x="1137631" y="5006359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>
              <a:off x="1137631" y="5127797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/>
            <p:nvPr/>
          </p:nvCxnSpPr>
          <p:spPr>
            <a:xfrm>
              <a:off x="1137631" y="5249235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>
              <a:off x="1137631" y="5370673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421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>
            <a:grpSpLocks noChangeAspect="1"/>
          </p:cNvGrpSpPr>
          <p:nvPr/>
        </p:nvGrpSpPr>
        <p:grpSpPr>
          <a:xfrm rot="5400000" flipV="1">
            <a:off x="4002327" y="3868097"/>
            <a:ext cx="2811809" cy="2516674"/>
            <a:chOff x="971600" y="3429000"/>
            <a:chExt cx="3514761" cy="3145842"/>
          </a:xfrm>
        </p:grpSpPr>
        <p:grpSp>
          <p:nvGrpSpPr>
            <p:cNvPr id="5" name="グループ化 4"/>
            <p:cNvGrpSpPr/>
            <p:nvPr/>
          </p:nvGrpSpPr>
          <p:grpSpPr>
            <a:xfrm rot="5400000">
              <a:off x="3197231" y="5422303"/>
              <a:ext cx="969261" cy="1335818"/>
              <a:chOff x="1137631" y="4034855"/>
              <a:chExt cx="969261" cy="1335818"/>
            </a:xfrm>
          </p:grpSpPr>
          <p:cxnSp>
            <p:nvCxnSpPr>
              <p:cNvPr id="22" name="直線コネクタ 21"/>
              <p:cNvCxnSpPr/>
              <p:nvPr/>
            </p:nvCxnSpPr>
            <p:spPr>
              <a:xfrm>
                <a:off x="1137631" y="4034855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/>
              <p:cNvCxnSpPr/>
              <p:nvPr/>
            </p:nvCxnSpPr>
            <p:spPr>
              <a:xfrm>
                <a:off x="1137631" y="4156293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/>
              <p:nvPr/>
            </p:nvCxnSpPr>
            <p:spPr>
              <a:xfrm>
                <a:off x="1137631" y="4277731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/>
              <p:cNvCxnSpPr/>
              <p:nvPr/>
            </p:nvCxnSpPr>
            <p:spPr>
              <a:xfrm>
                <a:off x="1137631" y="4399169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>
                <a:off x="1137631" y="4520607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/>
              <p:cNvCxnSpPr/>
              <p:nvPr/>
            </p:nvCxnSpPr>
            <p:spPr>
              <a:xfrm>
                <a:off x="1137631" y="4642045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/>
              <p:cNvCxnSpPr/>
              <p:nvPr/>
            </p:nvCxnSpPr>
            <p:spPr>
              <a:xfrm>
                <a:off x="1137631" y="4763483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/>
              <p:cNvCxnSpPr/>
              <p:nvPr/>
            </p:nvCxnSpPr>
            <p:spPr>
              <a:xfrm>
                <a:off x="1137631" y="4884921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/>
              <p:cNvCxnSpPr/>
              <p:nvPr/>
            </p:nvCxnSpPr>
            <p:spPr>
              <a:xfrm>
                <a:off x="1137631" y="5006359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/>
              <p:cNvCxnSpPr/>
              <p:nvPr/>
            </p:nvCxnSpPr>
            <p:spPr>
              <a:xfrm>
                <a:off x="1137631" y="5127797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/>
              <p:cNvCxnSpPr/>
              <p:nvPr/>
            </p:nvCxnSpPr>
            <p:spPr>
              <a:xfrm>
                <a:off x="1137631" y="5249235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>
                <a:off x="1137631" y="5370673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正方形/長方形 5"/>
            <p:cNvSpPr/>
            <p:nvPr/>
          </p:nvSpPr>
          <p:spPr>
            <a:xfrm rot="5400000">
              <a:off x="2456710" y="3821964"/>
              <a:ext cx="2403117" cy="1656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/>
            <p:cNvGrpSpPr/>
            <p:nvPr/>
          </p:nvGrpSpPr>
          <p:grpSpPr>
            <a:xfrm>
              <a:off x="971600" y="3568763"/>
              <a:ext cx="969261" cy="1335818"/>
              <a:chOff x="899592" y="3568763"/>
              <a:chExt cx="969261" cy="1335818"/>
            </a:xfrm>
          </p:grpSpPr>
          <p:cxnSp>
            <p:nvCxnSpPr>
              <p:cNvPr id="10" name="直線コネクタ 9"/>
              <p:cNvCxnSpPr/>
              <p:nvPr/>
            </p:nvCxnSpPr>
            <p:spPr>
              <a:xfrm>
                <a:off x="899592" y="3568763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>
                <a:off x="899592" y="3690201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/>
              <p:cNvCxnSpPr/>
              <p:nvPr/>
            </p:nvCxnSpPr>
            <p:spPr>
              <a:xfrm>
                <a:off x="899592" y="3811639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/>
              <p:nvPr/>
            </p:nvCxnSpPr>
            <p:spPr>
              <a:xfrm>
                <a:off x="899592" y="3933077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/>
              <p:nvPr/>
            </p:nvCxnSpPr>
            <p:spPr>
              <a:xfrm>
                <a:off x="899592" y="4054515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/>
              <p:nvPr/>
            </p:nvCxnSpPr>
            <p:spPr>
              <a:xfrm>
                <a:off x="899592" y="4175953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/>
              <p:nvPr/>
            </p:nvCxnSpPr>
            <p:spPr>
              <a:xfrm>
                <a:off x="899592" y="4297391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899592" y="4418829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899592" y="4540267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>
                <a:off x="899592" y="4661705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>
                <a:off x="899592" y="4783143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/>
              <p:cNvCxnSpPr/>
              <p:nvPr/>
            </p:nvCxnSpPr>
            <p:spPr>
              <a:xfrm>
                <a:off x="899592" y="4904581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正方形/長方形 7"/>
            <p:cNvSpPr/>
            <p:nvPr/>
          </p:nvSpPr>
          <p:spPr>
            <a:xfrm>
              <a:off x="1855222" y="3429000"/>
              <a:ext cx="2631139" cy="1656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/>
            <p:cNvSpPr/>
            <p:nvPr/>
          </p:nvSpPr>
          <p:spPr>
            <a:xfrm>
              <a:off x="1868853" y="3568763"/>
              <a:ext cx="2290199" cy="244827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5" name="テキスト ボックス 64"/>
          <p:cNvSpPr txBox="1"/>
          <p:nvPr/>
        </p:nvSpPr>
        <p:spPr>
          <a:xfrm>
            <a:off x="6660232" y="572396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Z</a:t>
            </a:r>
            <a:r>
              <a:rPr kumimoji="1" lang="en-US" altLang="ja-JP" smtClean="0"/>
              <a:t>(n)</a:t>
            </a:r>
            <a:endParaRPr kumimoji="1" lang="ja-JP" altLang="en-US"/>
          </a:p>
        </p:txBody>
      </p:sp>
      <p:grpSp>
        <p:nvGrpSpPr>
          <p:cNvPr id="134" name="グループ化 133"/>
          <p:cNvGrpSpPr/>
          <p:nvPr/>
        </p:nvGrpSpPr>
        <p:grpSpPr>
          <a:xfrm flipV="1">
            <a:off x="1730802" y="908720"/>
            <a:ext cx="6120218" cy="3361352"/>
            <a:chOff x="1695128" y="607370"/>
            <a:chExt cx="6120218" cy="3361352"/>
          </a:xfrm>
        </p:grpSpPr>
        <p:grpSp>
          <p:nvGrpSpPr>
            <p:cNvPr id="69" name="グループ化 68"/>
            <p:cNvGrpSpPr>
              <a:grpSpLocks noChangeAspect="1"/>
            </p:cNvGrpSpPr>
            <p:nvPr/>
          </p:nvGrpSpPr>
          <p:grpSpPr>
            <a:xfrm rot="16200000">
              <a:off x="1547560" y="1304481"/>
              <a:ext cx="2811809" cy="2516674"/>
              <a:chOff x="971600" y="3429000"/>
              <a:chExt cx="3514761" cy="3145842"/>
            </a:xfrm>
          </p:grpSpPr>
          <p:grpSp>
            <p:nvGrpSpPr>
              <p:cNvPr id="70" name="グループ化 69"/>
              <p:cNvGrpSpPr/>
              <p:nvPr/>
            </p:nvGrpSpPr>
            <p:grpSpPr>
              <a:xfrm rot="5400000">
                <a:off x="3197231" y="5422303"/>
                <a:ext cx="969261" cy="1335818"/>
                <a:chOff x="1137631" y="4034855"/>
                <a:chExt cx="969261" cy="1335818"/>
              </a:xfrm>
            </p:grpSpPr>
            <p:cxnSp>
              <p:nvCxnSpPr>
                <p:cNvPr id="87" name="直線コネクタ 86"/>
                <p:cNvCxnSpPr/>
                <p:nvPr/>
              </p:nvCxnSpPr>
              <p:spPr>
                <a:xfrm>
                  <a:off x="1137631" y="4034855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コネクタ 87"/>
                <p:cNvCxnSpPr/>
                <p:nvPr/>
              </p:nvCxnSpPr>
              <p:spPr>
                <a:xfrm>
                  <a:off x="1137631" y="4156293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コネクタ 88"/>
                <p:cNvCxnSpPr/>
                <p:nvPr/>
              </p:nvCxnSpPr>
              <p:spPr>
                <a:xfrm>
                  <a:off x="1137631" y="4277731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コネクタ 89"/>
                <p:cNvCxnSpPr/>
                <p:nvPr/>
              </p:nvCxnSpPr>
              <p:spPr>
                <a:xfrm>
                  <a:off x="1137631" y="4399169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線コネクタ 90"/>
                <p:cNvCxnSpPr/>
                <p:nvPr/>
              </p:nvCxnSpPr>
              <p:spPr>
                <a:xfrm>
                  <a:off x="1137631" y="4520607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コネクタ 91"/>
                <p:cNvCxnSpPr/>
                <p:nvPr/>
              </p:nvCxnSpPr>
              <p:spPr>
                <a:xfrm>
                  <a:off x="1137631" y="4642045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コネクタ 92"/>
                <p:cNvCxnSpPr/>
                <p:nvPr/>
              </p:nvCxnSpPr>
              <p:spPr>
                <a:xfrm>
                  <a:off x="1137631" y="4763483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コネクタ 93"/>
                <p:cNvCxnSpPr/>
                <p:nvPr/>
              </p:nvCxnSpPr>
              <p:spPr>
                <a:xfrm>
                  <a:off x="1137631" y="4884921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線コネクタ 94"/>
                <p:cNvCxnSpPr/>
                <p:nvPr/>
              </p:nvCxnSpPr>
              <p:spPr>
                <a:xfrm>
                  <a:off x="1137631" y="5006359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線コネクタ 95"/>
                <p:cNvCxnSpPr/>
                <p:nvPr/>
              </p:nvCxnSpPr>
              <p:spPr>
                <a:xfrm>
                  <a:off x="1137631" y="5127797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線コネクタ 96"/>
                <p:cNvCxnSpPr/>
                <p:nvPr/>
              </p:nvCxnSpPr>
              <p:spPr>
                <a:xfrm>
                  <a:off x="1137631" y="5249235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線コネクタ 97"/>
                <p:cNvCxnSpPr/>
                <p:nvPr/>
              </p:nvCxnSpPr>
              <p:spPr>
                <a:xfrm>
                  <a:off x="1137631" y="5370673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正方形/長方形 70"/>
              <p:cNvSpPr/>
              <p:nvPr/>
            </p:nvSpPr>
            <p:spPr>
              <a:xfrm rot="5400000">
                <a:off x="2456710" y="3821964"/>
                <a:ext cx="2403117" cy="1656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2" name="グループ化 71"/>
              <p:cNvGrpSpPr/>
              <p:nvPr/>
            </p:nvGrpSpPr>
            <p:grpSpPr>
              <a:xfrm>
                <a:off x="971600" y="3568763"/>
                <a:ext cx="969261" cy="1335818"/>
                <a:chOff x="899592" y="3568763"/>
                <a:chExt cx="969261" cy="1335818"/>
              </a:xfrm>
            </p:grpSpPr>
            <p:cxnSp>
              <p:nvCxnSpPr>
                <p:cNvPr id="75" name="直線コネクタ 74"/>
                <p:cNvCxnSpPr/>
                <p:nvPr/>
              </p:nvCxnSpPr>
              <p:spPr>
                <a:xfrm>
                  <a:off x="899592" y="3568763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コネクタ 75"/>
                <p:cNvCxnSpPr/>
                <p:nvPr/>
              </p:nvCxnSpPr>
              <p:spPr>
                <a:xfrm>
                  <a:off x="899592" y="3690201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コネクタ 76"/>
                <p:cNvCxnSpPr/>
                <p:nvPr/>
              </p:nvCxnSpPr>
              <p:spPr>
                <a:xfrm>
                  <a:off x="899592" y="3811639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コネクタ 77"/>
                <p:cNvCxnSpPr/>
                <p:nvPr/>
              </p:nvCxnSpPr>
              <p:spPr>
                <a:xfrm>
                  <a:off x="899592" y="3933077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コネクタ 78"/>
                <p:cNvCxnSpPr/>
                <p:nvPr/>
              </p:nvCxnSpPr>
              <p:spPr>
                <a:xfrm>
                  <a:off x="899592" y="4054515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線コネクタ 79"/>
                <p:cNvCxnSpPr/>
                <p:nvPr/>
              </p:nvCxnSpPr>
              <p:spPr>
                <a:xfrm>
                  <a:off x="899592" y="4175953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線コネクタ 80"/>
                <p:cNvCxnSpPr/>
                <p:nvPr/>
              </p:nvCxnSpPr>
              <p:spPr>
                <a:xfrm>
                  <a:off x="899592" y="4297391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コネクタ 81"/>
                <p:cNvCxnSpPr/>
                <p:nvPr/>
              </p:nvCxnSpPr>
              <p:spPr>
                <a:xfrm>
                  <a:off x="899592" y="4418829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線コネクタ 82"/>
                <p:cNvCxnSpPr/>
                <p:nvPr/>
              </p:nvCxnSpPr>
              <p:spPr>
                <a:xfrm>
                  <a:off x="899592" y="4540267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コネクタ 83"/>
                <p:cNvCxnSpPr/>
                <p:nvPr/>
              </p:nvCxnSpPr>
              <p:spPr>
                <a:xfrm>
                  <a:off x="899592" y="4661705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線コネクタ 84"/>
                <p:cNvCxnSpPr/>
                <p:nvPr/>
              </p:nvCxnSpPr>
              <p:spPr>
                <a:xfrm>
                  <a:off x="899592" y="4783143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コネクタ 85"/>
                <p:cNvCxnSpPr/>
                <p:nvPr/>
              </p:nvCxnSpPr>
              <p:spPr>
                <a:xfrm>
                  <a:off x="899592" y="4904581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正方形/長方形 72"/>
              <p:cNvSpPr/>
              <p:nvPr/>
            </p:nvSpPr>
            <p:spPr>
              <a:xfrm>
                <a:off x="1855222" y="3429000"/>
                <a:ext cx="2631139" cy="1656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円弧 73"/>
              <p:cNvSpPr/>
              <p:nvPr/>
            </p:nvSpPr>
            <p:spPr>
              <a:xfrm>
                <a:off x="1868853" y="3568763"/>
                <a:ext cx="2290199" cy="2448272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9" name="グループ化 98"/>
            <p:cNvGrpSpPr>
              <a:grpSpLocks noChangeAspect="1"/>
            </p:cNvGrpSpPr>
            <p:nvPr/>
          </p:nvGrpSpPr>
          <p:grpSpPr>
            <a:xfrm rot="5400000" flipH="1">
              <a:off x="5151104" y="1285955"/>
              <a:ext cx="2811809" cy="2516674"/>
              <a:chOff x="971600" y="3429000"/>
              <a:chExt cx="3514761" cy="3145842"/>
            </a:xfrm>
          </p:grpSpPr>
          <p:grpSp>
            <p:nvGrpSpPr>
              <p:cNvPr id="100" name="グループ化 99"/>
              <p:cNvGrpSpPr/>
              <p:nvPr/>
            </p:nvGrpSpPr>
            <p:grpSpPr>
              <a:xfrm rot="5400000">
                <a:off x="3197231" y="5422303"/>
                <a:ext cx="969261" cy="1335818"/>
                <a:chOff x="1137631" y="4034855"/>
                <a:chExt cx="969261" cy="1335818"/>
              </a:xfrm>
            </p:grpSpPr>
            <p:cxnSp>
              <p:nvCxnSpPr>
                <p:cNvPr id="117" name="直線コネクタ 116"/>
                <p:cNvCxnSpPr/>
                <p:nvPr/>
              </p:nvCxnSpPr>
              <p:spPr>
                <a:xfrm>
                  <a:off x="1137631" y="4034855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/>
                <p:nvPr/>
              </p:nvCxnSpPr>
              <p:spPr>
                <a:xfrm>
                  <a:off x="1137631" y="4156293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/>
                <p:nvPr/>
              </p:nvCxnSpPr>
              <p:spPr>
                <a:xfrm>
                  <a:off x="1137631" y="4277731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/>
                <p:nvPr/>
              </p:nvCxnSpPr>
              <p:spPr>
                <a:xfrm>
                  <a:off x="1137631" y="4399169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線コネクタ 120"/>
                <p:cNvCxnSpPr/>
                <p:nvPr/>
              </p:nvCxnSpPr>
              <p:spPr>
                <a:xfrm>
                  <a:off x="1137631" y="4520607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線コネクタ 121"/>
                <p:cNvCxnSpPr/>
                <p:nvPr/>
              </p:nvCxnSpPr>
              <p:spPr>
                <a:xfrm>
                  <a:off x="1137631" y="4642045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線コネクタ 122"/>
                <p:cNvCxnSpPr/>
                <p:nvPr/>
              </p:nvCxnSpPr>
              <p:spPr>
                <a:xfrm>
                  <a:off x="1137631" y="4763483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コネクタ 123"/>
                <p:cNvCxnSpPr/>
                <p:nvPr/>
              </p:nvCxnSpPr>
              <p:spPr>
                <a:xfrm>
                  <a:off x="1137631" y="4884921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線コネクタ 124"/>
                <p:cNvCxnSpPr/>
                <p:nvPr/>
              </p:nvCxnSpPr>
              <p:spPr>
                <a:xfrm>
                  <a:off x="1137631" y="5006359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コネクタ 125"/>
                <p:cNvCxnSpPr/>
                <p:nvPr/>
              </p:nvCxnSpPr>
              <p:spPr>
                <a:xfrm>
                  <a:off x="1137631" y="5127797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コネクタ 126"/>
                <p:cNvCxnSpPr/>
                <p:nvPr/>
              </p:nvCxnSpPr>
              <p:spPr>
                <a:xfrm>
                  <a:off x="1137631" y="5249235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コネクタ 127"/>
                <p:cNvCxnSpPr/>
                <p:nvPr/>
              </p:nvCxnSpPr>
              <p:spPr>
                <a:xfrm>
                  <a:off x="1137631" y="5370673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正方形/長方形 100"/>
              <p:cNvSpPr/>
              <p:nvPr/>
            </p:nvSpPr>
            <p:spPr>
              <a:xfrm rot="5400000">
                <a:off x="2456710" y="3821964"/>
                <a:ext cx="2403117" cy="1656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2" name="グループ化 101"/>
              <p:cNvGrpSpPr/>
              <p:nvPr/>
            </p:nvGrpSpPr>
            <p:grpSpPr>
              <a:xfrm>
                <a:off x="971600" y="3568763"/>
                <a:ext cx="969261" cy="1335818"/>
                <a:chOff x="899592" y="3568763"/>
                <a:chExt cx="969261" cy="1335818"/>
              </a:xfrm>
            </p:grpSpPr>
            <p:cxnSp>
              <p:nvCxnSpPr>
                <p:cNvPr id="105" name="直線コネクタ 104"/>
                <p:cNvCxnSpPr/>
                <p:nvPr/>
              </p:nvCxnSpPr>
              <p:spPr>
                <a:xfrm>
                  <a:off x="899592" y="3568763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コネクタ 105"/>
                <p:cNvCxnSpPr/>
                <p:nvPr/>
              </p:nvCxnSpPr>
              <p:spPr>
                <a:xfrm>
                  <a:off x="899592" y="3690201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線コネクタ 106"/>
                <p:cNvCxnSpPr/>
                <p:nvPr/>
              </p:nvCxnSpPr>
              <p:spPr>
                <a:xfrm>
                  <a:off x="899592" y="3811639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コネクタ 107"/>
                <p:cNvCxnSpPr/>
                <p:nvPr/>
              </p:nvCxnSpPr>
              <p:spPr>
                <a:xfrm>
                  <a:off x="899592" y="3933077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コネクタ 108"/>
                <p:cNvCxnSpPr/>
                <p:nvPr/>
              </p:nvCxnSpPr>
              <p:spPr>
                <a:xfrm>
                  <a:off x="899592" y="4054515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線コネクタ 109"/>
                <p:cNvCxnSpPr/>
                <p:nvPr/>
              </p:nvCxnSpPr>
              <p:spPr>
                <a:xfrm>
                  <a:off x="899592" y="4175953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線コネクタ 110"/>
                <p:cNvCxnSpPr/>
                <p:nvPr/>
              </p:nvCxnSpPr>
              <p:spPr>
                <a:xfrm>
                  <a:off x="899592" y="4297391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線コネクタ 111"/>
                <p:cNvCxnSpPr/>
                <p:nvPr/>
              </p:nvCxnSpPr>
              <p:spPr>
                <a:xfrm>
                  <a:off x="899592" y="4418829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線コネクタ 112"/>
                <p:cNvCxnSpPr/>
                <p:nvPr/>
              </p:nvCxnSpPr>
              <p:spPr>
                <a:xfrm>
                  <a:off x="899592" y="4540267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線コネクタ 113"/>
                <p:cNvCxnSpPr/>
                <p:nvPr/>
              </p:nvCxnSpPr>
              <p:spPr>
                <a:xfrm>
                  <a:off x="899592" y="4661705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コネクタ 114"/>
                <p:cNvCxnSpPr/>
                <p:nvPr/>
              </p:nvCxnSpPr>
              <p:spPr>
                <a:xfrm>
                  <a:off x="899592" y="4783143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線コネクタ 115"/>
                <p:cNvCxnSpPr/>
                <p:nvPr/>
              </p:nvCxnSpPr>
              <p:spPr>
                <a:xfrm>
                  <a:off x="899592" y="4904581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正方形/長方形 102"/>
              <p:cNvSpPr/>
              <p:nvPr/>
            </p:nvSpPr>
            <p:spPr>
              <a:xfrm>
                <a:off x="1855222" y="3429000"/>
                <a:ext cx="2631139" cy="1656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弧 103"/>
              <p:cNvSpPr/>
              <p:nvPr/>
            </p:nvSpPr>
            <p:spPr>
              <a:xfrm>
                <a:off x="1868853" y="3568763"/>
                <a:ext cx="2290199" cy="2448272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9" name="正方形/長方形 128"/>
            <p:cNvSpPr/>
            <p:nvPr/>
          </p:nvSpPr>
          <p:spPr>
            <a:xfrm>
              <a:off x="4211802" y="1156914"/>
              <a:ext cx="1086869" cy="132494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 flipV="1">
              <a:off x="2985124" y="3396353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X</a:t>
              </a:r>
              <a:r>
                <a:rPr kumimoji="1" lang="en-US" altLang="ja-JP" smtClean="0"/>
                <a:t>(n)</a:t>
              </a:r>
              <a:endParaRPr kumimoji="1" lang="ja-JP" altLang="en-US"/>
            </a:p>
          </p:txBody>
        </p:sp>
        <p:sp>
          <p:nvSpPr>
            <p:cNvPr id="131" name="テキスト ボックス 130"/>
            <p:cNvSpPr txBox="1"/>
            <p:nvPr/>
          </p:nvSpPr>
          <p:spPr>
            <a:xfrm flipV="1">
              <a:off x="3538481" y="2463335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/>
                <a:t>F[X(n)]</a:t>
              </a:r>
              <a:endParaRPr kumimoji="1" lang="ja-JP" altLang="en-US"/>
            </a:p>
          </p:txBody>
        </p:sp>
        <p:sp>
          <p:nvSpPr>
            <p:cNvPr id="132" name="テキスト ボックス 131"/>
            <p:cNvSpPr txBox="1"/>
            <p:nvPr/>
          </p:nvSpPr>
          <p:spPr>
            <a:xfrm flipV="1">
              <a:off x="5214927" y="2425239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/>
                <a:t>F[Y(n)]</a:t>
              </a:r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 flipV="1">
              <a:off x="6015146" y="3442643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Y</a:t>
              </a:r>
              <a:r>
                <a:rPr kumimoji="1" lang="en-US" altLang="ja-JP" smtClean="0"/>
                <a:t>(n)</a:t>
              </a:r>
              <a:endParaRPr kumimoji="1" lang="ja-JP" altLang="en-US"/>
            </a:p>
          </p:txBody>
        </p:sp>
        <p:sp>
          <p:nvSpPr>
            <p:cNvPr id="136" name="テキスト ボックス 135"/>
            <p:cNvSpPr txBox="1"/>
            <p:nvPr/>
          </p:nvSpPr>
          <p:spPr>
            <a:xfrm flipV="1">
              <a:off x="5285463" y="607370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/>
                <a:t>F[Z(n)]</a:t>
              </a:r>
              <a:endParaRPr kumimoji="1" lang="ja-JP" altLang="en-US"/>
            </a:p>
          </p:txBody>
        </p:sp>
      </p:grpSp>
      <p:sp>
        <p:nvSpPr>
          <p:cNvPr id="137" name="テキスト ボックス 136"/>
          <p:cNvSpPr txBox="1"/>
          <p:nvPr/>
        </p:nvSpPr>
        <p:spPr>
          <a:xfrm>
            <a:off x="226839" y="167384"/>
            <a:ext cx="4961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光</a:t>
            </a:r>
            <a:r>
              <a:rPr lang="ja-JP" altLang="en-US" sz="2800" smtClean="0"/>
              <a:t>回路中でのフーリエ変換乗算</a:t>
            </a:r>
            <a:endParaRPr kumimoji="1" lang="ja-JP" altLang="en-US" sz="2800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4388802" y="2853323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Z=X*Y</a:t>
            </a:r>
            <a:endParaRPr kumimoji="1" lang="ja-JP" altLang="en-US"/>
          </a:p>
        </p:txBody>
      </p:sp>
      <p:cxnSp>
        <p:nvCxnSpPr>
          <p:cNvPr id="140" name="直線コネクタ 139"/>
          <p:cNvCxnSpPr/>
          <p:nvPr/>
        </p:nvCxnSpPr>
        <p:spPr>
          <a:xfrm flipH="1">
            <a:off x="2619815" y="3532632"/>
            <a:ext cx="1739041" cy="947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テキスト ボックス 140"/>
          <p:cNvSpPr txBox="1"/>
          <p:nvPr/>
        </p:nvSpPr>
        <p:spPr>
          <a:xfrm>
            <a:off x="1378920" y="5372379"/>
            <a:ext cx="254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photo-refractive material</a:t>
            </a:r>
            <a:endParaRPr kumimoji="1" lang="ja-JP" altLang="en-US"/>
          </a:p>
        </p:txBody>
      </p:sp>
      <p:sp>
        <p:nvSpPr>
          <p:cNvPr id="142" name="正方形/長方形 141"/>
          <p:cNvSpPr/>
          <p:nvPr/>
        </p:nvSpPr>
        <p:spPr>
          <a:xfrm>
            <a:off x="606652" y="5071293"/>
            <a:ext cx="1695081" cy="194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5" name="直線矢印コネクタ 144"/>
          <p:cNvCxnSpPr/>
          <p:nvPr/>
        </p:nvCxnSpPr>
        <p:spPr>
          <a:xfrm>
            <a:off x="818986" y="4487345"/>
            <a:ext cx="432048" cy="4852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/>
          <p:cNvSpPr txBox="1"/>
          <p:nvPr/>
        </p:nvSpPr>
        <p:spPr>
          <a:xfrm>
            <a:off x="606582" y="456553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X</a:t>
            </a:r>
            <a:endParaRPr kumimoji="1" lang="ja-JP" altLang="en-US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539552" y="550794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Y</a:t>
            </a:r>
            <a:endParaRPr kumimoji="1" lang="ja-JP" altLang="en-US"/>
          </a:p>
        </p:txBody>
      </p:sp>
      <p:cxnSp>
        <p:nvCxnSpPr>
          <p:cNvPr id="148" name="直線矢印コネクタ 147"/>
          <p:cNvCxnSpPr/>
          <p:nvPr/>
        </p:nvCxnSpPr>
        <p:spPr>
          <a:xfrm flipV="1">
            <a:off x="790150" y="5363244"/>
            <a:ext cx="432048" cy="4852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/>
          <p:nvPr/>
        </p:nvCxnSpPr>
        <p:spPr>
          <a:xfrm>
            <a:off x="1433544" y="4404060"/>
            <a:ext cx="0" cy="59840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/>
          <p:cNvSpPr txBox="1"/>
          <p:nvPr/>
        </p:nvSpPr>
        <p:spPr>
          <a:xfrm>
            <a:off x="1191170" y="421939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I</a:t>
            </a:r>
            <a:endParaRPr kumimoji="1" lang="ja-JP" altLang="en-US"/>
          </a:p>
        </p:txBody>
      </p:sp>
      <p:cxnSp>
        <p:nvCxnSpPr>
          <p:cNvPr id="155" name="直線矢印コネクタ 154"/>
          <p:cNvCxnSpPr/>
          <p:nvPr/>
        </p:nvCxnSpPr>
        <p:spPr>
          <a:xfrm flipV="1">
            <a:off x="1513322" y="4203185"/>
            <a:ext cx="216024" cy="7402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テキスト ボックス 156"/>
          <p:cNvSpPr txBox="1"/>
          <p:nvPr/>
        </p:nvSpPr>
        <p:spPr>
          <a:xfrm>
            <a:off x="1667081" y="447144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Z=X*Y</a:t>
            </a:r>
            <a:endParaRPr kumimoji="1" lang="ja-JP" altLang="en-US"/>
          </a:p>
        </p:txBody>
      </p:sp>
      <p:cxnSp>
        <p:nvCxnSpPr>
          <p:cNvPr id="159" name="直線コネクタ 158"/>
          <p:cNvCxnSpPr/>
          <p:nvPr/>
        </p:nvCxnSpPr>
        <p:spPr>
          <a:xfrm>
            <a:off x="1751071" y="5168443"/>
            <a:ext cx="194299" cy="262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6771224" y="193576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2016/10/19    </a:t>
            </a:r>
            <a:r>
              <a:rPr kumimoji="1" lang="ja-JP" altLang="en-US" smtClean="0"/>
              <a:t>納富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13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グループ化 70"/>
          <p:cNvGrpSpPr/>
          <p:nvPr/>
        </p:nvGrpSpPr>
        <p:grpSpPr>
          <a:xfrm flipV="1">
            <a:off x="1200116" y="1916832"/>
            <a:ext cx="775409" cy="1068654"/>
            <a:chOff x="1137631" y="4034855"/>
            <a:chExt cx="969261" cy="1335818"/>
          </a:xfrm>
        </p:grpSpPr>
        <p:cxnSp>
          <p:nvCxnSpPr>
            <p:cNvPr id="72" name="直線コネクタ 71"/>
            <p:cNvCxnSpPr/>
            <p:nvPr/>
          </p:nvCxnSpPr>
          <p:spPr>
            <a:xfrm>
              <a:off x="1137631" y="4034855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1137631" y="4156293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1137631" y="4277731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1137631" y="4399169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>
              <a:off x="1137631" y="4520607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1137631" y="4642045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1137631" y="4763483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>
              <a:off x="1137631" y="4884921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>
              <a:off x="1137631" y="5006359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>
              <a:off x="1137631" y="5127797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>
              <a:off x="1137631" y="5249235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>
              <a:off x="1137631" y="5370673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グループ化 83"/>
          <p:cNvGrpSpPr/>
          <p:nvPr/>
        </p:nvGrpSpPr>
        <p:grpSpPr>
          <a:xfrm flipV="1">
            <a:off x="7490398" y="1847829"/>
            <a:ext cx="775409" cy="1068654"/>
            <a:chOff x="1137631" y="4034855"/>
            <a:chExt cx="969261" cy="1335818"/>
          </a:xfrm>
        </p:grpSpPr>
        <p:cxnSp>
          <p:nvCxnSpPr>
            <p:cNvPr id="85" name="直線コネクタ 84"/>
            <p:cNvCxnSpPr/>
            <p:nvPr/>
          </p:nvCxnSpPr>
          <p:spPr>
            <a:xfrm>
              <a:off x="1137631" y="4034855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>
              <a:off x="1137631" y="4156293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>
              <a:off x="1137631" y="4277731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>
            <a:xfrm>
              <a:off x="1137631" y="4399169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1137631" y="4520607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1137631" y="4642045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>
              <a:off x="1137631" y="4763483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>
              <a:off x="1137631" y="4884921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1137631" y="5006359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1137631" y="5127797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>
              <a:off x="1137631" y="5249235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/>
            <p:nvPr/>
          </p:nvCxnSpPr>
          <p:spPr>
            <a:xfrm>
              <a:off x="1137631" y="5370673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グループ化 99"/>
          <p:cNvGrpSpPr/>
          <p:nvPr/>
        </p:nvGrpSpPr>
        <p:grpSpPr>
          <a:xfrm flipV="1">
            <a:off x="5076056" y="1870131"/>
            <a:ext cx="775409" cy="1068654"/>
            <a:chOff x="1137631" y="4034855"/>
            <a:chExt cx="969261" cy="1335818"/>
          </a:xfrm>
        </p:grpSpPr>
        <p:cxnSp>
          <p:nvCxnSpPr>
            <p:cNvPr id="101" name="直線コネクタ 100"/>
            <p:cNvCxnSpPr/>
            <p:nvPr/>
          </p:nvCxnSpPr>
          <p:spPr>
            <a:xfrm>
              <a:off x="1137631" y="4034855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>
              <a:off x="1137631" y="4156293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>
              <a:off x="1137631" y="4277731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>
              <a:off x="1137631" y="4399169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>
              <a:off x="1137631" y="4520607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>
              <a:off x="1137631" y="4642045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/>
            <p:nvPr/>
          </p:nvCxnSpPr>
          <p:spPr>
            <a:xfrm>
              <a:off x="1137631" y="4763483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>
              <a:off x="1137631" y="4884921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1137631" y="5006359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1137631" y="5127797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>
              <a:off x="1137631" y="5249235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1137631" y="5370673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グループ化 41"/>
          <p:cNvGrpSpPr/>
          <p:nvPr/>
        </p:nvGrpSpPr>
        <p:grpSpPr>
          <a:xfrm flipV="1">
            <a:off x="3569631" y="1894530"/>
            <a:ext cx="775409" cy="1068654"/>
            <a:chOff x="1137631" y="4034855"/>
            <a:chExt cx="969261" cy="1335818"/>
          </a:xfrm>
        </p:grpSpPr>
        <p:cxnSp>
          <p:nvCxnSpPr>
            <p:cNvPr id="59" name="直線コネクタ 58"/>
            <p:cNvCxnSpPr/>
            <p:nvPr/>
          </p:nvCxnSpPr>
          <p:spPr>
            <a:xfrm>
              <a:off x="1137631" y="4034855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1137631" y="4156293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1137631" y="4277731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1137631" y="4399169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>
              <a:off x="1137631" y="4520607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1137631" y="4642045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1137631" y="4763483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1137631" y="4884921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>
              <a:off x="1137631" y="5006359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>
              <a:off x="1137631" y="5127797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>
              <a:off x="1137631" y="5249235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1137631" y="5370673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正方形/長方形 42"/>
          <p:cNvSpPr/>
          <p:nvPr/>
        </p:nvSpPr>
        <p:spPr>
          <a:xfrm flipV="1">
            <a:off x="1831509" y="1747509"/>
            <a:ext cx="1922494" cy="1324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995936" y="1747509"/>
            <a:ext cx="1086869" cy="13249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rgbClr val="FF0000"/>
                </a:solidFill>
              </a:rPr>
              <a:t>SA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92813" y="1916832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r>
              <a:rPr kumimoji="1" lang="en-US" altLang="ja-JP" smtClean="0"/>
              <a:t>(n)  </a:t>
            </a:r>
            <a:r>
              <a:rPr kumimoji="1" lang="ja-JP" altLang="en-US" smtClean="0"/>
              <a:t>→　</a:t>
            </a:r>
            <a:r>
              <a:rPr lang="en-US" altLang="ja-JP"/>
              <a:t>F[X(n</a:t>
            </a:r>
            <a:r>
              <a:rPr lang="en-US" altLang="ja-JP" smtClean="0"/>
              <a:t>)]</a:t>
            </a:r>
            <a:endParaRPr lang="ja-JP" altLang="en-US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1992813" y="2492896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Y(n)  </a:t>
            </a:r>
            <a:r>
              <a:rPr kumimoji="1" lang="ja-JP" altLang="en-US" smtClean="0"/>
              <a:t>→　</a:t>
            </a:r>
            <a:r>
              <a:rPr lang="en-US" altLang="ja-JP" smtClean="0"/>
              <a:t>F[Y(n)]</a:t>
            </a:r>
            <a:endParaRPr lang="ja-JP" altLang="en-US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3909954" y="6926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186846" y="260648"/>
            <a:ext cx="747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smtClean="0"/>
              <a:t>光回路中でのフーリエ変換乗算（波長多重方式）</a:t>
            </a:r>
            <a:endParaRPr kumimoji="1" lang="ja-JP" altLang="en-US" sz="2800" b="1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66668" y="1699692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/>
              <a:t>{X</a:t>
            </a:r>
            <a:r>
              <a:rPr kumimoji="1" lang="en-US" altLang="ja-JP" sz="1200" baseline="-25000" smtClean="0"/>
              <a:t>1</a:t>
            </a:r>
            <a:r>
              <a:rPr kumimoji="1" lang="en-US" altLang="ja-JP" sz="1200" smtClean="0"/>
              <a:t>, Y</a:t>
            </a:r>
            <a:r>
              <a:rPr kumimoji="1" lang="en-US" altLang="ja-JP" sz="1200" baseline="-25000" smtClean="0"/>
              <a:t>1</a:t>
            </a:r>
            <a:r>
              <a:rPr kumimoji="1" lang="en-US" altLang="ja-JP" sz="1200" smtClean="0"/>
              <a:t>}</a:t>
            </a:r>
            <a:endParaRPr kumimoji="1" lang="ja-JP" altLang="en-US" sz="1200"/>
          </a:p>
        </p:txBody>
      </p:sp>
      <p:sp>
        <p:nvSpPr>
          <p:cNvPr id="97" name="正方形/長方形 96"/>
          <p:cNvSpPr/>
          <p:nvPr/>
        </p:nvSpPr>
        <p:spPr>
          <a:xfrm flipV="1">
            <a:off x="5818452" y="1700808"/>
            <a:ext cx="1922494" cy="1324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84408" y="2139280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F[Z(n)] </a:t>
            </a:r>
            <a:r>
              <a:rPr kumimoji="1" lang="ja-JP" altLang="en-US" smtClean="0"/>
              <a:t>→　</a:t>
            </a:r>
            <a:r>
              <a:rPr lang="en-US" altLang="ja-JP" smtClean="0"/>
              <a:t>Z(n</a:t>
            </a:r>
            <a:r>
              <a:rPr lang="en-US" altLang="ja-JP"/>
              <a:t>)] </a:t>
            </a:r>
            <a:endParaRPr kumimoji="1" lang="ja-JP" altLang="en-US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376109" y="1901592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/>
              <a:t>{X</a:t>
            </a:r>
            <a:r>
              <a:rPr kumimoji="1" lang="en-US" altLang="ja-JP" sz="1200" baseline="-25000" smtClean="0"/>
              <a:t>2</a:t>
            </a:r>
            <a:r>
              <a:rPr kumimoji="1" lang="en-US" altLang="ja-JP" sz="1200" smtClean="0"/>
              <a:t>, Y</a:t>
            </a:r>
            <a:r>
              <a:rPr kumimoji="1" lang="en-US" altLang="ja-JP" sz="1200" baseline="-25000" smtClean="0"/>
              <a:t>2</a:t>
            </a:r>
            <a:r>
              <a:rPr kumimoji="1" lang="en-US" altLang="ja-JP" sz="1200" smtClean="0"/>
              <a:t>}</a:t>
            </a:r>
            <a:endParaRPr kumimoji="1" lang="ja-JP" altLang="en-US" sz="1200"/>
          </a:p>
        </p:txBody>
      </p:sp>
      <p:cxnSp>
        <p:nvCxnSpPr>
          <p:cNvPr id="1025" name="直線矢印コネクタ 1024"/>
          <p:cNvCxnSpPr/>
          <p:nvPr/>
        </p:nvCxnSpPr>
        <p:spPr>
          <a:xfrm>
            <a:off x="979336" y="1894530"/>
            <a:ext cx="199345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/>
          <p:cNvCxnSpPr/>
          <p:nvPr/>
        </p:nvCxnSpPr>
        <p:spPr>
          <a:xfrm>
            <a:off x="967413" y="2024070"/>
            <a:ext cx="199345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/>
          <p:nvPr/>
        </p:nvCxnSpPr>
        <p:spPr>
          <a:xfrm>
            <a:off x="955490" y="2996952"/>
            <a:ext cx="199345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/>
          <p:cNvSpPr txBox="1"/>
          <p:nvPr/>
        </p:nvSpPr>
        <p:spPr>
          <a:xfrm>
            <a:off x="391349" y="2852936"/>
            <a:ext cx="612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/>
              <a:t>{X</a:t>
            </a:r>
            <a:r>
              <a:rPr kumimoji="1" lang="en-US" altLang="ja-JP" sz="1200" baseline="-25000" smtClean="0"/>
              <a:t>n</a:t>
            </a:r>
            <a:r>
              <a:rPr kumimoji="1" lang="en-US" altLang="ja-JP" sz="1200" smtClean="0"/>
              <a:t>, Y</a:t>
            </a:r>
            <a:r>
              <a:rPr kumimoji="1" lang="en-US" altLang="ja-JP" sz="1200" baseline="-25000" smtClean="0"/>
              <a:t>n</a:t>
            </a:r>
            <a:r>
              <a:rPr kumimoji="1" lang="en-US" altLang="ja-JP" sz="1200" smtClean="0"/>
              <a:t>}</a:t>
            </a:r>
            <a:endParaRPr kumimoji="1" lang="ja-JP" altLang="en-US" sz="1200"/>
          </a:p>
        </p:txBody>
      </p:sp>
      <p:sp>
        <p:nvSpPr>
          <p:cNvPr id="1029" name="テキスト ボックス 1028"/>
          <p:cNvSpPr txBox="1"/>
          <p:nvPr/>
        </p:nvSpPr>
        <p:spPr>
          <a:xfrm>
            <a:off x="263649" y="3429000"/>
            <a:ext cx="2071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smtClean="0"/>
              <a:t>Xi</a:t>
            </a:r>
            <a:r>
              <a:rPr lang="ja-JP" altLang="en-US" sz="1600" smtClean="0"/>
              <a:t>と</a:t>
            </a:r>
            <a:r>
              <a:rPr lang="en-US" altLang="ja-JP" sz="1600" smtClean="0"/>
              <a:t>Yi</a:t>
            </a:r>
            <a:r>
              <a:rPr lang="ja-JP" altLang="en-US" sz="1600" smtClean="0"/>
              <a:t>（波長異なる）を一本の導波路に入力</a:t>
            </a:r>
            <a:endParaRPr kumimoji="1" lang="ja-JP" altLang="en-US" sz="1600"/>
          </a:p>
        </p:txBody>
      </p:sp>
      <p:cxnSp>
        <p:nvCxnSpPr>
          <p:cNvPr id="1031" name="直線コネクタ 1030"/>
          <p:cNvCxnSpPr/>
          <p:nvPr/>
        </p:nvCxnSpPr>
        <p:spPr>
          <a:xfrm>
            <a:off x="823397" y="3129935"/>
            <a:ext cx="72008" cy="299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テキスト ボックス 141"/>
          <p:cNvSpPr txBox="1"/>
          <p:nvPr/>
        </p:nvSpPr>
        <p:spPr>
          <a:xfrm>
            <a:off x="2430272" y="3429000"/>
            <a:ext cx="1711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smtClean="0"/>
              <a:t>Xi</a:t>
            </a:r>
            <a:r>
              <a:rPr lang="ja-JP" altLang="en-US" sz="1600" smtClean="0"/>
              <a:t>と</a:t>
            </a:r>
            <a:r>
              <a:rPr lang="en-US" altLang="ja-JP" sz="1600" smtClean="0"/>
              <a:t>Yi</a:t>
            </a:r>
            <a:r>
              <a:rPr lang="ja-JP" altLang="en-US" sz="1600" smtClean="0"/>
              <a:t>を一括でフーリエ変換</a:t>
            </a:r>
            <a:endParaRPr kumimoji="1" lang="ja-JP" altLang="en-US" sz="1600"/>
          </a:p>
        </p:txBody>
      </p:sp>
      <p:cxnSp>
        <p:nvCxnSpPr>
          <p:cNvPr id="143" name="直線コネクタ 142"/>
          <p:cNvCxnSpPr/>
          <p:nvPr/>
        </p:nvCxnSpPr>
        <p:spPr>
          <a:xfrm>
            <a:off x="2695605" y="3068960"/>
            <a:ext cx="72008" cy="299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テキスト ボックス 1031"/>
          <p:cNvSpPr txBox="1"/>
          <p:nvPr/>
        </p:nvSpPr>
        <p:spPr>
          <a:xfrm>
            <a:off x="391349" y="119675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latin typeface="Symbol" panose="05050102010706020507" pitchFamily="18" charset="2"/>
              </a:rPr>
              <a:t>l</a:t>
            </a:r>
            <a:r>
              <a:rPr kumimoji="1" lang="en-US" altLang="ja-JP" baseline="-25000" smtClean="0"/>
              <a:t>x</a:t>
            </a:r>
            <a:endParaRPr kumimoji="1" lang="ja-JP" altLang="en-US" baseline="-25000"/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859401" y="120722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latin typeface="Symbol" panose="05050102010706020507" pitchFamily="18" charset="2"/>
              </a:rPr>
              <a:t>l</a:t>
            </a:r>
            <a:r>
              <a:rPr kumimoji="1" lang="en-US" altLang="ja-JP" baseline="-25000" smtClean="0"/>
              <a:t>y</a:t>
            </a:r>
            <a:endParaRPr kumimoji="1" lang="ja-JP" altLang="en-US" baseline="-25000"/>
          </a:p>
        </p:txBody>
      </p:sp>
      <p:cxnSp>
        <p:nvCxnSpPr>
          <p:cNvPr id="1037" name="直線コネクタ 1036"/>
          <p:cNvCxnSpPr>
            <a:stCxn id="1032" idx="2"/>
            <a:endCxn id="127" idx="0"/>
          </p:cNvCxnSpPr>
          <p:nvPr/>
        </p:nvCxnSpPr>
        <p:spPr>
          <a:xfrm>
            <a:off x="580664" y="1566084"/>
            <a:ext cx="1125" cy="173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線コネクタ 1038"/>
          <p:cNvCxnSpPr/>
          <p:nvPr/>
        </p:nvCxnSpPr>
        <p:spPr>
          <a:xfrm flipH="1">
            <a:off x="803310" y="1557964"/>
            <a:ext cx="185788" cy="163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/>
          <p:nvPr/>
        </p:nvCxnSpPr>
        <p:spPr>
          <a:xfrm flipH="1">
            <a:off x="4345040" y="3072456"/>
            <a:ext cx="158326" cy="348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/>
          <p:cNvSpPr txBox="1"/>
          <p:nvPr/>
        </p:nvSpPr>
        <p:spPr>
          <a:xfrm>
            <a:off x="4004219" y="3421151"/>
            <a:ext cx="1575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smtClean="0"/>
              <a:t>SA</a:t>
            </a:r>
            <a:r>
              <a:rPr kumimoji="1" lang="ja-JP" altLang="en-US" sz="1600" smtClean="0"/>
              <a:t>を用いてアナログ積をとる</a:t>
            </a:r>
            <a:endParaRPr kumimoji="1" lang="ja-JP" altLang="en-US" sz="1600"/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6156176" y="3375617"/>
            <a:ext cx="1931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smtClean="0"/>
              <a:t>Zi</a:t>
            </a:r>
            <a:r>
              <a:rPr lang="ja-JP" altLang="en-US" sz="1600" smtClean="0"/>
              <a:t>を</a:t>
            </a:r>
            <a:r>
              <a:rPr lang="ja-JP" altLang="en-US" sz="1600"/>
              <a:t>逆</a:t>
            </a:r>
            <a:r>
              <a:rPr lang="ja-JP" altLang="en-US" sz="1600" smtClean="0"/>
              <a:t>フーリエ変換</a:t>
            </a:r>
            <a:endParaRPr kumimoji="1" lang="ja-JP" altLang="en-US" sz="1600"/>
          </a:p>
        </p:txBody>
      </p:sp>
      <p:cxnSp>
        <p:nvCxnSpPr>
          <p:cNvPr id="156" name="直線コネクタ 155"/>
          <p:cNvCxnSpPr/>
          <p:nvPr/>
        </p:nvCxnSpPr>
        <p:spPr>
          <a:xfrm>
            <a:off x="6789200" y="2991435"/>
            <a:ext cx="72008" cy="299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テキスト ボックス 1040"/>
          <p:cNvSpPr txBox="1"/>
          <p:nvPr/>
        </p:nvSpPr>
        <p:spPr>
          <a:xfrm>
            <a:off x="391349" y="877362"/>
            <a:ext cx="853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X</a:t>
            </a:r>
            <a:r>
              <a:rPr lang="ja-JP" altLang="en-US" smtClean="0"/>
              <a:t>と</a:t>
            </a:r>
            <a:r>
              <a:rPr lang="en-US" altLang="ja-JP" smtClean="0"/>
              <a:t>Y</a:t>
            </a:r>
            <a:r>
              <a:rPr lang="ja-JP" altLang="en-US" smtClean="0"/>
              <a:t>に異なる波長を使うと回路をかなり単純化でき、</a:t>
            </a:r>
            <a:r>
              <a:rPr lang="ja-JP" altLang="en-US" smtClean="0">
                <a:solidFill>
                  <a:srgbClr val="FF0000"/>
                </a:solidFill>
              </a:rPr>
              <a:t>ユニタリ型</a:t>
            </a:r>
            <a:r>
              <a:rPr lang="en-US" altLang="ja-JP" smtClean="0">
                <a:solidFill>
                  <a:srgbClr val="FF0000"/>
                </a:solidFill>
              </a:rPr>
              <a:t>MZI-NN</a:t>
            </a:r>
            <a:r>
              <a:rPr lang="ja-JP" altLang="en-US" smtClean="0">
                <a:solidFill>
                  <a:srgbClr val="FF0000"/>
                </a:solidFill>
              </a:rPr>
              <a:t>回路</a:t>
            </a:r>
            <a:r>
              <a:rPr lang="ja-JP" altLang="en-US" smtClean="0"/>
              <a:t>で表現可能</a:t>
            </a:r>
            <a:endParaRPr kumimoji="1" lang="ja-JP" altLang="en-US"/>
          </a:p>
        </p:txBody>
      </p:sp>
      <p:sp>
        <p:nvSpPr>
          <p:cNvPr id="1043" name="テキスト ボックス 1042"/>
          <p:cNvSpPr txBox="1"/>
          <p:nvPr/>
        </p:nvSpPr>
        <p:spPr>
          <a:xfrm>
            <a:off x="5865594" y="4212099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注：フーリエ変換はユニタリ変換</a:t>
            </a:r>
            <a:endParaRPr kumimoji="1" lang="ja-JP" altLang="en-US"/>
          </a:p>
        </p:txBody>
      </p:sp>
      <p:sp>
        <p:nvSpPr>
          <p:cNvPr id="1044" name="正方形/長方形 1043"/>
          <p:cNvSpPr/>
          <p:nvPr/>
        </p:nvSpPr>
        <p:spPr>
          <a:xfrm>
            <a:off x="5224259" y="1747509"/>
            <a:ext cx="239501" cy="1324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7" name="直線コネクタ 1046"/>
          <p:cNvCxnSpPr>
            <a:stCxn id="1044" idx="2"/>
          </p:cNvCxnSpPr>
          <p:nvPr/>
        </p:nvCxnSpPr>
        <p:spPr>
          <a:xfrm>
            <a:off x="5344010" y="3072456"/>
            <a:ext cx="331587" cy="535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テキスト ボックス 1047"/>
          <p:cNvSpPr txBox="1"/>
          <p:nvPr/>
        </p:nvSpPr>
        <p:spPr>
          <a:xfrm>
            <a:off x="5394139" y="3618319"/>
            <a:ext cx="980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smtClean="0">
                <a:latin typeface="Symbol" panose="05050102010706020507" pitchFamily="18" charset="2"/>
              </a:rPr>
              <a:t>l</a:t>
            </a:r>
            <a:r>
              <a:rPr kumimoji="1" lang="en-US" altLang="ja-JP" sz="1200" smtClean="0"/>
              <a:t>x</a:t>
            </a:r>
            <a:r>
              <a:rPr kumimoji="1" lang="ja-JP" altLang="en-US" sz="1200" smtClean="0"/>
              <a:t>のみを通すフィルター</a:t>
            </a:r>
            <a:endParaRPr kumimoji="1" lang="ja-JP" altLang="en-US" sz="1200"/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2561846" y="5301208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FF0000"/>
                </a:solidFill>
              </a:rPr>
              <a:t>（</a:t>
            </a:r>
            <a:r>
              <a:rPr kumimoji="1" lang="en-US" altLang="ja-JP" smtClean="0">
                <a:solidFill>
                  <a:srgbClr val="FF0000"/>
                </a:solidFill>
              </a:rPr>
              <a:t>UΣV</a:t>
            </a:r>
            <a:r>
              <a:rPr kumimoji="1" lang="ja-JP" altLang="en-US" smtClean="0">
                <a:solidFill>
                  <a:srgbClr val="FF0000"/>
                </a:solidFill>
              </a:rPr>
              <a:t>回路の</a:t>
            </a:r>
            <a:r>
              <a:rPr kumimoji="1" lang="en-US" altLang="ja-JP" smtClean="0">
                <a:solidFill>
                  <a:srgbClr val="FF0000"/>
                </a:solidFill>
              </a:rPr>
              <a:t>U</a:t>
            </a:r>
            <a:r>
              <a:rPr kumimoji="1" lang="ja-JP" altLang="en-US" smtClean="0">
                <a:solidFill>
                  <a:srgbClr val="FF0000"/>
                </a:solidFill>
              </a:rPr>
              <a:t>のみ使う）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052" name="テキスト ボックス 1051"/>
          <p:cNvSpPr txBox="1"/>
          <p:nvPr/>
        </p:nvSpPr>
        <p:spPr>
          <a:xfrm>
            <a:off x="2155017" y="4477181"/>
            <a:ext cx="2733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smtClean="0"/>
              <a:t>バタフライ光回路</a:t>
            </a:r>
            <a:endParaRPr lang="en-US" altLang="ja-JP" smtClean="0"/>
          </a:p>
          <a:p>
            <a:pPr marL="342900" indent="-342900">
              <a:buAutoNum type="arabicPeriod"/>
            </a:pPr>
            <a:r>
              <a:rPr lang="ja-JP" altLang="en-US" smtClean="0"/>
              <a:t>レンズ光学系</a:t>
            </a:r>
            <a:endParaRPr lang="en-US" altLang="ja-JP" smtClean="0"/>
          </a:p>
          <a:p>
            <a:pPr marL="342900" indent="-342900">
              <a:buAutoNum type="arabicPeriod"/>
            </a:pPr>
            <a:r>
              <a:rPr kumimoji="1" lang="ja-JP" altLang="en-US" smtClean="0">
                <a:solidFill>
                  <a:srgbClr val="FF0000"/>
                </a:solidFill>
              </a:rPr>
              <a:t>ユニタリ</a:t>
            </a:r>
            <a:r>
              <a:rPr kumimoji="1" lang="en-US" altLang="ja-JP" smtClean="0">
                <a:solidFill>
                  <a:srgbClr val="FF0000"/>
                </a:solidFill>
              </a:rPr>
              <a:t>MZI-NN</a:t>
            </a:r>
            <a:r>
              <a:rPr kumimoji="1" lang="ja-JP" altLang="en-US" smtClean="0">
                <a:solidFill>
                  <a:srgbClr val="FF0000"/>
                </a:solidFill>
              </a:rPr>
              <a:t>光回路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055" name="直線矢印コネクタ 1054"/>
          <p:cNvCxnSpPr/>
          <p:nvPr/>
        </p:nvCxnSpPr>
        <p:spPr>
          <a:xfrm>
            <a:off x="2915816" y="4013775"/>
            <a:ext cx="0" cy="4233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矢印コネクタ 178"/>
          <p:cNvCxnSpPr/>
          <p:nvPr/>
        </p:nvCxnSpPr>
        <p:spPr>
          <a:xfrm flipH="1">
            <a:off x="5224259" y="3813421"/>
            <a:ext cx="1539317" cy="767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/>
          <p:cNvSpPr/>
          <p:nvPr/>
        </p:nvSpPr>
        <p:spPr>
          <a:xfrm>
            <a:off x="2155017" y="4437112"/>
            <a:ext cx="2993047" cy="123342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9" name="直線矢印コネクタ 138"/>
          <p:cNvCxnSpPr/>
          <p:nvPr/>
        </p:nvCxnSpPr>
        <p:spPr>
          <a:xfrm flipH="1">
            <a:off x="1831509" y="5400511"/>
            <a:ext cx="796276" cy="50811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30151" y="5944831"/>
            <a:ext cx="5460149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U-MZI-NN</a:t>
            </a:r>
            <a:r>
              <a:rPr lang="ja-JP" altLang="en-US" smtClean="0"/>
              <a:t>を使う場合、事前学習</a:t>
            </a:r>
            <a:r>
              <a:rPr lang="ja-JP" altLang="en-US"/>
              <a:t>に</a:t>
            </a:r>
            <a:r>
              <a:rPr lang="ja-JP" altLang="en-US" smtClean="0"/>
              <a:t>よって最適化が可能</a:t>
            </a:r>
            <a:endParaRPr kumimoji="1" lang="ja-JP" altLang="en-US"/>
          </a:p>
        </p:txBody>
      </p:sp>
      <p:sp>
        <p:nvSpPr>
          <p:cNvPr id="144" name="正方形/長方形 143"/>
          <p:cNvSpPr/>
          <p:nvPr/>
        </p:nvSpPr>
        <p:spPr>
          <a:xfrm>
            <a:off x="8265807" y="1699692"/>
            <a:ext cx="266633" cy="1372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9" name="直線コネクタ 188"/>
          <p:cNvCxnSpPr/>
          <p:nvPr/>
        </p:nvCxnSpPr>
        <p:spPr>
          <a:xfrm>
            <a:off x="8399123" y="2991435"/>
            <a:ext cx="72008" cy="299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/>
          <p:cNvSpPr txBox="1"/>
          <p:nvPr/>
        </p:nvSpPr>
        <p:spPr>
          <a:xfrm>
            <a:off x="8244408" y="33477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識別</a:t>
            </a:r>
            <a:endParaRPr kumimoji="1" lang="ja-JP" altLang="en-US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2072128" y="6358542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フーリエ変換回路部の重みを修正</a:t>
            </a:r>
            <a:endParaRPr kumimoji="1" lang="ja-JP" altLang="en-US"/>
          </a:p>
        </p:txBody>
      </p:sp>
      <p:sp>
        <p:nvSpPr>
          <p:cNvPr id="192" name="テキスト ボックス 191"/>
          <p:cNvSpPr txBox="1"/>
          <p:nvPr/>
        </p:nvSpPr>
        <p:spPr>
          <a:xfrm>
            <a:off x="7308304" y="-1893"/>
            <a:ext cx="177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2016/10/26    </a:t>
            </a:r>
            <a:r>
              <a:rPr kumimoji="1" lang="ja-JP" altLang="en-US" sz="1600" smtClean="0"/>
              <a:t>納富</a:t>
            </a:r>
            <a:endParaRPr kumimoji="1" lang="ja-JP" altLang="en-US" sz="160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580664" y="4462566"/>
            <a:ext cx="147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smtClean="0"/>
              <a:t>フーリエ変換は幾つかのやり方がある</a:t>
            </a:r>
            <a:endParaRPr kumimoji="1" lang="ja-JP" altLang="en-US" sz="120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728305" y="48691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特徴</a:t>
            </a:r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872257" y="5180999"/>
            <a:ext cx="32592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kumimoji="1" lang="ja-JP" altLang="en-US" smtClean="0"/>
              <a:t>ユニタリ変換回路のみでＯＫ</a:t>
            </a:r>
            <a:endParaRPr kumimoji="1" lang="en-US" altLang="ja-JP" smtClean="0"/>
          </a:p>
          <a:p>
            <a:r>
              <a:rPr lang="ja-JP" altLang="en-US" smtClean="0"/>
              <a:t>・波長多重演算可能</a:t>
            </a:r>
            <a:endParaRPr lang="en-US" altLang="ja-JP" smtClean="0"/>
          </a:p>
          <a:p>
            <a:r>
              <a:rPr kumimoji="1" lang="ja-JP" altLang="en-US" smtClean="0"/>
              <a:t>・ＳＡで乗算が可能</a:t>
            </a:r>
            <a:endParaRPr kumimoji="1" lang="en-US" altLang="ja-JP" smtClean="0"/>
          </a:p>
          <a:p>
            <a:r>
              <a:rPr lang="ja-JP" altLang="en-US" smtClean="0"/>
              <a:t>・ＮＮによる最適化が可能</a:t>
            </a:r>
            <a:endParaRPr lang="en-US" altLang="ja-JP" smtClean="0"/>
          </a:p>
          <a:p>
            <a:r>
              <a:rPr kumimoji="1" lang="ja-JP" altLang="en-US" smtClean="0"/>
              <a:t>・超高速（但し、ノイズに弱い？）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78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59632" y="838796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X&lt;&lt;Y</a:t>
            </a:r>
            <a:r>
              <a:rPr kumimoji="1" lang="ja-JP" altLang="en-US" smtClean="0"/>
              <a:t>の条件で、出力として</a:t>
            </a:r>
            <a:r>
              <a:rPr kumimoji="1" lang="en-US" altLang="ja-JP" smtClean="0"/>
              <a:t>X</a:t>
            </a:r>
            <a:r>
              <a:rPr kumimoji="1" lang="ja-JP" altLang="en-US" smtClean="0"/>
              <a:t>の波長のみをとると、ほぼＸＹになる</a:t>
            </a:r>
            <a:endParaRPr kumimoji="1" lang="ja-JP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23" y="1554318"/>
            <a:ext cx="3658434" cy="232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048136" y="1394260"/>
            <a:ext cx="116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X: 0 </a:t>
            </a:r>
            <a:r>
              <a:rPr kumimoji="1" lang="ja-JP" altLang="en-US" smtClean="0"/>
              <a:t>～</a:t>
            </a:r>
            <a:r>
              <a:rPr kumimoji="1" lang="en-US" altLang="ja-JP" smtClean="0"/>
              <a:t> 0.1</a:t>
            </a:r>
          </a:p>
          <a:p>
            <a:r>
              <a:rPr lang="en-US" altLang="ja-JP" smtClean="0"/>
              <a:t>Y:  0</a:t>
            </a:r>
            <a:r>
              <a:rPr lang="ja-JP" altLang="en-US" smtClean="0"/>
              <a:t>～</a:t>
            </a:r>
            <a:r>
              <a:rPr lang="en-US" altLang="ja-JP" smtClean="0"/>
              <a:t> 6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24395" y="354309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ｙ</a:t>
            </a:r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49887" y="150738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X=0.1</a:t>
            </a:r>
            <a:endParaRPr kumimoji="1" lang="ja-JP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761" y="1402042"/>
            <a:ext cx="2698094" cy="201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5137151" y="35103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z=xy</a:t>
            </a:r>
            <a:endParaRPr kumimoji="1" lang="ja-JP" alt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855" y="1591314"/>
            <a:ext cx="2286521" cy="182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オブジェクト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458765"/>
              </p:ext>
            </p:extLst>
          </p:nvPr>
        </p:nvGraphicFramePr>
        <p:xfrm>
          <a:off x="7000735" y="3543090"/>
          <a:ext cx="17653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数式" r:id="rId6" imgW="1358640" imgH="431640" progId="Equation.3">
                  <p:embed/>
                </p:oleObj>
              </mc:Choice>
              <mc:Fallback>
                <p:oleObj name="数式" r:id="rId6" imgW="1358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735" y="3543090"/>
                        <a:ext cx="17653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2324395" y="150754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aL=6</a:t>
            </a:r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9512" y="188640"/>
            <a:ext cx="4471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smtClean="0"/>
              <a:t>SA</a:t>
            </a:r>
            <a:r>
              <a:rPr kumimoji="1" lang="ja-JP" altLang="en-US" sz="2800" b="1" smtClean="0"/>
              <a:t>を用いたＮＮアナログ乗算</a:t>
            </a:r>
            <a:endParaRPr kumimoji="1" lang="en-US" altLang="ja-JP" sz="2800" b="1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71600" y="4437112"/>
            <a:ext cx="750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理想的な乗算からずれがあるが、事前学習による</a:t>
            </a:r>
            <a:r>
              <a:rPr lang="ja-JP" altLang="en-US" smtClean="0"/>
              <a:t>重み調整で最適化可能？</a:t>
            </a:r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63688" y="5013176"/>
            <a:ext cx="662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＊原理的には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層ＮＮでは</a:t>
            </a:r>
            <a:r>
              <a:rPr lang="ja-JP" altLang="en-US" smtClean="0"/>
              <a:t>任意の演算</a:t>
            </a:r>
            <a:r>
              <a:rPr lang="ja-JP" altLang="en-US"/>
              <a:t>を</a:t>
            </a:r>
            <a:r>
              <a:rPr lang="en-US" altLang="ja-JP" smtClean="0"/>
              <a:t>SA</a:t>
            </a:r>
            <a:r>
              <a:rPr lang="ja-JP" altLang="en-US" smtClean="0"/>
              <a:t>で表現可能なはず</a:t>
            </a:r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01682" y="5589240"/>
            <a:ext cx="7678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物理系によるアナログ演算は必ずずれが生じるから、これをＮＮの事前学習で</a:t>
            </a:r>
            <a:endParaRPr kumimoji="1" lang="en-US" altLang="ja-JP" smtClean="0"/>
          </a:p>
          <a:p>
            <a:r>
              <a:rPr lang="ja-JP" altLang="en-US" smtClean="0"/>
              <a:t>補正</a:t>
            </a:r>
            <a:r>
              <a:rPr lang="ja-JP" altLang="en-US"/>
              <a:t>する、と</a:t>
            </a:r>
            <a:r>
              <a:rPr lang="ja-JP" altLang="en-US" smtClean="0"/>
              <a:t>いうやり方は、汎用的に使えるのではないか？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308304" y="-1893"/>
            <a:ext cx="177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2016/10/26    </a:t>
            </a:r>
            <a:r>
              <a:rPr kumimoji="1" lang="ja-JP" altLang="en-US" sz="1600" smtClean="0"/>
              <a:t>納富</a:t>
            </a:r>
            <a:endParaRPr kumimoji="1" lang="ja-JP" altLang="en-US" sz="1600"/>
          </a:p>
        </p:txBody>
      </p:sp>
      <p:cxnSp>
        <p:nvCxnSpPr>
          <p:cNvPr id="23" name="直線コネクタ 22"/>
          <p:cNvCxnSpPr/>
          <p:nvPr/>
        </p:nvCxnSpPr>
        <p:spPr>
          <a:xfrm>
            <a:off x="2947393" y="2269020"/>
            <a:ext cx="363276" cy="27818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2473635" y="2408111"/>
            <a:ext cx="103481" cy="52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オブジェクト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326469"/>
              </p:ext>
            </p:extLst>
          </p:nvPr>
        </p:nvGraphicFramePr>
        <p:xfrm>
          <a:off x="2078557" y="2851554"/>
          <a:ext cx="18637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数式" r:id="rId8" imgW="1434960" imgH="431640" progId="Equation.3">
                  <p:embed/>
                </p:oleObj>
              </mc:Choice>
              <mc:Fallback>
                <p:oleObj name="数式" r:id="rId8" imgW="1434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557" y="2851554"/>
                        <a:ext cx="18637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787553"/>
              </p:ext>
            </p:extLst>
          </p:nvPr>
        </p:nvGraphicFramePr>
        <p:xfrm>
          <a:off x="3129031" y="2547201"/>
          <a:ext cx="790575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数式" r:id="rId10" imgW="609480" imgH="203040" progId="Equation.3">
                  <p:embed/>
                </p:oleObj>
              </mc:Choice>
              <mc:Fallback>
                <p:oleObj name="数式" r:id="rId10" imgW="609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9031" y="2547201"/>
                        <a:ext cx="790575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320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 flipV="1">
            <a:off x="618080" y="992625"/>
            <a:ext cx="775409" cy="1068654"/>
            <a:chOff x="1137631" y="4034855"/>
            <a:chExt cx="969261" cy="1335818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1137631" y="4034855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>
              <a:off x="1137631" y="4156293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1137631" y="4277731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137631" y="4399169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1137631" y="4520607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1137631" y="4642045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1137631" y="4763483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1137631" y="4884921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1137631" y="5006359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1137631" y="5127797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1137631" y="5249235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1137631" y="5370673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/>
        </p:nvGrpSpPr>
        <p:grpSpPr>
          <a:xfrm flipV="1">
            <a:off x="6908362" y="923622"/>
            <a:ext cx="775409" cy="1068654"/>
            <a:chOff x="1137631" y="4034855"/>
            <a:chExt cx="969261" cy="1335818"/>
          </a:xfrm>
        </p:grpSpPr>
        <p:cxnSp>
          <p:nvCxnSpPr>
            <p:cNvPr id="18" name="直線コネクタ 17"/>
            <p:cNvCxnSpPr/>
            <p:nvPr/>
          </p:nvCxnSpPr>
          <p:spPr>
            <a:xfrm>
              <a:off x="1137631" y="4034855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1137631" y="4156293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1137631" y="4277731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1137631" y="4399169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1137631" y="4520607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1137631" y="4642045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1137631" y="4763483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1137631" y="4884921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>
              <a:off x="1137631" y="5006359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1137631" y="5127797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1137631" y="5249235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1137631" y="5370673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グループ化 29"/>
          <p:cNvGrpSpPr/>
          <p:nvPr/>
        </p:nvGrpSpPr>
        <p:grpSpPr>
          <a:xfrm flipV="1">
            <a:off x="4494020" y="945924"/>
            <a:ext cx="775409" cy="1068654"/>
            <a:chOff x="1137631" y="4034855"/>
            <a:chExt cx="969261" cy="1335818"/>
          </a:xfrm>
        </p:grpSpPr>
        <p:cxnSp>
          <p:nvCxnSpPr>
            <p:cNvPr id="31" name="直線コネクタ 30"/>
            <p:cNvCxnSpPr/>
            <p:nvPr/>
          </p:nvCxnSpPr>
          <p:spPr>
            <a:xfrm>
              <a:off x="1137631" y="4034855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1137631" y="4156293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1137631" y="4277731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1137631" y="4399169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1137631" y="4520607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1137631" y="4642045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1137631" y="4763483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>
              <a:off x="1137631" y="4884921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1137631" y="5006359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1137631" y="5127797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1137631" y="5249235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1137631" y="5370673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グループ化 42"/>
          <p:cNvGrpSpPr/>
          <p:nvPr/>
        </p:nvGrpSpPr>
        <p:grpSpPr>
          <a:xfrm flipV="1">
            <a:off x="2699792" y="970323"/>
            <a:ext cx="775409" cy="1068654"/>
            <a:chOff x="1137631" y="4034855"/>
            <a:chExt cx="969261" cy="1335818"/>
          </a:xfrm>
        </p:grpSpPr>
        <p:cxnSp>
          <p:nvCxnSpPr>
            <p:cNvPr id="44" name="直線コネクタ 43"/>
            <p:cNvCxnSpPr/>
            <p:nvPr/>
          </p:nvCxnSpPr>
          <p:spPr>
            <a:xfrm>
              <a:off x="1137631" y="4034855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>
              <a:off x="1137631" y="4156293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>
              <a:off x="1137631" y="4277731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1137631" y="4399169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1137631" y="4520607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1137631" y="4642045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1137631" y="4763483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1137631" y="4884921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1137631" y="5006359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1137631" y="5127797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>
              <a:off x="1137631" y="5249235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1137631" y="5370673"/>
              <a:ext cx="9692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/>
          <p:cNvSpPr/>
          <p:nvPr/>
        </p:nvSpPr>
        <p:spPr>
          <a:xfrm flipV="1">
            <a:off x="899592" y="842426"/>
            <a:ext cx="1922494" cy="1324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3413900" y="823302"/>
            <a:ext cx="1086869" cy="13249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rgbClr val="FF0000"/>
                </a:solidFill>
              </a:rPr>
              <a:t>SA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02775" y="1253467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r>
              <a:rPr kumimoji="1" lang="en-US" altLang="ja-JP" smtClean="0"/>
              <a:t>(n)  </a:t>
            </a:r>
            <a:r>
              <a:rPr kumimoji="1" lang="ja-JP" altLang="en-US" smtClean="0"/>
              <a:t>→　</a:t>
            </a:r>
            <a:r>
              <a:rPr lang="en-US" altLang="ja-JP"/>
              <a:t>F[X(n</a:t>
            </a:r>
            <a:r>
              <a:rPr lang="en-US" altLang="ja-JP" smtClean="0"/>
              <a:t>)]</a:t>
            </a:r>
            <a:endParaRPr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09954" y="567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86846" y="178429"/>
            <a:ext cx="5432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smtClean="0"/>
              <a:t>ユニタリ変換＋非線形による演算</a:t>
            </a:r>
            <a:endParaRPr kumimoji="1" lang="ja-JP" altLang="en-US" sz="2800" b="1"/>
          </a:p>
        </p:txBody>
      </p:sp>
      <p:sp>
        <p:nvSpPr>
          <p:cNvPr id="63" name="正方形/長方形 62"/>
          <p:cNvSpPr/>
          <p:nvPr/>
        </p:nvSpPr>
        <p:spPr>
          <a:xfrm flipV="1">
            <a:off x="5236416" y="776601"/>
            <a:ext cx="1922494" cy="1324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02372" y="1215073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F[Z(n)] </a:t>
            </a:r>
            <a:r>
              <a:rPr kumimoji="1" lang="ja-JP" altLang="en-US" smtClean="0"/>
              <a:t>→　</a:t>
            </a:r>
            <a:r>
              <a:rPr lang="en-US" altLang="ja-JP" smtClean="0"/>
              <a:t>Z(n</a:t>
            </a:r>
            <a:r>
              <a:rPr lang="en-US" altLang="ja-JP"/>
              <a:t>)] </a:t>
            </a:r>
            <a:endParaRPr kumimoji="1" lang="ja-JP" altLang="en-US"/>
          </a:p>
        </p:txBody>
      </p:sp>
      <p:cxnSp>
        <p:nvCxnSpPr>
          <p:cNvPr id="73" name="直線コネクタ 72"/>
          <p:cNvCxnSpPr/>
          <p:nvPr/>
        </p:nvCxnSpPr>
        <p:spPr>
          <a:xfrm>
            <a:off x="1656249" y="2038977"/>
            <a:ext cx="72008" cy="299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3763004" y="2148249"/>
            <a:ext cx="158326" cy="348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3274248" y="2496944"/>
            <a:ext cx="1456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smtClean="0"/>
              <a:t>SA</a:t>
            </a:r>
            <a:r>
              <a:rPr kumimoji="1" lang="ja-JP" altLang="en-US" sz="1600" smtClean="0"/>
              <a:t>による非線形処理</a:t>
            </a:r>
            <a:endParaRPr kumimoji="1" lang="ja-JP" altLang="en-US" sz="1600"/>
          </a:p>
        </p:txBody>
      </p:sp>
      <p:cxnSp>
        <p:nvCxnSpPr>
          <p:cNvPr id="81" name="直線コネクタ 80"/>
          <p:cNvCxnSpPr/>
          <p:nvPr/>
        </p:nvCxnSpPr>
        <p:spPr>
          <a:xfrm>
            <a:off x="6207164" y="2067228"/>
            <a:ext cx="72008" cy="299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493378" y="3375807"/>
            <a:ext cx="7202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目的の演算が</a:t>
            </a:r>
            <a:r>
              <a:rPr kumimoji="1" lang="ja-JP" altLang="en-US" smtClean="0">
                <a:solidFill>
                  <a:srgbClr val="FF0000"/>
                </a:solidFill>
              </a:rPr>
              <a:t>ユニタリ行列＋非線形</a:t>
            </a:r>
            <a:r>
              <a:rPr kumimoji="1" lang="ja-JP" altLang="en-US" smtClean="0"/>
              <a:t>で表現できれば、回路は簡単になる</a:t>
            </a:r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4688266" y="823302"/>
            <a:ext cx="239501" cy="1324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/>
          <p:cNvCxnSpPr>
            <a:stCxn id="83" idx="2"/>
          </p:cNvCxnSpPr>
          <p:nvPr/>
        </p:nvCxnSpPr>
        <p:spPr>
          <a:xfrm>
            <a:off x="4808017" y="2148249"/>
            <a:ext cx="331587" cy="535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7683771" y="775485"/>
            <a:ext cx="266633" cy="1372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コネクタ 86"/>
          <p:cNvCxnSpPr/>
          <p:nvPr/>
        </p:nvCxnSpPr>
        <p:spPr>
          <a:xfrm>
            <a:off x="7817087" y="2067228"/>
            <a:ext cx="72008" cy="299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7662372" y="24234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識別</a:t>
            </a:r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7308304" y="-1893"/>
            <a:ext cx="177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2016/10/26    </a:t>
            </a:r>
            <a:r>
              <a:rPr kumimoji="1" lang="ja-JP" altLang="en-US" sz="1600" smtClean="0"/>
              <a:t>納富</a:t>
            </a:r>
            <a:endParaRPr kumimoji="1" lang="ja-JP" altLang="en-US" sz="160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899592" y="237444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ユニタリ変換</a:t>
            </a:r>
            <a:endParaRPr kumimoji="1" lang="ja-JP" altLang="en-US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5733520" y="244551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ユニタリ変換</a:t>
            </a:r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4574301" y="2692819"/>
            <a:ext cx="145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smtClean="0"/>
              <a:t>WDM</a:t>
            </a:r>
            <a:r>
              <a:rPr kumimoji="1" lang="ja-JP" altLang="en-US" sz="1200" smtClean="0"/>
              <a:t>を使った場合はフィルター必要</a:t>
            </a:r>
            <a:endParaRPr kumimoji="1" lang="ja-JP" altLang="en-US" sz="1200"/>
          </a:p>
        </p:txBody>
      </p:sp>
      <p:sp>
        <p:nvSpPr>
          <p:cNvPr id="93" name="正方形/長方形 92"/>
          <p:cNvSpPr/>
          <p:nvPr/>
        </p:nvSpPr>
        <p:spPr>
          <a:xfrm>
            <a:off x="2967745" y="839699"/>
            <a:ext cx="239501" cy="1324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Σ</a:t>
            </a:r>
            <a:endParaRPr kumimoji="1" lang="ja-JP" altLang="en-US"/>
          </a:p>
        </p:txBody>
      </p:sp>
      <p:cxnSp>
        <p:nvCxnSpPr>
          <p:cNvPr id="95" name="直線コネクタ 94"/>
          <p:cNvCxnSpPr/>
          <p:nvPr/>
        </p:nvCxnSpPr>
        <p:spPr>
          <a:xfrm flipH="1">
            <a:off x="2699792" y="1992276"/>
            <a:ext cx="387704" cy="75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1794925" y="2816643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smtClean="0"/>
              <a:t>必要があれば</a:t>
            </a:r>
            <a:r>
              <a:rPr kumimoji="1" lang="en-US" altLang="ja-JP" sz="1200" smtClean="0"/>
              <a:t>Σ</a:t>
            </a:r>
            <a:r>
              <a:rPr kumimoji="1" lang="ja-JP" altLang="en-US" sz="1200" smtClean="0"/>
              <a:t>型の</a:t>
            </a:r>
            <a:endParaRPr kumimoji="1" lang="en-US" altLang="ja-JP" sz="1200" smtClean="0"/>
          </a:p>
          <a:p>
            <a:r>
              <a:rPr lang="ja-JP" altLang="en-US" sz="1200" smtClean="0"/>
              <a:t>振幅変調器を挿入</a:t>
            </a:r>
            <a:endParaRPr kumimoji="1" lang="en-US" altLang="ja-JP" sz="1200" smtClean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645982" y="4469028"/>
            <a:ext cx="785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例：　エルミート行列を対角化して</a:t>
            </a:r>
            <a:r>
              <a:rPr lang="ja-JP" altLang="en-US" smtClean="0"/>
              <a:t>固有値</a:t>
            </a:r>
            <a:r>
              <a:rPr lang="ja-JP" altLang="en-US"/>
              <a:t>ごと</a:t>
            </a:r>
            <a:r>
              <a:rPr lang="ja-JP" altLang="en-US" smtClean="0"/>
              <a:t>に非線形処理を施して元にもどす、</a:t>
            </a:r>
            <a:endParaRPr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　　という演算を表現できる</a:t>
            </a:r>
            <a:endParaRPr kumimoji="1" lang="ja-JP" altLang="en-US"/>
          </a:p>
        </p:txBody>
      </p:sp>
      <p:sp>
        <p:nvSpPr>
          <p:cNvPr id="99" name="下矢印 98"/>
          <p:cNvSpPr/>
          <p:nvPr/>
        </p:nvSpPr>
        <p:spPr>
          <a:xfrm>
            <a:off x="2903295" y="3807855"/>
            <a:ext cx="938872" cy="21602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1939526" y="4008807"/>
            <a:ext cx="592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たぶん、これが最も</a:t>
            </a:r>
            <a:r>
              <a:rPr kumimoji="1" lang="en-US" altLang="ja-JP" smtClean="0"/>
              <a:t>MZI-NN</a:t>
            </a:r>
            <a:r>
              <a:rPr kumimoji="1" lang="ja-JP" altLang="en-US" smtClean="0"/>
              <a:t>に向いた演算処理ではないか？</a:t>
            </a:r>
            <a:endParaRPr kumimoji="1" lang="ja-JP" altLang="en-US"/>
          </a:p>
        </p:txBody>
      </p:sp>
      <p:sp>
        <p:nvSpPr>
          <p:cNvPr id="102" name="テキスト ボックス 101"/>
          <p:cNvSpPr txBox="1"/>
          <p:nvPr/>
        </p:nvSpPr>
        <p:spPr>
          <a:xfrm flipH="1">
            <a:off x="179512" y="5189108"/>
            <a:ext cx="178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★</a:t>
            </a:r>
            <a:r>
              <a:rPr kumimoji="1" lang="ja-JP" altLang="en-US" smtClean="0"/>
              <a:t>考慮すべき点</a:t>
            </a:r>
            <a:endParaRPr kumimoji="1" lang="ja-JP" altLang="en-US"/>
          </a:p>
        </p:txBody>
      </p:sp>
      <p:sp>
        <p:nvSpPr>
          <p:cNvPr id="103" name="テキスト ボックス 102"/>
          <p:cNvSpPr txBox="1"/>
          <p:nvPr/>
        </p:nvSpPr>
        <p:spPr>
          <a:xfrm flipH="1">
            <a:off x="717840" y="5558440"/>
            <a:ext cx="8180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・入力層、隠れ層、出力層のユニット数が異なる場合には必然的に</a:t>
            </a:r>
            <a:r>
              <a:rPr lang="en-US" altLang="ja-JP" smtClean="0"/>
              <a:t>UΣV</a:t>
            </a:r>
            <a:r>
              <a:rPr lang="ja-JP" altLang="en-US" smtClean="0"/>
              <a:t>型必要となる。→通常のパタン認識処理や意味抽出では</a:t>
            </a:r>
            <a:r>
              <a:rPr lang="en-US" altLang="ja-JP" smtClean="0"/>
              <a:t>NN</a:t>
            </a:r>
            <a:r>
              <a:rPr lang="ja-JP" altLang="en-US"/>
              <a:t>的に</a:t>
            </a:r>
            <a:r>
              <a:rPr lang="ja-JP" altLang="en-US" smtClean="0"/>
              <a:t>はユニット数は可変にしたい</a:t>
            </a:r>
            <a:endParaRPr kumimoji="1" lang="ja-JP" altLang="en-US"/>
          </a:p>
        </p:txBody>
      </p:sp>
      <p:sp>
        <p:nvSpPr>
          <p:cNvPr id="105" name="テキスト ボックス 104"/>
          <p:cNvSpPr txBox="1"/>
          <p:nvPr/>
        </p:nvSpPr>
        <p:spPr>
          <a:xfrm flipH="1">
            <a:off x="717840" y="6228020"/>
            <a:ext cx="842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・通常の</a:t>
            </a:r>
            <a:r>
              <a:rPr kumimoji="1" lang="en-US" altLang="ja-JP" smtClean="0"/>
              <a:t>NN</a:t>
            </a:r>
            <a:r>
              <a:rPr kumimoji="1" lang="ja-JP" altLang="en-US" smtClean="0"/>
              <a:t>と異なった応用分野を想定する必要ありか？（例えばフーリエ変換乗算）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50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39552" y="476672"/>
            <a:ext cx="2884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smtClean="0"/>
              <a:t>大局的な狙い</a:t>
            </a:r>
            <a:endParaRPr kumimoji="1" lang="ja-JP" altLang="en-US" sz="36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7584" y="1620711"/>
            <a:ext cx="77768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・線形干渉</a:t>
            </a:r>
            <a:r>
              <a:rPr lang="ja-JP" altLang="en-US" sz="3200"/>
              <a:t>回路</a:t>
            </a:r>
            <a:r>
              <a:rPr lang="ja-JP" altLang="en-US" sz="3200" smtClean="0"/>
              <a:t>は超高速演算</a:t>
            </a:r>
            <a:r>
              <a:rPr lang="ja-JP" altLang="en-US" sz="3200"/>
              <a:t>が</a:t>
            </a:r>
            <a:r>
              <a:rPr lang="ja-JP" altLang="en-US" sz="3200" smtClean="0"/>
              <a:t>可能</a:t>
            </a:r>
            <a:r>
              <a:rPr lang="ja-JP" altLang="en-US" sz="3200"/>
              <a:t>で</a:t>
            </a:r>
            <a:r>
              <a:rPr lang="ja-JP" altLang="en-US" sz="3200" smtClean="0"/>
              <a:t>、</a:t>
            </a:r>
            <a:r>
              <a:rPr lang="ja-JP" altLang="ja-JP" sz="3200"/>
              <a:t>フーリエ変換や様々な</a:t>
            </a:r>
            <a:r>
              <a:rPr lang="ja-JP" altLang="ja-JP" sz="3200"/>
              <a:t>コンボリューション</a:t>
            </a:r>
            <a:r>
              <a:rPr lang="ja-JP" altLang="ja-JP" sz="3200" smtClean="0"/>
              <a:t>演算が</a:t>
            </a:r>
            <a:r>
              <a:rPr lang="ja-JP" altLang="ja-JP" sz="3200"/>
              <a:t>可能だが、</a:t>
            </a:r>
            <a:r>
              <a:rPr lang="ja-JP" altLang="en-US" sz="3200" smtClean="0"/>
              <a:t>表現可能な演算</a:t>
            </a:r>
            <a:r>
              <a:rPr lang="ja-JP" altLang="en-US" sz="3200"/>
              <a:t>に大きな制限が</a:t>
            </a:r>
            <a:r>
              <a:rPr lang="ja-JP" altLang="en-US" sz="3200"/>
              <a:t>ある</a:t>
            </a:r>
            <a:r>
              <a:rPr lang="ja-JP" altLang="en-US" sz="3200" smtClean="0"/>
              <a:t>。</a:t>
            </a:r>
            <a:endParaRPr lang="en-US" altLang="ja-JP" sz="3200" smtClean="0"/>
          </a:p>
          <a:p>
            <a:r>
              <a:rPr lang="ja-JP" altLang="en-US" sz="3200"/>
              <a:t/>
            </a:r>
            <a:br>
              <a:rPr lang="ja-JP" altLang="en-US" sz="3200"/>
            </a:br>
            <a:r>
              <a:rPr lang="ja-JP" altLang="en-US" sz="3200"/>
              <a:t>・線形干渉回路に、ＳＡのような弱くて高速な非線形を少数段挿入することによって、飛躍的に演算機能を拡大する手段としてＮＮを使えないか？</a:t>
            </a:r>
            <a:endParaRPr kumimoji="1" lang="ja-JP" altLang="en-US" sz="320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08304" y="-1893"/>
            <a:ext cx="177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2016/10/26    </a:t>
            </a:r>
            <a:r>
              <a:rPr kumimoji="1" lang="ja-JP" altLang="en-US" sz="1600" smtClean="0"/>
              <a:t>納富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50855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8260</TotalTime>
  <Words>554</Words>
  <Application>Microsoft Office PowerPoint</Application>
  <PresentationFormat>画面に合わせる (4:3)</PresentationFormat>
  <Paragraphs>100</Paragraphs>
  <Slides>6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8" baseType="lpstr">
      <vt:lpstr>Office ​​テーマ</vt:lpstr>
      <vt:lpstr>数式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notomi</dc:creator>
  <cp:lastModifiedBy>notomi</cp:lastModifiedBy>
  <cp:revision>22</cp:revision>
  <dcterms:created xsi:type="dcterms:W3CDTF">2016-10-19T04:26:17Z</dcterms:created>
  <dcterms:modified xsi:type="dcterms:W3CDTF">2016-10-26T08:55:53Z</dcterms:modified>
</cp:coreProperties>
</file>