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65" d="100"/>
          <a:sy n="65" d="100"/>
        </p:scale>
        <p:origin x="6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2B6B9A0-466A-4D28-81B9-726DA31D1AAC}"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3454189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2B6B9A0-466A-4D28-81B9-726DA31D1AAC}"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75737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2B6B9A0-466A-4D28-81B9-726DA31D1AAC}"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99544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2B6B9A0-466A-4D28-81B9-726DA31D1AAC}"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229556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2B6B9A0-466A-4D28-81B9-726DA31D1AAC}" type="datetimeFigureOut">
              <a:rPr kumimoji="1" lang="ja-JP" altLang="en-US" smtClean="0"/>
              <a:t>2017/1/11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150338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2B6B9A0-466A-4D28-81B9-726DA31D1AAC}" type="datetimeFigureOut">
              <a:rPr kumimoji="1" lang="ja-JP" altLang="en-US" smtClean="0"/>
              <a:t>2017/1/11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352348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2B6B9A0-466A-4D28-81B9-726DA31D1AAC}" type="datetimeFigureOut">
              <a:rPr kumimoji="1" lang="ja-JP" altLang="en-US" smtClean="0"/>
              <a:t>2017/1/11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188071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2B6B9A0-466A-4D28-81B9-726DA31D1AAC}" type="datetimeFigureOut">
              <a:rPr kumimoji="1" lang="ja-JP" altLang="en-US" smtClean="0"/>
              <a:t>2017/1/11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283995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6B9A0-466A-4D28-81B9-726DA31D1AAC}" type="datetimeFigureOut">
              <a:rPr kumimoji="1" lang="ja-JP" altLang="en-US" smtClean="0"/>
              <a:t>2017/1/11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27465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2B6B9A0-466A-4D28-81B9-726DA31D1AAC}" type="datetimeFigureOut">
              <a:rPr kumimoji="1" lang="ja-JP" altLang="en-US" smtClean="0"/>
              <a:t>2017/1/11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225471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2B6B9A0-466A-4D28-81B9-726DA31D1AAC}" type="datetimeFigureOut">
              <a:rPr kumimoji="1" lang="ja-JP" altLang="en-US" smtClean="0"/>
              <a:t>2017/1/11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7114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6B9A0-466A-4D28-81B9-726DA31D1AAC}" type="datetimeFigureOut">
              <a:rPr kumimoji="1" lang="ja-JP" altLang="en-US" smtClean="0"/>
              <a:t>2017/1/11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616B0-8318-475D-BE80-AAC6A2BE721D}" type="slidenum">
              <a:rPr kumimoji="1" lang="ja-JP" altLang="en-US" smtClean="0"/>
              <a:t>‹#›</a:t>
            </a:fld>
            <a:endParaRPr kumimoji="1" lang="ja-JP" altLang="en-US"/>
          </a:p>
        </p:txBody>
      </p:sp>
    </p:spTree>
    <p:extLst>
      <p:ext uri="{BB962C8B-B14F-4D97-AF65-F5344CB8AC3E}">
        <p14:creationId xmlns:p14="http://schemas.microsoft.com/office/powerpoint/2010/main" val="1412265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1/11</a:t>
            </a:r>
            <a:r>
              <a:rPr kumimoji="1" lang="ja-JP" altLang="en-US" dirty="0" smtClean="0"/>
              <a:t>　ゼミ資料</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8341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MZIVMM</a:t>
            </a:r>
            <a:r>
              <a:rPr kumimoji="1" lang="ja-JP" altLang="en-US" dirty="0" smtClean="0"/>
              <a:t>と</a:t>
            </a:r>
            <a:r>
              <a:rPr kumimoji="1" lang="en-US" altLang="ja-JP" dirty="0" smtClean="0"/>
              <a:t>ASIC</a:t>
            </a:r>
            <a:r>
              <a:rPr lang="ja-JP" altLang="en-US" dirty="0"/>
              <a:t> </a:t>
            </a:r>
            <a:r>
              <a:rPr lang="en-US" altLang="ja-JP" dirty="0" smtClean="0"/>
              <a:t>VMM</a:t>
            </a:r>
            <a:r>
              <a:rPr lang="ja-JP" altLang="en-US" dirty="0" smtClean="0"/>
              <a:t>の比較</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020680632"/>
              </p:ext>
            </p:extLst>
          </p:nvPr>
        </p:nvGraphicFramePr>
        <p:xfrm>
          <a:off x="628650" y="1825625"/>
          <a:ext cx="7886700" cy="1381760"/>
        </p:xfrm>
        <a:graphic>
          <a:graphicData uri="http://schemas.openxmlformats.org/drawingml/2006/table">
            <a:tbl>
              <a:tblPr firstRow="1" bandRow="1">
                <a:tableStyleId>{5C22544A-7EE6-4342-B048-85BDC9FD1C3A}</a:tableStyleId>
              </a:tblPr>
              <a:tblGrid>
                <a:gridCol w="1559658"/>
                <a:gridCol w="3157415"/>
                <a:gridCol w="3169627"/>
              </a:tblGrid>
              <a:tr h="370840">
                <a:tc>
                  <a:txBody>
                    <a:bodyPr/>
                    <a:lstStyle/>
                    <a:p>
                      <a:endParaRPr kumimoji="1" lang="ja-JP" altLang="en-US" dirty="0"/>
                    </a:p>
                  </a:txBody>
                  <a:tcPr/>
                </a:tc>
                <a:tc>
                  <a:txBody>
                    <a:bodyPr/>
                    <a:lstStyle/>
                    <a:p>
                      <a:r>
                        <a:rPr kumimoji="1" lang="en-US" altLang="ja-JP" dirty="0" smtClean="0"/>
                        <a:t>MZI VMM</a:t>
                      </a:r>
                      <a:endParaRPr kumimoji="1" lang="ja-JP" altLang="en-US" dirty="0"/>
                    </a:p>
                  </a:txBody>
                  <a:tcPr/>
                </a:tc>
                <a:tc>
                  <a:txBody>
                    <a:bodyPr/>
                    <a:lstStyle/>
                    <a:p>
                      <a:r>
                        <a:rPr kumimoji="1" lang="en-US" altLang="ja-JP" dirty="0" smtClean="0"/>
                        <a:t>ASIC VMM</a:t>
                      </a:r>
                      <a:endParaRPr kumimoji="1" lang="ja-JP" altLang="en-US" dirty="0"/>
                    </a:p>
                  </a:txBody>
                  <a:tcPr/>
                </a:tc>
              </a:tr>
              <a:tr h="370840">
                <a:tc>
                  <a:txBody>
                    <a:bodyPr/>
                    <a:lstStyle/>
                    <a:p>
                      <a:r>
                        <a:rPr kumimoji="1" lang="ja-JP" altLang="en-US" dirty="0" smtClean="0"/>
                        <a:t>計測方法</a:t>
                      </a:r>
                      <a:endParaRPr kumimoji="1" lang="ja-JP" altLang="en-US" dirty="0"/>
                    </a:p>
                  </a:txBody>
                  <a:tcPr/>
                </a:tc>
                <a:tc>
                  <a:txBody>
                    <a:bodyPr/>
                    <a:lstStyle/>
                    <a:p>
                      <a:r>
                        <a:rPr kumimoji="1" lang="ja-JP" altLang="en-US" dirty="0" smtClean="0"/>
                        <a:t>モデル式からの理論値</a:t>
                      </a:r>
                      <a:endParaRPr kumimoji="1" lang="ja-JP" altLang="en-US" dirty="0"/>
                    </a:p>
                  </a:txBody>
                  <a:tcPr/>
                </a:tc>
                <a:tc>
                  <a:txBody>
                    <a:bodyPr/>
                    <a:lstStyle/>
                    <a:p>
                      <a:r>
                        <a:rPr kumimoji="1" lang="en-US" altLang="ja-JP" dirty="0" err="1" smtClean="0"/>
                        <a:t>DesignCompiler</a:t>
                      </a:r>
                      <a:r>
                        <a:rPr kumimoji="1" lang="ja-JP" altLang="en-US" dirty="0" err="1" smtClean="0"/>
                        <a:t>での</a:t>
                      </a:r>
                      <a:r>
                        <a:rPr kumimoji="1" lang="ja-JP" altLang="en-US" dirty="0" smtClean="0"/>
                        <a:t>シミュレーション</a:t>
                      </a:r>
                      <a:endParaRPr kumimoji="1" lang="ja-JP" altLang="en-US" dirty="0"/>
                    </a:p>
                  </a:txBody>
                  <a:tcPr/>
                </a:tc>
              </a:tr>
              <a:tr h="370840">
                <a:tc>
                  <a:txBody>
                    <a:bodyPr/>
                    <a:lstStyle/>
                    <a:p>
                      <a:r>
                        <a:rPr kumimoji="1" lang="ja-JP" altLang="en-US" dirty="0" smtClean="0"/>
                        <a:t>ビット幅</a:t>
                      </a:r>
                      <a:endParaRPr kumimoji="1" lang="ja-JP" altLang="en-US" dirty="0"/>
                    </a:p>
                  </a:txBody>
                  <a:tcPr/>
                </a:tc>
                <a:tc>
                  <a:txBody>
                    <a:bodyPr/>
                    <a:lstStyle/>
                    <a:p>
                      <a:pPr algn="ctr"/>
                      <a:r>
                        <a:rPr kumimoji="1" lang="ja-JP" altLang="en-US" dirty="0" smtClean="0"/>
                        <a:t>－</a:t>
                      </a:r>
                      <a:endParaRPr kumimoji="1" lang="ja-JP" altLang="en-US" dirty="0"/>
                    </a:p>
                  </a:txBody>
                  <a:tcPr/>
                </a:tc>
                <a:tc>
                  <a:txBody>
                    <a:bodyPr/>
                    <a:lstStyle/>
                    <a:p>
                      <a:r>
                        <a:rPr kumimoji="1" lang="ja-JP" altLang="en-US" dirty="0" smtClean="0"/>
                        <a:t>１６ビット</a:t>
                      </a:r>
                      <a:r>
                        <a:rPr kumimoji="1" lang="en-US" altLang="ja-JP" dirty="0" smtClean="0"/>
                        <a:t>(</a:t>
                      </a:r>
                      <a:r>
                        <a:rPr kumimoji="1" lang="ja-JP" altLang="en-US" dirty="0" smtClean="0"/>
                        <a:t>ｏｒ３２ビット</a:t>
                      </a:r>
                      <a:r>
                        <a:rPr kumimoji="1" lang="en-US" altLang="ja-JP" dirty="0" smtClean="0"/>
                        <a:t>)</a:t>
                      </a:r>
                      <a:endParaRPr kumimoji="1" lang="ja-JP" altLang="en-US" dirty="0"/>
                    </a:p>
                  </a:txBody>
                  <a:tcPr/>
                </a:tc>
              </a:tr>
            </a:tbl>
          </a:graphicData>
        </a:graphic>
      </p:graphicFrame>
      <p:sp>
        <p:nvSpPr>
          <p:cNvPr id="6" name="テキスト ボックス 5"/>
          <p:cNvSpPr txBox="1"/>
          <p:nvPr/>
        </p:nvSpPr>
        <p:spPr>
          <a:xfrm>
            <a:off x="302241" y="3864077"/>
            <a:ext cx="8539517" cy="954107"/>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dirty="0" smtClean="0"/>
              <a:t>比較は計算速度の</a:t>
            </a:r>
            <a:r>
              <a:rPr lang="ja-JP" altLang="en-US" sz="2800" dirty="0" smtClean="0"/>
              <a:t>面積効率、電力効率に対して行う</a:t>
            </a:r>
            <a:endParaRPr lang="en-US" altLang="ja-JP" sz="2800" dirty="0" smtClean="0"/>
          </a:p>
          <a:p>
            <a:pPr marL="457200" indent="-457200">
              <a:buFont typeface="Arial" panose="020B0604020202020204" pitchFamily="34" charset="0"/>
              <a:buChar char="•"/>
            </a:pPr>
            <a:endParaRPr kumimoji="1" lang="ja-JP" altLang="en-US" sz="2800" dirty="0"/>
          </a:p>
        </p:txBody>
      </p:sp>
    </p:spTree>
    <p:extLst>
      <p:ext uri="{BB962C8B-B14F-4D97-AF65-F5344CB8AC3E}">
        <p14:creationId xmlns:p14="http://schemas.microsoft.com/office/powerpoint/2010/main" val="199085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ASIC VMM</a:t>
            </a:r>
            <a:endParaRPr kumimoji="1" lang="ja-JP" altLang="en-US" dirty="0"/>
          </a:p>
        </p:txBody>
      </p:sp>
      <p:sp>
        <p:nvSpPr>
          <p:cNvPr id="3" name="コンテンツ プレースホルダー 2"/>
          <p:cNvSpPr>
            <a:spLocks noGrp="1"/>
          </p:cNvSpPr>
          <p:nvPr>
            <p:ph idx="1"/>
          </p:nvPr>
        </p:nvSpPr>
        <p:spPr>
          <a:xfrm>
            <a:off x="628650" y="1825625"/>
            <a:ext cx="7886700" cy="4929136"/>
          </a:xfrm>
        </p:spPr>
        <p:txBody>
          <a:bodyPr/>
          <a:lstStyle/>
          <a:p>
            <a:r>
              <a:rPr kumimoji="1" lang="ja-JP" altLang="en-US" dirty="0" smtClean="0"/>
              <a:t>使用言語　</a:t>
            </a:r>
            <a:r>
              <a:rPr kumimoji="1" lang="en-US" altLang="ja-JP" dirty="0" smtClean="0"/>
              <a:t>Verilog</a:t>
            </a:r>
          </a:p>
          <a:p>
            <a:r>
              <a:rPr kumimoji="1" lang="ja-JP" altLang="en-US" dirty="0" smtClean="0"/>
              <a:t>使用したセルライブラリ</a:t>
            </a:r>
            <a:endParaRPr kumimoji="1" lang="en-US" altLang="ja-JP" dirty="0" smtClean="0"/>
          </a:p>
          <a:p>
            <a:endParaRPr lang="en-US" altLang="ja-JP" dirty="0"/>
          </a:p>
          <a:p>
            <a:endParaRPr kumimoji="1" lang="en-US" altLang="ja-JP" dirty="0" smtClean="0"/>
          </a:p>
          <a:p>
            <a:endParaRPr lang="en-US" altLang="ja-JP" dirty="0"/>
          </a:p>
          <a:p>
            <a:pPr marL="0" indent="0">
              <a:buNone/>
            </a:pPr>
            <a:r>
              <a:rPr lang="ja-JP" altLang="en-US" dirty="0" smtClean="0"/>
              <a:t>　配線については考えない</a:t>
            </a:r>
            <a:endParaRPr lang="en-US" altLang="ja-JP" dirty="0" smtClean="0"/>
          </a:p>
          <a:p>
            <a:pPr marL="0" indent="0">
              <a:buNone/>
            </a:pPr>
            <a:endParaRPr lang="en-US" altLang="ja-JP" dirty="0" smtClean="0"/>
          </a:p>
          <a:p>
            <a:pPr marL="0" indent="0">
              <a:buNone/>
            </a:pPr>
            <a:r>
              <a:rPr lang="ja-JP" altLang="en-US" dirty="0" smtClean="0"/>
              <a:t>遅延時間・・・入力信号が入力されてから計算結果がレジスタに格納されるまでの時間</a:t>
            </a:r>
            <a:endParaRPr lang="en-US" altLang="ja-JP" dirty="0"/>
          </a:p>
        </p:txBody>
      </p:sp>
      <p:pic>
        <p:nvPicPr>
          <p:cNvPr id="4" name="図 3"/>
          <p:cNvPicPr>
            <a:picLocks noChangeAspect="1"/>
          </p:cNvPicPr>
          <p:nvPr/>
        </p:nvPicPr>
        <p:blipFill>
          <a:blip r:embed="rId2"/>
          <a:stretch>
            <a:fillRect/>
          </a:stretch>
        </p:blipFill>
        <p:spPr>
          <a:xfrm>
            <a:off x="628650" y="2937759"/>
            <a:ext cx="7526593" cy="1352434"/>
          </a:xfrm>
          <a:prstGeom prst="rect">
            <a:avLst/>
          </a:prstGeom>
        </p:spPr>
      </p:pic>
    </p:spTree>
    <p:extLst>
      <p:ext uri="{BB962C8B-B14F-4D97-AF65-F5344CB8AC3E}">
        <p14:creationId xmlns:p14="http://schemas.microsoft.com/office/powerpoint/2010/main" val="266090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光回路　モデル式　遅延時間</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995489"/>
                <a:ext cx="7886700" cy="4486274"/>
              </a:xfrm>
            </p:spPr>
            <p:txBody>
              <a:bodyPr/>
              <a:lstStyle/>
              <a:p>
                <a:pPr lvl="1"/>
                <a:r>
                  <a:rPr lang="ja-JP" altLang="en-US" sz="2800" dirty="0" smtClean="0"/>
                  <a:t>入力光が入射されてから、回路を通過し受光器で検出されるまでの時間</a:t>
                </a:r>
                <a:endParaRPr lang="en-US" altLang="ja-JP" sz="2800" dirty="0" smtClean="0"/>
              </a:p>
              <a:p>
                <a:pPr lvl="1"/>
                <a:endParaRPr kumimoji="1" lang="en-US" altLang="ja-JP" dirty="0" smtClean="0"/>
              </a:p>
              <a:p>
                <a:pPr marL="457200" lvl="1" indent="0">
                  <a:buNone/>
                </a:pPr>
                <a:r>
                  <a:rPr lang="ja-JP" altLang="en-US" dirty="0" smtClean="0"/>
                  <a:t>　</a:t>
                </a:r>
                <a14:m>
                  <m:oMath xmlns:m="http://schemas.openxmlformats.org/officeDocument/2006/math">
                    <m:r>
                      <a:rPr lang="en-US" altLang="ja-JP" i="1">
                        <a:latin typeface="Cambria Math" panose="02040503050406030204" pitchFamily="18" charset="0"/>
                      </a:rPr>
                      <m:t>𝐿</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𝑀𝑍𝐼</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𝐿</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𝑀𝑍𝐼</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𝑁</m:t>
                            </m:r>
                          </m:e>
                        </m:d>
                        <m:r>
                          <a:rPr lang="en-US" altLang="ja-JP" i="1">
                            <a:latin typeface="Cambria Math" panose="02040503050406030204" pitchFamily="18" charset="0"/>
                          </a:rPr>
                          <m:t>+</m:t>
                        </m:r>
                        <m:r>
                          <a:rPr lang="en-US" altLang="ja-JP" i="1">
                            <a:latin typeface="Cambria Math" panose="02040503050406030204" pitchFamily="18" charset="0"/>
                          </a:rPr>
                          <m:t>𝐿</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𝑀𝑍𝐼</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𝑀</m:t>
                            </m:r>
                          </m:e>
                        </m:d>
                      </m:e>
                    </m:d>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𝐿</m:t>
                        </m:r>
                      </m:e>
                      <m:sub>
                        <m:r>
                          <a:rPr lang="en-US" altLang="ja-JP" i="1" dirty="0">
                            <a:latin typeface="Cambria Math" panose="02040503050406030204" pitchFamily="18" charset="0"/>
                          </a:rPr>
                          <m:t>𝐴𝑀𝑃</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𝐿</m:t>
                        </m:r>
                      </m:e>
                      <m:sub>
                        <m:r>
                          <a:rPr lang="en-US" altLang="ja-JP" i="1" dirty="0">
                            <a:latin typeface="Cambria Math" panose="02040503050406030204" pitchFamily="18" charset="0"/>
                          </a:rPr>
                          <m:t>𝑃𝐷</m:t>
                        </m:r>
                      </m:sub>
                    </m:sSub>
                  </m:oMath>
                </a14:m>
                <a:endParaRPr kumimoji="1" lang="en-US" altLang="ja-JP" dirty="0" smtClean="0"/>
              </a:p>
              <a:p>
                <a:pPr lvl="1"/>
                <a:endParaRPr lang="en-US" altLang="ja-JP" dirty="0"/>
              </a:p>
              <a:p>
                <a:pPr marL="457200" lvl="1" indent="0">
                  <a:buNone/>
                </a:pPr>
                <a:endParaRPr lang="en-US" altLang="ja-JP" sz="1800" dirty="0" smtClean="0"/>
              </a:p>
              <a:p>
                <a:pPr marL="457200" lvl="1" indent="0">
                  <a:buNone/>
                </a:pPr>
                <a:endParaRPr lang="en-US" altLang="ja-JP" sz="1800" dirty="0"/>
              </a:p>
              <a:p>
                <a:pPr marL="457200" lvl="1" indent="0">
                  <a:buNone/>
                </a:pPr>
                <a:r>
                  <a:rPr lang="en-US" altLang="ja-JP" sz="1800" dirty="0" smtClean="0"/>
                  <a:t>L</a:t>
                </a:r>
                <a:r>
                  <a:rPr lang="en-US" altLang="ja-JP" sz="1600" dirty="0" smtClean="0"/>
                  <a:t>MZI</a:t>
                </a:r>
                <a:r>
                  <a:rPr lang="ja-JP" altLang="en-US" sz="1800" dirty="0"/>
                  <a:t>：</a:t>
                </a:r>
                <a:r>
                  <a:rPr lang="en-US" altLang="ja-JP" sz="1800" dirty="0"/>
                  <a:t>1</a:t>
                </a:r>
                <a:r>
                  <a:rPr lang="ja-JP" altLang="en-US" sz="1800" dirty="0" err="1"/>
                  <a:t>つの</a:t>
                </a:r>
                <a:r>
                  <a:rPr lang="en-US" altLang="ja-JP" sz="1800" dirty="0"/>
                  <a:t>MZI</a:t>
                </a:r>
                <a:r>
                  <a:rPr lang="ja-JP" altLang="en-US" sz="1800" dirty="0"/>
                  <a:t>の光が入射して光が出てくるまでの遅延</a:t>
                </a:r>
                <a:r>
                  <a:rPr lang="ja-JP" altLang="en-US" sz="1800" dirty="0" smtClean="0"/>
                  <a:t>時間</a:t>
                </a:r>
                <a:endParaRPr lang="en-US" altLang="ja-JP" sz="1800" dirty="0" smtClean="0"/>
              </a:p>
              <a:p>
                <a:pPr marL="457200" lvl="1" indent="0">
                  <a:buNone/>
                </a:pPr>
                <a:r>
                  <a:rPr lang="en-US" altLang="ja-JP" sz="1800" dirty="0" smtClean="0"/>
                  <a:t>LP</a:t>
                </a:r>
                <a:r>
                  <a:rPr lang="en-US" altLang="ja-JP" sz="1600" dirty="0" smtClean="0"/>
                  <a:t>MZI</a:t>
                </a:r>
                <a:r>
                  <a:rPr lang="ja-JP" altLang="en-US" sz="1800" dirty="0" smtClean="0"/>
                  <a:t>（</a:t>
                </a:r>
                <a:r>
                  <a:rPr lang="en-US" altLang="ja-JP" sz="1800" dirty="0" smtClean="0"/>
                  <a:t>N</a:t>
                </a:r>
                <a:r>
                  <a:rPr lang="ja-JP" altLang="en-US" sz="1800" dirty="0" smtClean="0"/>
                  <a:t>）：</a:t>
                </a:r>
                <a:r>
                  <a:rPr lang="en-US" altLang="ja-JP" sz="1800" dirty="0" smtClean="0"/>
                  <a:t>N×N</a:t>
                </a:r>
                <a:r>
                  <a:rPr lang="ja-JP" altLang="en-US" sz="1800" dirty="0" smtClean="0"/>
                  <a:t>ユニタリ行列を表す</a:t>
                </a:r>
                <a:r>
                  <a:rPr lang="en-US" altLang="ja-JP" sz="1800" dirty="0" smtClean="0"/>
                  <a:t>MZI</a:t>
                </a:r>
                <a:r>
                  <a:rPr lang="ja-JP" altLang="en-US" sz="1800" dirty="0" smtClean="0"/>
                  <a:t>回路で通る</a:t>
                </a:r>
                <a:r>
                  <a:rPr lang="en-US" altLang="ja-JP" sz="1800" dirty="0" smtClean="0"/>
                  <a:t>MZI</a:t>
                </a:r>
                <a:r>
                  <a:rPr lang="ja-JP" altLang="en-US" sz="1800" dirty="0" smtClean="0"/>
                  <a:t>の最大数</a:t>
                </a:r>
                <a:endParaRPr lang="en-US" altLang="ja-JP" sz="1800" dirty="0" smtClean="0"/>
              </a:p>
              <a:p>
                <a:pPr marL="457200" lvl="1" indent="0">
                  <a:buNone/>
                </a:pPr>
                <a:r>
                  <a:rPr lang="en-US" altLang="ja-JP" sz="1800" dirty="0"/>
                  <a:t>L</a:t>
                </a:r>
                <a:r>
                  <a:rPr lang="en-US" altLang="ja-JP" sz="1600" dirty="0" smtClean="0"/>
                  <a:t>AMP</a:t>
                </a:r>
                <a:r>
                  <a:rPr lang="ja-JP" altLang="en-US" sz="1800" dirty="0" smtClean="0"/>
                  <a:t>：アンプに光が入射してから出力されるまでの遅延時間</a:t>
                </a:r>
                <a:endParaRPr lang="en-US" altLang="ja-JP" sz="1800" dirty="0" smtClean="0"/>
              </a:p>
              <a:p>
                <a:pPr marL="457200" lvl="1" indent="0">
                  <a:buNone/>
                </a:pPr>
                <a:r>
                  <a:rPr lang="en-US" altLang="ja-JP" sz="1800" dirty="0"/>
                  <a:t>L</a:t>
                </a:r>
                <a:r>
                  <a:rPr lang="en-US" altLang="ja-JP" sz="1600" dirty="0" smtClean="0"/>
                  <a:t>PD</a:t>
                </a:r>
                <a:r>
                  <a:rPr lang="ja-JP" altLang="en-US" sz="1800" dirty="0" smtClean="0"/>
                  <a:t>：受光器の応答時間</a:t>
                </a:r>
                <a:endParaRPr lang="en-US" altLang="ja-JP" dirty="0"/>
              </a:p>
              <a:p>
                <a:pPr lvl="1"/>
                <a:endParaRPr kumimoji="1" lang="en-US" altLang="ja-JP" dirty="0"/>
              </a:p>
              <a:p>
                <a:pPr lvl="1"/>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95489"/>
                <a:ext cx="7886700" cy="4486274"/>
              </a:xfrm>
              <a:blipFill rotWithShape="0">
                <a:blip r:embed="rId2"/>
                <a:stretch>
                  <a:fillRect t="-23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1873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光回路　モデル式　面積</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fontScale="92500" lnSpcReduction="20000"/>
              </a:bodyPr>
              <a:lstStyle/>
              <a:p>
                <a:pPr marL="0" indent="0">
                  <a:buNone/>
                </a:pPr>
                <a:endParaRPr lang="en-US" altLang="ja-JP" sz="200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sz="2600">
                          <a:latin typeface="Cambria Math" panose="02040503050406030204" pitchFamily="18" charset="0"/>
                        </a:rPr>
                        <m:t>S</m:t>
                      </m:r>
                      <m:r>
                        <a:rPr lang="en-US" altLang="ja-JP" sz="2600">
                          <a:latin typeface="Cambria Math" panose="02040503050406030204" pitchFamily="18" charset="0"/>
                        </a:rPr>
                        <m:t>=</m:t>
                      </m:r>
                      <m:sSub>
                        <m:sSubPr>
                          <m:ctrlPr>
                            <a:rPr lang="ja-JP" altLang="ja-JP" sz="2600" i="1">
                              <a:latin typeface="Cambria Math" panose="02040503050406030204" pitchFamily="18" charset="0"/>
                            </a:rPr>
                          </m:ctrlPr>
                        </m:sSubPr>
                        <m:e>
                          <m:sSub>
                            <m:sSubPr>
                              <m:ctrlPr>
                                <a:rPr lang="ja-JP" altLang="ja-JP" sz="2600" i="1">
                                  <a:latin typeface="Cambria Math" panose="02040503050406030204" pitchFamily="18" charset="0"/>
                                </a:rPr>
                              </m:ctrlPr>
                            </m:sSubPr>
                            <m:e>
                              <m:r>
                                <m:rPr>
                                  <m:sty m:val="p"/>
                                </m:rPr>
                                <a:rPr lang="en-US" altLang="ja-JP" sz="2600">
                                  <a:latin typeface="Cambria Math" panose="02040503050406030204" pitchFamily="18" charset="0"/>
                                </a:rPr>
                                <m:t>S</m:t>
                              </m:r>
                            </m:e>
                            <m:sub>
                              <m:r>
                                <m:rPr>
                                  <m:sty m:val="p"/>
                                </m:rPr>
                                <a:rPr lang="en-US" altLang="ja-JP" sz="2600">
                                  <a:latin typeface="Cambria Math" panose="02040503050406030204" pitchFamily="18" charset="0"/>
                                </a:rPr>
                                <m:t>S</m:t>
                              </m:r>
                            </m:sub>
                          </m:sSub>
                          <m:r>
                            <a:rPr lang="ja-JP" altLang="ja-JP" sz="2600">
                              <a:latin typeface="Cambria Math" panose="02040503050406030204" pitchFamily="18" charset="0"/>
                            </a:rPr>
                            <m:t>×</m:t>
                          </m:r>
                          <m:r>
                            <m:rPr>
                              <m:sty m:val="p"/>
                            </m:rPr>
                            <a:rPr lang="en-US" altLang="ja-JP" sz="2600">
                              <a:latin typeface="Cambria Math" panose="02040503050406030204" pitchFamily="18" charset="0"/>
                            </a:rPr>
                            <m:t>N</m:t>
                          </m:r>
                          <m:r>
                            <a:rPr lang="en-US" altLang="ja-JP" sz="2600">
                              <a:latin typeface="Cambria Math" panose="02040503050406030204" pitchFamily="18" charset="0"/>
                            </a:rPr>
                            <m:t>+</m:t>
                          </m:r>
                          <m:r>
                            <m:rPr>
                              <m:sty m:val="p"/>
                            </m:rPr>
                            <a:rPr lang="en-US" altLang="ja-JP" sz="2600">
                              <a:latin typeface="Cambria Math" panose="02040503050406030204" pitchFamily="18" charset="0"/>
                            </a:rPr>
                            <m:t>S</m:t>
                          </m:r>
                        </m:e>
                        <m:sub>
                          <m:r>
                            <m:rPr>
                              <m:sty m:val="p"/>
                            </m:rPr>
                            <a:rPr lang="en-US" altLang="ja-JP" sz="2600">
                              <a:latin typeface="Cambria Math" panose="02040503050406030204" pitchFamily="18" charset="0"/>
                            </a:rPr>
                            <m:t>MZI</m:t>
                          </m:r>
                        </m:sub>
                      </m:sSub>
                      <m:r>
                        <a:rPr lang="ja-JP" altLang="ja-JP" sz="2600" i="1">
                          <a:latin typeface="Cambria Math" panose="02040503050406030204" pitchFamily="18" charset="0"/>
                        </a:rPr>
                        <m:t>×</m:t>
                      </m:r>
                      <m:d>
                        <m:dPr>
                          <m:ctrlPr>
                            <a:rPr lang="ja-JP" altLang="ja-JP" sz="2600" i="1">
                              <a:latin typeface="Cambria Math" panose="02040503050406030204" pitchFamily="18" charset="0"/>
                            </a:rPr>
                          </m:ctrlPr>
                        </m:dPr>
                        <m:e>
                          <m:f>
                            <m:fPr>
                              <m:ctrlPr>
                                <a:rPr lang="ja-JP" altLang="ja-JP" sz="2600" i="1">
                                  <a:latin typeface="Cambria Math" panose="02040503050406030204" pitchFamily="18" charset="0"/>
                                </a:rPr>
                              </m:ctrlPr>
                            </m:fPr>
                            <m:num>
                              <m:r>
                                <a:rPr lang="en-US" altLang="ja-JP" sz="2600" i="1">
                                  <a:latin typeface="Cambria Math" panose="02040503050406030204" pitchFamily="18" charset="0"/>
                                </a:rPr>
                                <m:t>𝑁</m:t>
                              </m:r>
                              <m:d>
                                <m:dPr>
                                  <m:ctrlPr>
                                    <a:rPr lang="ja-JP" altLang="ja-JP" sz="2600" i="1">
                                      <a:latin typeface="Cambria Math" panose="02040503050406030204" pitchFamily="18" charset="0"/>
                                    </a:rPr>
                                  </m:ctrlPr>
                                </m:dPr>
                                <m:e>
                                  <m:r>
                                    <a:rPr lang="en-US" altLang="ja-JP" sz="2600" i="1">
                                      <a:latin typeface="Cambria Math" panose="02040503050406030204" pitchFamily="18" charset="0"/>
                                    </a:rPr>
                                    <m:t>𝑁</m:t>
                                  </m:r>
                                  <m:r>
                                    <a:rPr lang="en-US" altLang="ja-JP" sz="2600" i="1">
                                      <a:latin typeface="Cambria Math" panose="02040503050406030204" pitchFamily="18" charset="0"/>
                                    </a:rPr>
                                    <m:t>−1</m:t>
                                  </m:r>
                                </m:e>
                              </m:d>
                            </m:num>
                            <m:den>
                              <m:r>
                                <a:rPr lang="en-US" altLang="ja-JP" sz="2600" i="1">
                                  <a:latin typeface="Cambria Math" panose="02040503050406030204" pitchFamily="18" charset="0"/>
                                </a:rPr>
                                <m:t>2</m:t>
                              </m:r>
                            </m:den>
                          </m:f>
                          <m:r>
                            <a:rPr lang="en-US" altLang="ja-JP" sz="2600" i="1">
                              <a:latin typeface="Cambria Math" panose="02040503050406030204" pitchFamily="18" charset="0"/>
                            </a:rPr>
                            <m:t>+</m:t>
                          </m:r>
                          <m:f>
                            <m:fPr>
                              <m:ctrlPr>
                                <a:rPr lang="ja-JP" altLang="ja-JP" sz="2600" i="1">
                                  <a:latin typeface="Cambria Math" panose="02040503050406030204" pitchFamily="18" charset="0"/>
                                </a:rPr>
                              </m:ctrlPr>
                            </m:fPr>
                            <m:num>
                              <m:r>
                                <a:rPr lang="en-US" altLang="ja-JP" sz="2600" i="1">
                                  <a:latin typeface="Cambria Math" panose="02040503050406030204" pitchFamily="18" charset="0"/>
                                </a:rPr>
                                <m:t>𝑀</m:t>
                              </m:r>
                              <m:d>
                                <m:dPr>
                                  <m:ctrlPr>
                                    <a:rPr lang="ja-JP" altLang="ja-JP" sz="2600" i="1">
                                      <a:latin typeface="Cambria Math" panose="02040503050406030204" pitchFamily="18" charset="0"/>
                                    </a:rPr>
                                  </m:ctrlPr>
                                </m:dPr>
                                <m:e>
                                  <m:r>
                                    <a:rPr lang="en-US" altLang="ja-JP" sz="2600" i="1">
                                      <a:latin typeface="Cambria Math" panose="02040503050406030204" pitchFamily="18" charset="0"/>
                                    </a:rPr>
                                    <m:t>𝑀</m:t>
                                  </m:r>
                                  <m:r>
                                    <a:rPr lang="en-US" altLang="ja-JP" sz="2600" i="1">
                                      <a:latin typeface="Cambria Math" panose="02040503050406030204" pitchFamily="18" charset="0"/>
                                    </a:rPr>
                                    <m:t>−1</m:t>
                                  </m:r>
                                </m:e>
                              </m:d>
                            </m:num>
                            <m:den>
                              <m:r>
                                <a:rPr lang="en-US" altLang="ja-JP" sz="2600" i="1">
                                  <a:latin typeface="Cambria Math" panose="02040503050406030204" pitchFamily="18" charset="0"/>
                                </a:rPr>
                                <m:t>2</m:t>
                              </m:r>
                            </m:den>
                          </m:f>
                        </m:e>
                      </m:d>
                    </m:oMath>
                  </m:oMathPara>
                </a14:m>
                <a:endParaRPr lang="en-US" altLang="ja-JP" sz="2600" i="1" dirty="0" smtClean="0">
                  <a:latin typeface="Cambria Math" panose="02040503050406030204" pitchFamily="18" charset="0"/>
                </a:endParaRPr>
              </a:p>
              <a:p>
                <a:pPr marL="0" indent="0">
                  <a:buNone/>
                </a:pPr>
                <a:r>
                  <a:rPr lang="en-US" altLang="ja-JP" sz="2600" dirty="0" smtClean="0"/>
                  <a:t>			</a:t>
                </a:r>
                <a14:m>
                  <m:oMath xmlns:m="http://schemas.openxmlformats.org/officeDocument/2006/math">
                    <m:r>
                      <a:rPr lang="en-US" altLang="ja-JP" sz="2600" i="1" dirty="0">
                        <a:latin typeface="Cambria Math" panose="02040503050406030204" pitchFamily="18" charset="0"/>
                      </a:rPr>
                      <m:t>+</m:t>
                    </m:r>
                    <m:sSub>
                      <m:sSubPr>
                        <m:ctrlPr>
                          <a:rPr lang="ja-JP" altLang="ja-JP" sz="2600" i="1">
                            <a:latin typeface="Cambria Math" panose="02040503050406030204" pitchFamily="18" charset="0"/>
                          </a:rPr>
                        </m:ctrlPr>
                      </m:sSubPr>
                      <m:e>
                        <m:r>
                          <a:rPr lang="en-US" altLang="ja-JP" sz="2600" i="1">
                            <a:latin typeface="Cambria Math" panose="02040503050406030204" pitchFamily="18" charset="0"/>
                          </a:rPr>
                          <m:t>𝑆</m:t>
                        </m:r>
                      </m:e>
                      <m:sub>
                        <m:r>
                          <a:rPr lang="en-US" altLang="ja-JP" sz="2600" i="1">
                            <a:latin typeface="Cambria Math" panose="02040503050406030204" pitchFamily="18" charset="0"/>
                          </a:rPr>
                          <m:t>𝐴𝑀𝑃</m:t>
                        </m:r>
                      </m:sub>
                    </m:sSub>
                    <m:r>
                      <a:rPr lang="ja-JP" altLang="ja-JP" sz="2600" i="1">
                        <a:latin typeface="Cambria Math" panose="02040503050406030204" pitchFamily="18" charset="0"/>
                      </a:rPr>
                      <m:t>×</m:t>
                    </m:r>
                    <m:func>
                      <m:funcPr>
                        <m:ctrlPr>
                          <a:rPr lang="ja-JP" altLang="ja-JP" sz="2600" i="1">
                            <a:latin typeface="Cambria Math" panose="02040503050406030204" pitchFamily="18" charset="0"/>
                          </a:rPr>
                        </m:ctrlPr>
                      </m:funcPr>
                      <m:fName>
                        <m:r>
                          <m:rPr>
                            <m:sty m:val="p"/>
                          </m:rPr>
                          <a:rPr lang="en-US" altLang="ja-JP" sz="2600">
                            <a:latin typeface="Cambria Math" panose="02040503050406030204" pitchFamily="18" charset="0"/>
                          </a:rPr>
                          <m:t>min</m:t>
                        </m:r>
                      </m:fName>
                      <m:e>
                        <m:d>
                          <m:dPr>
                            <m:ctrlPr>
                              <a:rPr lang="ja-JP" altLang="ja-JP" sz="2600" i="1">
                                <a:latin typeface="Cambria Math" panose="02040503050406030204" pitchFamily="18" charset="0"/>
                              </a:rPr>
                            </m:ctrlPr>
                          </m:dPr>
                          <m:e>
                            <m:r>
                              <a:rPr lang="en-US" altLang="ja-JP" sz="2600" i="1">
                                <a:latin typeface="Cambria Math" panose="02040503050406030204" pitchFamily="18" charset="0"/>
                              </a:rPr>
                              <m:t>𝑁</m:t>
                            </m:r>
                            <m:r>
                              <a:rPr lang="en-US" altLang="ja-JP" sz="2600" i="1">
                                <a:latin typeface="Cambria Math" panose="02040503050406030204" pitchFamily="18" charset="0"/>
                              </a:rPr>
                              <m:t>,</m:t>
                            </m:r>
                            <m:r>
                              <a:rPr lang="en-US" altLang="ja-JP" sz="2600" i="1">
                                <a:latin typeface="Cambria Math" panose="02040503050406030204" pitchFamily="18" charset="0"/>
                              </a:rPr>
                              <m:t>𝑀</m:t>
                            </m:r>
                          </m:e>
                        </m:d>
                      </m:e>
                    </m:func>
                    <m:r>
                      <a:rPr lang="en-US" altLang="ja-JP" sz="2600" i="1">
                        <a:latin typeface="Cambria Math" panose="02040503050406030204" pitchFamily="18" charset="0"/>
                      </a:rPr>
                      <m:t>+</m:t>
                    </m:r>
                    <m:sSub>
                      <m:sSubPr>
                        <m:ctrlPr>
                          <a:rPr lang="ja-JP" altLang="ja-JP" sz="2600" i="1">
                            <a:latin typeface="Cambria Math" panose="02040503050406030204" pitchFamily="18" charset="0"/>
                          </a:rPr>
                        </m:ctrlPr>
                      </m:sSubPr>
                      <m:e>
                        <m:r>
                          <a:rPr lang="en-US" altLang="ja-JP" sz="2600" i="1">
                            <a:latin typeface="Cambria Math" panose="02040503050406030204" pitchFamily="18" charset="0"/>
                          </a:rPr>
                          <m:t>𝑆</m:t>
                        </m:r>
                      </m:e>
                      <m:sub>
                        <m:r>
                          <a:rPr lang="en-US" altLang="ja-JP" sz="2600" i="1">
                            <a:latin typeface="Cambria Math" panose="02040503050406030204" pitchFamily="18" charset="0"/>
                          </a:rPr>
                          <m:t>𝑃𝐷</m:t>
                        </m:r>
                      </m:sub>
                    </m:sSub>
                  </m:oMath>
                </a14:m>
                <a:r>
                  <a:rPr lang="en-US" altLang="ja-JP" sz="2600" dirty="0"/>
                  <a:t>×</a:t>
                </a:r>
                <a:r>
                  <a:rPr lang="en-US" altLang="ja-JP" sz="2600" dirty="0" smtClean="0"/>
                  <a:t>M</a:t>
                </a:r>
              </a:p>
              <a:p>
                <a:pPr marL="0" indent="0">
                  <a:buNone/>
                </a:pPr>
                <a:endParaRPr lang="en-US" altLang="ja-JP" sz="2000" dirty="0"/>
              </a:p>
              <a:p>
                <a:r>
                  <a:rPr lang="en-US" altLang="ja-JP" sz="2000" dirty="0"/>
                  <a:t>S</a:t>
                </a:r>
                <a:r>
                  <a:rPr lang="en-US" altLang="ja-JP" sz="1600" dirty="0"/>
                  <a:t>S</a:t>
                </a:r>
                <a:r>
                  <a:rPr lang="ja-JP" altLang="en-US" sz="2000" dirty="0"/>
                  <a:t>：光源の面積</a:t>
                </a:r>
                <a:endParaRPr lang="en-US" altLang="ja-JP" sz="2000" dirty="0"/>
              </a:p>
              <a:p>
                <a:r>
                  <a:rPr lang="en-US" altLang="ja-JP" sz="2000" dirty="0"/>
                  <a:t>S</a:t>
                </a:r>
                <a:r>
                  <a:rPr lang="en-US" altLang="ja-JP" sz="1600" dirty="0"/>
                  <a:t>MZI</a:t>
                </a:r>
                <a:r>
                  <a:rPr lang="ja-JP" altLang="en-US" sz="2000" dirty="0"/>
                  <a:t>：</a:t>
                </a:r>
                <a:r>
                  <a:rPr lang="en-US" altLang="ja-JP" sz="2000" dirty="0"/>
                  <a:t>MZI</a:t>
                </a:r>
                <a:r>
                  <a:rPr lang="ja-JP" altLang="en-US" sz="2000" dirty="0"/>
                  <a:t>の面積</a:t>
                </a:r>
                <a:endParaRPr lang="en-US" altLang="ja-JP" sz="2000" dirty="0"/>
              </a:p>
              <a:p>
                <a:r>
                  <a:rPr lang="en-US" altLang="ja-JP" sz="2000" dirty="0"/>
                  <a:t>S</a:t>
                </a:r>
                <a:r>
                  <a:rPr lang="en-US" altLang="ja-JP" sz="1600" dirty="0"/>
                  <a:t>AMP</a:t>
                </a:r>
                <a:r>
                  <a:rPr lang="ja-JP" altLang="en-US" sz="2000" dirty="0"/>
                  <a:t>：増幅器の面積</a:t>
                </a:r>
                <a:endParaRPr lang="ja-JP" altLang="ja-JP" sz="2000" dirty="0"/>
              </a:p>
              <a:p>
                <a:r>
                  <a:rPr lang="en-US" altLang="ja-JP" sz="2000" dirty="0"/>
                  <a:t>S</a:t>
                </a:r>
                <a:r>
                  <a:rPr lang="en-US" altLang="ja-JP" sz="1600" dirty="0"/>
                  <a:t>PD</a:t>
                </a:r>
                <a:r>
                  <a:rPr lang="ja-JP" altLang="en-US" sz="2000" dirty="0"/>
                  <a:t>：検出器の面積</a:t>
                </a:r>
                <a:endParaRPr lang="en-US" altLang="ja-JP" sz="2000" dirty="0"/>
              </a:p>
              <a:p>
                <a:pPr marL="0" indent="0">
                  <a:buNone/>
                </a:pPr>
                <a:endParaRPr lang="en-US" altLang="ja-JP" sz="2000" dirty="0" smtClean="0"/>
              </a:p>
              <a:p>
                <a:pPr marL="0" indent="0">
                  <a:buNone/>
                </a:pPr>
                <a:r>
                  <a:rPr lang="en-US" altLang="ja-JP" sz="2000" dirty="0" smtClean="0"/>
                  <a:t>N×N</a:t>
                </a:r>
                <a:r>
                  <a:rPr lang="ja-JP" altLang="en-US" sz="2000" dirty="0" smtClean="0"/>
                  <a:t>ユニタリ行列を</a:t>
                </a:r>
                <a:r>
                  <a:rPr lang="en-US" altLang="ja-JP" sz="2000" dirty="0" smtClean="0"/>
                  <a:t>MZI</a:t>
                </a:r>
                <a:r>
                  <a:rPr lang="ja-JP" altLang="en-US" sz="2000" dirty="0" smtClean="0"/>
                  <a:t>を使った回路で表すために必要な</a:t>
                </a:r>
                <a:r>
                  <a:rPr lang="en-US" altLang="ja-JP" sz="2000" dirty="0" smtClean="0"/>
                  <a:t>MZI</a:t>
                </a:r>
                <a:r>
                  <a:rPr lang="ja-JP" altLang="en-US" sz="2000" dirty="0" smtClean="0"/>
                  <a:t>の数は</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𝑁</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𝑁</m:t>
                              </m:r>
                              <m:r>
                                <a:rPr lang="en-US" altLang="ja-JP" sz="2000" b="0" i="1" smtClean="0">
                                  <a:latin typeface="Cambria Math" panose="02040503050406030204" pitchFamily="18" charset="0"/>
                                </a:rPr>
                                <m:t>−1</m:t>
                              </m:r>
                            </m:e>
                          </m:d>
                        </m:num>
                        <m:den>
                          <m:r>
                            <a:rPr lang="en-US" altLang="ja-JP" sz="2000" b="0" i="1" smtClean="0">
                              <a:latin typeface="Cambria Math" panose="02040503050406030204" pitchFamily="18" charset="0"/>
                            </a:rPr>
                            <m:t>2</m:t>
                          </m:r>
                        </m:den>
                      </m:f>
                      <m:r>
                        <a:rPr lang="ja-JP" altLang="en-US" sz="2000" i="1">
                          <a:latin typeface="Cambria Math" panose="02040503050406030204" pitchFamily="18" charset="0"/>
                        </a:rPr>
                        <m:t>個</m:t>
                      </m:r>
                    </m:oMath>
                  </m:oMathPara>
                </a14:m>
                <a:endParaRPr lang="en-US" altLang="ja-JP" sz="2000" b="0" dirty="0" smtClean="0"/>
              </a:p>
              <a:p>
                <a:pPr marL="0" indent="0">
                  <a:buNone/>
                </a:pPr>
                <a:endParaRPr lang="en-US" altLang="ja-JP" sz="2000" dirty="0"/>
              </a:p>
              <a:p>
                <a:pPr marL="0" indent="0">
                  <a:buNone/>
                </a:pPr>
                <a:endParaRPr lang="ja-JP" altLang="ja-JP" sz="2000" dirty="0"/>
              </a:p>
              <a:p>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63158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光回路　モデル式　消費電力</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47700" y="1797916"/>
                <a:ext cx="7886700" cy="4351338"/>
              </a:xfrm>
            </p:spPr>
            <p:txBody>
              <a:bodyPr>
                <a:normAutofit/>
              </a:bodyPr>
              <a:lstStyle/>
              <a:p>
                <a:r>
                  <a:rPr lang="ja-JP" altLang="en-US" sz="2400" dirty="0" smtClean="0">
                    <a:latin typeface="Cambria Math" panose="02040503050406030204" pitchFamily="18" charset="0"/>
                  </a:rPr>
                  <a:t>電力</a:t>
                </a:r>
                <a:r>
                  <a:rPr lang="ja-JP" altLang="en-US" sz="2400" dirty="0">
                    <a:latin typeface="Cambria Math" panose="02040503050406030204" pitchFamily="18" charset="0"/>
                  </a:rPr>
                  <a:t>消費</a:t>
                </a:r>
                <a:r>
                  <a:rPr lang="ja-JP" altLang="en-US" sz="2400" dirty="0" smtClean="0">
                    <a:latin typeface="Cambria Math" panose="02040503050406030204" pitchFamily="18" charset="0"/>
                  </a:rPr>
                  <a:t>は位相シフタでの消費電力と光アンプの利得により決定</a:t>
                </a:r>
                <a:endParaRPr kumimoji="1" lang="en-US" altLang="ja-JP" sz="2400" b="0" dirty="0" smtClean="0">
                  <a:latin typeface="Cambria Math" panose="02040503050406030204" pitchFamily="18" charset="0"/>
                </a:endParaRPr>
              </a:p>
              <a:p>
                <a:r>
                  <a:rPr lang="ja-JP" altLang="en-US" sz="2400" dirty="0" smtClean="0">
                    <a:latin typeface="Cambria Math" panose="02040503050406030204" pitchFamily="18" charset="0"/>
                  </a:rPr>
                  <a:t>各素子の入力光は</a:t>
                </a:r>
                <a:r>
                  <a:rPr lang="en-US" altLang="ja-JP" sz="2400" dirty="0" smtClean="0">
                    <a:latin typeface="Cambria Math" panose="02040503050406030204" pitchFamily="18" charset="0"/>
                  </a:rPr>
                  <a:t>0.04</a:t>
                </a:r>
                <a:r>
                  <a:rPr lang="ja-JP" altLang="en-US" sz="2400" dirty="0" err="1" smtClean="0">
                    <a:latin typeface="Cambria Math" panose="02040503050406030204" pitchFamily="18" charset="0"/>
                  </a:rPr>
                  <a:t>ｍ</a:t>
                </a:r>
                <a:r>
                  <a:rPr lang="en-US" altLang="ja-JP" sz="2400" dirty="0" smtClean="0">
                    <a:latin typeface="Cambria Math" panose="02040503050406030204" pitchFamily="18" charset="0"/>
                  </a:rPr>
                  <a:t>A</a:t>
                </a:r>
                <a:r>
                  <a:rPr lang="ja-JP" altLang="en-US" sz="2400" dirty="0" err="1" smtClean="0">
                    <a:latin typeface="Cambria Math" panose="02040503050406030204" pitchFamily="18" charset="0"/>
                  </a:rPr>
                  <a:t>、</a:t>
                </a:r>
                <a:r>
                  <a:rPr lang="ja-JP" altLang="en-US" sz="2400" dirty="0" smtClean="0">
                    <a:latin typeface="Cambria Math" panose="02040503050406030204" pitchFamily="18" charset="0"/>
                  </a:rPr>
                  <a:t>アンプは常に最大利得とする</a:t>
                </a:r>
                <a:endParaRPr lang="en-US" altLang="ja-JP" sz="2400" dirty="0" smtClean="0">
                  <a:latin typeface="Cambria Math" panose="02040503050406030204" pitchFamily="18" charset="0"/>
                </a:endParaRPr>
              </a:p>
              <a:p>
                <a:endParaRPr lang="en-US" altLang="ja-JP" sz="2400" i="1" dirty="0">
                  <a:latin typeface="Cambria Math" panose="02040503050406030204" pitchFamily="18" charset="0"/>
                </a:endParaRPr>
              </a:p>
              <a:p>
                <a:pPr marL="0" indent="0">
                  <a:buNone/>
                </a:pPr>
                <a:r>
                  <a:rPr kumimoji="1" lang="ja-JP" altLang="en-US" sz="2400" b="0" dirty="0" smtClean="0"/>
                  <a:t>　</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𝑃𝑆</m:t>
                        </m:r>
                      </m:sub>
                    </m:sSub>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𝑁</m:t>
                            </m:r>
                            <m:d>
                              <m:dPr>
                                <m:ctrlPr>
                                  <a:rPr lang="en-US" altLang="ja-JP" sz="2400" b="0" i="1" smtClean="0">
                                    <a:latin typeface="Cambria Math" panose="02040503050406030204" pitchFamily="18" charset="0"/>
                                  </a:rPr>
                                </m:ctrlPr>
                              </m:dPr>
                              <m:e>
                                <m:r>
                                  <a:rPr lang="en-US" altLang="ja-JP" sz="2400" i="1">
                                    <a:latin typeface="Cambria Math" panose="02040503050406030204" pitchFamily="18" charset="0"/>
                                  </a:rPr>
                                  <m:t>𝑁</m:t>
                                </m:r>
                                <m:r>
                                  <a:rPr lang="en-US" altLang="ja-JP" sz="2400" i="1">
                                    <a:latin typeface="Cambria Math" panose="02040503050406030204" pitchFamily="18" charset="0"/>
                                  </a:rPr>
                                  <m:t>−1</m:t>
                                </m:r>
                              </m:e>
                            </m:d>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−1</m:t>
                                </m:r>
                              </m:e>
                            </m:d>
                          </m:num>
                          <m:den>
                            <m:r>
                              <a:rPr lang="en-US" altLang="ja-JP" sz="2400" b="0" i="1" smtClean="0">
                                <a:latin typeface="Cambria Math" panose="02040503050406030204" pitchFamily="18" charset="0"/>
                              </a:rPr>
                              <m:t>2</m:t>
                            </m:r>
                          </m:den>
                        </m:f>
                      </m:e>
                    </m:d>
                    <m:r>
                      <a:rPr kumimoji="1" lang="en-US" altLang="ja-JP" sz="2400" b="0" i="1" dirty="0" smtClean="0">
                        <a:latin typeface="Cambria Math" panose="02040503050406030204" pitchFamily="18" charset="0"/>
                      </a:rPr>
                      <m:t>+</m:t>
                    </m:r>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𝑃</m:t>
                        </m:r>
                      </m:e>
                      <m:sub>
                        <m:r>
                          <a:rPr kumimoji="1" lang="en-US" altLang="ja-JP" sz="2400" b="0" i="1" dirty="0" smtClean="0">
                            <a:latin typeface="Cambria Math" panose="02040503050406030204" pitchFamily="18" charset="0"/>
                          </a:rPr>
                          <m:t>𝐴𝑀𝑃</m:t>
                        </m:r>
                        <m:r>
                          <a:rPr kumimoji="1" lang="en-US" altLang="ja-JP" sz="2400" b="0" i="1" dirty="0" smtClean="0">
                            <a:latin typeface="Cambria Math" panose="02040503050406030204" pitchFamily="18" charset="0"/>
                          </a:rPr>
                          <m:t> </m:t>
                        </m:r>
                      </m:sub>
                    </m:sSub>
                    <m:r>
                      <a:rPr lang="en-US" altLang="ja-JP" sz="2400" i="1" dirty="0">
                        <a:latin typeface="Cambria Math" panose="02040503050406030204" pitchFamily="18" charset="0"/>
                      </a:rPr>
                      <m:t>×</m:t>
                    </m:r>
                    <m:r>
                      <m:rPr>
                        <m:sty m:val="p"/>
                      </m:rPr>
                      <a:rPr lang="en-US" altLang="ja-JP" sz="2400" b="0" i="0" dirty="0" smtClean="0">
                        <a:latin typeface="Cambria Math" panose="02040503050406030204" pitchFamily="18" charset="0"/>
                      </a:rPr>
                      <m:t>min</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𝑁</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𝑀</m:t>
                    </m:r>
                    <m:r>
                      <a:rPr lang="en-US" altLang="ja-JP" sz="2400" b="0" i="1" dirty="0" smtClean="0">
                        <a:latin typeface="Cambria Math" panose="02040503050406030204" pitchFamily="18" charset="0"/>
                      </a:rPr>
                      <m:t>)</m:t>
                    </m:r>
                  </m:oMath>
                </a14:m>
                <a:endParaRPr kumimoji="1" lang="en-US" altLang="ja-JP" sz="2400" dirty="0" smtClean="0"/>
              </a:p>
              <a:p>
                <a:endParaRPr lang="en-US" altLang="ja-JP" sz="2400" dirty="0"/>
              </a:p>
              <a:p>
                <a:pPr marL="0" indent="0">
                  <a:buNone/>
                </a:pPr>
                <a:r>
                  <a:rPr lang="ja-JP" altLang="en-US" sz="2400" dirty="0" smtClean="0"/>
                  <a:t>　</a:t>
                </a:r>
                <a:r>
                  <a:rPr lang="en-US" altLang="ja-JP" sz="2400" dirty="0" smtClean="0"/>
                  <a:t>P</a:t>
                </a:r>
                <a:r>
                  <a:rPr lang="en-US" altLang="ja-JP" sz="2000" dirty="0" smtClean="0"/>
                  <a:t>PS</a:t>
                </a:r>
                <a:r>
                  <a:rPr lang="ja-JP" altLang="en-US" sz="2400" dirty="0" smtClean="0"/>
                  <a:t>：位相シフタでの消費電力　</a:t>
                </a:r>
                <a:endParaRPr lang="en-US" altLang="ja-JP" sz="2400" dirty="0" smtClean="0"/>
              </a:p>
              <a:p>
                <a:pPr marL="0" indent="0">
                  <a:buNone/>
                </a:pPr>
                <a:r>
                  <a:rPr kumimoji="1" lang="ja-JP" altLang="en-US" sz="2400" dirty="0"/>
                  <a:t>　</a:t>
                </a:r>
                <a:r>
                  <a:rPr kumimoji="1" lang="en-US" altLang="ja-JP" sz="2400" dirty="0" smtClean="0"/>
                  <a:t>P</a:t>
                </a:r>
                <a:r>
                  <a:rPr kumimoji="1" lang="en-US" altLang="ja-JP" sz="2000" dirty="0" smtClean="0"/>
                  <a:t>AMP</a:t>
                </a:r>
                <a:r>
                  <a:rPr kumimoji="1" lang="ja-JP" altLang="en-US" sz="2400" dirty="0" smtClean="0"/>
                  <a:t>：光アンプでの消費電力</a:t>
                </a:r>
                <a:endParaRPr kumimoji="1" lang="ja-JP" altLang="en-US" sz="24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47700" y="1797916"/>
                <a:ext cx="7886700" cy="4351338"/>
              </a:xfrm>
              <a:blipFill rotWithShape="0">
                <a:blip r:embed="rId2"/>
                <a:stretch>
                  <a:fillRect l="-1005" t="-1961"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26367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105</Words>
  <Application>Microsoft Office PowerPoint</Application>
  <PresentationFormat>画面に合わせる (4:3)</PresentationFormat>
  <Paragraphs>52</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ＭＳ Ｐゴシック</vt:lpstr>
      <vt:lpstr>Arial</vt:lpstr>
      <vt:lpstr>Calibri</vt:lpstr>
      <vt:lpstr>Calibri Light</vt:lpstr>
      <vt:lpstr>Cambria Math</vt:lpstr>
      <vt:lpstr>Office テーマ</vt:lpstr>
      <vt:lpstr>1/11　ゼミ資料</vt:lpstr>
      <vt:lpstr>MZIVMMとASIC VMMの比較</vt:lpstr>
      <vt:lpstr>ASIC VMM</vt:lpstr>
      <vt:lpstr>光回路　モデル式　遅延時間</vt:lpstr>
      <vt:lpstr>光回路　モデル式　面積</vt:lpstr>
      <vt:lpstr>光回路　モデル式　消費電力</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1/11　ゼミ資料</dc:title>
  <dc:creator>kouji satou</dc:creator>
  <cp:lastModifiedBy>kouji satou</cp:lastModifiedBy>
  <cp:revision>5</cp:revision>
  <dcterms:created xsi:type="dcterms:W3CDTF">2017-01-11T00:40:00Z</dcterms:created>
  <dcterms:modified xsi:type="dcterms:W3CDTF">2017-01-11T01:27:53Z</dcterms:modified>
</cp:coreProperties>
</file>