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0" r:id="rId7"/>
    <p:sldId id="265" r:id="rId8"/>
    <p:sldId id="266" r:id="rId9"/>
    <p:sldId id="261" r:id="rId10"/>
    <p:sldId id="267" r:id="rId11"/>
    <p:sldId id="264" r:id="rId12"/>
    <p:sldId id="268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Sheet1!$J$4:$J$7</c:f>
              <c:numCache>
                <c:formatCode>General</c:formatCode>
                <c:ptCount val="4"/>
                <c:pt idx="0">
                  <c:v>0.02</c:v>
                </c:pt>
                <c:pt idx="1">
                  <c:v>0.18</c:v>
                </c:pt>
                <c:pt idx="2">
                  <c:v>0.32</c:v>
                </c:pt>
                <c:pt idx="3">
                  <c:v>0.5</c:v>
                </c:pt>
              </c:numCache>
            </c:numRef>
          </c:xVal>
          <c:yVal>
            <c:numRef>
              <c:f>Sheet1!$K$4:$K$7</c:f>
              <c:numCache>
                <c:formatCode>General</c:formatCode>
                <c:ptCount val="4"/>
                <c:pt idx="0">
                  <c:v>1.0376E-2</c:v>
                </c:pt>
                <c:pt idx="1">
                  <c:v>3.7471999999999998E-2</c:v>
                </c:pt>
                <c:pt idx="2">
                  <c:v>4.897E-2</c:v>
                </c:pt>
                <c:pt idx="3">
                  <c:v>6.6231999999999999E-2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64476592"/>
        <c:axId val="-1964490736"/>
      </c:scatterChart>
      <c:valAx>
        <c:axId val="-1964476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ja-JP" sz="1000" b="0" i="0" u="none" strike="noStrike" baseline="0">
                    <a:effectLst/>
                  </a:rPr>
                  <a:t>雑音実効電力</a:t>
                </a:r>
                <a:r>
                  <a:rPr lang="en-US" altLang="ja-JP" sz="1000" b="0" i="0" u="none" strike="noStrike" baseline="0">
                    <a:effectLst/>
                  </a:rPr>
                  <a:t>[mW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964490736"/>
        <c:crosses val="autoZero"/>
        <c:crossBetween val="midCat"/>
      </c:valAx>
      <c:valAx>
        <c:axId val="-196449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誤差平均</a:t>
                </a:r>
                <a:r>
                  <a:rPr lang="en-US" altLang="ja-JP"/>
                  <a:t>[A]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964476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誤差平均[A]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Sheet1!$D$3:$D$7</c:f>
              <c:numCache>
                <c:formatCode>General</c:formatCode>
                <c:ptCount val="5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</c:numCache>
            </c:numRef>
          </c:xVal>
          <c:yVal>
            <c:numRef>
              <c:f>Sheet1!$E$3:$E$7</c:f>
              <c:numCache>
                <c:formatCode>General</c:formatCode>
                <c:ptCount val="5"/>
                <c:pt idx="0">
                  <c:v>2.2405999999999999E-2</c:v>
                </c:pt>
                <c:pt idx="1">
                  <c:v>3.1687E-2</c:v>
                </c:pt>
                <c:pt idx="2">
                  <c:v>3.8809000000000003E-2</c:v>
                </c:pt>
                <c:pt idx="3">
                  <c:v>3.8489000000000002E-2</c:v>
                </c:pt>
                <c:pt idx="4">
                  <c:v>4.3032000000000001E-2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64486928"/>
        <c:axId val="-1964485840"/>
      </c:scatterChart>
      <c:valAx>
        <c:axId val="-1964486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雑音平均電力</a:t>
                </a:r>
                <a:r>
                  <a:rPr lang="en-US" altLang="ja-JP"/>
                  <a:t>/</a:t>
                </a:r>
                <a:r>
                  <a:rPr lang="ja-JP" altLang="en-US"/>
                  <a:t>光源の電力</a:t>
                </a:r>
                <a:r>
                  <a:rPr lang="en-US" altLang="ja-JP"/>
                  <a:t>×100[%]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964485840"/>
        <c:crosses val="autoZero"/>
        <c:crossBetween val="midCat"/>
      </c:valAx>
      <c:valAx>
        <c:axId val="-196448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誤差平均</a:t>
                </a:r>
                <a:r>
                  <a:rPr lang="en-US" altLang="ja-JP"/>
                  <a:t>[A]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964486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誤差平均[A]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Sheet1!$A$3:$A$8</c:f>
              <c:numCache>
                <c:formatCode>General</c:formatCode>
                <c:ptCount val="6"/>
                <c:pt idx="0">
                  <c:v>3.8</c:v>
                </c:pt>
                <c:pt idx="1">
                  <c:v>4</c:v>
                </c:pt>
                <c:pt idx="2">
                  <c:v>4.5</c:v>
                </c:pt>
                <c:pt idx="3">
                  <c:v>5</c:v>
                </c:pt>
                <c:pt idx="4">
                  <c:v>5.5</c:v>
                </c:pt>
                <c:pt idx="5">
                  <c:v>6</c:v>
                </c:pt>
              </c:numCache>
            </c:numRef>
          </c:cat>
          <c:val>
            <c:numRef>
              <c:f>Sheet1!$B$3:$B$8</c:f>
              <c:numCache>
                <c:formatCode>General</c:formatCode>
                <c:ptCount val="6"/>
                <c:pt idx="0">
                  <c:v>7.3499999999999998E-4</c:v>
                </c:pt>
                <c:pt idx="1">
                  <c:v>7.5199999999999996E-4</c:v>
                </c:pt>
                <c:pt idx="2">
                  <c:v>7.9699999999999997E-4</c:v>
                </c:pt>
                <c:pt idx="3">
                  <c:v>8.4400000000000002E-4</c:v>
                </c:pt>
                <c:pt idx="4">
                  <c:v>8.9400000000000005E-4</c:v>
                </c:pt>
                <c:pt idx="5">
                  <c:v>9.4799999999999995E-4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24378976"/>
        <c:axId val="-2024370816"/>
      </c:lineChart>
      <c:catAx>
        <c:axId val="-2024378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NF[dB]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024370816"/>
        <c:crosses val="autoZero"/>
        <c:auto val="1"/>
        <c:lblAlgn val="ctr"/>
        <c:lblOffset val="100"/>
        <c:noMultiLvlLbl val="0"/>
      </c:catAx>
      <c:valAx>
        <c:axId val="-202437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誤差平均</a:t>
                </a:r>
                <a:r>
                  <a:rPr lang="en-US" altLang="ja-JP"/>
                  <a:t>[A]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024378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Sheet1!$H$2</c:f>
              <c:strCache>
                <c:ptCount val="1"/>
                <c:pt idx="0">
                  <c:v>誤差平均[A]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Sheet1!$G$3:$G$8</c:f>
              <c:numCache>
                <c:formatCode>General</c:formatCode>
                <c:ptCount val="6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24</c:v>
                </c:pt>
                <c:pt idx="4">
                  <c:v>50</c:v>
                </c:pt>
                <c:pt idx="5">
                  <c:v>100</c:v>
                </c:pt>
              </c:numCache>
            </c:numRef>
          </c:xVal>
          <c:yVal>
            <c:numRef>
              <c:f>Sheet1!$H$3:$H$8</c:f>
              <c:numCache>
                <c:formatCode>0.00E+00</c:formatCode>
                <c:ptCount val="6"/>
                <c:pt idx="0">
                  <c:v>8.7299999999999994E-5</c:v>
                </c:pt>
                <c:pt idx="1">
                  <c:v>8.7299999999999994E-5</c:v>
                </c:pt>
                <c:pt idx="2">
                  <c:v>8.7399999999999997E-5</c:v>
                </c:pt>
                <c:pt idx="3">
                  <c:v>8.7600000000000002E-5</c:v>
                </c:pt>
                <c:pt idx="4">
                  <c:v>8.7999999999999998E-5</c:v>
                </c:pt>
                <c:pt idx="5">
                  <c:v>8.8599999999999999E-5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3192032"/>
        <c:axId val="-113191488"/>
      </c:scatterChart>
      <c:valAx>
        <c:axId val="-113192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T/R</a:t>
                </a:r>
                <a:r>
                  <a:rPr lang="ja-JP" altLang="en-US"/>
                  <a:t> </a:t>
                </a:r>
                <a:r>
                  <a:rPr lang="en-US" altLang="ja-JP"/>
                  <a:t>[K/Ω]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13191488"/>
        <c:crosses val="autoZero"/>
        <c:crossBetween val="midCat"/>
      </c:valAx>
      <c:valAx>
        <c:axId val="-11319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誤差平均</a:t>
                </a:r>
                <a:r>
                  <a:rPr lang="en-US" altLang="ja-JP"/>
                  <a:t>[A]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13192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7E9B-2D10-4891-A2FD-4D68FE7901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4A21-D36A-45C6-9253-0208FB79D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22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7E9B-2D10-4891-A2FD-4D68FE7901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4A21-D36A-45C6-9253-0208FB79D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2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7E9B-2D10-4891-A2FD-4D68FE7901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4A21-D36A-45C6-9253-0208FB79D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39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7E9B-2D10-4891-A2FD-4D68FE7901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4A21-D36A-45C6-9253-0208FB79D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61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7E9B-2D10-4891-A2FD-4D68FE7901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4A21-D36A-45C6-9253-0208FB79D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57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7E9B-2D10-4891-A2FD-4D68FE7901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4A21-D36A-45C6-9253-0208FB79D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27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7E9B-2D10-4891-A2FD-4D68FE7901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4A21-D36A-45C6-9253-0208FB79D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2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7E9B-2D10-4891-A2FD-4D68FE7901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4A21-D36A-45C6-9253-0208FB79D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99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7E9B-2D10-4891-A2FD-4D68FE7901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4A21-D36A-45C6-9253-0208FB79D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30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7E9B-2D10-4891-A2FD-4D68FE7901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4A21-D36A-45C6-9253-0208FB79D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00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7E9B-2D10-4891-A2FD-4D68FE7901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4A21-D36A-45C6-9253-0208FB79D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7E9B-2D10-4891-A2FD-4D68FE7901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4A21-D36A-45C6-9253-0208FB79D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92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2017</a:t>
            </a:r>
            <a:r>
              <a:rPr lang="ja-JP" altLang="en-US" dirty="0"/>
              <a:t> </a:t>
            </a:r>
            <a:r>
              <a:rPr lang="en-US" altLang="ja-JP" dirty="0" smtClean="0"/>
              <a:t>0113 </a:t>
            </a:r>
            <a:r>
              <a:rPr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7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光アンプのみ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69814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12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雑音のパラメータ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フォトディテクタの雑音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熱雑音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T/R</a:t>
            </a:r>
            <a:r>
              <a:rPr lang="ja-JP" altLang="en-US" dirty="0" smtClean="0"/>
              <a:t>に比例する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en-US" altLang="ja-JP" dirty="0" smtClean="0"/>
              <a:t>T</a:t>
            </a:r>
            <a:r>
              <a:rPr lang="ja-JP" altLang="en-US" dirty="0" smtClean="0"/>
              <a:t>：絶対温度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en-US" altLang="ja-JP" dirty="0" smtClean="0"/>
              <a:t>R</a:t>
            </a:r>
            <a:r>
              <a:rPr lang="ja-JP" altLang="en-US" dirty="0" smtClean="0"/>
              <a:t>：負荷抵抗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ショット</a:t>
            </a:r>
            <a:r>
              <a:rPr lang="ja-JP" altLang="en-US" dirty="0"/>
              <a:t>雑音</a:t>
            </a:r>
            <a:endParaRPr kumimoji="1" lang="en-US" altLang="ja-JP" dirty="0"/>
          </a:p>
          <a:p>
            <a:pPr lvl="2"/>
            <a:r>
              <a:rPr kumimoji="1" lang="ja-JP" altLang="en-US" dirty="0" smtClean="0"/>
              <a:t>入力光の強度に比例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4233" y="5992297"/>
            <a:ext cx="768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参考資料：</a:t>
            </a:r>
            <a:r>
              <a:rPr lang="en-US" altLang="ja-JP" dirty="0"/>
              <a:t>https://www.hamamatsu.com/resources/pdf/ssd/si_pd_techinfo.pdf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72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フォトディテクタのみ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18484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486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雑音が</a:t>
            </a:r>
            <a:r>
              <a:rPr lang="en-US" altLang="ja-JP" dirty="0" smtClean="0"/>
              <a:t>MZIVMM</a:t>
            </a:r>
            <a:r>
              <a:rPr lang="ja-JP" altLang="en-US" dirty="0" smtClean="0"/>
              <a:t>の計算結果に及ぼす影響を調べ、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78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MZIVMM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kumimoji="1" lang="ja-JP" altLang="en-US" dirty="0" smtClean="0"/>
              <a:t>今回は</a:t>
            </a:r>
            <a:r>
              <a:rPr kumimoji="1" lang="en-US" altLang="ja-JP" dirty="0" smtClean="0"/>
              <a:t>3×3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MZIVMM</a:t>
            </a:r>
            <a:r>
              <a:rPr kumimoji="1" lang="ja-JP" altLang="en-US" dirty="0" smtClean="0"/>
              <a:t>を使用する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雑音源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光源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位相</a:t>
            </a:r>
            <a:r>
              <a:rPr kumimoji="1" lang="ja-JP" altLang="en-US" dirty="0"/>
              <a:t>シフタ</a:t>
            </a:r>
            <a:r>
              <a:rPr kumimoji="1" lang="ja-JP" altLang="en-US" dirty="0" smtClean="0"/>
              <a:t>の制御信号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光アンプ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フォトディテクタ</a:t>
            </a:r>
            <a:endParaRPr kumimoji="1" lang="en-US" altLang="ja-JP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453288" y="4656101"/>
            <a:ext cx="8573657" cy="1515710"/>
            <a:chOff x="441253" y="4491001"/>
            <a:chExt cx="8573657" cy="151571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872" y="4727471"/>
              <a:ext cx="5157788" cy="1279240"/>
            </a:xfrm>
            <a:prstGeom prst="rect">
              <a:avLst/>
            </a:prstGeom>
          </p:spPr>
        </p:pic>
        <p:sp>
          <p:nvSpPr>
            <p:cNvPr id="6" name="フローチャート: 結合子 5"/>
            <p:cNvSpPr/>
            <p:nvPr/>
          </p:nvSpPr>
          <p:spPr>
            <a:xfrm>
              <a:off x="1563076" y="4860333"/>
              <a:ext cx="156307" cy="144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ローチャート: 結合子 6"/>
            <p:cNvSpPr/>
            <p:nvPr/>
          </p:nvSpPr>
          <p:spPr>
            <a:xfrm>
              <a:off x="1563076" y="5059460"/>
              <a:ext cx="156307" cy="144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ローチャート: 結合子 7"/>
            <p:cNvSpPr/>
            <p:nvPr/>
          </p:nvSpPr>
          <p:spPr>
            <a:xfrm>
              <a:off x="1563076" y="5524806"/>
              <a:ext cx="156307" cy="144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ローチャート: 結合子 8"/>
            <p:cNvSpPr/>
            <p:nvPr/>
          </p:nvSpPr>
          <p:spPr>
            <a:xfrm>
              <a:off x="1563076" y="5723933"/>
              <a:ext cx="156307" cy="144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41253" y="449100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光源</a:t>
              </a:r>
              <a:endParaRPr kumimoji="1" lang="ja-JP" altLang="en-US" dirty="0"/>
            </a:p>
          </p:txBody>
        </p:sp>
        <p:cxnSp>
          <p:nvCxnSpPr>
            <p:cNvPr id="11" name="カギ線コネクタ 10"/>
            <p:cNvCxnSpPr/>
            <p:nvPr/>
          </p:nvCxnSpPr>
          <p:spPr>
            <a:xfrm rot="16200000" flipH="1">
              <a:off x="708611" y="4914917"/>
              <a:ext cx="863600" cy="658642"/>
            </a:xfrm>
            <a:prstGeom prst="bentConnector3">
              <a:avLst>
                <a:gd name="adj1" fmla="val 997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>
              <a:off x="811945" y="5004333"/>
              <a:ext cx="6586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フローチャート: 処理 12"/>
            <p:cNvSpPr/>
            <p:nvPr/>
          </p:nvSpPr>
          <p:spPr>
            <a:xfrm>
              <a:off x="6959717" y="4864024"/>
              <a:ext cx="204863" cy="144000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ローチャート: 処理 13"/>
            <p:cNvSpPr/>
            <p:nvPr/>
          </p:nvSpPr>
          <p:spPr>
            <a:xfrm>
              <a:off x="6969660" y="5066692"/>
              <a:ext cx="204863" cy="144000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処理 14"/>
            <p:cNvSpPr/>
            <p:nvPr/>
          </p:nvSpPr>
          <p:spPr>
            <a:xfrm>
              <a:off x="6969660" y="5723933"/>
              <a:ext cx="204863" cy="144000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ローチャート: 処理 15"/>
            <p:cNvSpPr/>
            <p:nvPr/>
          </p:nvSpPr>
          <p:spPr>
            <a:xfrm>
              <a:off x="6969660" y="5521265"/>
              <a:ext cx="204863" cy="144000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369908" y="4491001"/>
              <a:ext cx="1645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フォトディテクタ</a:t>
              </a:r>
              <a:endParaRPr kumimoji="1" lang="ja-JP" altLang="en-US" dirty="0"/>
            </a:p>
          </p:txBody>
        </p:sp>
        <p:cxnSp>
          <p:nvCxnSpPr>
            <p:cNvPr id="18" name="カギ線コネクタ 17"/>
            <p:cNvCxnSpPr/>
            <p:nvPr/>
          </p:nvCxnSpPr>
          <p:spPr>
            <a:xfrm rot="5400000">
              <a:off x="7265719" y="4962812"/>
              <a:ext cx="863600" cy="658642"/>
            </a:xfrm>
            <a:prstGeom prst="bentConnector3">
              <a:avLst>
                <a:gd name="adj1" fmla="val 997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 flipH="1">
              <a:off x="7369053" y="5052228"/>
              <a:ext cx="6586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/>
          <p:cNvSpPr txBox="1"/>
          <p:nvPr/>
        </p:nvSpPr>
        <p:spPr>
          <a:xfrm>
            <a:off x="3890481" y="424624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光アンプ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↓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073558" y="4373773"/>
            <a:ext cx="121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位相</a:t>
            </a:r>
            <a:r>
              <a:rPr lang="ja-JP" altLang="en-US" dirty="0"/>
              <a:t>シフタ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↓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499837" y="4379102"/>
            <a:ext cx="121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位相</a:t>
            </a:r>
            <a:r>
              <a:rPr lang="ja-JP" altLang="en-US" dirty="0"/>
              <a:t>シフタ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↓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413280" y="6014849"/>
            <a:ext cx="1048483" cy="61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24" name="右矢印 23"/>
          <p:cNvSpPr/>
          <p:nvPr/>
        </p:nvSpPr>
        <p:spPr>
          <a:xfrm>
            <a:off x="7254074" y="6042027"/>
            <a:ext cx="1048483" cy="61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出力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66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r>
              <a:rPr kumimoji="1" lang="ja-JP" altLang="en-US" dirty="0" smtClean="0"/>
              <a:t>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98960"/>
            <a:ext cx="7886700" cy="4486274"/>
          </a:xfrm>
        </p:spPr>
        <p:txBody>
          <a:bodyPr/>
          <a:lstStyle/>
          <a:p>
            <a:r>
              <a:rPr lang="ja-JP" altLang="en-US" dirty="0" smtClean="0"/>
              <a:t>シミュレータ上で、雑音</a:t>
            </a:r>
            <a:r>
              <a:rPr lang="ja-JP" altLang="en-US" dirty="0" smtClean="0"/>
              <a:t>を</a:t>
            </a:r>
            <a:r>
              <a:rPr lang="ja-JP" altLang="en-US" dirty="0"/>
              <a:t>加</a:t>
            </a:r>
            <a:r>
              <a:rPr lang="ja-JP" altLang="en-US" dirty="0" smtClean="0"/>
              <a:t>えて</a:t>
            </a:r>
            <a:r>
              <a:rPr lang="ja-JP" altLang="en-US" dirty="0" smtClean="0"/>
              <a:t>ない</a:t>
            </a:r>
            <a:r>
              <a:rPr lang="en-US" altLang="ja-JP" dirty="0" smtClean="0"/>
              <a:t>MZIVMM</a:t>
            </a:r>
            <a:r>
              <a:rPr lang="ja-JP" altLang="en-US" dirty="0" smtClean="0"/>
              <a:t>と雑音</a:t>
            </a:r>
            <a:r>
              <a:rPr lang="ja-JP" altLang="en-US" dirty="0" smtClean="0"/>
              <a:t>を</a:t>
            </a:r>
            <a:r>
              <a:rPr lang="ja-JP" altLang="en-US" dirty="0"/>
              <a:t>加</a:t>
            </a:r>
            <a:r>
              <a:rPr lang="ja-JP" altLang="en-US" dirty="0" smtClean="0"/>
              <a:t>えた</a:t>
            </a:r>
            <a:r>
              <a:rPr lang="en-US" altLang="ja-JP" dirty="0" smtClean="0"/>
              <a:t>MZIVMM</a:t>
            </a:r>
            <a:r>
              <a:rPr lang="ja-JP" altLang="en-US" dirty="0" smtClean="0"/>
              <a:t>で同じ演算を</a:t>
            </a:r>
            <a:r>
              <a:rPr lang="ja-JP" altLang="en-US" dirty="0" smtClean="0"/>
              <a:t>実行、結果を比較し、</a:t>
            </a:r>
            <a:r>
              <a:rPr lang="ja-JP" altLang="en-US" dirty="0" smtClean="0"/>
              <a:t>雑音による誤差を求める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628650" y="3945926"/>
            <a:ext cx="2388010" cy="1175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MZIVMM</a:t>
            </a:r>
            <a:r>
              <a:rPr kumimoji="1" lang="ja-JP" altLang="en-US" sz="2800" dirty="0" smtClean="0"/>
              <a:t>　</a:t>
            </a:r>
            <a:r>
              <a:rPr lang="en-US" altLang="ja-JP" sz="2800" dirty="0" smtClean="0"/>
              <a:t>with noise</a:t>
            </a:r>
            <a:endParaRPr kumimoji="1" lang="ja-JP" altLang="en-US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636944" y="5512135"/>
            <a:ext cx="2388010" cy="1175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MZIVMM</a:t>
            </a:r>
            <a:r>
              <a:rPr kumimoji="1" lang="ja-JP" altLang="en-US" sz="2800" dirty="0" smtClean="0"/>
              <a:t>　</a:t>
            </a:r>
            <a:r>
              <a:rPr lang="en-US" altLang="ja-JP" sz="2800" dirty="0" smtClean="0"/>
              <a:t>without noise</a:t>
            </a:r>
            <a:endParaRPr kumimoji="1" lang="ja-JP" altLang="en-US" sz="28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827" y="5534384"/>
            <a:ext cx="1676400" cy="12382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380" y="3676142"/>
            <a:ext cx="1645481" cy="136209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358" y="5928432"/>
            <a:ext cx="1819275" cy="666750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6589175" y="4574363"/>
            <a:ext cx="2103642" cy="11758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誤差</a:t>
            </a:r>
            <a:endParaRPr kumimoji="1" lang="ja-JP" altLang="en-US" sz="2800" dirty="0"/>
          </a:p>
        </p:txBody>
      </p:sp>
      <p:cxnSp>
        <p:nvCxnSpPr>
          <p:cNvPr id="17" name="カギ線コネクタ 16"/>
          <p:cNvCxnSpPr>
            <a:stCxn id="4" idx="3"/>
          </p:cNvCxnSpPr>
          <p:nvPr/>
        </p:nvCxnSpPr>
        <p:spPr>
          <a:xfrm>
            <a:off x="3016660" y="4533865"/>
            <a:ext cx="1912783" cy="58793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 flipV="1">
            <a:off x="3024954" y="5400409"/>
            <a:ext cx="1904489" cy="69966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4929443" y="4967137"/>
            <a:ext cx="522492" cy="5449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―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22" idx="6"/>
          </p:cNvCxnSpPr>
          <p:nvPr/>
        </p:nvCxnSpPr>
        <p:spPr>
          <a:xfrm>
            <a:off x="5451935" y="5239636"/>
            <a:ext cx="1137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加える雑音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種類ずつで測定</a:t>
            </a:r>
            <a:endParaRPr kumimoji="1" lang="en-US" altLang="ja-JP" dirty="0" smtClean="0"/>
          </a:p>
          <a:p>
            <a:pPr marL="1371600" lvl="2" indent="-457200">
              <a:buFont typeface="+mj-lt"/>
              <a:buAutoNum type="arabicPeriod"/>
            </a:pPr>
            <a:r>
              <a:rPr lang="ja-JP" altLang="en-US" dirty="0" smtClean="0"/>
              <a:t>光アンプでの雑音</a:t>
            </a:r>
            <a:endParaRPr lang="en-US" altLang="ja-JP" dirty="0" smtClean="0"/>
          </a:p>
          <a:p>
            <a:pPr marL="1371600" lvl="2" indent="-457200">
              <a:buFont typeface="+mj-lt"/>
              <a:buAutoNum type="arabicPeriod"/>
            </a:pPr>
            <a:r>
              <a:rPr lang="ja-JP" altLang="en-US" dirty="0"/>
              <a:t>光源</a:t>
            </a:r>
            <a:r>
              <a:rPr lang="ja-JP" altLang="en-US" dirty="0" smtClean="0"/>
              <a:t>での雑音</a:t>
            </a:r>
            <a:endParaRPr lang="en-US" altLang="ja-JP" dirty="0" smtClean="0"/>
          </a:p>
          <a:p>
            <a:pPr marL="1371600" lvl="2" indent="-457200">
              <a:buFont typeface="+mj-lt"/>
              <a:buAutoNum type="arabicPeriod"/>
            </a:pPr>
            <a:r>
              <a:rPr lang="ja-JP" altLang="en-US" dirty="0" smtClean="0"/>
              <a:t>フォトディテクタでの雑音</a:t>
            </a:r>
            <a:endParaRPr lang="en-US" altLang="ja-JP" dirty="0" smtClean="0"/>
          </a:p>
          <a:p>
            <a:pPr marL="1371600" lvl="2" indent="-457200">
              <a:buFont typeface="+mj-lt"/>
              <a:buAutoNum type="arabicPeriod"/>
            </a:pPr>
            <a:r>
              <a:rPr lang="ja-JP" altLang="en-US" dirty="0" smtClean="0"/>
              <a:t>位相シフタの制御信号の雑音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上記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4</a:t>
            </a:r>
            <a:r>
              <a:rPr lang="ja-JP" altLang="en-US" dirty="0" smtClean="0"/>
              <a:t>の組み合わせを全パターン測定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1&amp;2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1&amp;3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….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1&amp;2&amp;3&amp;4</a:t>
            </a:r>
          </a:p>
          <a:p>
            <a:pPr marL="914400" lvl="2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1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雑音源のパラメータ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56530"/>
          </a:xfrm>
        </p:spPr>
        <p:txBody>
          <a:bodyPr/>
          <a:lstStyle/>
          <a:p>
            <a:r>
              <a:rPr kumimoji="1" lang="ja-JP" altLang="en-US" dirty="0" smtClean="0"/>
              <a:t>光源の雑音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白色雑音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雑音実行電力　</a:t>
            </a:r>
            <a:r>
              <a:rPr lang="en-US" altLang="ja-JP" dirty="0" smtClean="0"/>
              <a:t>0.02%</a:t>
            </a:r>
            <a:r>
              <a:rPr lang="ja-JP" altLang="en-US" dirty="0" smtClean="0"/>
              <a:t>～</a:t>
            </a:r>
            <a:r>
              <a:rPr lang="en-US" altLang="ja-JP" dirty="0" smtClean="0"/>
              <a:t>0.1</a:t>
            </a:r>
            <a:r>
              <a:rPr lang="ja-JP" altLang="en-US" dirty="0" smtClean="0"/>
              <a:t>％　</a:t>
            </a:r>
            <a:r>
              <a:rPr lang="en-US" altLang="ja-JP" dirty="0" smtClean="0"/>
              <a:t>(</a:t>
            </a:r>
            <a:r>
              <a:rPr lang="ja-JP" altLang="en-US" dirty="0" smtClean="0"/>
              <a:t>信号電力に対して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位相シフタの制御電力の雑音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白色雑音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雑音実行電力　</a:t>
            </a:r>
            <a:r>
              <a:rPr lang="en-US" altLang="ja-JP" dirty="0" smtClean="0"/>
              <a:t>0.02</a:t>
            </a:r>
            <a:r>
              <a:rPr lang="ja-JP" altLang="en-US" dirty="0" smtClean="0"/>
              <a:t>～</a:t>
            </a:r>
            <a:r>
              <a:rPr lang="en-US" altLang="ja-JP" dirty="0" smtClean="0"/>
              <a:t>0.5mW</a:t>
            </a:r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70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60376"/>
              </p:ext>
            </p:extLst>
          </p:nvPr>
        </p:nvGraphicFramePr>
        <p:xfrm>
          <a:off x="628650" y="2183059"/>
          <a:ext cx="7066377" cy="3346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405575" y="5781821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位相シフタの雑音のみのとき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53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0853" y="224450"/>
            <a:ext cx="7886700" cy="1325563"/>
          </a:xfrm>
        </p:spPr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446979"/>
              </p:ext>
            </p:extLst>
          </p:nvPr>
        </p:nvGraphicFramePr>
        <p:xfrm>
          <a:off x="670853" y="1704758"/>
          <a:ext cx="6827227" cy="3956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645919" y="621792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光源の雑音のみのとき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31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雑</a:t>
            </a:r>
            <a:r>
              <a:rPr lang="ja-JP" altLang="en-US" dirty="0" smtClean="0"/>
              <a:t>音</a:t>
            </a:r>
            <a:r>
              <a:rPr lang="ja-JP" altLang="en-US" dirty="0"/>
              <a:t>源</a:t>
            </a:r>
            <a:r>
              <a:rPr lang="ja-JP" altLang="en-US" dirty="0" smtClean="0"/>
              <a:t>のパラメータ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光アンプの雑音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NF(</a:t>
                </a:r>
                <a:r>
                  <a:rPr lang="ja-JP" altLang="en-US" dirty="0" smtClean="0"/>
                  <a:t>雑音指数</a:t>
                </a:r>
                <a:r>
                  <a:rPr lang="en-US" altLang="ja-JP" dirty="0" smtClean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𝑁𝐹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N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b="0" dirty="0" smtClean="0"/>
              </a:p>
              <a:p>
                <a:pPr marL="457200" lvl="1" indent="0">
                  <a:buNone/>
                </a:pPr>
                <a:r>
                  <a:rPr kumimoji="1" lang="en-US" altLang="ja-JP" b="0" dirty="0" smtClean="0"/>
                  <a:t>SN</a:t>
                </a:r>
                <a:r>
                  <a:rPr kumimoji="1" lang="ja-JP" altLang="en-US" b="0" dirty="0" smtClean="0"/>
                  <a:t>比：信号電力</a:t>
                </a:r>
                <a:r>
                  <a:rPr kumimoji="1" lang="en-US" altLang="ja-JP" b="0" dirty="0" smtClean="0"/>
                  <a:t>/</a:t>
                </a:r>
                <a:r>
                  <a:rPr kumimoji="1" lang="ja-JP" altLang="en-US" b="0" dirty="0" smtClean="0"/>
                  <a:t>雑音電力</a:t>
                </a:r>
                <a:endParaRPr kumimoji="1" lang="en-US" altLang="ja-JP" b="0" dirty="0" smtClean="0"/>
              </a:p>
              <a:p>
                <a:pPr marL="457200" lvl="1" indent="0">
                  <a:buNone/>
                </a:pPr>
                <a:r>
                  <a:rPr kumimoji="1" lang="en-US" altLang="ja-JP" b="0" dirty="0" err="1" smtClean="0"/>
                  <a:t>SNRout</a:t>
                </a:r>
                <a:r>
                  <a:rPr kumimoji="1" lang="en-US" altLang="ja-JP" b="0" dirty="0" smtClean="0"/>
                  <a:t> : </a:t>
                </a:r>
                <a:r>
                  <a:rPr kumimoji="1" lang="ja-JP" altLang="en-US" b="0" dirty="0" smtClean="0"/>
                  <a:t>入力信号の</a:t>
                </a:r>
                <a:r>
                  <a:rPr kumimoji="1" lang="en-US" altLang="ja-JP" b="0" dirty="0" smtClean="0"/>
                  <a:t>SN</a:t>
                </a:r>
                <a:r>
                  <a:rPr kumimoji="1" lang="ja-JP" altLang="en-US" b="0" dirty="0" smtClean="0"/>
                  <a:t>比</a:t>
                </a:r>
                <a:endParaRPr kumimoji="1" lang="en-US" altLang="ja-JP" b="0" dirty="0" smtClean="0"/>
              </a:p>
              <a:p>
                <a:pPr marL="457200" lvl="1" indent="0">
                  <a:buNone/>
                </a:pPr>
                <a:r>
                  <a:rPr kumimoji="1" lang="en-US" altLang="ja-JP" b="0" dirty="0" err="1" smtClean="0"/>
                  <a:t>SNRout</a:t>
                </a:r>
                <a:r>
                  <a:rPr kumimoji="1" lang="en-US" altLang="ja-JP" b="0" dirty="0" smtClean="0"/>
                  <a:t> : </a:t>
                </a:r>
                <a:r>
                  <a:rPr kumimoji="1" lang="ja-JP" altLang="en-US" b="0" dirty="0" smtClean="0"/>
                  <a:t>出力信号の</a:t>
                </a:r>
                <a:r>
                  <a:rPr kumimoji="1" lang="en-US" altLang="ja-JP" b="0" dirty="0" smtClean="0"/>
                  <a:t>SN</a:t>
                </a:r>
                <a:r>
                  <a:rPr kumimoji="1" lang="ja-JP" altLang="en-US" b="0" dirty="0" smtClean="0"/>
                  <a:t>比</a:t>
                </a:r>
                <a:endParaRPr kumimoji="1" lang="en-US" altLang="ja-JP" b="0" dirty="0" smtClean="0"/>
              </a:p>
              <a:p>
                <a:pPr lvl="1"/>
                <a:endParaRPr kumimoji="1" lang="en-US" altLang="ja-JP" dirty="0" smtClean="0"/>
              </a:p>
              <a:p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628650" y="6372665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参考文献：長谷川英明「半導体光増幅器の低雑音動作」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46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277</Words>
  <Application>Microsoft Office PowerPoint</Application>
  <PresentationFormat>画面に合わせる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2017 0113 実験</vt:lpstr>
      <vt:lpstr>実験の目的</vt:lpstr>
      <vt:lpstr>MZIVMM</vt:lpstr>
      <vt:lpstr>実験方法</vt:lpstr>
      <vt:lpstr>実験方法</vt:lpstr>
      <vt:lpstr>雑音源のパラメータ</vt:lpstr>
      <vt:lpstr>実験結果</vt:lpstr>
      <vt:lpstr>実験結果</vt:lpstr>
      <vt:lpstr>雑音源のパラメータ</vt:lpstr>
      <vt:lpstr>実験結果(光アンプのみ)</vt:lpstr>
      <vt:lpstr>雑音のパラメータ</vt:lpstr>
      <vt:lpstr>実験結果(フォトディテクタのみ)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0113 実験</dc:title>
  <dc:creator>kouji satou</dc:creator>
  <cp:lastModifiedBy>kouji satou</cp:lastModifiedBy>
  <cp:revision>15</cp:revision>
  <dcterms:created xsi:type="dcterms:W3CDTF">2017-01-12T17:01:56Z</dcterms:created>
  <dcterms:modified xsi:type="dcterms:W3CDTF">2017-01-13T03:20:23Z</dcterms:modified>
</cp:coreProperties>
</file>