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50B39-7CC9-4ED6-8C02-EA3C88EB735F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B7B3B-126E-4D1B-A824-9156959308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94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B7B3B-126E-4D1B-A824-9156959308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11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簡単のため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入力の場合をまず考えます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方向性結合器のパラメータ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は結合部分の長さによって決まります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B7B3B-126E-4D1B-A824-9156959308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42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B7B3B-126E-4D1B-A824-9156959308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1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B7B3B-126E-4D1B-A824-9156959308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15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B7B3B-126E-4D1B-A824-9156959308F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7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A95A-977D-44D6-8FAF-B1BD0B70122D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25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1851-443A-4D9A-AC0D-655AA298A22E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38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8759-2826-4125-A6DC-AF26E34B6361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3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A51C-679C-4AB2-8617-08CA6E529898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A0AACB-5970-4062-AA97-1E01D46B590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611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63A0-3B01-43E5-A3C1-4529D9F9F2B8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99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F46-1D1E-456D-A03F-17409B748BCA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7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5BAC-6002-4F20-9E85-0EFF29CCC84B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53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489-1157-4E1D-8EE4-A52C4C460449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0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0EDF-63A3-4DD6-9A27-ACBF7F3D6D6B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06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E7F1-BB90-4431-B26E-EC2BB775E55E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82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894B-1298-4357-A05A-D0C3ED5A2C3F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75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9042-C757-4D5B-9459-44F19CD584E9}" type="datetime1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AACB-5970-4062-AA97-1E01D46B5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0345" y="1715295"/>
            <a:ext cx="8118803" cy="2387600"/>
          </a:xfrm>
        </p:spPr>
        <p:txBody>
          <a:bodyPr>
            <a:normAutofit/>
          </a:bodyPr>
          <a:lstStyle/>
          <a:p>
            <a:r>
              <a:rPr lang="en-US" altLang="ja-JP" sz="5400" dirty="0" smtClean="0"/>
              <a:t>MZI</a:t>
            </a:r>
            <a:r>
              <a:rPr lang="ja-JP" altLang="en-US" sz="5400" dirty="0" smtClean="0"/>
              <a:t>型スイッチ</a:t>
            </a:r>
            <a:r>
              <a:rPr lang="ja-JP" altLang="en-US" dirty="0" smtClean="0"/>
              <a:t>の動作原理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2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36" y="1653335"/>
            <a:ext cx="3838575" cy="29813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95274"/>
            <a:ext cx="7886700" cy="1030141"/>
          </a:xfrm>
        </p:spPr>
        <p:txBody>
          <a:bodyPr/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型スイッチの機能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550856"/>
            <a:ext cx="7886700" cy="196248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制御信号に応じて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in1</a:t>
            </a:r>
            <a:r>
              <a:rPr lang="ja-JP" altLang="en-US" dirty="0"/>
              <a:t>を</a:t>
            </a:r>
            <a:r>
              <a:rPr lang="en-US" altLang="ja-JP" dirty="0" smtClean="0"/>
              <a:t>out1</a:t>
            </a:r>
            <a:r>
              <a:rPr lang="ja-JP" altLang="en-US" dirty="0" err="1" smtClean="0"/>
              <a:t>、</a:t>
            </a:r>
            <a:r>
              <a:rPr lang="en-US" altLang="ja-JP" dirty="0"/>
              <a:t>in2</a:t>
            </a:r>
            <a:r>
              <a:rPr lang="ja-JP" altLang="en-US" dirty="0"/>
              <a:t>を</a:t>
            </a:r>
            <a:r>
              <a:rPr lang="en-US" altLang="ja-JP" dirty="0" smtClean="0"/>
              <a:t>out2</a:t>
            </a:r>
            <a:endParaRPr lang="en-US" altLang="ja-JP" dirty="0"/>
          </a:p>
          <a:p>
            <a:pPr lvl="1"/>
            <a:r>
              <a:rPr lang="en-US" altLang="ja-JP" dirty="0"/>
              <a:t>in1</a:t>
            </a:r>
            <a:r>
              <a:rPr lang="ja-JP" altLang="en-US" dirty="0"/>
              <a:t>を</a:t>
            </a:r>
            <a:r>
              <a:rPr lang="en-US" altLang="ja-JP" dirty="0" smtClean="0"/>
              <a:t>out2</a:t>
            </a:r>
            <a:r>
              <a:rPr lang="ja-JP" altLang="en-US" dirty="0" err="1" smtClean="0"/>
              <a:t>、</a:t>
            </a:r>
            <a:r>
              <a:rPr lang="en-US" altLang="ja-JP" dirty="0"/>
              <a:t>in2</a:t>
            </a:r>
            <a:r>
              <a:rPr lang="ja-JP" altLang="en-US" dirty="0"/>
              <a:t>を</a:t>
            </a:r>
            <a:r>
              <a:rPr lang="en-US" altLang="ja-JP" dirty="0" smtClean="0"/>
              <a:t>out1</a:t>
            </a:r>
          </a:p>
          <a:p>
            <a:pPr marL="0" indent="0">
              <a:buNone/>
            </a:pPr>
            <a:r>
              <a:rPr lang="ja-JP" altLang="en-US" dirty="0" smtClean="0"/>
              <a:t>　のどちらかを出力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27937" y="13437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制御信号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1869" y="2954216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入力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75984" y="2989253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出力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5663" y="2687018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in1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95662" y="3701572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in2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03713" y="2589143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out</a:t>
            </a:r>
            <a:r>
              <a:rPr kumimoji="1" lang="en-US" altLang="ja-JP" sz="2000" dirty="0" smtClean="0"/>
              <a:t>1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27205" y="3680814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o</a:t>
            </a:r>
            <a:r>
              <a:rPr lang="en-US" altLang="ja-JP" sz="2000" dirty="0" smtClean="0"/>
              <a:t>ut2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745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39286"/>
            <a:ext cx="7886700" cy="1325563"/>
          </a:xfrm>
        </p:spPr>
        <p:txBody>
          <a:bodyPr/>
          <a:lstStyle/>
          <a:p>
            <a:r>
              <a:rPr lang="en-US" altLang="ja-JP" dirty="0" smtClean="0"/>
              <a:t>MZI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7491" y="5353761"/>
            <a:ext cx="7867859" cy="83099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位相シフタ</a:t>
            </a:r>
            <a:r>
              <a:rPr lang="ja-JP" altLang="en-US" sz="2400" dirty="0"/>
              <a:t>・・・</a:t>
            </a:r>
            <a:r>
              <a:rPr kumimoji="1" lang="en-US" altLang="ja-JP" sz="2400" dirty="0" smtClean="0"/>
              <a:t>ON</a:t>
            </a:r>
            <a:r>
              <a:rPr kumimoji="1" lang="ja-JP" altLang="en-US" sz="2400" dirty="0" smtClean="0"/>
              <a:t>のとき、入力光の位相を一定量ずらし出力</a:t>
            </a:r>
            <a:endParaRPr kumimoji="1"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	OFF</a:t>
            </a:r>
            <a:r>
              <a:rPr lang="ja-JP" altLang="en-US" sz="2400" dirty="0" smtClean="0"/>
              <a:t>のとき、入力光をそのまま出力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14" y="2166053"/>
            <a:ext cx="6717469" cy="235521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77451" y="441354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導波路</a:t>
            </a:r>
            <a:endParaRPr kumimoji="1" lang="ja-JP" altLang="en-US" sz="2000" dirty="0"/>
          </a:p>
        </p:txBody>
      </p:sp>
      <p:cxnSp>
        <p:nvCxnSpPr>
          <p:cNvPr id="10" name="直線矢印コネクタ 9"/>
          <p:cNvCxnSpPr>
            <a:stCxn id="7" idx="0"/>
          </p:cNvCxnSpPr>
          <p:nvPr/>
        </p:nvCxnSpPr>
        <p:spPr>
          <a:xfrm flipV="1">
            <a:off x="854505" y="3062061"/>
            <a:ext cx="477053" cy="13514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</p:cNvCxnSpPr>
          <p:nvPr/>
        </p:nvCxnSpPr>
        <p:spPr>
          <a:xfrm flipV="1">
            <a:off x="854505" y="3873431"/>
            <a:ext cx="477053" cy="54011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27" idx="0"/>
          </p:cNvCxnSpPr>
          <p:nvPr/>
        </p:nvCxnSpPr>
        <p:spPr>
          <a:xfrm flipH="1" flipV="1">
            <a:off x="7887031" y="3062061"/>
            <a:ext cx="386610" cy="135595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27" idx="0"/>
          </p:cNvCxnSpPr>
          <p:nvPr/>
        </p:nvCxnSpPr>
        <p:spPr>
          <a:xfrm flipH="1" flipV="1">
            <a:off x="7887031" y="3873431"/>
            <a:ext cx="386610" cy="54458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796587" y="44180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導波路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19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9478" y="293165"/>
            <a:ext cx="7886700" cy="994172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方向性</a:t>
            </a:r>
            <a:r>
              <a:rPr lang="ja-JP" altLang="en-US" sz="4000" dirty="0" smtClean="0"/>
              <a:t>結合器：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入力の場合</a:t>
            </a:r>
            <a:r>
              <a:rPr lang="ja-JP" altLang="en-US" sz="4000" dirty="0"/>
              <a:t>　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69827" y="4525852"/>
                <a:ext cx="2339102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00" dirty="0"/>
                  <a:t>入力光の電界強度</a:t>
                </a:r>
                <a:endParaRPr lang="en-US" altLang="ja-JP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1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ja-JP" sz="21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100" dirty="0"/>
              </a:p>
              <a:p>
                <a:endParaRPr lang="ja-JP" altLang="en-US" sz="21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7" y="4525852"/>
                <a:ext cx="2339102" cy="1061829"/>
              </a:xfrm>
              <a:prstGeom prst="rect">
                <a:avLst/>
              </a:prstGeom>
              <a:blipFill rotWithShape="0">
                <a:blip r:embed="rId4"/>
                <a:stretch>
                  <a:fillRect l="-3125" t="-5714" r="-2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901431" y="4525852"/>
                <a:ext cx="2824043" cy="2013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00" dirty="0"/>
                  <a:t>出力光</a:t>
                </a:r>
                <a:r>
                  <a:rPr lang="en-US" altLang="ja-JP" sz="2100" dirty="0"/>
                  <a:t>1</a:t>
                </a:r>
                <a:r>
                  <a:rPr lang="ja-JP" altLang="en-US" sz="2100" dirty="0"/>
                  <a:t>の電界強度</a:t>
                </a:r>
                <a:endParaRPr lang="en-US" altLang="ja-JP" sz="2100" dirty="0"/>
              </a:p>
              <a:p>
                <a:r>
                  <a:rPr lang="ja-JP" altLang="en-US" sz="21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1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ja-JP" sz="21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sty m:val="p"/>
                      </m:rPr>
                      <a:rPr lang="en-US" altLang="ja-JP" sz="2100" i="1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ja-JP" sz="21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1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2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100" dirty="0" smtClean="0"/>
              </a:p>
              <a:p>
                <a:endParaRPr lang="en-US" altLang="ja-JP" sz="2100" dirty="0"/>
              </a:p>
              <a:p>
                <a:r>
                  <a:rPr lang="ja-JP" altLang="en-US" sz="2100" dirty="0"/>
                  <a:t>出力光</a:t>
                </a:r>
                <a:r>
                  <a:rPr lang="en-US" altLang="ja-JP" sz="2100" dirty="0"/>
                  <a:t>2</a:t>
                </a:r>
                <a:r>
                  <a:rPr lang="ja-JP" altLang="en-US" sz="2100" dirty="0"/>
                  <a:t>の電界強度</a:t>
                </a:r>
                <a:endParaRPr lang="en-US" altLang="ja-JP" sz="2100" dirty="0"/>
              </a:p>
              <a:p>
                <a:r>
                  <a:rPr lang="ja-JP" altLang="en-US" sz="21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sz="2100" i="1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ja-JP" sz="2100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31" y="4525852"/>
                <a:ext cx="2824043" cy="2013756"/>
              </a:xfrm>
              <a:prstGeom prst="rect">
                <a:avLst/>
              </a:prstGeom>
              <a:blipFill rotWithShape="0">
                <a:blip r:embed="rId5"/>
                <a:stretch>
                  <a:fillRect l="-2592" t="-3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5838298" y="1557479"/>
            <a:ext cx="3156633" cy="7386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100" dirty="0"/>
              <a:t>パワーを半分ずつ分配</a:t>
            </a:r>
            <a:endParaRPr lang="en-US" altLang="ja-JP" sz="2100" dirty="0"/>
          </a:p>
          <a:p>
            <a:r>
              <a:rPr lang="ja-JP" altLang="en-US" sz="2100" dirty="0"/>
              <a:t>片方の位相を</a:t>
            </a:r>
            <a:r>
              <a:rPr lang="en-US" altLang="ja-JP" sz="2100" dirty="0"/>
              <a:t>α</a:t>
            </a:r>
            <a:r>
              <a:rPr lang="ja-JP" altLang="en-US" sz="2100" dirty="0"/>
              <a:t>だけずらす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06944" y="1162437"/>
            <a:ext cx="26084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/>
              <a:t>方向性結合器の特性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725474" y="2535554"/>
                <a:ext cx="1959126" cy="47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100" i="1">
                              <a:latin typeface="Cambria Math" panose="02040503050406030204" pitchFamily="18" charset="0"/>
                            </a:rPr>
                            <m:t>パワー＝電界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74" y="2535554"/>
                <a:ext cx="1959126" cy="473206"/>
              </a:xfrm>
              <a:prstGeom prst="rect">
                <a:avLst/>
              </a:prstGeom>
              <a:blipFill rotWithShape="0">
                <a:blip r:embed="rId6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474" y="1542246"/>
            <a:ext cx="3683182" cy="2933029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1237474" y="2351028"/>
            <a:ext cx="479606" cy="1721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299296" y="2351027"/>
            <a:ext cx="479606" cy="1721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299296" y="3753160"/>
            <a:ext cx="479606" cy="1721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0284" y="2378019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入力光</a:t>
            </a:r>
            <a:r>
              <a:rPr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93984" y="236638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出</a:t>
            </a:r>
            <a:r>
              <a:rPr kumimoji="1" lang="ja-JP" altLang="en-US" sz="2400" dirty="0" smtClean="0"/>
              <a:t>力光</a:t>
            </a:r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93984" y="3463644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出</a:t>
            </a:r>
            <a:r>
              <a:rPr kumimoji="1" lang="ja-JP" altLang="en-US" sz="2400" dirty="0" smtClean="0"/>
              <a:t>力光</a:t>
            </a:r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1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130" y="1271530"/>
            <a:ext cx="3877021" cy="30873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2269" y="305155"/>
            <a:ext cx="7886700" cy="994172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方向性</a:t>
            </a:r>
            <a:r>
              <a:rPr lang="ja-JP" altLang="en-US" sz="4000" dirty="0" smtClean="0"/>
              <a:t>結合器：</a:t>
            </a:r>
            <a:r>
              <a:rPr lang="en-US" altLang="ja-JP" sz="4000" dirty="0" smtClean="0"/>
              <a:t>2</a:t>
            </a:r>
            <a:r>
              <a:rPr lang="ja-JP" altLang="en-US" sz="4000" dirty="0" smtClean="0"/>
              <a:t>入力の場合　</a:t>
            </a:r>
            <a:r>
              <a:rPr lang="ja-JP" altLang="en-US" sz="4000" dirty="0"/>
              <a:t>　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20212" y="4365876"/>
                <a:ext cx="4812664" cy="2013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00" dirty="0" smtClean="0"/>
                  <a:t>出力光</a:t>
                </a:r>
                <a:r>
                  <a:rPr lang="en-US" altLang="ja-JP" sz="2100" dirty="0"/>
                  <a:t>1</a:t>
                </a:r>
                <a:r>
                  <a:rPr lang="ja-JP" altLang="en-US" sz="2100" dirty="0"/>
                  <a:t>の電界強度</a:t>
                </a:r>
                <a:endParaRPr lang="en-US" altLang="ja-JP" sz="2100" dirty="0"/>
              </a:p>
              <a:p>
                <a:r>
                  <a:rPr lang="ja-JP" altLang="en-US" sz="21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1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ja-JP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1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altLang="ja-JP" sz="21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ja-JP" sz="21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ja-JP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ja-JP" sz="21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1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100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ja-JP" sz="21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ja-JP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endParaRPr lang="en-US" altLang="ja-JP" sz="2100" dirty="0" smtClean="0"/>
              </a:p>
              <a:p>
                <a:endParaRPr lang="en-US" altLang="ja-JP" sz="2100" dirty="0"/>
              </a:p>
              <a:p>
                <a:r>
                  <a:rPr lang="ja-JP" altLang="en-US" sz="2100" dirty="0"/>
                  <a:t>出力光</a:t>
                </a:r>
                <a:r>
                  <a:rPr lang="en-US" altLang="ja-JP" sz="2100" dirty="0"/>
                  <a:t>2</a:t>
                </a:r>
                <a:r>
                  <a:rPr lang="ja-JP" altLang="en-US" sz="2100" dirty="0"/>
                  <a:t>の電界強度</a:t>
                </a:r>
                <a:endParaRPr lang="en-US" altLang="ja-JP" sz="2100" dirty="0"/>
              </a:p>
              <a:p>
                <a:r>
                  <a:rPr lang="ja-JP" altLang="en-US" sz="21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1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1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ja-JP" sz="210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ja-JP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1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sz="21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sz="2100" i="1" dirty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ja-JP" sz="2100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12" y="4365876"/>
                <a:ext cx="4812664" cy="2013756"/>
              </a:xfrm>
              <a:prstGeom prst="rect">
                <a:avLst/>
              </a:prstGeom>
              <a:blipFill rotWithShape="0">
                <a:blip r:embed="rId4"/>
                <a:stretch>
                  <a:fillRect l="-1519" t="-3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62592" y="4367317"/>
                <a:ext cx="2475358" cy="1708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100" dirty="0"/>
                  <a:t>入力光</a:t>
                </a:r>
                <a:r>
                  <a:rPr lang="en-US" altLang="ja-JP" sz="2100" dirty="0"/>
                  <a:t>1</a:t>
                </a:r>
                <a:r>
                  <a:rPr lang="ja-JP" altLang="en-US" sz="2100" dirty="0"/>
                  <a:t>の電界強度</a:t>
                </a:r>
                <a:endParaRPr lang="en-US" altLang="ja-JP" sz="2100" dirty="0"/>
              </a:p>
              <a:p>
                <a:r>
                  <a:rPr lang="ja-JP" altLang="en-US" sz="21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1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100" i="1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ja-JP" sz="21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1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2100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100" dirty="0" smtClean="0"/>
              </a:p>
              <a:p>
                <a:endParaRPr lang="en-US" altLang="ja-JP" sz="2100" dirty="0"/>
              </a:p>
              <a:p>
                <a:r>
                  <a:rPr lang="ja-JP" altLang="en-US" sz="2100" dirty="0"/>
                  <a:t>入力光</a:t>
                </a:r>
                <a:r>
                  <a:rPr lang="en-US" altLang="ja-JP" sz="2100" dirty="0"/>
                  <a:t>2</a:t>
                </a:r>
                <a:r>
                  <a:rPr lang="ja-JP" altLang="en-US" sz="2100" dirty="0"/>
                  <a:t>の電界強度</a:t>
                </a:r>
                <a:endParaRPr lang="en-US" altLang="ja-JP" sz="2100" dirty="0"/>
              </a:p>
              <a:p>
                <a:r>
                  <a:rPr lang="ja-JP" altLang="en-US" sz="21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100" i="1" dirty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ja-JP" sz="2100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2" y="4367317"/>
                <a:ext cx="2475358" cy="1708160"/>
              </a:xfrm>
              <a:prstGeom prst="rect">
                <a:avLst/>
              </a:prstGeom>
              <a:blipFill rotWithShape="0">
                <a:blip r:embed="rId5"/>
                <a:stretch>
                  <a:fillRect l="-2956" t="-3559" r="-2463" b="-35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>
            <a:off x="2828727" y="2147678"/>
            <a:ext cx="479606" cy="1721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2828727" y="3589803"/>
            <a:ext cx="479606" cy="17214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5826799" y="2147679"/>
            <a:ext cx="479606" cy="1721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826799" y="3230634"/>
            <a:ext cx="479606" cy="1721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5826799" y="3589804"/>
            <a:ext cx="479606" cy="17214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5826799" y="2478343"/>
            <a:ext cx="479606" cy="17214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5033438" y="5129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884855" y="6356351"/>
            <a:ext cx="1514114" cy="1096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4671641" y="5200202"/>
            <a:ext cx="1514114" cy="10969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454216" y="5221397"/>
            <a:ext cx="194475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671641" y="6349393"/>
            <a:ext cx="1944753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584101" y="214930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入力光</a:t>
            </a:r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84101" y="32142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入力光</a:t>
            </a:r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397857" y="215484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出力光</a:t>
            </a:r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78425" y="3265164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出</a:t>
            </a:r>
            <a:r>
              <a:rPr kumimoji="1" lang="ja-JP" altLang="en-US" sz="2400" dirty="0" smtClean="0"/>
              <a:t>力光</a:t>
            </a:r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83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681" y="365126"/>
            <a:ext cx="8919883" cy="132556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MZI</a:t>
            </a:r>
            <a:r>
              <a:rPr lang="ja-JP" altLang="en-US" sz="4000" dirty="0" smtClean="0"/>
              <a:t>型スイッチ：</a:t>
            </a:r>
            <a:r>
              <a:rPr lang="en-US" altLang="ja-JP" sz="4000" dirty="0" smtClean="0"/>
              <a:t>ON</a:t>
            </a:r>
            <a:r>
              <a:rPr lang="ja-JP" altLang="en-US" sz="4000" dirty="0" smtClean="0"/>
              <a:t>動作</a:t>
            </a:r>
            <a:endParaRPr kumimoji="1" lang="ja-JP" altLang="en-US" sz="4000" dirty="0"/>
          </a:p>
        </p:txBody>
      </p:sp>
      <p:sp>
        <p:nvSpPr>
          <p:cNvPr id="30" name="スライド番号プレースホルダー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627583" y="2871655"/>
            <a:ext cx="8516417" cy="3041603"/>
            <a:chOff x="845826" y="3617318"/>
            <a:chExt cx="8065038" cy="281593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892" y="3617318"/>
              <a:ext cx="6468802" cy="2283683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3013241" y="3961170"/>
              <a:ext cx="735037" cy="341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Δθ</a:t>
              </a:r>
              <a:r>
                <a:rPr lang="ja-JP" altLang="en-US" dirty="0"/>
                <a:t> </a:t>
              </a:r>
              <a:r>
                <a:rPr lang="en-US" altLang="ja-JP" dirty="0"/>
                <a:t>= 0</a:t>
              </a:r>
              <a:endParaRPr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3028315" y="5383213"/>
                  <a:ext cx="829519" cy="425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Δθ</a:t>
                  </a:r>
                  <a:r>
                    <a:rPr lang="ja-JP" altLang="en-US" dirty="0"/>
                    <a:t> </a:t>
                  </a:r>
                  <a:r>
                    <a:rPr lang="en-US" altLang="ja-JP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315" y="5383213"/>
                  <a:ext cx="829519" cy="4256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"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/>
            <p:cNvSpPr txBox="1"/>
            <p:nvPr/>
          </p:nvSpPr>
          <p:spPr>
            <a:xfrm>
              <a:off x="4150109" y="4076939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35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607741" y="5834873"/>
              <a:ext cx="1928218" cy="598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位</a:t>
              </a:r>
              <a:r>
                <a:rPr lang="ja-JP" altLang="en-US" dirty="0" smtClean="0"/>
                <a:t>相シフタ</a:t>
              </a:r>
              <a:r>
                <a:rPr lang="en-US" altLang="ja-JP" dirty="0" smtClean="0"/>
                <a:t>ON</a:t>
              </a:r>
            </a:p>
            <a:p>
              <a:r>
                <a:rPr lang="en-US" altLang="ja-JP" dirty="0" smtClean="0"/>
                <a:t>π</a:t>
              </a:r>
              <a:r>
                <a:rPr lang="ja-JP" altLang="en-US" dirty="0" err="1"/>
                <a:t>だけ</a:t>
              </a:r>
              <a:r>
                <a:rPr lang="ja-JP" altLang="en-US" dirty="0"/>
                <a:t>位相をずらす</a:t>
              </a:r>
            </a:p>
          </p:txBody>
        </p:sp>
        <p:sp>
          <p:nvSpPr>
            <p:cNvPr id="11" name="下矢印 10"/>
            <p:cNvSpPr/>
            <p:nvPr/>
          </p:nvSpPr>
          <p:spPr>
            <a:xfrm rot="10800000">
              <a:off x="4227835" y="5462974"/>
              <a:ext cx="286916" cy="34691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754511" y="5378417"/>
                  <a:ext cx="946408" cy="425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err="1"/>
                    <a:t>Δθ</a:t>
                  </a:r>
                  <a:r>
                    <a:rPr lang="ja-JP" altLang="en-US" dirty="0"/>
                    <a:t> </a:t>
                  </a:r>
                  <a:r>
                    <a:rPr lang="en-US" altLang="ja-JP" dirty="0"/>
                    <a:t>= </a:t>
                  </a:r>
                  <a:r>
                    <a:rPr lang="en-US" altLang="ja-JP" dirty="0" smtClean="0"/>
                    <a:t>-</a:t>
                  </a:r>
                  <a:r>
                    <a:rPr lang="ja-JP" alt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4511" y="5378417"/>
                  <a:ext cx="946408" cy="4256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88"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/>
            <p:cNvSpPr txBox="1"/>
            <p:nvPr/>
          </p:nvSpPr>
          <p:spPr>
            <a:xfrm>
              <a:off x="845826" y="4076938"/>
              <a:ext cx="735037" cy="341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Δθ</a:t>
              </a:r>
              <a:r>
                <a:rPr lang="ja-JP" altLang="en-US" dirty="0"/>
                <a:t> </a:t>
              </a:r>
              <a:r>
                <a:rPr lang="en-US" altLang="ja-JP" dirty="0"/>
                <a:t>= 0</a:t>
              </a:r>
              <a:endParaRPr lang="ja-JP" altLang="en-US" dirty="0"/>
            </a:p>
          </p:txBody>
        </p:sp>
        <p:sp>
          <p:nvSpPr>
            <p:cNvPr id="15" name="右矢印 14"/>
            <p:cNvSpPr/>
            <p:nvPr/>
          </p:nvSpPr>
          <p:spPr>
            <a:xfrm>
              <a:off x="3131379" y="4207653"/>
              <a:ext cx="498764" cy="16406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6" name="右矢印 15"/>
            <p:cNvSpPr/>
            <p:nvPr/>
          </p:nvSpPr>
          <p:spPr>
            <a:xfrm>
              <a:off x="3131379" y="5214352"/>
              <a:ext cx="498764" cy="16406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7574611" y="3963842"/>
              <a:ext cx="498764" cy="16406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8" name="右矢印 17"/>
            <p:cNvSpPr/>
            <p:nvPr/>
          </p:nvSpPr>
          <p:spPr>
            <a:xfrm>
              <a:off x="7590153" y="5112713"/>
              <a:ext cx="498764" cy="16406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428708" y="3703817"/>
              <a:ext cx="735037" cy="341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Δθ</a:t>
              </a:r>
              <a:r>
                <a:rPr lang="ja-JP" altLang="en-US" dirty="0"/>
                <a:t> </a:t>
              </a:r>
              <a:r>
                <a:rPr lang="en-US" altLang="ja-JP" dirty="0"/>
                <a:t>= 0</a:t>
              </a:r>
              <a:endParaRPr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426930" y="4192147"/>
              <a:ext cx="735037" cy="341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Δθ</a:t>
              </a:r>
              <a:r>
                <a:rPr lang="ja-JP" altLang="en-US" dirty="0"/>
                <a:t> </a:t>
              </a:r>
              <a:r>
                <a:rPr lang="en-US" altLang="ja-JP" dirty="0"/>
                <a:t>= 0</a:t>
              </a:r>
              <a:endParaRPr lang="ja-JP" altLang="en-US" dirty="0"/>
            </a:p>
          </p:txBody>
        </p:sp>
        <p:sp>
          <p:nvSpPr>
            <p:cNvPr id="21" name="右矢印 20"/>
            <p:cNvSpPr/>
            <p:nvPr/>
          </p:nvSpPr>
          <p:spPr>
            <a:xfrm>
              <a:off x="7571131" y="4432781"/>
              <a:ext cx="498764" cy="16406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2" name="右矢印 21"/>
            <p:cNvSpPr/>
            <p:nvPr/>
          </p:nvSpPr>
          <p:spPr>
            <a:xfrm>
              <a:off x="7590152" y="5627640"/>
              <a:ext cx="498764" cy="16406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7432546" y="4706013"/>
                  <a:ext cx="829519" cy="425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Δθ</a:t>
                  </a:r>
                  <a:r>
                    <a:rPr lang="ja-JP" altLang="en-US" dirty="0"/>
                    <a:t> </a:t>
                  </a:r>
                  <a:r>
                    <a:rPr lang="en-US" altLang="ja-JP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2546" y="4706013"/>
                  <a:ext cx="829519" cy="4256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94"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7374102" y="5230910"/>
                  <a:ext cx="946408" cy="425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err="1"/>
                    <a:t>Δθ</a:t>
                  </a:r>
                  <a:r>
                    <a:rPr lang="ja-JP" altLang="en-US" dirty="0"/>
                    <a:t> </a:t>
                  </a:r>
                  <a:r>
                    <a:rPr lang="en-US" altLang="ja-JP" dirty="0" smtClean="0"/>
                    <a:t>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102" y="5230910"/>
                  <a:ext cx="946408" cy="4256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88"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/>
            <p:cNvSpPr txBox="1"/>
            <p:nvPr/>
          </p:nvSpPr>
          <p:spPr>
            <a:xfrm>
              <a:off x="8210031" y="3949980"/>
              <a:ext cx="7008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000" dirty="0"/>
                <a:t>“1”</a:t>
              </a:r>
              <a:endParaRPr lang="ja-JP" altLang="en-US" sz="3000" dirty="0"/>
            </a:p>
          </p:txBody>
        </p:sp>
        <p:sp>
          <p:nvSpPr>
            <p:cNvPr id="26" name="右中かっこ 25"/>
            <p:cNvSpPr/>
            <p:nvPr/>
          </p:nvSpPr>
          <p:spPr>
            <a:xfrm>
              <a:off x="8163745" y="3889352"/>
              <a:ext cx="46286" cy="591544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210031" y="5215134"/>
              <a:ext cx="7008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000" dirty="0"/>
                <a:t>“0”</a:t>
              </a:r>
              <a:endParaRPr lang="ja-JP" altLang="en-US" sz="3000" dirty="0"/>
            </a:p>
          </p:txBody>
        </p:sp>
        <p:sp>
          <p:nvSpPr>
            <p:cNvPr id="28" name="右中かっこ 27"/>
            <p:cNvSpPr/>
            <p:nvPr/>
          </p:nvSpPr>
          <p:spPr>
            <a:xfrm>
              <a:off x="8163745" y="5154506"/>
              <a:ext cx="46286" cy="591544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32560" y="1707977"/>
                <a:ext cx="3898824" cy="582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方向性結合器</a:t>
                </a:r>
                <a:r>
                  <a:rPr lang="ja-JP" altLang="en-US" sz="2400" dirty="0" smtClean="0"/>
                  <a:t>の移相量</a:t>
                </a:r>
                <a:r>
                  <a:rPr lang="en-US" altLang="ja-JP" sz="2400" dirty="0" smtClean="0"/>
                  <a:t>α</a:t>
                </a:r>
                <a:r>
                  <a:rPr lang="ja-JP" altLang="en-US" sz="2400" dirty="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0" y="1707977"/>
                <a:ext cx="3898824" cy="582275"/>
              </a:xfrm>
              <a:prstGeom prst="rect">
                <a:avLst/>
              </a:prstGeom>
              <a:blipFill rotWithShape="0">
                <a:blip r:embed="rId8"/>
                <a:stretch>
                  <a:fillRect l="-2344" t="-6250"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81526" y="3423164"/>
            <a:ext cx="740057" cy="5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/>
              <a:t>“1”</a:t>
            </a:r>
            <a:endParaRPr lang="ja-JP" altLang="en-US" sz="3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5866" y="4298323"/>
            <a:ext cx="740057" cy="5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/>
              <a:t>“0”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130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681" y="365126"/>
            <a:ext cx="8919883" cy="132556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MZI</a:t>
            </a:r>
            <a:r>
              <a:rPr lang="ja-JP" altLang="en-US" sz="4000" dirty="0" smtClean="0"/>
              <a:t>型スイッチ：</a:t>
            </a:r>
            <a:r>
              <a:rPr lang="en-US" altLang="ja-JP" sz="4000" dirty="0" smtClean="0"/>
              <a:t>OFF</a:t>
            </a:r>
            <a:r>
              <a:rPr lang="ja-JP" altLang="en-US" sz="4000" dirty="0" smtClean="0"/>
              <a:t>動作</a:t>
            </a:r>
            <a:endParaRPr kumimoji="1" lang="ja-JP" altLang="en-US" sz="4000" dirty="0"/>
          </a:p>
        </p:txBody>
      </p:sp>
      <p:sp>
        <p:nvSpPr>
          <p:cNvPr id="30" name="スライド番号プレースホルダー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666807" y="2886203"/>
            <a:ext cx="8477193" cy="3068522"/>
            <a:chOff x="845826" y="3617318"/>
            <a:chExt cx="8027893" cy="284085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892" y="3617318"/>
              <a:ext cx="6468802" cy="2283683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3013241" y="3961170"/>
              <a:ext cx="735037" cy="341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Δθ</a:t>
              </a:r>
              <a:r>
                <a:rPr lang="ja-JP" altLang="en-US" dirty="0"/>
                <a:t> </a:t>
              </a:r>
              <a:r>
                <a:rPr lang="en-US" altLang="ja-JP" dirty="0"/>
                <a:t>= 0</a:t>
              </a:r>
              <a:endParaRPr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3028315" y="5383213"/>
                  <a:ext cx="829519" cy="425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Δθ</a:t>
                  </a:r>
                  <a:r>
                    <a:rPr lang="ja-JP" altLang="en-US" dirty="0"/>
                    <a:t> </a:t>
                  </a:r>
                  <a:r>
                    <a:rPr lang="en-US" altLang="ja-JP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315" y="5383213"/>
                  <a:ext cx="829519" cy="4256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"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/>
            <p:cNvSpPr txBox="1"/>
            <p:nvPr/>
          </p:nvSpPr>
          <p:spPr>
            <a:xfrm>
              <a:off x="4150109" y="4076939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35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496748" y="5859795"/>
              <a:ext cx="2272813" cy="598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位相シフタ</a:t>
              </a:r>
              <a:r>
                <a:rPr lang="en-US" altLang="ja-JP" dirty="0" smtClean="0"/>
                <a:t>OFF</a:t>
              </a:r>
            </a:p>
            <a:p>
              <a:r>
                <a:rPr lang="ja-JP" altLang="en-US" dirty="0" smtClean="0"/>
                <a:t>位相を</a:t>
              </a:r>
              <a:r>
                <a:rPr lang="ja-JP" altLang="en-US" dirty="0"/>
                <a:t>変化</a:t>
              </a:r>
              <a:r>
                <a:rPr lang="ja-JP" altLang="en-US" dirty="0" smtClean="0"/>
                <a:t>させず出力</a:t>
              </a:r>
              <a:endParaRPr lang="ja-JP" altLang="en-US" dirty="0"/>
            </a:p>
          </p:txBody>
        </p:sp>
        <p:sp>
          <p:nvSpPr>
            <p:cNvPr id="11" name="下矢印 10"/>
            <p:cNvSpPr/>
            <p:nvPr/>
          </p:nvSpPr>
          <p:spPr>
            <a:xfrm rot="10800000">
              <a:off x="4227835" y="5462974"/>
              <a:ext cx="286916" cy="34691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754511" y="5378417"/>
                  <a:ext cx="828001" cy="425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err="1"/>
                    <a:t>Δθ</a:t>
                  </a:r>
                  <a:r>
                    <a:rPr lang="ja-JP" altLang="en-US" dirty="0"/>
                    <a:t> </a:t>
                  </a:r>
                  <a:r>
                    <a:rPr lang="en-US" altLang="ja-JP" dirty="0" smtClean="0"/>
                    <a:t>=</a:t>
                  </a:r>
                  <a14:m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4511" y="5378417"/>
                  <a:ext cx="828001" cy="4256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294"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/>
            <p:cNvSpPr txBox="1"/>
            <p:nvPr/>
          </p:nvSpPr>
          <p:spPr>
            <a:xfrm>
              <a:off x="845826" y="4076938"/>
              <a:ext cx="735037" cy="341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Δθ</a:t>
              </a:r>
              <a:r>
                <a:rPr lang="ja-JP" altLang="en-US" dirty="0"/>
                <a:t> </a:t>
              </a:r>
              <a:r>
                <a:rPr lang="en-US" altLang="ja-JP" dirty="0"/>
                <a:t>= 0</a:t>
              </a:r>
              <a:endParaRPr lang="ja-JP" altLang="en-US" dirty="0"/>
            </a:p>
          </p:txBody>
        </p:sp>
        <p:sp>
          <p:nvSpPr>
            <p:cNvPr id="15" name="右矢印 14"/>
            <p:cNvSpPr/>
            <p:nvPr/>
          </p:nvSpPr>
          <p:spPr>
            <a:xfrm>
              <a:off x="3131379" y="4207653"/>
              <a:ext cx="498764" cy="16406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6" name="右矢印 15"/>
            <p:cNvSpPr/>
            <p:nvPr/>
          </p:nvSpPr>
          <p:spPr>
            <a:xfrm>
              <a:off x="3131379" y="5214352"/>
              <a:ext cx="498764" cy="16406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7574611" y="3963842"/>
              <a:ext cx="498764" cy="16406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8" name="右矢印 17"/>
            <p:cNvSpPr/>
            <p:nvPr/>
          </p:nvSpPr>
          <p:spPr>
            <a:xfrm>
              <a:off x="7590153" y="5112713"/>
              <a:ext cx="498764" cy="16406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428708" y="3703817"/>
              <a:ext cx="735037" cy="341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Δθ</a:t>
              </a:r>
              <a:r>
                <a:rPr lang="ja-JP" altLang="en-US" dirty="0"/>
                <a:t> </a:t>
              </a:r>
              <a:r>
                <a:rPr lang="en-US" altLang="ja-JP" dirty="0"/>
                <a:t>= 0</a:t>
              </a:r>
              <a:endParaRPr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426930" y="4192147"/>
              <a:ext cx="745662" cy="341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Δθ</a:t>
              </a:r>
              <a:r>
                <a:rPr lang="ja-JP" altLang="en-US" dirty="0"/>
                <a:t> </a:t>
              </a:r>
              <a:r>
                <a:rPr lang="en-US" altLang="ja-JP" dirty="0"/>
                <a:t>= π</a:t>
              </a:r>
              <a:endParaRPr lang="ja-JP" altLang="en-US" dirty="0"/>
            </a:p>
          </p:txBody>
        </p:sp>
        <p:sp>
          <p:nvSpPr>
            <p:cNvPr id="21" name="右矢印 20"/>
            <p:cNvSpPr/>
            <p:nvPr/>
          </p:nvSpPr>
          <p:spPr>
            <a:xfrm>
              <a:off x="7571131" y="4432781"/>
              <a:ext cx="498764" cy="16406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2" name="右矢印 21"/>
            <p:cNvSpPr/>
            <p:nvPr/>
          </p:nvSpPr>
          <p:spPr>
            <a:xfrm>
              <a:off x="7590152" y="5627640"/>
              <a:ext cx="498764" cy="16406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7432546" y="4706013"/>
                  <a:ext cx="829519" cy="425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Δθ</a:t>
                  </a:r>
                  <a:r>
                    <a:rPr lang="ja-JP" altLang="en-US" dirty="0"/>
                    <a:t> </a:t>
                  </a:r>
                  <a:r>
                    <a:rPr lang="en-US" altLang="ja-JP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2546" y="4706013"/>
                  <a:ext cx="829519" cy="4256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94"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7426671" y="5224581"/>
                  <a:ext cx="829519" cy="425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 err="1"/>
                    <a:t>Δθ</a:t>
                  </a:r>
                  <a:r>
                    <a:rPr lang="ja-JP" altLang="en-US" dirty="0"/>
                    <a:t> </a:t>
                  </a:r>
                  <a:r>
                    <a:rPr lang="en-US" altLang="ja-JP" dirty="0" smtClean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671" y="5224581"/>
                  <a:ext cx="829519" cy="4256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294"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/>
            <p:cNvSpPr txBox="1"/>
            <p:nvPr/>
          </p:nvSpPr>
          <p:spPr>
            <a:xfrm>
              <a:off x="8210031" y="3949980"/>
              <a:ext cx="663688" cy="512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000" dirty="0" smtClean="0"/>
                <a:t>“0”</a:t>
              </a:r>
              <a:endParaRPr lang="ja-JP" altLang="en-US" sz="3000" dirty="0"/>
            </a:p>
          </p:txBody>
        </p:sp>
        <p:sp>
          <p:nvSpPr>
            <p:cNvPr id="26" name="右中かっこ 25"/>
            <p:cNvSpPr/>
            <p:nvPr/>
          </p:nvSpPr>
          <p:spPr>
            <a:xfrm>
              <a:off x="8163745" y="3889352"/>
              <a:ext cx="46286" cy="591544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210031" y="5215134"/>
              <a:ext cx="663688" cy="512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000" dirty="0" smtClean="0"/>
                <a:t>“1”</a:t>
              </a:r>
              <a:endParaRPr lang="ja-JP" altLang="en-US" sz="3000" dirty="0"/>
            </a:p>
          </p:txBody>
        </p:sp>
        <p:sp>
          <p:nvSpPr>
            <p:cNvPr id="28" name="右中かっこ 27"/>
            <p:cNvSpPr/>
            <p:nvPr/>
          </p:nvSpPr>
          <p:spPr>
            <a:xfrm>
              <a:off x="8163745" y="5154506"/>
              <a:ext cx="46286" cy="591544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32560" y="1707977"/>
                <a:ext cx="3898824" cy="582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方向性結合器</a:t>
                </a:r>
                <a:r>
                  <a:rPr lang="ja-JP" altLang="en-US" sz="2400" dirty="0" smtClean="0"/>
                  <a:t>の移相量</a:t>
                </a:r>
                <a:r>
                  <a:rPr lang="en-US" altLang="ja-JP" sz="2400" dirty="0" smtClean="0"/>
                  <a:t>α</a:t>
                </a:r>
                <a:r>
                  <a:rPr lang="ja-JP" altLang="en-US" sz="2400" dirty="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0" y="1707977"/>
                <a:ext cx="3898824" cy="582275"/>
              </a:xfrm>
              <a:prstGeom prst="rect">
                <a:avLst/>
              </a:prstGeom>
              <a:blipFill rotWithShape="0">
                <a:blip r:embed="rId8"/>
                <a:stretch>
                  <a:fillRect l="-2344" t="-6250"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81526" y="3423164"/>
            <a:ext cx="740057" cy="5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/>
              <a:t>“1”</a:t>
            </a:r>
            <a:endParaRPr lang="ja-JP" altLang="en-US" sz="3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5866" y="4298323"/>
            <a:ext cx="740057" cy="5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/>
              <a:t>“0”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122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20427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遅延時間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116892"/>
            <a:ext cx="7886700" cy="262446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 smtClean="0"/>
              <a:t>スイッチン</a:t>
            </a:r>
            <a:r>
              <a:rPr lang="ja-JP" altLang="en-US" sz="2400" dirty="0"/>
              <a:t>グ</a:t>
            </a:r>
            <a:r>
              <a:rPr kumimoji="1" lang="ja-JP" altLang="en-US" sz="2400" dirty="0" smtClean="0"/>
              <a:t>時間</a:t>
            </a:r>
            <a:r>
              <a:rPr lang="ja-JP" altLang="en-US" sz="2400" dirty="0" smtClean="0"/>
              <a:t>・・・位相シフタの状態が切り替わる時間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 smtClean="0"/>
              <a:t>			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10ps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25ps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ゲートパス時間・・・光信号が素子を通過する時間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en-US" altLang="ja-JP" sz="2400" dirty="0" smtClean="0"/>
              <a:t>		  10fs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1ps</a:t>
            </a:r>
          </a:p>
          <a:p>
            <a:r>
              <a:rPr kumimoji="1" lang="ja-JP" altLang="en-US" sz="2400" dirty="0" smtClean="0"/>
              <a:t>ゲート長・・・光スイッチの端から端までの長さ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　</a:t>
            </a:r>
            <a:r>
              <a:rPr lang="en-US" altLang="ja-JP" sz="2400" dirty="0" smtClean="0"/>
              <a:t>1µ</a:t>
            </a:r>
            <a:r>
              <a:rPr lang="ja-JP" altLang="en-US" sz="2400" dirty="0" smtClean="0"/>
              <a:t>ｍ～</a:t>
            </a:r>
            <a:r>
              <a:rPr lang="en-US" altLang="ja-JP" sz="2400" dirty="0" smtClean="0"/>
              <a:t>100µ</a:t>
            </a:r>
            <a:r>
              <a:rPr lang="ja-JP" altLang="en-US" sz="2400" dirty="0" err="1" smtClean="0"/>
              <a:t>ｍ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ACB-5970-4062-AA97-1E01D46B590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32" y="3741352"/>
            <a:ext cx="6717469" cy="235521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1659988" y="6111178"/>
            <a:ext cx="544419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739121" y="625065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ゲート長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6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7273</TotalTime>
  <Words>290</Words>
  <Application>Microsoft Office PowerPoint</Application>
  <PresentationFormat>画面に合わせる (4:3)</PresentationFormat>
  <Paragraphs>102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Cambria Math</vt:lpstr>
      <vt:lpstr>Office テーマ</vt:lpstr>
      <vt:lpstr>MZI型スイッチの動作原理</vt:lpstr>
      <vt:lpstr>MZI型スイッチの機能</vt:lpstr>
      <vt:lpstr>MZIの構成</vt:lpstr>
      <vt:lpstr>方向性結合器：1入力の場合　</vt:lpstr>
      <vt:lpstr>方向性結合器：2入力の場合　　</vt:lpstr>
      <vt:lpstr>MZI型スイッチ：ON動作</vt:lpstr>
      <vt:lpstr>MZI型スイッチ：OFF動作</vt:lpstr>
      <vt:lpstr>遅延時間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マッハツェンダー干渉計の動作原理</dc:title>
  <dc:creator>kouji satou</dc:creator>
  <cp:lastModifiedBy>kouji satou</cp:lastModifiedBy>
  <cp:revision>48</cp:revision>
  <dcterms:created xsi:type="dcterms:W3CDTF">2016-09-15T04:43:14Z</dcterms:created>
  <dcterms:modified xsi:type="dcterms:W3CDTF">2016-09-24T06:46:48Z</dcterms:modified>
</cp:coreProperties>
</file>